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93" r:id="rId4"/>
    <p:sldId id="294" r:id="rId6"/>
    <p:sldId id="295" r:id="rId7"/>
    <p:sldId id="296" r:id="rId8"/>
    <p:sldId id="257" r:id="rId9"/>
    <p:sldId id="260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6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3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8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ysClr val="window" lastClr="FFFFFF">
        <a:alpha val="90000"/>
      </a:sysClr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alignAccFollowNode1">
    <dgm:fillClrLst>
      <a:srgbClr val="4472C4">
        <a:tint val="40000"/>
        <a:alpha val="90000"/>
      </a:srgbClr>
      <a:srgbClr val="70AD47">
        <a:tint val="40000"/>
        <a:alpha val="90000"/>
      </a:srgbClr>
    </dgm:fillClrLst>
    <dgm:linClrLst>
      <a:srgbClr val="4472C4">
        <a:tint val="40000"/>
        <a:alpha val="90000"/>
      </a:srgbClr>
      <a:srgbClr val="70AD47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alignImgPlace1">
    <dgm:fillClrLst>
      <a:srgbClr val="4472C4">
        <a:tint val="50000"/>
      </a:srgbClr>
      <a:srgbClr val="70AD47">
        <a:tint val="2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alignNode1">
    <dgm:fillClrLst>
      <a:srgbClr val="4472C4"/>
      <a:srgbClr val="70AD47"/>
    </dgm:fillClrLst>
    <dgm:linClrLst>
      <a:srgbClr val="4472C4"/>
      <a:srgbClr val="70AD47"/>
    </dgm:linClrLst>
    <dgm:effectClrLst/>
    <dgm:txLinClrLst/>
    <dgm:txFillClrLst/>
    <dgm:txEffectClrLst/>
  </dgm:styleLbl>
  <dgm:styleLbl name="asst0">
    <dgm:fillClrLst meth="repeat">
      <a:srgbClr val="4472C4"/>
    </dgm:fillClrLst>
    <dgm:linClrLst meth="repeat">
      <a:sysClr val="window" lastClr="FFFFFF">
        <a:shade val="80000"/>
      </a:sysClr>
    </dgm:linClrLst>
    <dgm:effectClrLst/>
    <dgm:txLinClrLst/>
    <dgm:txFillClrLst/>
    <dgm:txEffectClrLst/>
  </dgm:styleLbl>
  <dgm:styleLbl name="asst1">
    <dgm:fillClrLst meth="repeat">
      <a:srgbClr val="70AD47"/>
    </dgm:fillClrLst>
    <dgm:linClrLst meth="repeat">
      <a:sysClr val="window" lastClr="FFFFFF">
        <a:shade val="80000"/>
      </a:sysClr>
    </dgm:linClrLst>
    <dgm:effectClrLst/>
    <dgm:txLinClrLst/>
    <dgm:txFillClrLst/>
    <dgm:txEffectClrLst/>
  </dgm:styleLbl>
  <dgm:styleLbl name="asst2">
    <dgm:fillClrLst>
      <a:srgbClr val="5B9BD5"/>
    </dgm:fillClrLst>
    <dgm:linClrLst meth="repeat">
      <a:sysClr val="window" lastClr="FFFFFF"/>
    </dgm:linClrLst>
    <dgm:effectClrLst/>
    <dgm:txLinClrLst/>
    <dgm:txFillClrLst/>
    <dgm:txEffectClrLst/>
  </dgm:styleLbl>
  <dgm:styleLbl name="asst3">
    <dgm:fillClrLst>
      <a:srgbClr val="ED7D31"/>
    </dgm:fillClrLst>
    <dgm:linClrLst meth="repeat">
      <a:sysClr val="window" lastClr="FFFFFF"/>
    </dgm:linClrLst>
    <dgm:effectClrLst/>
    <dgm:txLinClrLst/>
    <dgm:txFillClrLst/>
    <dgm:txEffectClrLst/>
  </dgm:styleLbl>
  <dgm:styleLbl name="asst4">
    <dgm:fillClrLst>
      <a:srgbClr val="A5A5A5"/>
    </dgm:fillClrLst>
    <dgm:linClrLst meth="repeat">
      <a:sysClr val="window" lastClr="FFFFFF"/>
    </dgm:linClrLst>
    <dgm:effectClrLst/>
    <dgm:txLinClrLst/>
    <dgm:txFillClrLst/>
    <dgm:txEffectClrLst/>
  </dgm:styleLbl>
  <dgm:styleLbl name="bgAcc1">
    <dgm:fillClrLst meth="repeat">
      <a:sysClr val="window" lastClr="FFFFFF">
        <a:alpha val="90000"/>
      </a:sysClr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bgAccFollowNode1">
    <dgm:fillClrLst>
      <a:srgbClr val="4472C4">
        <a:tint val="40000"/>
        <a:alpha val="90000"/>
      </a:srgbClr>
      <a:srgbClr val="70AD47">
        <a:tint val="40000"/>
        <a:alpha val="90000"/>
      </a:srgbClr>
    </dgm:fillClrLst>
    <dgm:linClrLst>
      <a:srgbClr val="4472C4">
        <a:tint val="40000"/>
        <a:alpha val="90000"/>
      </a:srgbClr>
      <a:srgbClr val="70AD47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bgImgPlace1">
    <dgm:fillClrLst>
      <a:srgbClr val="4472C4">
        <a:tint val="50000"/>
      </a:srgbClr>
      <a:srgbClr val="70AD47">
        <a:tint val="2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bgShp">
    <dgm:fillClrLst meth="repeat">
      <a:srgbClr val="4472C4">
        <a:tint val="40000"/>
      </a:srgbClr>
    </dgm:fillClrLst>
    <dgm:linClrLst meth="repeat">
      <a:sysClr val="windowText" lastClr="000000"/>
    </dgm:linClrLst>
    <dgm:effectClrLst/>
    <dgm:txLinClrLst/>
    <dgm:txFillClrLst meth="repeat">
      <a:sysClr val="windowText" lastClr="000000"/>
    </dgm:txFillClrLst>
    <dgm:txEffectClrLst/>
  </dgm:styleLbl>
  <dgm:styleLbl name="bgSibTrans2D1">
    <dgm:fillClrLst>
      <a:srgbClr val="4472C4"/>
      <a:srgbClr val="70AD47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callout">
    <dgm:fillClrLst meth="repeat">
      <a:srgbClr val="4472C4"/>
    </dgm:fillClrLst>
    <dgm:linClrLst meth="repeat">
      <a:srgbClr val="4472C4">
        <a:tint val="50000"/>
      </a:srgbClr>
    </dgm:linClrLst>
    <dgm:effectClrLst/>
    <dgm:txLinClrLst/>
    <dgm:txFillClrLst meth="repeat">
      <a:sysClr val="windowText" lastClr="000000"/>
    </dgm:txFillClrLst>
    <dgm:txEffectClrLst/>
  </dgm:styleLbl>
  <dgm:styleLbl name="conFgAcc1">
    <dgm:fillClrLst meth="repeat">
      <a:sysClr val="window" lastClr="FFFFFF">
        <a:alpha val="90000"/>
      </a:sysClr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dkBgShp">
    <dgm:fillClrLst meth="repeat">
      <a:srgbClr val="4472C4">
        <a:shade val="90000"/>
      </a:srgbClr>
    </dgm:fillClrLst>
    <dgm:linClrLst meth="repeat">
      <a:sysClr val="windowText" lastClr="000000"/>
    </dgm:linClrLst>
    <dgm:effectClrLst/>
    <dgm:txLinClrLst/>
    <dgm:txFillClrLst meth="repeat">
      <a:sysClr val="window" lastClr="FFFFFF"/>
    </dgm:txFillClrLst>
    <dgm:txEffectClrLst/>
  </dgm:styleLbl>
  <dgm:styleLbl name="fgAcc0">
    <dgm:fillClrLst meth="repeat">
      <a:sysClr val="window" lastClr="FFFFFF">
        <a:alpha val="90000"/>
      </a:sysClr>
    </dgm:fillClrLst>
    <dgm:linClrLst>
      <a:srgbClr val="FFC000"/>
    </dgm:linClrLst>
    <dgm:effectClrLst/>
    <dgm:txLinClrLst/>
    <dgm:txFillClrLst meth="repeat">
      <a:sysClr val="windowText" lastClr="000000"/>
    </dgm:txFillClrLst>
    <dgm:txEffectClrLst/>
  </dgm:styleLbl>
  <dgm:styleLbl name="fgAcc1">
    <dgm:fillClrLst meth="repeat">
      <a:sysClr val="window" lastClr="FFFFFF">
        <a:alpha val="90000"/>
      </a:sysClr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fgAcc2">
    <dgm:fillClrLst meth="repeat">
      <a:sysClr val="window" lastClr="FFFFFF">
        <a:alpha val="90000"/>
      </a:sysClr>
    </dgm:fillClrLst>
    <dgm:linClrLst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fgAcc3">
    <dgm:fillClrLst meth="repeat">
      <a:sysClr val="window" lastClr="FFFFFF">
        <a:alpha val="90000"/>
      </a:sysClr>
    </dgm:fillClrLst>
    <dgm:linClrLst>
      <a:srgbClr val="5B9BD5"/>
    </dgm:linClrLst>
    <dgm:effectClrLst/>
    <dgm:txLinClrLst/>
    <dgm:txFillClrLst meth="repeat">
      <a:sysClr val="windowText" lastClr="000000"/>
    </dgm:txFillClrLst>
    <dgm:txEffectClrLst/>
  </dgm:styleLbl>
  <dgm:styleLbl name="fgAcc4">
    <dgm:fillClrLst meth="repeat">
      <a:sysClr val="window" lastClr="FFFFFF">
        <a:alpha val="90000"/>
      </a:sysClr>
    </dgm:fillClrLst>
    <dgm:linClrLst>
      <a:srgbClr val="ED7D31"/>
    </dgm:linClrLst>
    <dgm:effectClrLst/>
    <dgm:txLinClrLst/>
    <dgm:txFillClrLst meth="repeat">
      <a:sysClr val="windowText" lastClr="000000"/>
    </dgm:txFillClrLst>
    <dgm:txEffectClrLst/>
  </dgm:styleLbl>
  <dgm:styleLbl name="fgAccFollowNode1">
    <dgm:fillClrLst>
      <a:srgbClr val="4472C4">
        <a:tint val="40000"/>
        <a:alpha val="90000"/>
      </a:srgbClr>
      <a:srgbClr val="70AD47">
        <a:tint val="40000"/>
        <a:alpha val="90000"/>
      </a:srgbClr>
    </dgm:fillClrLst>
    <dgm:linClrLst>
      <a:srgbClr val="4472C4">
        <a:tint val="40000"/>
        <a:alpha val="90000"/>
      </a:srgbClr>
      <a:srgbClr val="4472C4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fgImgPlace1">
    <dgm:fillClrLst>
      <a:srgbClr val="4472C4">
        <a:tint val="50000"/>
      </a:srgbClr>
      <a:srgbClr val="70AD47">
        <a:tint val="5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fgShp">
    <dgm:fillClrLst meth="repeat">
      <a:srgbClr val="4472C4">
        <a:tint val="40000"/>
      </a:srgbClr>
    </dgm:fillClrLst>
    <dgm:linClrLst meth="repeat">
      <a:sysClr val="window" lastClr="FFFFFF"/>
    </dgm:linClrLst>
    <dgm:effectClrLst/>
    <dgm:txLinClrLst/>
    <dgm:txFillClrLst meth="repeat">
      <a:sysClr val="windowText" lastClr="000000"/>
    </dgm:txFillClrLst>
    <dgm:txEffectClrLst/>
  </dgm:styleLbl>
  <dgm:styleLbl name="fgSibTrans2D1">
    <dgm:fillClrLst>
      <a:srgbClr val="4472C4"/>
      <a:srgbClr val="70AD47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lnNode1">
    <dgm:fillClrLst>
      <a:srgbClr val="4472C4"/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node0">
    <dgm:fillClrLst meth="repeat">
      <a:srgbClr val="FFC000"/>
    </dgm:fillClrLst>
    <dgm:linClrLst meth="repeat">
      <a:sysClr val="window" lastClr="FFFFFF"/>
    </dgm:linClrLst>
    <dgm:effectClrLst/>
    <dgm:txLinClrLst/>
    <dgm:txFillClrLst/>
    <dgm:txEffectClrLst/>
  </dgm:styleLbl>
  <dgm:styleLbl name="node1">
    <dgm:fillClrLst>
      <a:srgbClr val="4472C4"/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node2">
    <dgm:fillClrLst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node3">
    <dgm:fillClrLst>
      <a:srgbClr val="5B9BD5"/>
    </dgm:fillClrLst>
    <dgm:linClrLst meth="repeat">
      <a:sysClr val="window" lastClr="FFFFFF"/>
    </dgm:linClrLst>
    <dgm:effectClrLst/>
    <dgm:txLinClrLst/>
    <dgm:txFillClrLst/>
    <dgm:txEffectClrLst/>
  </dgm:styleLbl>
  <dgm:styleLbl name="node4">
    <dgm:fillClrLst>
      <a:srgbClr val="ED7D31"/>
    </dgm:fillClrLst>
    <dgm:linClrLst meth="repeat">
      <a:sysClr val="window" lastClr="FFFFFF"/>
    </dgm:linClrLst>
    <dgm:effectClrLst/>
    <dgm:txLinClrLst/>
    <dgm:txFillClrLst/>
    <dgm:txEffectClrLst/>
  </dgm:styleLbl>
  <dgm:styleLbl name="parChTrans1D1">
    <dgm:fillClrLst meth="repeat">
      <a:srgbClr val="4472C4"/>
    </dgm:fillClrLst>
    <dgm:linClrLst meth="repeat">
      <a:srgbClr val="4472C4"/>
    </dgm:linClrLst>
    <dgm:effectClrLst/>
    <dgm:txLinClrLst/>
    <dgm:txFillClrLst meth="repeat">
      <a:sysClr val="windowText" lastClr="000000"/>
    </dgm:txFillClrLst>
    <dgm:txEffectClrLst/>
  </dgm:styleLbl>
  <dgm:styleLbl name="parChTrans1D2">
    <dgm:fillClrLst meth="repeat">
      <a:srgbClr val="70AD47">
        <a:tint val="90000"/>
      </a:srgbClr>
    </dgm:fillClrLst>
    <dgm:linClrLst meth="repeat"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parChTrans1D3">
    <dgm:fillClrLst meth="repeat">
      <a:srgbClr val="70AD47">
        <a:tint val="70000"/>
      </a:srgbClr>
    </dgm:fillClrLst>
    <dgm:linClrLst meth="repeat">
      <a:srgbClr val="5B9BD5"/>
    </dgm:linClrLst>
    <dgm:effectClrLst/>
    <dgm:txLinClrLst/>
    <dgm:txFillClrLst meth="repeat">
      <a:sysClr val="windowText" lastClr="000000"/>
    </dgm:txFillClrLst>
    <dgm:txEffectClrLst/>
  </dgm:styleLbl>
  <dgm:styleLbl name="parChTrans1D4">
    <dgm:fillClrLst meth="repeat">
      <a:srgbClr val="70AD47">
        <a:tint val="50000"/>
      </a:srgbClr>
    </dgm:fillClrLst>
    <dgm:linClrLst meth="repeat">
      <a:srgbClr val="ED7D31"/>
    </dgm:linClrLst>
    <dgm:effectClrLst/>
    <dgm:txLinClrLst/>
    <dgm:txFillClrLst meth="repeat">
      <a:sysClr val="windowText" lastClr="000000"/>
    </dgm:txFillClrLst>
    <dgm:txEffectClrLst/>
  </dgm:styleLbl>
  <dgm:styleLbl name="parChTrans2D1">
    <dgm:fillClrLst meth="repeat">
      <a:srgbClr val="4472C4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parChTrans2D2">
    <dgm:fillClrLst meth="repeat"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parChTrans2D3">
    <dgm:fillClrLst meth="repeat"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parChTrans2D4">
    <dgm:fillClrLst meth="repeat">
      <a:srgbClr val="5B9BD5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revTx">
    <dgm:fillClrLst meth="repeat">
      <a:sysClr val="window" lastClr="FFFFFF">
        <a:alpha val="0"/>
      </a:sysClr>
    </dgm:fillClrLst>
    <dgm:linClrLst meth="repeat">
      <a:sysClr val="windowText" lastClr="000000">
        <a:alpha val="0"/>
      </a:sysClr>
    </dgm:linClrLst>
    <dgm:effectClrLst/>
    <dgm:txLinClrLst/>
    <dgm:txFillClrLst meth="repeat">
      <a:sysClr val="windowText" lastClr="000000"/>
    </dgm:txFillClrLst>
    <dgm:txEffectClrLst/>
  </dgm:styleLbl>
  <dgm:styleLbl name="sibTrans1D1">
    <dgm:fillClrLst/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sibTrans2D1">
    <dgm:fillClrLst>
      <a:srgbClr val="4472C4"/>
      <a:srgbClr val="70AD47"/>
    </dgm:fillClrLst>
    <dgm:linClrLst meth="repeat">
      <a:sysClr val="window" lastClr="FFFFFF"/>
    </dgm:linClrLst>
    <dgm:effectClrLst/>
    <dgm:txLinClrLst/>
    <dgm:txFillClrLst/>
    <dgm:txEffectClrLst/>
  </dgm:styleLbl>
  <dgm:styleLbl name="solidAlignAcc1">
    <dgm:fillClrLst meth="repeat">
      <a:sysClr val="window" lastClr="FFFFFF"/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solidBgAcc1">
    <dgm:fillClrLst meth="repeat">
      <a:sysClr val="window" lastClr="FFFFFF"/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solidFgAcc1">
    <dgm:fillClrLst meth="repeat">
      <a:sysClr val="window" lastClr="FFFFFF"/>
    </dgm:fillClrLst>
    <dgm:linClrLst>
      <a:srgbClr val="4472C4"/>
      <a:srgbClr val="70AD47"/>
    </dgm:linClrLst>
    <dgm:effectClrLst/>
    <dgm:txLinClrLst/>
    <dgm:txFillClrLst meth="repeat">
      <a:sysClr val="windowText" lastClr="000000"/>
    </dgm:txFillClrLst>
    <dgm:txEffectClrLst/>
  </dgm:styleLbl>
  <dgm:styleLbl name="trAlignAcc1">
    <dgm:fillClrLst meth="repeat">
      <a:sysClr val="window" lastClr="FFFFFF">
        <a:alpha val="40000"/>
      </a:sysClr>
    </dgm:fillClrLst>
    <dgm:linClrLst meth="repeat">
      <a:srgbClr val="4472C4"/>
    </dgm:linClrLst>
    <dgm:effectClrLst/>
    <dgm:txLinClrLst/>
    <dgm:txFillClrLst meth="repeat">
      <a:sysClr val="windowText" lastClr="000000"/>
    </dgm:txFillClrLst>
    <dgm:txEffectClrLst/>
  </dgm:styleLbl>
  <dgm:styleLbl name="trBgShp">
    <dgm:fillClrLst meth="repeat">
      <a:srgbClr val="4472C4">
        <a:tint val="50000"/>
        <a:alpha val="40000"/>
      </a:srgbClr>
    </dgm:fillClrLst>
    <dgm:linClrLst meth="repeat">
      <a:srgbClr val="4472C4"/>
    </dgm:linClrLst>
    <dgm:effectClrLst/>
    <dgm:txLinClrLst/>
    <dgm:txFillClrLst meth="repeat">
      <a:sysClr val="window" lastClr="FFFFFF"/>
    </dgm:txFillClrLst>
    <dgm:txEffectClrLst/>
  </dgm:styleLbl>
  <dgm:styleLbl name="vennNode1">
    <dgm:fillClrLst>
      <a:srgbClr val="4472C4">
        <a:alpha val="50000"/>
      </a:srgbClr>
      <a:srgbClr val="70AD47">
        <a:alpha val="50000"/>
      </a:srgbClr>
    </dgm:fillClrLst>
    <dgm:linClrLst meth="repeat">
      <a:sysClr val="window" lastClr="FFFFFF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F3BD1-1A0F-49EA-9E53-B425EC98B315}" type="doc">
      <dgm:prSet loTypeId="relationship" loCatId="relationship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B8EA585F-0CF4-46F4-AD71-F0DE517CE44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黔环宝</a:t>
          </a:r>
          <a:r>
            <a:rPr lang="zh-CN" altLang="en-US" sz="2800"/>
            <a:t/>
          </a:r>
          <a:endParaRPr lang="zh-CN" altLang="en-US" sz="2800"/>
        </a:p>
      </dgm:t>
    </dgm:pt>
    <dgm:pt modelId="{23770723-4B8E-4078-83DA-EACB3E423A70}" cxnId="{3031DB4E-A5C6-4694-9096-A6BDBC7C32FF}" type="parTrans">
      <dgm:prSet/>
      <dgm:spPr/>
      <dgm:t>
        <a:bodyPr/>
        <a:p>
          <a:endParaRPr lang="zh-CN" altLang="en-US"/>
        </a:p>
      </dgm:t>
    </dgm:pt>
    <dgm:pt modelId="{BC5C9B55-430E-44A9-A2BB-7234E79CAF0D}" cxnId="{3031DB4E-A5C6-4694-9096-A6BDBC7C32FF}" type="sibTrans">
      <dgm:prSet/>
      <dgm:spPr/>
      <dgm:t>
        <a:bodyPr/>
        <a:p>
          <a:endParaRPr lang="zh-CN" altLang="en-US"/>
        </a:p>
      </dgm:t>
    </dgm:pt>
    <dgm:pt modelId="{A14EDA34-04FB-4F3D-86EE-6D65BAB6600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三线一单</a:t>
          </a:r>
          <a:r>
            <a:rPr lang="en-US" altLang="zh-CN"/>
            <a:t/>
          </a:r>
          <a:endParaRPr lang="en-US" altLang="zh-CN"/>
        </a:p>
      </dgm:t>
    </dgm:pt>
    <dgm:pt modelId="{25773672-B8D0-4CBD-889B-BD45F9BE95FA}" cxnId="{DDCEE2C7-A584-40AF-A40B-1DCA30A453EB}" type="parTrans">
      <dgm:prSet/>
      <dgm:spPr/>
    </dgm:pt>
    <dgm:pt modelId="{2A84585D-029C-40A5-9F09-9F7829E06EC7}" cxnId="{DDCEE2C7-A584-40AF-A40B-1DCA30A453EB}" type="sibTrans">
      <dgm:prSet/>
      <dgm:spPr/>
    </dgm:pt>
    <dgm:pt modelId="{DD019C44-2348-4263-BA87-F4627D1EE09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污染源数据库</a:t>
          </a:r>
          <a:r>
            <a:rPr lang="zh-CN"/>
            <a:t/>
          </a:r>
          <a:endParaRPr lang="zh-CN"/>
        </a:p>
      </dgm:t>
    </dgm:pt>
    <dgm:pt modelId="{93F5E926-D0EE-4F66-AF76-0FC06677600E}" cxnId="{F6765F79-3C47-4ED4-B259-E0CDB5FB398B}" type="parTrans">
      <dgm:prSet/>
      <dgm:spPr/>
    </dgm:pt>
    <dgm:pt modelId="{F33900FB-5689-49B4-B568-2E330BC064BE}" cxnId="{F6765F79-3C47-4ED4-B259-E0CDB5FB398B}" type="sibTrans">
      <dgm:prSet/>
      <dgm:spPr/>
    </dgm:pt>
    <dgm:pt modelId="{4CCFD934-93A0-45F4-B3F8-85FB1FFBFC3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重点</a:t>
          </a:r>
          <a:r>
            <a:rPr lang="zh-CN"/>
            <a:t>流域</a:t>
          </a:r>
          <a:r>
            <a:rPr lang="en-US" altLang="zh-CN"/>
            <a:t/>
          </a:r>
          <a:endParaRPr lang="en-US" altLang="zh-CN"/>
        </a:p>
      </dgm:t>
    </dgm:pt>
    <dgm:pt modelId="{72DCD1D4-9A62-452F-8875-5F24D8A4E9EA}" cxnId="{CA72AE7F-3915-481B-97FC-BC2AEE2255CB}" type="parTrans">
      <dgm:prSet/>
      <dgm:spPr/>
    </dgm:pt>
    <dgm:pt modelId="{4B139147-4F14-4197-83DA-601A049FCB2F}" cxnId="{CA72AE7F-3915-481B-97FC-BC2AEE2255CB}" type="sibTrans">
      <dgm:prSet/>
      <dgm:spPr/>
    </dgm:pt>
    <dgm:pt modelId="{64A54582-3FA1-4FCA-A14E-1EF0022B917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执法宝</a:t>
          </a:r>
          <a:r>
            <a:rPr lang="en-US" altLang="zh-CN"/>
            <a:t/>
          </a:r>
          <a:endParaRPr lang="en-US" altLang="zh-CN"/>
        </a:p>
      </dgm:t>
    </dgm:pt>
    <dgm:pt modelId="{B7A3650C-495C-4E56-B917-CE7FC72B5FC5}" cxnId="{76133D8F-9CDE-4D9C-A955-6837D0B6F30B}" type="parTrans">
      <dgm:prSet/>
      <dgm:spPr/>
      <dgm:t>
        <a:bodyPr/>
        <a:p>
          <a:endParaRPr lang="zh-CN" altLang="en-US"/>
        </a:p>
      </dgm:t>
    </dgm:pt>
    <dgm:pt modelId="{074A55E2-17CF-49E3-A256-03F66DF230D0}" cxnId="{76133D8F-9CDE-4D9C-A955-6837D0B6F30B}" type="sibTrans">
      <dgm:prSet/>
      <dgm:spPr/>
      <dgm:t>
        <a:bodyPr/>
        <a:p>
          <a:endParaRPr lang="zh-CN" altLang="en-US"/>
        </a:p>
      </dgm:t>
    </dgm:pt>
    <dgm:pt modelId="{D1AA0C1C-ED46-412E-873D-C5D86240C09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/>
            <a:t>环境质量</a:t>
          </a:r>
          <a:r>
            <a:rPr lang="en-US" altLang="zh-CN" sz="1300"/>
            <a:t/>
          </a:r>
          <a:endParaRPr lang="en-US" altLang="zh-CN" sz="1300"/>
        </a:p>
      </dgm:t>
    </dgm:pt>
    <dgm:pt modelId="{163AFCDF-A7C8-493D-B43F-6258C1E46BC0}" cxnId="{60A8F701-AFA6-4D10-BC47-BFE15EE621CA}" type="parTrans">
      <dgm:prSet/>
      <dgm:spPr/>
      <dgm:t>
        <a:bodyPr/>
        <a:p>
          <a:endParaRPr lang="zh-CN" altLang="en-US"/>
        </a:p>
      </dgm:t>
    </dgm:pt>
    <dgm:pt modelId="{F879B8F4-BFF4-45E3-BE76-2FB037FDAF4D}" cxnId="{60A8F701-AFA6-4D10-BC47-BFE15EE621CA}" type="sibTrans">
      <dgm:prSet/>
      <dgm:spPr/>
      <dgm:t>
        <a:bodyPr/>
        <a:p>
          <a:endParaRPr lang="zh-CN" altLang="en-US"/>
        </a:p>
      </dgm:t>
    </dgm:pt>
    <dgm:pt modelId="{255D468B-923A-4E72-93E4-82918F2DECCC}" type="pres">
      <dgm:prSet presAssocID="{B13F3BD1-1A0F-49EA-9E53-B425EC98B315}" presName="Name0" presStyleCnt="0">
        <dgm:presLayoutVars>
          <dgm:chMax val="1"/>
          <dgm:chPref val="1"/>
        </dgm:presLayoutVars>
      </dgm:prSet>
      <dgm:spPr/>
    </dgm:pt>
    <dgm:pt modelId="{947D679E-88D3-447A-AD01-541B011E1F72}" type="pres">
      <dgm:prSet presAssocID="{B8EA585F-0CF4-46F4-AD71-F0DE517CE440}" presName="Parent" presStyleLbl="node0" presStyleIdx="0" presStyleCnt="1">
        <dgm:presLayoutVars>
          <dgm:chMax val="5"/>
          <dgm:chPref val="5"/>
        </dgm:presLayoutVars>
      </dgm:prSet>
      <dgm:spPr/>
    </dgm:pt>
    <dgm:pt modelId="{E19AED4C-45CD-408C-8746-684E57E9C288}" type="pres">
      <dgm:prSet presAssocID="{B8EA585F-0CF4-46F4-AD71-F0DE517CE440}" presName="Accent2" presStyleLbl="node1" presStyleIdx="0" presStyleCnt="19"/>
      <dgm:spPr/>
    </dgm:pt>
    <dgm:pt modelId="{EBC9CD74-F4AD-45C0-82DB-C041573DC525}" type="pres">
      <dgm:prSet presAssocID="{B8EA585F-0CF4-46F4-AD71-F0DE517CE440}" presName="Accent3" presStyleLbl="node1" presStyleIdx="1" presStyleCnt="19"/>
      <dgm:spPr/>
    </dgm:pt>
    <dgm:pt modelId="{1EA90AFC-E625-4DE7-B53D-80CEBB6DF6EB}" type="pres">
      <dgm:prSet presAssocID="{B8EA585F-0CF4-46F4-AD71-F0DE517CE440}" presName="Accent4" presStyleLbl="node1" presStyleIdx="2" presStyleCnt="19"/>
      <dgm:spPr/>
    </dgm:pt>
    <dgm:pt modelId="{72B2620A-B0CF-45B1-B3FB-9919CB78EB55}" type="pres">
      <dgm:prSet presAssocID="{B8EA585F-0CF4-46F4-AD71-F0DE517CE440}" presName="Accent5" presStyleLbl="node1" presStyleIdx="3" presStyleCnt="19"/>
      <dgm:spPr/>
    </dgm:pt>
    <dgm:pt modelId="{FEBD8106-0EAD-454B-AB8B-1919894E0DD3}" type="pres">
      <dgm:prSet presAssocID="{B8EA585F-0CF4-46F4-AD71-F0DE517CE440}" presName="Accent6" presStyleLbl="node1" presStyleIdx="4" presStyleCnt="19"/>
      <dgm:spPr/>
    </dgm:pt>
    <dgm:pt modelId="{12484EFC-01D1-405F-98CD-A2A612E63C5F}" type="pres">
      <dgm:prSet presAssocID="{A14EDA34-04FB-4F3D-86EE-6D65BAB6600D}" presName="Child1" presStyleLbl="node1" presStyleIdx="5" presStyleCnt="19">
        <dgm:presLayoutVars>
          <dgm:chMax val="0"/>
          <dgm:chPref val="0"/>
        </dgm:presLayoutVars>
      </dgm:prSet>
      <dgm:spPr/>
    </dgm:pt>
    <dgm:pt modelId="{C264F927-AF24-4F00-A6F0-DB67DEF98AD6}" type="pres">
      <dgm:prSet presAssocID="{A14EDA34-04FB-4F3D-86EE-6D65BAB6600D}" presName="Accent7" presStyleCnt="0"/>
      <dgm:spPr/>
    </dgm:pt>
    <dgm:pt modelId="{FC44444E-A06D-4CBA-9A46-2BC33989EFF9}" type="pres">
      <dgm:prSet presAssocID="{A14EDA34-04FB-4F3D-86EE-6D65BAB6600D}" presName="AccentHold1" presStyleLbl="node1" presStyleIdx="6" presStyleCnt="19"/>
      <dgm:spPr/>
    </dgm:pt>
    <dgm:pt modelId="{0B2F2FB5-CB52-451B-B239-9548B5860E41}" type="pres">
      <dgm:prSet presAssocID="{A14EDA34-04FB-4F3D-86EE-6D65BAB6600D}" presName="Accent8" presStyleCnt="0"/>
      <dgm:spPr/>
    </dgm:pt>
    <dgm:pt modelId="{89419820-BA12-47F8-97AA-880225A98E65}" type="pres">
      <dgm:prSet presAssocID="{A14EDA34-04FB-4F3D-86EE-6D65BAB6600D}" presName="AccentHold2" presStyleLbl="node1" presStyleIdx="7" presStyleCnt="19"/>
      <dgm:spPr/>
    </dgm:pt>
    <dgm:pt modelId="{670B037D-6BBB-477D-9D75-04D0B4B143CB}" type="pres">
      <dgm:prSet presAssocID="{DD019C44-2348-4263-BA87-F4627D1EE090}" presName="Child2" presStyleLbl="node1" presStyleIdx="8" presStyleCnt="19">
        <dgm:presLayoutVars>
          <dgm:chMax val="0"/>
          <dgm:chPref val="0"/>
        </dgm:presLayoutVars>
      </dgm:prSet>
      <dgm:spPr/>
    </dgm:pt>
    <dgm:pt modelId="{D9732BAC-DD62-4720-9909-2383E770297F}" type="pres">
      <dgm:prSet presAssocID="{DD019C44-2348-4263-BA87-F4627D1EE090}" presName="Accent9" presStyleCnt="0"/>
      <dgm:spPr/>
    </dgm:pt>
    <dgm:pt modelId="{3D1FAA21-E56B-41E9-94C9-1272BBBFFB07}" type="pres">
      <dgm:prSet presAssocID="{DD019C44-2348-4263-BA87-F4627D1EE090}" presName="AccentHold1" presStyleLbl="node1" presStyleIdx="9" presStyleCnt="19"/>
      <dgm:spPr/>
    </dgm:pt>
    <dgm:pt modelId="{D6161C2A-0054-4315-A0E3-23DBCACD2FB0}" type="pres">
      <dgm:prSet presAssocID="{DD019C44-2348-4263-BA87-F4627D1EE090}" presName="Accent10" presStyleCnt="0"/>
      <dgm:spPr/>
    </dgm:pt>
    <dgm:pt modelId="{3C3AC72E-994E-4F76-A189-A3B99A3424BC}" type="pres">
      <dgm:prSet presAssocID="{DD019C44-2348-4263-BA87-F4627D1EE090}" presName="AccentHold2" presStyleLbl="node1" presStyleIdx="10" presStyleCnt="19"/>
      <dgm:spPr/>
    </dgm:pt>
    <dgm:pt modelId="{352E64B9-36F8-4184-897B-444CE706BF17}" type="pres">
      <dgm:prSet presAssocID="{DD019C44-2348-4263-BA87-F4627D1EE090}" presName="Accent11" presStyleCnt="0"/>
      <dgm:spPr/>
    </dgm:pt>
    <dgm:pt modelId="{68437B44-19A2-4005-BAF6-77081B0099B2}" type="pres">
      <dgm:prSet presAssocID="{DD019C44-2348-4263-BA87-F4627D1EE090}" presName="AccentHold3" presStyleLbl="node1" presStyleIdx="11" presStyleCnt="19"/>
      <dgm:spPr/>
    </dgm:pt>
    <dgm:pt modelId="{DB027C5C-B2F3-40AE-A4C4-8D142D23BE8F}" type="pres">
      <dgm:prSet presAssocID="{4CCFD934-93A0-45F4-B3F8-85FB1FFBFC39}" presName="Child3" presStyleLbl="node1" presStyleIdx="12" presStyleCnt="19">
        <dgm:presLayoutVars>
          <dgm:chMax val="0"/>
          <dgm:chPref val="0"/>
        </dgm:presLayoutVars>
      </dgm:prSet>
      <dgm:spPr/>
    </dgm:pt>
    <dgm:pt modelId="{DA8DD342-D9F7-4928-AC5A-203CA28CF24F}" type="pres">
      <dgm:prSet presAssocID="{4CCFD934-93A0-45F4-B3F8-85FB1FFBFC39}" presName="Accent12" presStyleCnt="0"/>
      <dgm:spPr/>
    </dgm:pt>
    <dgm:pt modelId="{0B2CD5C2-8154-42BA-A9F5-360331D42BF2}" type="pres">
      <dgm:prSet presAssocID="{4CCFD934-93A0-45F4-B3F8-85FB1FFBFC39}" presName="AccentHold1" presStyleLbl="node1" presStyleIdx="13" presStyleCnt="19"/>
      <dgm:spPr/>
    </dgm:pt>
    <dgm:pt modelId="{F25291EA-B283-43BC-A6EA-7DB02BA38F26}" type="pres">
      <dgm:prSet presAssocID="{64A54582-3FA1-4FCA-A14E-1EF0022B9172}" presName="Child4" presStyleLbl="node1" presStyleIdx="14" presStyleCnt="19">
        <dgm:presLayoutVars>
          <dgm:chMax val="0"/>
          <dgm:chPref val="0"/>
        </dgm:presLayoutVars>
      </dgm:prSet>
      <dgm:spPr/>
    </dgm:pt>
    <dgm:pt modelId="{B25FB598-8676-446C-A6D4-B034AA22EF26}" type="pres">
      <dgm:prSet presAssocID="{64A54582-3FA1-4FCA-A14E-1EF0022B9172}" presName="Accent13" presStyleCnt="0"/>
      <dgm:spPr/>
    </dgm:pt>
    <dgm:pt modelId="{902CFF95-A365-46EA-B1D7-9AD6DABC6102}" type="pres">
      <dgm:prSet presAssocID="{64A54582-3FA1-4FCA-A14E-1EF0022B9172}" presName="AccentHold1" presStyleLbl="node1" presStyleIdx="15" presStyleCnt="19"/>
      <dgm:spPr/>
    </dgm:pt>
    <dgm:pt modelId="{80E581B2-51D3-4572-8E93-5F1FB28A6539}" type="pres">
      <dgm:prSet presAssocID="{D1AA0C1C-ED46-412E-873D-C5D86240C097}" presName="Child5" presStyleLbl="node1" presStyleIdx="16" presStyleCnt="19">
        <dgm:presLayoutVars>
          <dgm:chMax val="0"/>
          <dgm:chPref val="0"/>
        </dgm:presLayoutVars>
      </dgm:prSet>
      <dgm:spPr/>
    </dgm:pt>
    <dgm:pt modelId="{4202C75C-EC2E-4830-8028-8BA36D1977BE}" type="pres">
      <dgm:prSet presAssocID="{D1AA0C1C-ED46-412E-873D-C5D86240C097}" presName="Accent15" presStyleCnt="0"/>
      <dgm:spPr/>
    </dgm:pt>
    <dgm:pt modelId="{9A30AC75-F680-47ED-9CAB-B8994AF1EC25}" type="pres">
      <dgm:prSet presAssocID="{D1AA0C1C-ED46-412E-873D-C5D86240C097}" presName="AccentHold2" presStyleLbl="node1" presStyleIdx="17" presStyleCnt="19"/>
      <dgm:spPr/>
    </dgm:pt>
    <dgm:pt modelId="{86EE200A-94CF-4020-BE98-BD94CC5C11D5}" type="pres">
      <dgm:prSet presAssocID="{D1AA0C1C-ED46-412E-873D-C5D86240C097}" presName="Accent16" presStyleCnt="0"/>
      <dgm:spPr/>
    </dgm:pt>
    <dgm:pt modelId="{93B1C7E4-8B53-4C67-906E-E70EFC5DD9CA}" type="pres">
      <dgm:prSet presAssocID="{D1AA0C1C-ED46-412E-873D-C5D86240C097}" presName="AccentHold3" presStyleLbl="node1" presStyleIdx="18" presStyleCnt="19"/>
      <dgm:spPr/>
    </dgm:pt>
  </dgm:ptLst>
  <dgm:cxnLst>
    <dgm:cxn modelId="{3031DB4E-A5C6-4694-9096-A6BDBC7C32FF}" srcId="{B13F3BD1-1A0F-49EA-9E53-B425EC98B315}" destId="{B8EA585F-0CF4-46F4-AD71-F0DE517CE440}" srcOrd="0" destOrd="0" parTransId="{23770723-4B8E-4078-83DA-EACB3E423A70}" sibTransId="{BC5C9B55-430E-44A9-A2BB-7234E79CAF0D}"/>
    <dgm:cxn modelId="{DDCEE2C7-A584-40AF-A40B-1DCA30A453EB}" srcId="{B8EA585F-0CF4-46F4-AD71-F0DE517CE440}" destId="{A14EDA34-04FB-4F3D-86EE-6D65BAB6600D}" srcOrd="0" destOrd="0" parTransId="{25773672-B8D0-4CBD-889B-BD45F9BE95FA}" sibTransId="{2A84585D-029C-40A5-9F09-9F7829E06EC7}"/>
    <dgm:cxn modelId="{F6765F79-3C47-4ED4-B259-E0CDB5FB398B}" srcId="{B8EA585F-0CF4-46F4-AD71-F0DE517CE440}" destId="{DD019C44-2348-4263-BA87-F4627D1EE090}" srcOrd="1" destOrd="0" parTransId="{93F5E926-D0EE-4F66-AF76-0FC06677600E}" sibTransId="{F33900FB-5689-49B4-B568-2E330BC064BE}"/>
    <dgm:cxn modelId="{CA72AE7F-3915-481B-97FC-BC2AEE2255CB}" srcId="{B8EA585F-0CF4-46F4-AD71-F0DE517CE440}" destId="{4CCFD934-93A0-45F4-B3F8-85FB1FFBFC39}" srcOrd="2" destOrd="0" parTransId="{72DCD1D4-9A62-452F-8875-5F24D8A4E9EA}" sibTransId="{4B139147-4F14-4197-83DA-601A049FCB2F}"/>
    <dgm:cxn modelId="{76133D8F-9CDE-4D9C-A955-6837D0B6F30B}" srcId="{B8EA585F-0CF4-46F4-AD71-F0DE517CE440}" destId="{64A54582-3FA1-4FCA-A14E-1EF0022B9172}" srcOrd="3" destOrd="0" parTransId="{B7A3650C-495C-4E56-B917-CE7FC72B5FC5}" sibTransId="{074A55E2-17CF-49E3-A256-03F66DF230D0}"/>
    <dgm:cxn modelId="{60A8F701-AFA6-4D10-BC47-BFE15EE621CA}" srcId="{B8EA585F-0CF4-46F4-AD71-F0DE517CE440}" destId="{D1AA0C1C-ED46-412E-873D-C5D86240C097}" srcOrd="4" destOrd="0" parTransId="{163AFCDF-A7C8-493D-B43F-6258C1E46BC0}" sibTransId="{F879B8F4-BFF4-45E3-BE76-2FB037FDAF4D}"/>
    <dgm:cxn modelId="{11016DC0-3DD0-45A7-90EE-3846FE320172}" type="presOf" srcId="{B13F3BD1-1A0F-49EA-9E53-B425EC98B315}" destId="{255D468B-923A-4E72-93E4-82918F2DECCC}" srcOrd="0" destOrd="0" presId="urn:microsoft.com/office/officeart/2009/3/layout/CircleRelationship"/>
    <dgm:cxn modelId="{1E2FDD03-5186-4093-A79E-94E41C2592B4}" type="presParOf" srcId="{255D468B-923A-4E72-93E4-82918F2DECCC}" destId="{947D679E-88D3-447A-AD01-541B011E1F72}" srcOrd="0" destOrd="0" presId="urn:microsoft.com/office/officeart/2009/3/layout/CircleRelationship"/>
    <dgm:cxn modelId="{0C5699C6-D846-4458-ABFE-F4312175B3DD}" type="presOf" srcId="{B8EA585F-0CF4-46F4-AD71-F0DE517CE440}" destId="{947D679E-88D3-447A-AD01-541B011E1F72}" srcOrd="0" destOrd="0" presId="urn:microsoft.com/office/officeart/2009/3/layout/CircleRelationship"/>
    <dgm:cxn modelId="{BA48BBC0-796C-44C7-8A2D-6EA64C860FD2}" type="presParOf" srcId="{255D468B-923A-4E72-93E4-82918F2DECCC}" destId="{E19AED4C-45CD-408C-8746-684E57E9C288}" srcOrd="1" destOrd="0" presId="urn:microsoft.com/office/officeart/2009/3/layout/CircleRelationship"/>
    <dgm:cxn modelId="{0D2080E6-88D8-4E99-8204-C567390F364A}" type="presParOf" srcId="{255D468B-923A-4E72-93E4-82918F2DECCC}" destId="{EBC9CD74-F4AD-45C0-82DB-C041573DC525}" srcOrd="2" destOrd="0" presId="urn:microsoft.com/office/officeart/2009/3/layout/CircleRelationship"/>
    <dgm:cxn modelId="{914CAAE6-8341-461F-94E9-646C221C91AF}" type="presParOf" srcId="{255D468B-923A-4E72-93E4-82918F2DECCC}" destId="{1EA90AFC-E625-4DE7-B53D-80CEBB6DF6EB}" srcOrd="3" destOrd="0" presId="urn:microsoft.com/office/officeart/2009/3/layout/CircleRelationship"/>
    <dgm:cxn modelId="{ED7B13A2-F36F-4866-97F5-BF0F08D62FD4}" type="presParOf" srcId="{255D468B-923A-4E72-93E4-82918F2DECCC}" destId="{72B2620A-B0CF-45B1-B3FB-9919CB78EB55}" srcOrd="4" destOrd="0" presId="urn:microsoft.com/office/officeart/2009/3/layout/CircleRelationship"/>
    <dgm:cxn modelId="{18CDFCEB-4A90-420C-8878-702292191D27}" type="presParOf" srcId="{255D468B-923A-4E72-93E4-82918F2DECCC}" destId="{FEBD8106-0EAD-454B-AB8B-1919894E0DD3}" srcOrd="5" destOrd="0" presId="urn:microsoft.com/office/officeart/2009/3/layout/CircleRelationship"/>
    <dgm:cxn modelId="{F0DE239A-E065-4DD2-8958-C20EA77C226A}" type="presParOf" srcId="{255D468B-923A-4E72-93E4-82918F2DECCC}" destId="{12484EFC-01D1-405F-98CD-A2A612E63C5F}" srcOrd="6" destOrd="0" presId="urn:microsoft.com/office/officeart/2009/3/layout/CircleRelationship"/>
    <dgm:cxn modelId="{8456E655-A3F1-4DBD-B0EE-DD01060A7890}" type="presOf" srcId="{A14EDA34-04FB-4F3D-86EE-6D65BAB6600D}" destId="{12484EFC-01D1-405F-98CD-A2A612E63C5F}" srcOrd="0" destOrd="0" presId="urn:microsoft.com/office/officeart/2009/3/layout/CircleRelationship"/>
    <dgm:cxn modelId="{816F5B58-BDCF-40C7-AFF2-7D1529509C3E}" type="presParOf" srcId="{255D468B-923A-4E72-93E4-82918F2DECCC}" destId="{C264F927-AF24-4F00-A6F0-DB67DEF98AD6}" srcOrd="7" destOrd="0" presId="urn:microsoft.com/office/officeart/2009/3/layout/CircleRelationship"/>
    <dgm:cxn modelId="{137A164B-0DEA-4DD7-8142-2B5296B8E9B1}" type="presParOf" srcId="{C264F927-AF24-4F00-A6F0-DB67DEF98AD6}" destId="{FC44444E-A06D-4CBA-9A46-2BC33989EFF9}" srcOrd="0" destOrd="7" presId="urn:microsoft.com/office/officeart/2009/3/layout/CircleRelationship"/>
    <dgm:cxn modelId="{C70DA70D-EDC6-47C0-999B-9EDC6AA133C5}" type="presParOf" srcId="{255D468B-923A-4E72-93E4-82918F2DECCC}" destId="{0B2F2FB5-CB52-451B-B239-9548B5860E41}" srcOrd="8" destOrd="0" presId="urn:microsoft.com/office/officeart/2009/3/layout/CircleRelationship"/>
    <dgm:cxn modelId="{DE758CE4-F820-4B82-BB6E-E0EE8EE79C26}" type="presParOf" srcId="{0B2F2FB5-CB52-451B-B239-9548B5860E41}" destId="{89419820-BA12-47F8-97AA-880225A98E65}" srcOrd="0" destOrd="8" presId="urn:microsoft.com/office/officeart/2009/3/layout/CircleRelationship"/>
    <dgm:cxn modelId="{8308ADD6-03CD-4FE0-99FF-A2D976EE170D}" type="presParOf" srcId="{255D468B-923A-4E72-93E4-82918F2DECCC}" destId="{670B037D-6BBB-477D-9D75-04D0B4B143CB}" srcOrd="9" destOrd="0" presId="urn:microsoft.com/office/officeart/2009/3/layout/CircleRelationship"/>
    <dgm:cxn modelId="{4DAC3BC2-E525-45CF-AC6C-BD41B93741B0}" type="presOf" srcId="{DD019C44-2348-4263-BA87-F4627D1EE090}" destId="{670B037D-6BBB-477D-9D75-04D0B4B143CB}" srcOrd="0" destOrd="0" presId="urn:microsoft.com/office/officeart/2009/3/layout/CircleRelationship"/>
    <dgm:cxn modelId="{68AE6D6D-DCFB-434A-A550-E11C61141805}" type="presParOf" srcId="{255D468B-923A-4E72-93E4-82918F2DECCC}" destId="{D9732BAC-DD62-4720-9909-2383E770297F}" srcOrd="10" destOrd="0" presId="urn:microsoft.com/office/officeart/2009/3/layout/CircleRelationship"/>
    <dgm:cxn modelId="{3FBB01B4-B514-45D6-8218-9E81DB54FF20}" type="presParOf" srcId="{D9732BAC-DD62-4720-9909-2383E770297F}" destId="{3D1FAA21-E56B-41E9-94C9-1272BBBFFB07}" srcOrd="0" destOrd="10" presId="urn:microsoft.com/office/officeart/2009/3/layout/CircleRelationship"/>
    <dgm:cxn modelId="{1E5E364F-0897-4509-A377-D0145B757430}" type="presParOf" srcId="{255D468B-923A-4E72-93E4-82918F2DECCC}" destId="{D6161C2A-0054-4315-A0E3-23DBCACD2FB0}" srcOrd="11" destOrd="0" presId="urn:microsoft.com/office/officeart/2009/3/layout/CircleRelationship"/>
    <dgm:cxn modelId="{EB73A4BD-4D25-4EAA-8467-656AEC60B324}" type="presParOf" srcId="{D6161C2A-0054-4315-A0E3-23DBCACD2FB0}" destId="{3C3AC72E-994E-4F76-A189-A3B99A3424BC}" srcOrd="0" destOrd="11" presId="urn:microsoft.com/office/officeart/2009/3/layout/CircleRelationship"/>
    <dgm:cxn modelId="{B4380E8E-DF44-4D0D-B775-8D42AF9D5DB9}" type="presParOf" srcId="{255D468B-923A-4E72-93E4-82918F2DECCC}" destId="{352E64B9-36F8-4184-897B-444CE706BF17}" srcOrd="12" destOrd="0" presId="urn:microsoft.com/office/officeart/2009/3/layout/CircleRelationship"/>
    <dgm:cxn modelId="{B693873C-31D9-4A7F-9322-0DC1A8BECEC6}" type="presParOf" srcId="{352E64B9-36F8-4184-897B-444CE706BF17}" destId="{68437B44-19A2-4005-BAF6-77081B0099B2}" srcOrd="0" destOrd="12" presId="urn:microsoft.com/office/officeart/2009/3/layout/CircleRelationship"/>
    <dgm:cxn modelId="{AB9F90BF-9AF5-4F65-9490-32A5295A496F}" type="presParOf" srcId="{255D468B-923A-4E72-93E4-82918F2DECCC}" destId="{DB027C5C-B2F3-40AE-A4C4-8D142D23BE8F}" srcOrd="13" destOrd="0" presId="urn:microsoft.com/office/officeart/2009/3/layout/CircleRelationship"/>
    <dgm:cxn modelId="{F455C81C-2A03-4247-999D-5B4127EE4D7B}" type="presOf" srcId="{4CCFD934-93A0-45F4-B3F8-85FB1FFBFC39}" destId="{DB027C5C-B2F3-40AE-A4C4-8D142D23BE8F}" srcOrd="0" destOrd="0" presId="urn:microsoft.com/office/officeart/2009/3/layout/CircleRelationship"/>
    <dgm:cxn modelId="{C4C55325-1CD6-44B6-AC63-DAA581839611}" type="presParOf" srcId="{255D468B-923A-4E72-93E4-82918F2DECCC}" destId="{DA8DD342-D9F7-4928-AC5A-203CA28CF24F}" srcOrd="14" destOrd="0" presId="urn:microsoft.com/office/officeart/2009/3/layout/CircleRelationship"/>
    <dgm:cxn modelId="{D224DF0B-F8CD-45A7-9440-642DC44C6B24}" type="presParOf" srcId="{DA8DD342-D9F7-4928-AC5A-203CA28CF24F}" destId="{0B2CD5C2-8154-42BA-A9F5-360331D42BF2}" srcOrd="0" destOrd="14" presId="urn:microsoft.com/office/officeart/2009/3/layout/CircleRelationship"/>
    <dgm:cxn modelId="{F035E122-516F-4A08-B7C4-E9940CD6279C}" type="presParOf" srcId="{255D468B-923A-4E72-93E4-82918F2DECCC}" destId="{F25291EA-B283-43BC-A6EA-7DB02BA38F26}" srcOrd="15" destOrd="0" presId="urn:microsoft.com/office/officeart/2009/3/layout/CircleRelationship"/>
    <dgm:cxn modelId="{B378B4A0-BBD7-4798-9368-EBECCE412FCD}" type="presOf" srcId="{64A54582-3FA1-4FCA-A14E-1EF0022B9172}" destId="{F25291EA-B283-43BC-A6EA-7DB02BA38F26}" srcOrd="0" destOrd="0" presId="urn:microsoft.com/office/officeart/2009/3/layout/CircleRelationship"/>
    <dgm:cxn modelId="{ACC5A333-B867-4FF3-BF06-22D71E984C2A}" type="presParOf" srcId="{255D468B-923A-4E72-93E4-82918F2DECCC}" destId="{B25FB598-8676-446C-A6D4-B034AA22EF26}" srcOrd="16" destOrd="0" presId="urn:microsoft.com/office/officeart/2009/3/layout/CircleRelationship"/>
    <dgm:cxn modelId="{7DB1641D-45D5-4216-A512-51E73A19A32A}" type="presParOf" srcId="{B25FB598-8676-446C-A6D4-B034AA22EF26}" destId="{902CFF95-A365-46EA-B1D7-9AD6DABC6102}" srcOrd="0" destOrd="16" presId="urn:microsoft.com/office/officeart/2009/3/layout/CircleRelationship"/>
    <dgm:cxn modelId="{98D088B9-6DD4-4C52-B14B-9CAEDD3075DE}" type="presParOf" srcId="{255D468B-923A-4E72-93E4-82918F2DECCC}" destId="{80E581B2-51D3-4572-8E93-5F1FB28A6539}" srcOrd="17" destOrd="0" presId="urn:microsoft.com/office/officeart/2009/3/layout/CircleRelationship"/>
    <dgm:cxn modelId="{15A31BF1-96C0-4605-9BCA-202F5A8862F3}" type="presOf" srcId="{D1AA0C1C-ED46-412E-873D-C5D86240C097}" destId="{80E581B2-51D3-4572-8E93-5F1FB28A6539}" srcOrd="0" destOrd="0" presId="urn:microsoft.com/office/officeart/2009/3/layout/CircleRelationship"/>
    <dgm:cxn modelId="{83C8AEEB-F245-4A51-AEFA-1C0BF0ECD89B}" type="presParOf" srcId="{255D468B-923A-4E72-93E4-82918F2DECCC}" destId="{4202C75C-EC2E-4830-8028-8BA36D1977BE}" srcOrd="18" destOrd="0" presId="urn:microsoft.com/office/officeart/2009/3/layout/CircleRelationship"/>
    <dgm:cxn modelId="{5EC47F64-980F-41F6-93F9-8A2700DFA0E6}" type="presParOf" srcId="{4202C75C-EC2E-4830-8028-8BA36D1977BE}" destId="{9A30AC75-F680-47ED-9CAB-B8994AF1EC25}" srcOrd="0" destOrd="18" presId="urn:microsoft.com/office/officeart/2009/3/layout/CircleRelationship"/>
    <dgm:cxn modelId="{819BE86A-1CF9-4347-812B-7EB4F12A4B5B}" type="presParOf" srcId="{255D468B-923A-4E72-93E4-82918F2DECCC}" destId="{86EE200A-94CF-4020-BE98-BD94CC5C11D5}" srcOrd="19" destOrd="0" presId="urn:microsoft.com/office/officeart/2009/3/layout/CircleRelationship"/>
    <dgm:cxn modelId="{344805CE-7C54-4F2B-B7B5-20F5FAD7A988}" type="presParOf" srcId="{86EE200A-94CF-4020-BE98-BD94CC5C11D5}" destId="{93B1C7E4-8B53-4C67-906E-E70EFC5DD9CA}" srcOrd="0" destOrd="19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4759F-D0D5-4FEA-8ED0-EC7C872BE8AE}" type="doc">
      <dgm:prSet loTypeId="relationship" loCatId="relationship" qsTypeId="urn:microsoft.com/office/officeart/2005/8/quickstyle/simple5" qsCatId="simple" csTypeId="urn:microsoft.com/office/officeart/2005/8/colors/colorful1" csCatId="accent1" phldr="1"/>
      <dgm:spPr/>
      <dgm:t>
        <a:bodyPr/>
        <a:lstStyle/>
        <a:p>
          <a:endParaRPr lang="zh-CN" altLang="en-US"/>
        </a:p>
      </dgm:t>
    </dgm:pt>
    <dgm:pt modelId="{D23B5167-408A-431E-8E7A-12659C51241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污染源</a:t>
          </a:r>
          <a:r>
            <a:rPr/>
            <a:t/>
          </a:r>
          <a:endParaRPr/>
        </a:p>
      </dgm:t>
    </dgm:pt>
    <dgm:pt modelId="{C9B690E7-D5EE-4231-9B0F-56BA5D5FFC72}" cxnId="{8E7C7E24-F740-40F9-A016-1C2A78426341}" type="parTrans">
      <dgm:prSet/>
      <dgm:spPr/>
      <dgm:t>
        <a:bodyPr/>
        <a:lstStyle/>
        <a:p>
          <a:endParaRPr lang="zh-CN" altLang="en-US"/>
        </a:p>
      </dgm:t>
    </dgm:pt>
    <dgm:pt modelId="{0DCC7766-4119-4880-9A44-CDA54B93AB2A}" cxnId="{8E7C7E24-F740-40F9-A016-1C2A78426341}" type="sibTrans">
      <dgm:prSet/>
      <dgm:spPr/>
      <dgm:t>
        <a:bodyPr/>
        <a:lstStyle/>
        <a:p>
          <a:endParaRPr lang="zh-CN" altLang="en-US"/>
        </a:p>
      </dgm:t>
    </dgm:pt>
    <dgm:pt modelId="{2105ABC3-4E67-40CF-A66A-2218997ACF7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环境质量</a:t>
          </a:r>
          <a:r>
            <a:rPr/>
            <a:t/>
          </a:r>
          <a:endParaRPr/>
        </a:p>
      </dgm:t>
    </dgm:pt>
    <dgm:pt modelId="{91940F27-B7BD-4173-BB43-3A9A1DD6D1CA}" cxnId="{416E4B29-1E1C-4397-8363-5604F983C3D1}" type="parTrans">
      <dgm:prSet/>
      <dgm:spPr/>
      <dgm:t>
        <a:bodyPr/>
        <a:lstStyle/>
        <a:p>
          <a:endParaRPr lang="zh-CN" altLang="en-US"/>
        </a:p>
      </dgm:t>
    </dgm:pt>
    <dgm:pt modelId="{B09EEC5A-1CAE-4918-B1DF-EF25EB88D64E}" cxnId="{416E4B29-1E1C-4397-8363-5604F983C3D1}" type="sibTrans">
      <dgm:prSet/>
      <dgm:spPr/>
      <dgm:t>
        <a:bodyPr/>
        <a:lstStyle/>
        <a:p>
          <a:endParaRPr lang="zh-CN" altLang="en-US"/>
        </a:p>
      </dgm:t>
    </dgm:pt>
    <dgm:pt modelId="{E43358F5-4FF9-475D-8CC1-EE67E3ED0ED2}">
      <dgm:prSet phldrT="[文本]"/>
      <dgm:spPr/>
      <dgm:t>
        <a:bodyPr/>
        <a:lstStyle/>
        <a:p>
          <a:r>
            <a:rPr lang="zh-CN" altLang="en-US" dirty="0"/>
            <a:t>环境管理业务</a:t>
          </a:r>
        </a:p>
      </dgm:t>
    </dgm:pt>
    <dgm:pt modelId="{4BF33C78-1078-470A-8D5C-AFFD12B6EF49}" cxnId="{DB76F986-19FB-4848-9531-E5661BA9095F}" type="parTrans">
      <dgm:prSet/>
      <dgm:spPr/>
      <dgm:t>
        <a:bodyPr/>
        <a:lstStyle/>
        <a:p>
          <a:endParaRPr lang="zh-CN" altLang="en-US"/>
        </a:p>
      </dgm:t>
    </dgm:pt>
    <dgm:pt modelId="{25CC95CC-D176-4F7F-8D37-48688FDB747B}" cxnId="{DB76F986-19FB-4848-9531-E5661BA9095F}" type="sibTrans">
      <dgm:prSet/>
      <dgm:spPr/>
      <dgm:t>
        <a:bodyPr/>
        <a:lstStyle/>
        <a:p>
          <a:endParaRPr lang="zh-CN" altLang="en-US"/>
        </a:p>
      </dgm:t>
    </dgm:pt>
    <dgm:pt modelId="{BC392F75-EB59-444C-B323-D43E9C29770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黔环宝</a:t>
          </a:r>
          <a:r>
            <a:rPr lang="en-US" altLang="zh-CN" b="1" dirty="0"/>
            <a:t>APP</a:t>
          </a:r>
          <a:r>
            <a:rPr lang="en-US" altLang="zh-CN" b="1" dirty="0"/>
            <a:t/>
          </a:r>
          <a:endParaRPr lang="en-US" altLang="zh-CN" b="1" dirty="0"/>
        </a:p>
      </dgm:t>
    </dgm:pt>
    <dgm:pt modelId="{C560BE35-15D8-4B6F-B414-5E4C3DECA74D}" cxnId="{7AD67EF7-2DB2-4997-A75B-C5EC59563935}" type="parTrans">
      <dgm:prSet/>
      <dgm:spPr/>
      <dgm:t>
        <a:bodyPr/>
        <a:lstStyle/>
        <a:p>
          <a:endParaRPr lang="zh-CN" altLang="en-US"/>
        </a:p>
      </dgm:t>
    </dgm:pt>
    <dgm:pt modelId="{F9E61315-901F-44F6-83FE-5768E4139F85}" cxnId="{7AD67EF7-2DB2-4997-A75B-C5EC59563935}" type="sibTrans">
      <dgm:prSet/>
      <dgm:spPr/>
      <dgm:t>
        <a:bodyPr/>
        <a:lstStyle/>
        <a:p>
          <a:endParaRPr lang="zh-CN" altLang="en-US"/>
        </a:p>
      </dgm:t>
    </dgm:pt>
    <dgm:pt modelId="{C98990AD-703A-4995-8356-452C39775AA9}" type="pres">
      <dgm:prSet presAssocID="{C604759F-D0D5-4FEA-8ED0-EC7C872BE8AE}" presName="Name0" presStyleCnt="0">
        <dgm:presLayoutVars>
          <dgm:chMax val="4"/>
          <dgm:resizeHandles val="exact"/>
        </dgm:presLayoutVars>
      </dgm:prSet>
      <dgm:spPr/>
    </dgm:pt>
    <dgm:pt modelId="{2C7D82BE-1F59-45A2-8712-90967C92CCE3}" type="pres">
      <dgm:prSet presAssocID="{C604759F-D0D5-4FEA-8ED0-EC7C872BE8AE}" presName="ellipse" presStyleLbl="trBgShp" presStyleIdx="0" presStyleCnt="1"/>
      <dgm:spPr/>
    </dgm:pt>
    <dgm:pt modelId="{39C77938-04FD-4C0A-A7BE-6C1094024FF7}" type="pres">
      <dgm:prSet presAssocID="{C604759F-D0D5-4FEA-8ED0-EC7C872BE8AE}" presName="arrow1" presStyleLbl="fgShp" presStyleIdx="0" presStyleCnt="1" custLinFactNeighborX="5293" custLinFactNeighborY="-8462"/>
      <dgm:spPr/>
    </dgm:pt>
    <dgm:pt modelId="{7E5CF741-2BAB-40D9-9C3F-7CF66C2872B2}" type="pres">
      <dgm:prSet presAssocID="{C604759F-D0D5-4FEA-8ED0-EC7C872BE8AE}" presName="rectangle" presStyleLbl="revTx" presStyleIdx="0" presStyleCnt="1" custLinFactNeighborY="5213">
        <dgm:presLayoutVars>
          <dgm:bulletEnabled val="1"/>
        </dgm:presLayoutVars>
      </dgm:prSet>
      <dgm:spPr/>
    </dgm:pt>
    <dgm:pt modelId="{968ADAF8-A89A-448B-A329-5BBB23289D00}" type="pres">
      <dgm:prSet presAssocID="{2105ABC3-4E67-40CF-A66A-2218997ACF71}" presName="item1" presStyleLbl="node1" presStyleIdx="0" presStyleCnt="3">
        <dgm:presLayoutVars>
          <dgm:bulletEnabled val="1"/>
        </dgm:presLayoutVars>
      </dgm:prSet>
      <dgm:spPr/>
    </dgm:pt>
    <dgm:pt modelId="{E3FE7454-B5E6-4BB4-A7B4-20F09A821826}" type="pres">
      <dgm:prSet presAssocID="{E43358F5-4FF9-475D-8CC1-EE67E3ED0ED2}" presName="item2" presStyleLbl="node1" presStyleIdx="1" presStyleCnt="3" custLinFactNeighborX="10646" custLinFactNeighborY="-36571">
        <dgm:presLayoutVars>
          <dgm:bulletEnabled val="1"/>
        </dgm:presLayoutVars>
      </dgm:prSet>
      <dgm:spPr/>
    </dgm:pt>
    <dgm:pt modelId="{E1CCCB64-2C63-476F-9EFF-D7E67E237B6B}" type="pres">
      <dgm:prSet presAssocID="{BC392F75-EB59-444C-B323-D43E9C297708}" presName="item3" presStyleLbl="node1" presStyleIdx="2" presStyleCnt="3" custLinFactNeighborX="8394" custLinFactNeighborY="-1330">
        <dgm:presLayoutVars>
          <dgm:bulletEnabled val="1"/>
        </dgm:presLayoutVars>
      </dgm:prSet>
      <dgm:spPr/>
    </dgm:pt>
    <dgm:pt modelId="{4B428C7A-45E2-4BEB-8B63-0FC55F489EB9}" type="pres">
      <dgm:prSet presAssocID="{C604759F-D0D5-4FEA-8ED0-EC7C872BE8AE}" presName="funnel" presStyleLbl="trAlignAcc1" presStyleIdx="0" presStyleCnt="1" custLinFactNeighborX="-23" custLinFactNeighborY="-899"/>
      <dgm:spPr/>
    </dgm:pt>
  </dgm:ptLst>
  <dgm:cxnLst>
    <dgm:cxn modelId="{8E7C7E24-F740-40F9-A016-1C2A78426341}" srcId="{C604759F-D0D5-4FEA-8ED0-EC7C872BE8AE}" destId="{D23B5167-408A-431E-8E7A-12659C512418}" srcOrd="0" destOrd="0" parTransId="{C9B690E7-D5EE-4231-9B0F-56BA5D5FFC72}" sibTransId="{0DCC7766-4119-4880-9A44-CDA54B93AB2A}"/>
    <dgm:cxn modelId="{416E4B29-1E1C-4397-8363-5604F983C3D1}" srcId="{C604759F-D0D5-4FEA-8ED0-EC7C872BE8AE}" destId="{2105ABC3-4E67-40CF-A66A-2218997ACF71}" srcOrd="1" destOrd="0" parTransId="{91940F27-B7BD-4173-BB43-3A9A1DD6D1CA}" sibTransId="{B09EEC5A-1CAE-4918-B1DF-EF25EB88D64E}"/>
    <dgm:cxn modelId="{DB76F986-19FB-4848-9531-E5661BA9095F}" srcId="{C604759F-D0D5-4FEA-8ED0-EC7C872BE8AE}" destId="{E43358F5-4FF9-475D-8CC1-EE67E3ED0ED2}" srcOrd="2" destOrd="0" parTransId="{4BF33C78-1078-470A-8D5C-AFFD12B6EF49}" sibTransId="{25CC95CC-D176-4F7F-8D37-48688FDB747B}"/>
    <dgm:cxn modelId="{7AD67EF7-2DB2-4997-A75B-C5EC59563935}" srcId="{C604759F-D0D5-4FEA-8ED0-EC7C872BE8AE}" destId="{BC392F75-EB59-444C-B323-D43E9C297708}" srcOrd="3" destOrd="0" parTransId="{C560BE35-15D8-4B6F-B414-5E4C3DECA74D}" sibTransId="{F9E61315-901F-44F6-83FE-5768E4139F85}"/>
    <dgm:cxn modelId="{D3E063A4-3E6A-4B86-B64D-CDEC7C51694F}" type="presOf" srcId="{C604759F-D0D5-4FEA-8ED0-EC7C872BE8AE}" destId="{C98990AD-703A-4995-8356-452C39775AA9}" srcOrd="0" destOrd="0" presId="urn:microsoft.com/office/officeart/2005/8/layout/funnel1"/>
    <dgm:cxn modelId="{152FDE0E-DD49-4A17-8EB9-2AE5BB861896}" type="presParOf" srcId="{C98990AD-703A-4995-8356-452C39775AA9}" destId="{2C7D82BE-1F59-45A2-8712-90967C92CCE3}" srcOrd="0" destOrd="0" presId="urn:microsoft.com/office/officeart/2005/8/layout/funnel1"/>
    <dgm:cxn modelId="{4B9DAFB1-2E2F-4019-B9C2-12D2A4748B82}" type="presParOf" srcId="{C98990AD-703A-4995-8356-452C39775AA9}" destId="{39C77938-04FD-4C0A-A7BE-6C1094024FF7}" srcOrd="1" destOrd="0" presId="urn:microsoft.com/office/officeart/2005/8/layout/funnel1"/>
    <dgm:cxn modelId="{5F29C860-2B17-4130-BA49-D18FFA598332}" type="presParOf" srcId="{C98990AD-703A-4995-8356-452C39775AA9}" destId="{7E5CF741-2BAB-40D9-9C3F-7CF66C2872B2}" srcOrd="2" destOrd="0" presId="urn:microsoft.com/office/officeart/2005/8/layout/funnel1"/>
    <dgm:cxn modelId="{8F8A6AED-3BC1-4B14-A6C1-8ED3002F6E27}" type="presOf" srcId="{BC392F75-EB59-444C-B323-D43E9C297708}" destId="{7E5CF741-2BAB-40D9-9C3F-7CF66C2872B2}" srcOrd="0" destOrd="0" presId="urn:microsoft.com/office/officeart/2005/8/layout/funnel1"/>
    <dgm:cxn modelId="{DE12C436-F33F-40C3-B6B2-24A0A41CA0B5}" type="presParOf" srcId="{C98990AD-703A-4995-8356-452C39775AA9}" destId="{968ADAF8-A89A-448B-A329-5BBB23289D00}" srcOrd="3" destOrd="0" presId="urn:microsoft.com/office/officeart/2005/8/layout/funnel1"/>
    <dgm:cxn modelId="{77CB9AB8-3ECE-4FFD-93BA-F7488AE30F15}" type="presOf" srcId="{E43358F5-4FF9-475D-8CC1-EE67E3ED0ED2}" destId="{968ADAF8-A89A-448B-A329-5BBB23289D00}" srcOrd="0" destOrd="0" presId="urn:microsoft.com/office/officeart/2005/8/layout/funnel1"/>
    <dgm:cxn modelId="{D4E495A2-30C9-4A7E-BE92-584BBE5B757D}" type="presParOf" srcId="{C98990AD-703A-4995-8356-452C39775AA9}" destId="{E3FE7454-B5E6-4BB4-A7B4-20F09A821826}" srcOrd="4" destOrd="0" presId="urn:microsoft.com/office/officeart/2005/8/layout/funnel1"/>
    <dgm:cxn modelId="{5912C9E4-624C-4964-94D9-045D453EA609}" type="presOf" srcId="{2105ABC3-4E67-40CF-A66A-2218997ACF71}" destId="{E3FE7454-B5E6-4BB4-A7B4-20F09A821826}" srcOrd="0" destOrd="0" presId="urn:microsoft.com/office/officeart/2005/8/layout/funnel1"/>
    <dgm:cxn modelId="{3ECE132A-12CC-40B9-AD26-9224C9DCBC1E}" type="presParOf" srcId="{C98990AD-703A-4995-8356-452C39775AA9}" destId="{E1CCCB64-2C63-476F-9EFF-D7E67E237B6B}" srcOrd="5" destOrd="0" presId="urn:microsoft.com/office/officeart/2005/8/layout/funnel1"/>
    <dgm:cxn modelId="{0A0BF8DB-1CF6-4713-AC22-C4A05F7FA714}" type="presOf" srcId="{D23B5167-408A-431E-8E7A-12659C512418}" destId="{E1CCCB64-2C63-476F-9EFF-D7E67E237B6B}" srcOrd="0" destOrd="0" presId="urn:microsoft.com/office/officeart/2005/8/layout/funnel1"/>
    <dgm:cxn modelId="{D78FAB18-074B-435C-990D-E5CB8B3674FD}" type="presParOf" srcId="{C98990AD-703A-4995-8356-452C39775AA9}" destId="{4B428C7A-45E2-4BEB-8B63-0FC55F489EB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65DAD-0BC2-4BA2-8928-5983783F1F08}" type="doc">
      <dgm:prSet loTypeId="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DB8F9D1-7E57-463F-93EF-B39AF49650D0}">
      <dgm:prSet phldrT="[文本]" custT="1"/>
      <dgm:spPr/>
      <dgm:t>
        <a:bodyPr/>
        <a:lstStyle/>
        <a:p>
          <a:r>
            <a:rPr lang="en-US" altLang="zh-CN" sz="4000" dirty="0"/>
            <a:t>1</a:t>
          </a:r>
          <a:endParaRPr lang="zh-CN" altLang="en-US" sz="4000" dirty="0"/>
        </a:p>
      </dgm:t>
    </dgm:pt>
    <dgm:pt modelId="{69DDE773-6E93-46C6-AD30-233FBA2592CD}" cxnId="{A40F593D-2E95-4113-BA05-3CD0BD5F3324}" type="parTrans">
      <dgm:prSet/>
      <dgm:spPr/>
      <dgm:t>
        <a:bodyPr/>
        <a:lstStyle/>
        <a:p>
          <a:endParaRPr lang="zh-CN" altLang="en-US" sz="2800"/>
        </a:p>
      </dgm:t>
    </dgm:pt>
    <dgm:pt modelId="{9650166B-8A85-42CA-ADC8-8A080B38D040}" cxnId="{A40F593D-2E95-4113-BA05-3CD0BD5F3324}" type="sibTrans">
      <dgm:prSet/>
      <dgm:spPr/>
      <dgm:t>
        <a:bodyPr/>
        <a:lstStyle/>
        <a:p>
          <a:endParaRPr lang="zh-CN" altLang="en-US" sz="2800"/>
        </a:p>
      </dgm:t>
    </dgm:pt>
    <dgm:pt modelId="{DB026086-56AD-407C-8BC2-BC0F6837785F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集成</a:t>
          </a: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环境质量、环境监管、打非治违等专项模块，集成厅网站新闻动态、执法宝、固体废物、应急、流域等15个业务数据，实现对生态环境数据的统筹与数据资产的有效管理与整合</a:t>
          </a: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。</a:t>
          </a: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/>
          </a:r>
          <a:endParaRPr lang="zh-CN" alt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anose="020B0503020204020204" charset="-122"/>
            <a:ea typeface="微软雅黑" panose="020B0503020204020204" charset="-122"/>
            <a:cs typeface="+mn-ea"/>
          </a:endParaRPr>
        </a:p>
      </dgm:t>
    </dgm:pt>
    <dgm:pt modelId="{8D0FC385-0F2F-40F1-B899-5B4A33083793}" cxnId="{385857C5-3DFF-4EB8-A1AA-089C2B09C164}" type="parTrans">
      <dgm:prSet/>
      <dgm:spPr/>
      <dgm:t>
        <a:bodyPr/>
        <a:lstStyle/>
        <a:p>
          <a:endParaRPr lang="zh-CN" altLang="en-US" sz="2800"/>
        </a:p>
      </dgm:t>
    </dgm:pt>
    <dgm:pt modelId="{5B15F20F-63BC-429C-8DE3-C5F0D7434D8D}" cxnId="{385857C5-3DFF-4EB8-A1AA-089C2B09C164}" type="sibTrans">
      <dgm:prSet/>
      <dgm:spPr/>
      <dgm:t>
        <a:bodyPr/>
        <a:lstStyle/>
        <a:p>
          <a:endParaRPr lang="zh-CN" altLang="en-US" sz="2800"/>
        </a:p>
      </dgm:t>
    </dgm:pt>
    <dgm:pt modelId="{9FD07317-4AA2-4C79-A8DE-4AAA991DDEEE}">
      <dgm:prSet phldrT="[文本]" custT="1"/>
      <dgm:spPr/>
      <dgm:t>
        <a:bodyPr/>
        <a:lstStyle/>
        <a:p>
          <a:r>
            <a:rPr lang="en-US" altLang="zh-CN" sz="4000" dirty="0"/>
            <a:t>2</a:t>
          </a:r>
          <a:endParaRPr lang="zh-CN" altLang="en-US" sz="4000" dirty="0"/>
        </a:p>
      </dgm:t>
    </dgm:pt>
    <dgm:pt modelId="{D7A695D0-6A24-4ED4-B339-E429814A76F8}" cxnId="{80F1E3DC-6180-473C-92BC-EE641FE5E4BE}" type="parTrans">
      <dgm:prSet/>
      <dgm:spPr/>
      <dgm:t>
        <a:bodyPr/>
        <a:lstStyle/>
        <a:p>
          <a:endParaRPr lang="zh-CN" altLang="en-US" sz="2800"/>
        </a:p>
      </dgm:t>
    </dgm:pt>
    <dgm:pt modelId="{97C58449-11A9-4CFC-838A-A3A6E7B0CDE8}" cxnId="{80F1E3DC-6180-473C-92BC-EE641FE5E4BE}" type="sibTrans">
      <dgm:prSet/>
      <dgm:spPr/>
      <dgm:t>
        <a:bodyPr/>
        <a:lstStyle/>
        <a:p>
          <a:endParaRPr lang="zh-CN" altLang="en-US" sz="2800"/>
        </a:p>
      </dgm:t>
    </dgm:pt>
    <dgm:pt modelId="{E3CC2A87-D81C-4244-B475-C67D0AC31DE9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升级强化生态环境领域GIS技术应用与多维度查询、通过图表等功能与实际工作需求相结合，不断创新环境管理模式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。</a:t>
          </a:r>
          <a:r>
            <a: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/>
          </a:r>
          <a:endParaRPr lang="zh-CN" altLang="en-US" sz="2000" b="1" dirty="0">
            <a:solidFill>
              <a:schemeClr val="tx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B0CA44EC-BB8C-4004-8ED1-3335661F0D40}" cxnId="{B412CFD5-14D5-487B-958D-5E45C49B2CF7}" type="parTrans">
      <dgm:prSet/>
      <dgm:spPr/>
      <dgm:t>
        <a:bodyPr/>
        <a:lstStyle/>
        <a:p>
          <a:endParaRPr lang="zh-CN" altLang="en-US" sz="2800"/>
        </a:p>
      </dgm:t>
    </dgm:pt>
    <dgm:pt modelId="{5ADEA233-9F08-4CBD-9577-D9B340879CAE}" cxnId="{B412CFD5-14D5-487B-958D-5E45C49B2CF7}" type="sibTrans">
      <dgm:prSet/>
      <dgm:spPr/>
      <dgm:t>
        <a:bodyPr/>
        <a:lstStyle/>
        <a:p>
          <a:endParaRPr lang="zh-CN" altLang="en-US" sz="2800"/>
        </a:p>
      </dgm:t>
    </dgm:pt>
    <dgm:pt modelId="{C673CE77-1BBB-449A-A576-58853ED2A9D7}">
      <dgm:prSet phldrT="[文本]" custT="1"/>
      <dgm:spPr/>
      <dgm:t>
        <a:bodyPr/>
        <a:lstStyle/>
        <a:p>
          <a:r>
            <a:rPr lang="en-US" altLang="zh-CN" sz="4000" dirty="0"/>
            <a:t>3</a:t>
          </a:r>
          <a:endParaRPr lang="zh-CN" altLang="en-US" sz="4000" dirty="0"/>
        </a:p>
      </dgm:t>
    </dgm:pt>
    <dgm:pt modelId="{BE89E44C-4F72-40E2-ACFA-6DE305B2E56B}" cxnId="{6157F4D9-5EA6-4868-8581-C22A48EBEE32}" type="parTrans">
      <dgm:prSet/>
      <dgm:spPr/>
      <dgm:t>
        <a:bodyPr/>
        <a:lstStyle/>
        <a:p>
          <a:endParaRPr lang="zh-CN" altLang="en-US" sz="2800"/>
        </a:p>
      </dgm:t>
    </dgm:pt>
    <dgm:pt modelId="{30D7FD7E-1804-4F5A-A893-ECDB5859AC58}" cxnId="{6157F4D9-5EA6-4868-8581-C22A48EBEE32}" type="sibTrans">
      <dgm:prSet/>
      <dgm:spPr/>
      <dgm:t>
        <a:bodyPr/>
        <a:lstStyle/>
        <a:p>
          <a:endParaRPr lang="zh-CN" altLang="en-US" sz="2800"/>
        </a:p>
      </dgm:t>
    </dgm:pt>
    <dgm:pt modelId="{23AE5734-9EC1-42BD-8D70-9063C02558B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dirty="0">
              <a:latin typeface="微软雅黑" panose="020B0503020204020204" charset="-122"/>
              <a:ea typeface="微软雅黑" panose="020B0503020204020204" charset="-122"/>
            </a:rPr>
            <a:t>可视化、多维度数据分析相结合的方式，多模块、动态、直观的展示环保各领域核心业务数据、统计分析数据</a:t>
          </a:r>
          <a:r>
            <a:rPr lang="zh-CN" altLang="en-US" sz="2000" dirty="0">
              <a:latin typeface="微软雅黑" panose="020B0503020204020204" charset="-122"/>
              <a:ea typeface="微软雅黑" panose="020B0503020204020204" charset="-122"/>
            </a:rPr>
            <a:t>。</a:t>
          </a:r>
          <a:r>
            <a:rPr sz="6500">
              <a:latin typeface="微软雅黑" panose="020B0503020204020204" charset="-122"/>
              <a:ea typeface="微软雅黑" panose="020B0503020204020204" charset="-122"/>
            </a:rPr>
            <a:t/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A0F24408-4181-4FFD-A756-78C24EAE497C}" cxnId="{73E39655-CFCC-488C-BEA1-54124F2DB1DA}" type="parTrans">
      <dgm:prSet/>
      <dgm:spPr/>
      <dgm:t>
        <a:bodyPr/>
        <a:lstStyle/>
        <a:p>
          <a:endParaRPr lang="zh-CN" altLang="en-US" sz="2800"/>
        </a:p>
      </dgm:t>
    </dgm:pt>
    <dgm:pt modelId="{6F82401A-E95A-4673-BF4A-26DE7027031C}" cxnId="{73E39655-CFCC-488C-BEA1-54124F2DB1DA}" type="sibTrans">
      <dgm:prSet/>
      <dgm:spPr/>
      <dgm:t>
        <a:bodyPr/>
        <a:lstStyle/>
        <a:p>
          <a:endParaRPr lang="zh-CN" altLang="en-US" sz="2800"/>
        </a:p>
      </dgm:t>
    </dgm:pt>
    <dgm:pt modelId="{97E439A6-C049-4F88-9691-8E1475B32B0A}">
      <dgm:prSet phldrT="[文本]" custT="1"/>
      <dgm:spPr/>
      <dgm:t>
        <a:bodyPr/>
        <a:lstStyle/>
        <a:p>
          <a:r>
            <a:rPr lang="en-US" altLang="zh-CN" sz="4000" dirty="0"/>
            <a:t>4</a:t>
          </a:r>
          <a:endParaRPr lang="zh-CN" altLang="en-US" sz="4000" dirty="0"/>
        </a:p>
      </dgm:t>
    </dgm:pt>
    <dgm:pt modelId="{9D3ED329-E21A-431B-8F44-818EDAED8E6F}" cxnId="{70B2D7B7-8FCC-4046-9E3E-4B362D4EF22B}" type="parTrans">
      <dgm:prSet/>
      <dgm:spPr/>
      <dgm:t>
        <a:bodyPr/>
        <a:lstStyle/>
        <a:p>
          <a:endParaRPr lang="zh-CN" altLang="en-US" sz="2800"/>
        </a:p>
      </dgm:t>
    </dgm:pt>
    <dgm:pt modelId="{5994DB3F-CB32-43C7-918B-A67B9178F689}" cxnId="{70B2D7B7-8FCC-4046-9E3E-4B362D4EF22B}" type="sibTrans">
      <dgm:prSet/>
      <dgm:spPr/>
      <dgm:t>
        <a:bodyPr/>
        <a:lstStyle/>
        <a:p>
          <a:endParaRPr lang="zh-CN" altLang="en-US" sz="2800"/>
        </a:p>
      </dgm:t>
    </dgm:pt>
    <dgm:pt modelId="{CF8BF21B-72AE-4775-A344-76F1BE448A9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dirty="0">
              <a:latin typeface="微软雅黑" panose="020B0503020204020204" charset="-122"/>
              <a:ea typeface="微软雅黑" panose="020B0503020204020204" charset="-122"/>
            </a:rPr>
            <a:t>实现了“业务一网办，数据一键查”的应用场景，是一款综合性、实用性、易用性的环保类APP。实现更方便、更广泛的数据应用、提升环境管理和服务效率。</a:t>
          </a:r>
          <a:r>
            <a: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2000" b="1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B42ED7C9-AE7A-442A-9BD2-0819B6582D00}" cxnId="{3130B3BD-37F1-4D72-8501-EE97CCDE2A1C}" type="parTrans">
      <dgm:prSet/>
      <dgm:spPr/>
      <dgm:t>
        <a:bodyPr/>
        <a:lstStyle/>
        <a:p>
          <a:endParaRPr lang="zh-CN" altLang="en-US" sz="2800"/>
        </a:p>
      </dgm:t>
    </dgm:pt>
    <dgm:pt modelId="{E0C733DD-F027-4CB4-9A20-E6824765943E}" cxnId="{3130B3BD-37F1-4D72-8501-EE97CCDE2A1C}" type="sibTrans">
      <dgm:prSet/>
      <dgm:spPr/>
      <dgm:t>
        <a:bodyPr/>
        <a:lstStyle/>
        <a:p>
          <a:endParaRPr lang="zh-CN" altLang="en-US" sz="2800"/>
        </a:p>
      </dgm:t>
    </dgm:pt>
    <dgm:pt modelId="{0F143DAC-37A6-4997-BBCE-F2AA5A706C8A}" type="pres">
      <dgm:prSet presAssocID="{EC265DAD-0BC2-4BA2-8928-5983783F1F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36A66A-83D2-45A6-AC95-631B6342EEC0}" type="pres">
      <dgm:prSet presAssocID="{DDB8F9D1-7E57-463F-93EF-B39AF49650D0}" presName="linNode" presStyleCnt="0"/>
      <dgm:spPr/>
    </dgm:pt>
    <dgm:pt modelId="{8A2ADF8C-BEB4-451F-8697-8737D4B5FBA4}" type="pres">
      <dgm:prSet presAssocID="{DDB8F9D1-7E57-463F-93EF-B39AF49650D0}" presName="parentText" presStyleLbl="node1" presStyleIdx="0" presStyleCnt="4" custScaleX="4921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BE7367-34DD-42B0-A2DA-39BAC84DA752}" type="pres">
      <dgm:prSet presAssocID="{DDB8F9D1-7E57-463F-93EF-B39AF49650D0}" presName="descendantText" presStyleLbl="alignAccFollowNode1" presStyleIdx="0" presStyleCnt="4" custScaleX="119246" custLinFactNeighborX="2505" custLinFactNeighborY="45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A91C1-DF00-4A42-9ADF-7B1C4A98F212}" type="pres">
      <dgm:prSet presAssocID="{9650166B-8A85-42CA-ADC8-8A080B38D040}" presName="sp" presStyleCnt="0"/>
      <dgm:spPr/>
    </dgm:pt>
    <dgm:pt modelId="{859C7EF2-EE29-49D4-846C-F951A02CAE45}" type="pres">
      <dgm:prSet presAssocID="{9FD07317-4AA2-4C79-A8DE-4AAA991DDEEE}" presName="linNode" presStyleCnt="0"/>
      <dgm:spPr/>
    </dgm:pt>
    <dgm:pt modelId="{A0DD8577-ABFE-4176-87C1-1F1A16884F6D}" type="pres">
      <dgm:prSet presAssocID="{9FD07317-4AA2-4C79-A8DE-4AAA991DDEEE}" presName="parentText" presStyleLbl="node1" presStyleIdx="1" presStyleCnt="4" custScaleX="4921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86B6AD-1F96-4D53-969B-B804303E41EC}" type="pres">
      <dgm:prSet presAssocID="{9FD07317-4AA2-4C79-A8DE-4AAA991DDEEE}" presName="descendantText" presStyleLbl="alignAccFollowNode1" presStyleIdx="1" presStyleCnt="4" custScaleX="119246" custLinFactNeighborX="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886A9C-DE13-4726-BC6E-8801DC5D5F89}" type="pres">
      <dgm:prSet presAssocID="{97C58449-11A9-4CFC-838A-A3A6E7B0CDE8}" presName="sp" presStyleCnt="0"/>
      <dgm:spPr/>
    </dgm:pt>
    <dgm:pt modelId="{97AA734A-3B33-483B-B472-5C30957EFD38}" type="pres">
      <dgm:prSet presAssocID="{C673CE77-1BBB-449A-A576-58853ED2A9D7}" presName="linNode" presStyleCnt="0"/>
      <dgm:spPr/>
    </dgm:pt>
    <dgm:pt modelId="{899B6FC3-6701-42BA-91B7-06507E913844}" type="pres">
      <dgm:prSet presAssocID="{C673CE77-1BBB-449A-A576-58853ED2A9D7}" presName="parentText" presStyleLbl="node1" presStyleIdx="2" presStyleCnt="4" custScaleX="4921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698764-F10D-4E25-8342-6402B85FAC68}" type="pres">
      <dgm:prSet presAssocID="{C673CE77-1BBB-449A-A576-58853ED2A9D7}" presName="descendantText" presStyleLbl="alignAccFollowNode1" presStyleIdx="2" presStyleCnt="4" custScaleX="1192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B3902-5320-4CF5-A3F8-F5BAF49A7D5E}" type="pres">
      <dgm:prSet presAssocID="{30D7FD7E-1804-4F5A-A893-ECDB5859AC58}" presName="sp" presStyleCnt="0"/>
      <dgm:spPr/>
    </dgm:pt>
    <dgm:pt modelId="{2ECAF610-BE41-4EA6-B473-706ABCCD8D33}" type="pres">
      <dgm:prSet presAssocID="{97E439A6-C049-4F88-9691-8E1475B32B0A}" presName="linNode" presStyleCnt="0"/>
      <dgm:spPr/>
    </dgm:pt>
    <dgm:pt modelId="{8D8FBCA8-C960-4FCF-BC2F-21979848B0E3}" type="pres">
      <dgm:prSet presAssocID="{97E439A6-C049-4F88-9691-8E1475B32B0A}" presName="parentText" presStyleLbl="node1" presStyleIdx="3" presStyleCnt="4" custScaleX="4921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61DE49-601F-41CB-B4CF-9142F3212F25}" type="pres">
      <dgm:prSet presAssocID="{97E439A6-C049-4F88-9691-8E1475B32B0A}" presName="descendantText" presStyleLbl="alignAccFollowNode1" presStyleIdx="3" presStyleCnt="4" custScaleX="1192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40F593D-2E95-4113-BA05-3CD0BD5F3324}" srcId="{EC265DAD-0BC2-4BA2-8928-5983783F1F08}" destId="{DDB8F9D1-7E57-463F-93EF-B39AF49650D0}" srcOrd="0" destOrd="0" parTransId="{69DDE773-6E93-46C6-AD30-233FBA2592CD}" sibTransId="{9650166B-8A85-42CA-ADC8-8A080B38D040}"/>
    <dgm:cxn modelId="{385857C5-3DFF-4EB8-A1AA-089C2B09C164}" srcId="{DDB8F9D1-7E57-463F-93EF-B39AF49650D0}" destId="{DB026086-56AD-407C-8BC2-BC0F6837785F}" srcOrd="0" destOrd="0" parTransId="{8D0FC385-0F2F-40F1-B899-5B4A33083793}" sibTransId="{5B15F20F-63BC-429C-8DE3-C5F0D7434D8D}"/>
    <dgm:cxn modelId="{80F1E3DC-6180-473C-92BC-EE641FE5E4BE}" srcId="{EC265DAD-0BC2-4BA2-8928-5983783F1F08}" destId="{9FD07317-4AA2-4C79-A8DE-4AAA991DDEEE}" srcOrd="1" destOrd="0" parTransId="{D7A695D0-6A24-4ED4-B339-E429814A76F8}" sibTransId="{97C58449-11A9-4CFC-838A-A3A6E7B0CDE8}"/>
    <dgm:cxn modelId="{B412CFD5-14D5-487B-958D-5E45C49B2CF7}" srcId="{9FD07317-4AA2-4C79-A8DE-4AAA991DDEEE}" destId="{E3CC2A87-D81C-4244-B475-C67D0AC31DE9}" srcOrd="0" destOrd="1" parTransId="{B0CA44EC-BB8C-4004-8ED1-3335661F0D40}" sibTransId="{5ADEA233-9F08-4CBD-9577-D9B340879CAE}"/>
    <dgm:cxn modelId="{6157F4D9-5EA6-4868-8581-C22A48EBEE32}" srcId="{EC265DAD-0BC2-4BA2-8928-5983783F1F08}" destId="{C673CE77-1BBB-449A-A576-58853ED2A9D7}" srcOrd="2" destOrd="0" parTransId="{BE89E44C-4F72-40E2-ACFA-6DE305B2E56B}" sibTransId="{30D7FD7E-1804-4F5A-A893-ECDB5859AC58}"/>
    <dgm:cxn modelId="{73E39655-CFCC-488C-BEA1-54124F2DB1DA}" srcId="{C673CE77-1BBB-449A-A576-58853ED2A9D7}" destId="{23AE5734-9EC1-42BD-8D70-9063C02558B3}" srcOrd="0" destOrd="2" parTransId="{A0F24408-4181-4FFD-A756-78C24EAE497C}" sibTransId="{6F82401A-E95A-4673-BF4A-26DE7027031C}"/>
    <dgm:cxn modelId="{70B2D7B7-8FCC-4046-9E3E-4B362D4EF22B}" srcId="{EC265DAD-0BC2-4BA2-8928-5983783F1F08}" destId="{97E439A6-C049-4F88-9691-8E1475B32B0A}" srcOrd="3" destOrd="0" parTransId="{9D3ED329-E21A-431B-8F44-818EDAED8E6F}" sibTransId="{5994DB3F-CB32-43C7-918B-A67B9178F689}"/>
    <dgm:cxn modelId="{3130B3BD-37F1-4D72-8501-EE97CCDE2A1C}" srcId="{97E439A6-C049-4F88-9691-8E1475B32B0A}" destId="{CF8BF21B-72AE-4775-A344-76F1BE448A90}" srcOrd="0" destOrd="3" parTransId="{B42ED7C9-AE7A-442A-9BD2-0819B6582D00}" sibTransId="{E0C733DD-F027-4CB4-9A20-E6824765943E}"/>
    <dgm:cxn modelId="{FA70E62F-A4BE-468C-8C68-0685EDD945C4}" type="presOf" srcId="{EC265DAD-0BC2-4BA2-8928-5983783F1F08}" destId="{0F143DAC-37A6-4997-BBCE-F2AA5A706C8A}" srcOrd="0" destOrd="0" presId="urn:microsoft.com/office/officeart/2005/8/layout/vList5"/>
    <dgm:cxn modelId="{1C9B5D46-1435-4EBD-9407-511E3E6FB336}" type="presParOf" srcId="{0F143DAC-37A6-4997-BBCE-F2AA5A706C8A}" destId="{E536A66A-83D2-45A6-AC95-631B6342EEC0}" srcOrd="0" destOrd="0" presId="urn:microsoft.com/office/officeart/2005/8/layout/vList5"/>
    <dgm:cxn modelId="{7CD1F537-CA03-4BD6-AF6E-4A7E1B015EFE}" type="presParOf" srcId="{E536A66A-83D2-45A6-AC95-631B6342EEC0}" destId="{8A2ADF8C-BEB4-451F-8697-8737D4B5FBA4}" srcOrd="0" destOrd="0" presId="urn:microsoft.com/office/officeart/2005/8/layout/vList5"/>
    <dgm:cxn modelId="{642559EB-B791-48A3-ABC5-E17116ED6FAE}" type="presOf" srcId="{DDB8F9D1-7E57-463F-93EF-B39AF49650D0}" destId="{8A2ADF8C-BEB4-451F-8697-8737D4B5FBA4}" srcOrd="0" destOrd="0" presId="urn:microsoft.com/office/officeart/2005/8/layout/vList5"/>
    <dgm:cxn modelId="{30426F5C-D502-4972-956C-159C36CA3D71}" type="presParOf" srcId="{E536A66A-83D2-45A6-AC95-631B6342EEC0}" destId="{68BE7367-34DD-42B0-A2DA-39BAC84DA752}" srcOrd="1" destOrd="0" presId="urn:microsoft.com/office/officeart/2005/8/layout/vList5"/>
    <dgm:cxn modelId="{13E420D6-C7B0-463C-AFD2-1609D9F4865F}" type="presOf" srcId="{DB026086-56AD-407C-8BC2-BC0F6837785F}" destId="{68BE7367-34DD-42B0-A2DA-39BAC84DA752}" srcOrd="0" destOrd="0" presId="urn:microsoft.com/office/officeart/2005/8/layout/vList5"/>
    <dgm:cxn modelId="{802414CD-A65A-4105-B1ED-1D80B2BF975A}" type="presParOf" srcId="{0F143DAC-37A6-4997-BBCE-F2AA5A706C8A}" destId="{6BEA91C1-DF00-4A42-9ADF-7B1C4A98F212}" srcOrd="1" destOrd="0" presId="urn:microsoft.com/office/officeart/2005/8/layout/vList5"/>
    <dgm:cxn modelId="{1B8C4AE7-0617-44FF-BDA7-252827524465}" type="presParOf" srcId="{0F143DAC-37A6-4997-BBCE-F2AA5A706C8A}" destId="{859C7EF2-EE29-49D4-846C-F951A02CAE45}" srcOrd="2" destOrd="0" presId="urn:microsoft.com/office/officeart/2005/8/layout/vList5"/>
    <dgm:cxn modelId="{94188B40-559C-469E-84D8-5E90F2820BA8}" type="presParOf" srcId="{859C7EF2-EE29-49D4-846C-F951A02CAE45}" destId="{A0DD8577-ABFE-4176-87C1-1F1A16884F6D}" srcOrd="0" destOrd="2" presId="urn:microsoft.com/office/officeart/2005/8/layout/vList5"/>
    <dgm:cxn modelId="{F8BD44C9-A584-4504-8A4F-17F112382084}" type="presOf" srcId="{9FD07317-4AA2-4C79-A8DE-4AAA991DDEEE}" destId="{A0DD8577-ABFE-4176-87C1-1F1A16884F6D}" srcOrd="0" destOrd="0" presId="urn:microsoft.com/office/officeart/2005/8/layout/vList5"/>
    <dgm:cxn modelId="{195EE2ED-A760-4153-BB67-F62831923D50}" type="presParOf" srcId="{859C7EF2-EE29-49D4-846C-F951A02CAE45}" destId="{7E86B6AD-1F96-4D53-969B-B804303E41EC}" srcOrd="1" destOrd="2" presId="urn:microsoft.com/office/officeart/2005/8/layout/vList5"/>
    <dgm:cxn modelId="{A9DB16B5-6404-4179-8AF5-5BA8AC78602B}" type="presOf" srcId="{E3CC2A87-D81C-4244-B475-C67D0AC31DE9}" destId="{7E86B6AD-1F96-4D53-969B-B804303E41EC}" srcOrd="0" destOrd="0" presId="urn:microsoft.com/office/officeart/2005/8/layout/vList5"/>
    <dgm:cxn modelId="{637D9509-6007-4792-BCB2-28868B9F6955}" type="presParOf" srcId="{0F143DAC-37A6-4997-BBCE-F2AA5A706C8A}" destId="{95886A9C-DE13-4726-BC6E-8801DC5D5F89}" srcOrd="3" destOrd="0" presId="urn:microsoft.com/office/officeart/2005/8/layout/vList5"/>
    <dgm:cxn modelId="{EE3EC9DC-EC3B-46FC-8C43-32C468737111}" type="presParOf" srcId="{0F143DAC-37A6-4997-BBCE-F2AA5A706C8A}" destId="{97AA734A-3B33-483B-B472-5C30957EFD38}" srcOrd="4" destOrd="0" presId="urn:microsoft.com/office/officeart/2005/8/layout/vList5"/>
    <dgm:cxn modelId="{F81E979E-F46E-4A37-A5B6-68E0217FA1BB}" type="presParOf" srcId="{97AA734A-3B33-483B-B472-5C30957EFD38}" destId="{899B6FC3-6701-42BA-91B7-06507E913844}" srcOrd="0" destOrd="4" presId="urn:microsoft.com/office/officeart/2005/8/layout/vList5"/>
    <dgm:cxn modelId="{E1B209DB-A21A-4C81-A81C-8654AA28EEB9}" type="presOf" srcId="{C673CE77-1BBB-449A-A576-58853ED2A9D7}" destId="{899B6FC3-6701-42BA-91B7-06507E913844}" srcOrd="0" destOrd="0" presId="urn:microsoft.com/office/officeart/2005/8/layout/vList5"/>
    <dgm:cxn modelId="{B03AC662-FF7F-4696-B13C-E0123C8D147A}" type="presParOf" srcId="{97AA734A-3B33-483B-B472-5C30957EFD38}" destId="{34698764-F10D-4E25-8342-6402B85FAC68}" srcOrd="1" destOrd="4" presId="urn:microsoft.com/office/officeart/2005/8/layout/vList5"/>
    <dgm:cxn modelId="{1F454C8D-5E66-4704-9ADE-238EC42A6EC4}" type="presOf" srcId="{23AE5734-9EC1-42BD-8D70-9063C02558B3}" destId="{34698764-F10D-4E25-8342-6402B85FAC68}" srcOrd="0" destOrd="0" presId="urn:microsoft.com/office/officeart/2005/8/layout/vList5"/>
    <dgm:cxn modelId="{0142810C-8216-4300-BFF7-B76A584FEFBF}" type="presParOf" srcId="{0F143DAC-37A6-4997-BBCE-F2AA5A706C8A}" destId="{791B3902-5320-4CF5-A3F8-F5BAF49A7D5E}" srcOrd="5" destOrd="0" presId="urn:microsoft.com/office/officeart/2005/8/layout/vList5"/>
    <dgm:cxn modelId="{DDC97A50-0F20-4C3E-ACC0-961CEB6383E1}" type="presParOf" srcId="{0F143DAC-37A6-4997-BBCE-F2AA5A706C8A}" destId="{2ECAF610-BE41-4EA6-B473-706ABCCD8D33}" srcOrd="6" destOrd="0" presId="urn:microsoft.com/office/officeart/2005/8/layout/vList5"/>
    <dgm:cxn modelId="{73AE3BFF-3B7C-4DAF-84FB-9DA53E8D021B}" type="presParOf" srcId="{2ECAF610-BE41-4EA6-B473-706ABCCD8D33}" destId="{8D8FBCA8-C960-4FCF-BC2F-21979848B0E3}" srcOrd="0" destOrd="6" presId="urn:microsoft.com/office/officeart/2005/8/layout/vList5"/>
    <dgm:cxn modelId="{26BEA38A-7687-4228-84B8-981032E8C06D}" type="presOf" srcId="{97E439A6-C049-4F88-9691-8E1475B32B0A}" destId="{8D8FBCA8-C960-4FCF-BC2F-21979848B0E3}" srcOrd="0" destOrd="0" presId="urn:microsoft.com/office/officeart/2005/8/layout/vList5"/>
    <dgm:cxn modelId="{2E42CC06-EF3D-491D-BFDB-30653E48CDE6}" type="presParOf" srcId="{2ECAF610-BE41-4EA6-B473-706ABCCD8D33}" destId="{4A61DE49-601F-41CB-B4CF-9142F3212F25}" srcOrd="1" destOrd="6" presId="urn:microsoft.com/office/officeart/2005/8/layout/vList5"/>
    <dgm:cxn modelId="{EF101137-9DFF-49A8-B0F8-FF0548B61EED}" type="presOf" srcId="{CF8BF21B-72AE-4775-A344-76F1BE448A90}" destId="{4A61DE49-601F-41CB-B4CF-9142F3212F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21410" cy="3939540"/>
        <a:chOff x="0" y="0"/>
        <a:chExt cx="4521410" cy="3939540"/>
      </a:xfrm>
    </dsp:grpSpPr>
    <dsp:sp modelId="{947D679E-88D3-447A-AD01-541B011E1F72}">
      <dsp:nvSpPr>
        <dsp:cNvPr id="3" name="椭圆 2"/>
        <dsp:cNvSpPr/>
      </dsp:nvSpPr>
      <dsp:spPr bwMode="white">
        <a:xfrm>
          <a:off x="1466476" y="751270"/>
          <a:ext cx="2204187" cy="220456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黔环宝</a:t>
          </a:r>
          <a:endParaRPr lang="zh-CN" altLang="en-US" sz="2800"/>
        </a:p>
      </dsp:txBody>
      <dsp:txXfrm>
        <a:off x="1466476" y="751270"/>
        <a:ext cx="2204187" cy="2204567"/>
      </dsp:txXfrm>
    </dsp:sp>
    <dsp:sp modelId="{E19AED4C-45CD-408C-8746-684E57E9C288}">
      <dsp:nvSpPr>
        <dsp:cNvPr id="4" name="椭圆 3"/>
        <dsp:cNvSpPr/>
      </dsp:nvSpPr>
      <dsp:spPr bwMode="white">
        <a:xfrm>
          <a:off x="2144235" y="2791952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144235" y="2791952"/>
        <a:ext cx="177691" cy="177673"/>
      </dsp:txXfrm>
    </dsp:sp>
    <dsp:sp modelId="{EBC9CD74-F4AD-45C0-82DB-C041573DC525}">
      <dsp:nvSpPr>
        <dsp:cNvPr id="5" name="椭圆 4"/>
        <dsp:cNvSpPr/>
      </dsp:nvSpPr>
      <dsp:spPr bwMode="white">
        <a:xfrm>
          <a:off x="3812636" y="1645940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812636" y="1645940"/>
        <a:ext cx="177691" cy="177673"/>
      </dsp:txXfrm>
    </dsp:sp>
    <dsp:sp modelId="{1EA90AFC-E625-4DE7-B53D-80CEBB6DF6EB}">
      <dsp:nvSpPr>
        <dsp:cNvPr id="6" name="椭圆 5"/>
        <dsp:cNvSpPr/>
      </dsp:nvSpPr>
      <dsp:spPr bwMode="white">
        <a:xfrm>
          <a:off x="2963515" y="2981050"/>
          <a:ext cx="245060" cy="24543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963515" y="2981050"/>
        <a:ext cx="245060" cy="245433"/>
      </dsp:txXfrm>
    </dsp:sp>
    <dsp:sp modelId="{72B2620A-B0CF-45B1-B3FB-9919CB78EB55}">
      <dsp:nvSpPr>
        <dsp:cNvPr id="7" name="椭圆 6"/>
        <dsp:cNvSpPr/>
      </dsp:nvSpPr>
      <dsp:spPr bwMode="white">
        <a:xfrm>
          <a:off x="2193971" y="999067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193971" y="999067"/>
        <a:ext cx="177691" cy="177673"/>
      </dsp:txXfrm>
    </dsp:sp>
    <dsp:sp modelId="{FEBD8106-0EAD-454B-AB8B-1919894E0DD3}">
      <dsp:nvSpPr>
        <dsp:cNvPr id="8" name="椭圆 7"/>
        <dsp:cNvSpPr/>
      </dsp:nvSpPr>
      <dsp:spPr bwMode="white">
        <a:xfrm>
          <a:off x="1634673" y="2015863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634673" y="2015863"/>
        <a:ext cx="177691" cy="177673"/>
      </dsp:txXfrm>
    </dsp:sp>
    <dsp:sp modelId="{12484EFC-01D1-405F-98CD-A2A612E63C5F}">
      <dsp:nvSpPr>
        <dsp:cNvPr id="9" name="椭圆 8"/>
        <dsp:cNvSpPr/>
      </dsp:nvSpPr>
      <dsp:spPr bwMode="white">
        <a:xfrm>
          <a:off x="777413" y="1149164"/>
          <a:ext cx="896143" cy="89624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三线一单</a:t>
          </a:r>
          <a:endParaRPr lang="en-US" altLang="zh-CN"/>
        </a:p>
      </dsp:txBody>
      <dsp:txXfrm>
        <a:off x="777413" y="1149164"/>
        <a:ext cx="896143" cy="896245"/>
      </dsp:txXfrm>
    </dsp:sp>
    <dsp:sp modelId="{FC44444E-A06D-4CBA-9A46-2BC33989EFF9}">
      <dsp:nvSpPr>
        <dsp:cNvPr id="10" name="椭圆 9"/>
        <dsp:cNvSpPr/>
      </dsp:nvSpPr>
      <dsp:spPr bwMode="white">
        <a:xfrm>
          <a:off x="2476559" y="1006946"/>
          <a:ext cx="245060" cy="24543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476559" y="1006946"/>
        <a:ext cx="245060" cy="245433"/>
      </dsp:txXfrm>
    </dsp:sp>
    <dsp:sp modelId="{89419820-BA12-47F8-97AA-880225A98E65}">
      <dsp:nvSpPr>
        <dsp:cNvPr id="11" name="椭圆 10"/>
        <dsp:cNvSpPr/>
      </dsp:nvSpPr>
      <dsp:spPr bwMode="white">
        <a:xfrm>
          <a:off x="861964" y="2307783"/>
          <a:ext cx="443098" cy="4431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61964" y="2307783"/>
        <a:ext cx="443098" cy="443198"/>
      </dsp:txXfrm>
    </dsp:sp>
    <dsp:sp modelId="{670B037D-6BBB-477D-9D75-04D0B4B143CB}">
      <dsp:nvSpPr>
        <dsp:cNvPr id="12" name="椭圆 11"/>
        <dsp:cNvSpPr/>
      </dsp:nvSpPr>
      <dsp:spPr bwMode="white">
        <a:xfrm>
          <a:off x="3897186" y="727633"/>
          <a:ext cx="896143" cy="89624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污染源数据库</a:t>
          </a:r>
          <a:endParaRPr lang="zh-CN"/>
        </a:p>
      </dsp:txBody>
      <dsp:txXfrm>
        <a:off x="3897186" y="727633"/>
        <a:ext cx="896143" cy="896245"/>
      </dsp:txXfrm>
    </dsp:sp>
    <dsp:sp modelId="{3D1FAA21-E56B-41E9-94C9-1272BBBFFB07}">
      <dsp:nvSpPr>
        <dsp:cNvPr id="13" name="椭圆 12"/>
        <dsp:cNvSpPr/>
      </dsp:nvSpPr>
      <dsp:spPr bwMode="white">
        <a:xfrm>
          <a:off x="3497041" y="1346141"/>
          <a:ext cx="245060" cy="24543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97041" y="1346141"/>
        <a:ext cx="245060" cy="245433"/>
      </dsp:txXfrm>
    </dsp:sp>
    <dsp:sp modelId="{3C3AC72E-994E-4F76-A189-A3B99A3424BC}">
      <dsp:nvSpPr>
        <dsp:cNvPr id="14" name="椭圆 13"/>
        <dsp:cNvSpPr/>
      </dsp:nvSpPr>
      <dsp:spPr bwMode="white">
        <a:xfrm>
          <a:off x="693315" y="2835287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93315" y="2835287"/>
        <a:ext cx="177691" cy="177673"/>
      </dsp:txXfrm>
    </dsp:sp>
    <dsp:sp modelId="{68437B44-19A2-4005-BAF6-77081B0099B2}">
      <dsp:nvSpPr>
        <dsp:cNvPr id="15" name="椭圆 14"/>
        <dsp:cNvSpPr/>
      </dsp:nvSpPr>
      <dsp:spPr bwMode="white">
        <a:xfrm>
          <a:off x="2463899" y="2582368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463899" y="2582368"/>
        <a:ext cx="177691" cy="177673"/>
      </dsp:txXfrm>
    </dsp:sp>
    <dsp:sp modelId="{DB027C5C-B2F3-40AE-A4C4-8D142D23BE8F}">
      <dsp:nvSpPr>
        <dsp:cNvPr id="16" name="椭圆 15"/>
        <dsp:cNvSpPr/>
      </dsp:nvSpPr>
      <dsp:spPr bwMode="white">
        <a:xfrm>
          <a:off x="4318582" y="2276266"/>
          <a:ext cx="896143" cy="89624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重点</a:t>
          </a:r>
          <a:r>
            <a:rPr lang="zh-CN"/>
            <a:t>流域</a:t>
          </a:r>
          <a:endParaRPr lang="en-US" altLang="zh-CN"/>
        </a:p>
      </dsp:txBody>
      <dsp:txXfrm>
        <a:off x="4318582" y="2276266"/>
        <a:ext cx="896143" cy="896245"/>
      </dsp:txXfrm>
    </dsp:sp>
    <dsp:sp modelId="{0B2CD5C2-8154-42BA-A9F5-360331D42BF2}">
      <dsp:nvSpPr>
        <dsp:cNvPr id="17" name="椭圆 16"/>
        <dsp:cNvSpPr/>
      </dsp:nvSpPr>
      <dsp:spPr bwMode="white">
        <a:xfrm>
          <a:off x="4065835" y="2245144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065835" y="2245144"/>
        <a:ext cx="177691" cy="177673"/>
      </dsp:txXfrm>
    </dsp:sp>
    <dsp:sp modelId="{F25291EA-B283-43BC-A6EA-7DB02BA38F26}">
      <dsp:nvSpPr>
        <dsp:cNvPr id="18" name="椭圆 17"/>
        <dsp:cNvSpPr/>
      </dsp:nvSpPr>
      <dsp:spPr bwMode="white">
        <a:xfrm>
          <a:off x="1746351" y="3043295"/>
          <a:ext cx="896143" cy="89624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执法宝</a:t>
          </a:r>
          <a:endParaRPr lang="en-US" altLang="zh-CN"/>
        </a:p>
      </dsp:txBody>
      <dsp:txXfrm>
        <a:off x="1746351" y="3043295"/>
        <a:ext cx="896143" cy="896245"/>
      </dsp:txXfrm>
    </dsp:sp>
    <dsp:sp modelId="{902CFF95-A365-46EA-B1D7-9AD6DABC6102}">
      <dsp:nvSpPr>
        <dsp:cNvPr id="19" name="椭圆 18"/>
        <dsp:cNvSpPr/>
      </dsp:nvSpPr>
      <dsp:spPr bwMode="white">
        <a:xfrm>
          <a:off x="2546641" y="3012960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546641" y="3012960"/>
        <a:ext cx="177691" cy="177673"/>
      </dsp:txXfrm>
    </dsp:sp>
    <dsp:sp modelId="{80E581B2-51D3-4572-8E93-5F1FB28A6539}">
      <dsp:nvSpPr>
        <dsp:cNvPr id="20" name="椭圆 19"/>
        <dsp:cNvSpPr/>
      </dsp:nvSpPr>
      <dsp:spPr bwMode="white">
        <a:xfrm>
          <a:off x="2600898" y="0"/>
          <a:ext cx="896143" cy="89624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/>
            <a:t>环境质量</a:t>
          </a:r>
          <a:endParaRPr lang="en-US" altLang="zh-CN" sz="1300"/>
        </a:p>
      </dsp:txBody>
      <dsp:txXfrm>
        <a:off x="2600898" y="0"/>
        <a:ext cx="896143" cy="896245"/>
      </dsp:txXfrm>
    </dsp:sp>
    <dsp:sp modelId="{9A30AC75-F680-47ED-9CAB-B8994AF1EC25}">
      <dsp:nvSpPr>
        <dsp:cNvPr id="21" name="椭圆 20"/>
        <dsp:cNvSpPr/>
      </dsp:nvSpPr>
      <dsp:spPr bwMode="white">
        <a:xfrm>
          <a:off x="1495865" y="971491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495865" y="971491"/>
        <a:ext cx="177691" cy="177673"/>
      </dsp:txXfrm>
    </dsp:sp>
    <dsp:sp modelId="{93B1C7E4-8B53-4C67-906E-E70EFC5DD9CA}">
      <dsp:nvSpPr>
        <dsp:cNvPr id="22" name="椭圆 21"/>
        <dsp:cNvSpPr/>
      </dsp:nvSpPr>
      <dsp:spPr bwMode="white">
        <a:xfrm>
          <a:off x="3564862" y="220614"/>
          <a:ext cx="177691" cy="1776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64862" y="220614"/>
        <a:ext cx="177691" cy="177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316413" cy="3453130"/>
        <a:chOff x="0" y="0"/>
        <a:chExt cx="4316413" cy="3453130"/>
      </a:xfrm>
    </dsp:grpSpPr>
    <dsp:sp modelId="{2C7D82BE-1F59-45A2-8712-90967C92CCE3}">
      <dsp:nvSpPr>
        <dsp:cNvPr id="3" name="椭圆 2"/>
        <dsp:cNvSpPr/>
      </dsp:nvSpPr>
      <dsp:spPr bwMode="white">
        <a:xfrm>
          <a:off x="1060456" y="140283"/>
          <a:ext cx="2784086" cy="966876"/>
        </a:xfrm>
        <a:prstGeom prst="ellipse">
          <a:avLst/>
        </a:prstGeom>
      </dsp:spPr>
      <dsp:style>
        <a:lnRef idx="0">
          <a:schemeClr val="accent2"/>
        </a:lnRef>
        <a:fillRef idx="1">
          <a:schemeClr val="accent1">
            <a:tint val="50000"/>
            <a:alpha val="40000"/>
          </a:schemeClr>
        </a:fillRef>
        <a:effectRef idx="0">
          <a:scrgbClr r="0" g="0" b="0"/>
        </a:effectRef>
        <a:fontRef idx="minor"/>
      </dsp:style>
      <dsp:txXfrm>
        <a:off x="1060456" y="140283"/>
        <a:ext cx="2784086" cy="966876"/>
      </dsp:txXfrm>
    </dsp:sp>
    <dsp:sp modelId="{39C77938-04FD-4C0A-A7BE-6C1094024FF7}">
      <dsp:nvSpPr>
        <dsp:cNvPr id="4" name="下箭头 3"/>
        <dsp:cNvSpPr/>
      </dsp:nvSpPr>
      <dsp:spPr bwMode="white">
        <a:xfrm>
          <a:off x="2215598" y="2478615"/>
          <a:ext cx="539552" cy="345313"/>
        </a:xfrm>
        <a:prstGeom prst="downArrow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3">
          <a:scrgbClr r="0" g="0" b="0"/>
        </a:effectRef>
        <a:fontRef idx="minor"/>
      </dsp:style>
      <dsp:txXfrm>
        <a:off x="2215598" y="2478615"/>
        <a:ext cx="539552" cy="345313"/>
      </dsp:txXfrm>
    </dsp:sp>
    <dsp:sp modelId="{7E5CF741-2BAB-40D9-9C3F-7CF66C2872B2}">
      <dsp:nvSpPr>
        <dsp:cNvPr id="5" name="矩形 4"/>
        <dsp:cNvSpPr/>
      </dsp:nvSpPr>
      <dsp:spPr bwMode="white">
        <a:xfrm>
          <a:off x="1161891" y="2805668"/>
          <a:ext cx="2589848" cy="64746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49352" bIns="14935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tx1"/>
              </a:solidFill>
            </a:rPr>
            <a:t>黔环宝</a:t>
          </a:r>
          <a:r>
            <a:rPr lang="en-US" altLang="zh-CN" b="1" dirty="0">
              <a:solidFill>
                <a:schemeClr val="tx1"/>
              </a:solidFill>
            </a:rPr>
            <a:t>APP</a:t>
          </a:r>
          <a:endParaRPr lang="en-US" altLang="zh-CN" b="1" dirty="0">
            <a:solidFill>
              <a:schemeClr val="tx1"/>
            </a:solidFill>
          </a:endParaRPr>
        </a:p>
      </dsp:txBody>
      <dsp:txXfrm>
        <a:off x="1161891" y="2805668"/>
        <a:ext cx="2589848" cy="647462"/>
      </dsp:txXfrm>
    </dsp:sp>
    <dsp:sp modelId="{968ADAF8-A89A-448B-A329-5BBB23289D00}">
      <dsp:nvSpPr>
        <dsp:cNvPr id="6" name="椭圆 5"/>
        <dsp:cNvSpPr/>
      </dsp:nvSpPr>
      <dsp:spPr bwMode="white">
        <a:xfrm>
          <a:off x="2072654" y="1181834"/>
          <a:ext cx="971193" cy="97119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环境管理业务</a:t>
          </a:r>
        </a:p>
      </dsp:txBody>
      <dsp:txXfrm>
        <a:off x="2072654" y="1181834"/>
        <a:ext cx="971193" cy="971193"/>
      </dsp:txXfrm>
    </dsp:sp>
    <dsp:sp modelId="{E3FE7454-B5E6-4BB4-A7B4-20F09A821826}">
      <dsp:nvSpPr>
        <dsp:cNvPr id="7" name="椭圆 6"/>
        <dsp:cNvSpPr/>
      </dsp:nvSpPr>
      <dsp:spPr bwMode="white">
        <a:xfrm>
          <a:off x="1481105" y="98048"/>
          <a:ext cx="971193" cy="97119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环境质量</a:t>
          </a:r>
        </a:p>
      </dsp:txBody>
      <dsp:txXfrm>
        <a:off x="1481105" y="98048"/>
        <a:ext cx="971193" cy="971193"/>
      </dsp:txXfrm>
    </dsp:sp>
    <dsp:sp modelId="{E1CCCB64-2C63-476F-9EFF-D7E67E237B6B}">
      <dsp:nvSpPr>
        <dsp:cNvPr id="8" name="椭圆 7"/>
        <dsp:cNvSpPr/>
      </dsp:nvSpPr>
      <dsp:spPr bwMode="white">
        <a:xfrm>
          <a:off x="2452009" y="205494"/>
          <a:ext cx="971193" cy="97119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污染源</a:t>
          </a:r>
        </a:p>
      </dsp:txBody>
      <dsp:txXfrm>
        <a:off x="2452009" y="205494"/>
        <a:ext cx="971193" cy="971193"/>
      </dsp:txXfrm>
    </dsp:sp>
    <dsp:sp modelId="{4B428C7A-45E2-4BEB-8B63-0FC55F489EB9}">
      <dsp:nvSpPr>
        <dsp:cNvPr id="9" name="形状 8"/>
        <dsp:cNvSpPr/>
      </dsp:nvSpPr>
      <dsp:spPr bwMode="white">
        <a:xfrm>
          <a:off x="945376" y="0"/>
          <a:ext cx="3021489" cy="2417191"/>
        </a:xfrm>
        <a:prstGeom prst="funnel">
          <a:avLst/>
        </a:prstGeom>
      </dsp:spPr>
      <dsp:style>
        <a:lnRef idx="1">
          <a:schemeClr val="accent1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945376" y="0"/>
        <a:ext cx="3021489" cy="2417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585413" cy="5568619"/>
        <a:chOff x="0" y="0"/>
        <a:chExt cx="10585413" cy="5568619"/>
      </a:xfrm>
    </dsp:grpSpPr>
    <dsp:sp modelId="{68BE7367-34DD-42B0-A2DA-39BAC84DA752}">
      <dsp:nvSpPr>
        <dsp:cNvPr id="4" name="同侧圆角矩形 3"/>
        <dsp:cNvSpPr/>
      </dsp:nvSpPr>
      <dsp:spPr bwMode="white">
        <a:xfrm rot="5400000">
          <a:off x="5789066" y="-3319658"/>
          <a:ext cx="1073469" cy="8078516"/>
        </a:xfrm>
        <a:prstGeom prst="round2SameRect">
          <a:avLst/>
        </a:prstGeom>
      </dsp:spPr>
      <dsp:style>
        <a:lnRef idx="2">
          <a:srgbClr val="4472C4">
            <a:tint val="40000"/>
            <a:alpha val="90000"/>
            <a:hueOff val="0"/>
            <a:satOff val="0"/>
            <a:lumOff val="0"/>
            <a:alpha val="90196"/>
          </a:srgbClr>
        </a:lnRef>
        <a:fillRef idx="1">
          <a:srgbClr val="4472C4">
            <a:tint val="40000"/>
            <a:alpha val="90000"/>
            <a:hueOff val="0"/>
            <a:satOff val="0"/>
            <a:lumOff val="0"/>
            <a:alpha val="90196"/>
          </a:srgb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集成</a:t>
          </a: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环境质量、环境监管、打非治违等专项模块，集成厅网站新闻动态、执法宝、固体废物、应急、流域等15个业务数据，实现对生态环境数据的统筹与数据资产的有效管理与整合</a:t>
          </a:r>
          <a:r>
            <a:rPr lang="zh-CN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rPr>
            <a:t>。</a:t>
          </a:r>
          <a:endParaRPr lang="zh-CN" alt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软雅黑" panose="020B0503020204020204" charset="-122"/>
            <a:ea typeface="微软雅黑" panose="020B0503020204020204" charset="-122"/>
            <a:cs typeface="+mn-ea"/>
          </a:endParaRPr>
        </a:p>
      </dsp:txBody>
      <dsp:txXfrm rot="5400000">
        <a:off x="5789066" y="-3319658"/>
        <a:ext cx="1073469" cy="8078516"/>
      </dsp:txXfrm>
    </dsp:sp>
    <dsp:sp modelId="{8A2ADF8C-BEB4-451F-8697-8737D4B5FBA4}">
      <dsp:nvSpPr>
        <dsp:cNvPr id="3" name="圆角矩形 2"/>
        <dsp:cNvSpPr/>
      </dsp:nvSpPr>
      <dsp:spPr bwMode="white">
        <a:xfrm>
          <a:off x="315814" y="0"/>
          <a:ext cx="1875269" cy="1341836"/>
        </a:xfrm>
        <a:prstGeom prst="roundRect">
          <a:avLst/>
        </a:prstGeom>
      </dsp:spPr>
      <dsp:style>
        <a:lnRef idx="2">
          <a:sysClr val="window" lastClr="FFFFFF"/>
        </a:lnRef>
        <a:fillRef idx="1">
          <a:srgbClr val="4472C4">
            <a:hueOff val="0"/>
            <a:satOff val="0"/>
            <a:lumOff val="0"/>
            <a:alpha val="100000"/>
          </a:srgbClr>
        </a:fillRef>
        <a:effectRef idx="0">
          <a:scrgbClr r="0" g="0" b="0"/>
        </a:effectRef>
        <a:fontRef idx="minor">
          <a:sysClr val="window" lastClr="FFFFFF"/>
        </a:fontRef>
      </dsp:style>
      <dsp:txBody>
        <a:bodyPr lIns="152400" tIns="76200" rIns="1524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dirty="0"/>
            <a:t>1</a:t>
          </a:r>
          <a:endParaRPr lang="zh-CN" altLang="en-US" sz="4000" dirty="0"/>
        </a:p>
      </dsp:txBody>
      <dsp:txXfrm>
        <a:off x="315814" y="0"/>
        <a:ext cx="1875269" cy="1341836"/>
      </dsp:txXfrm>
    </dsp:sp>
    <dsp:sp modelId="{7E86B6AD-1F96-4D53-969B-B804303E41EC}">
      <dsp:nvSpPr>
        <dsp:cNvPr id="6" name="同侧圆角矩形 5"/>
        <dsp:cNvSpPr/>
      </dsp:nvSpPr>
      <dsp:spPr bwMode="white">
        <a:xfrm rot="5400000">
          <a:off x="5703096" y="-1959412"/>
          <a:ext cx="1073469" cy="8078516"/>
        </a:xfrm>
        <a:prstGeom prst="round2SameRect">
          <a:avLst/>
        </a:prstGeom>
      </dsp:spPr>
      <dsp:style>
        <a:lnRef idx="2">
          <a:srgbClr val="4472C4">
            <a:tint val="40000"/>
            <a:alpha val="90000"/>
            <a:hueOff val="-2479999"/>
            <a:satOff val="-4313"/>
            <a:lumOff val="-522"/>
            <a:alpha val="90196"/>
          </a:srgbClr>
        </a:lnRef>
        <a:fillRef idx="1">
          <a:srgbClr val="4472C4">
            <a:tint val="40000"/>
            <a:alpha val="90000"/>
            <a:hueOff val="-2479999"/>
            <a:satOff val="-4313"/>
            <a:lumOff val="-522"/>
            <a:alpha val="90196"/>
          </a:srgb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升级强化生态环境领域GIS技术应用与多维度查询、通过图表等功能与实际工作需求相结合，不断创新环境管理模式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。</a:t>
          </a:r>
          <a:endParaRPr lang="zh-CN" altLang="en-US" sz="2000" b="1" dirty="0">
            <a:solidFill>
              <a:schemeClr val="tx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 rot="5400000">
        <a:off x="5703096" y="-1959412"/>
        <a:ext cx="1073469" cy="8078516"/>
      </dsp:txXfrm>
    </dsp:sp>
    <dsp:sp modelId="{A0DD8577-ABFE-4176-87C1-1F1A16884F6D}">
      <dsp:nvSpPr>
        <dsp:cNvPr id="5" name="圆角矩形 4"/>
        <dsp:cNvSpPr/>
      </dsp:nvSpPr>
      <dsp:spPr bwMode="white">
        <a:xfrm>
          <a:off x="315814" y="1408928"/>
          <a:ext cx="1875269" cy="1341836"/>
        </a:xfrm>
        <a:prstGeom prst="roundRect">
          <a:avLst/>
        </a:prstGeom>
      </dsp:spPr>
      <dsp:style>
        <a:lnRef idx="2">
          <a:sysClr val="window" lastClr="FFFFFF"/>
        </a:lnRef>
        <a:fillRef idx="1">
          <a:srgbClr val="4472C4">
            <a:hueOff val="-2460000"/>
            <a:satOff val="-3398"/>
            <a:lumOff val="-1306"/>
            <a:alpha val="100000"/>
          </a:srgbClr>
        </a:fillRef>
        <a:effectRef idx="0">
          <a:scrgbClr r="0" g="0" b="0"/>
        </a:effectRef>
        <a:fontRef idx="minor">
          <a:sysClr val="window" lastClr="FFFFFF"/>
        </a:fontRef>
      </dsp:style>
      <dsp:txBody>
        <a:bodyPr lIns="152400" tIns="76200" rIns="1524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dirty="0"/>
            <a:t>2</a:t>
          </a:r>
          <a:endParaRPr lang="zh-CN" altLang="en-US" sz="4000" dirty="0"/>
        </a:p>
      </dsp:txBody>
      <dsp:txXfrm>
        <a:off x="315814" y="1408928"/>
        <a:ext cx="1875269" cy="1341836"/>
      </dsp:txXfrm>
    </dsp:sp>
    <dsp:sp modelId="{34698764-F10D-4E25-8342-6402B85FAC68}">
      <dsp:nvSpPr>
        <dsp:cNvPr id="8" name="同侧圆角矩形 7"/>
        <dsp:cNvSpPr/>
      </dsp:nvSpPr>
      <dsp:spPr bwMode="white">
        <a:xfrm rot="5400000">
          <a:off x="5693607" y="-550485"/>
          <a:ext cx="1073469" cy="8078516"/>
        </a:xfrm>
        <a:prstGeom prst="round2SameRect">
          <a:avLst/>
        </a:prstGeom>
      </dsp:spPr>
      <dsp:style>
        <a:lnRef idx="2">
          <a:srgbClr val="4472C4">
            <a:tint val="40000"/>
            <a:alpha val="90000"/>
            <a:hueOff val="-4959999"/>
            <a:satOff val="-8626"/>
            <a:lumOff val="-1045"/>
            <a:alpha val="90196"/>
          </a:srgbClr>
        </a:lnRef>
        <a:fillRef idx="1">
          <a:srgbClr val="4472C4">
            <a:tint val="40000"/>
            <a:alpha val="90000"/>
            <a:hueOff val="-4959999"/>
            <a:satOff val="-8626"/>
            <a:lumOff val="-1045"/>
            <a:alpha val="90196"/>
          </a:srgb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rPr>
            <a:t>可视化、多维度数据分析相结合的方式，多模块、动态、直观的展示环保各领域核心业务数据、统计分析数据</a:t>
          </a:r>
          <a:r>
            <a:rPr lang="zh-CN" altLang="en-US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rPr>
            <a:t>。</a:t>
          </a:r>
          <a:endParaRPr sz="6500">
            <a:solidFill>
              <a:sysClr val="windowText" lastClr="00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 rot="5400000">
        <a:off x="5693607" y="-550485"/>
        <a:ext cx="1073469" cy="8078516"/>
      </dsp:txXfrm>
    </dsp:sp>
    <dsp:sp modelId="{899B6FC3-6701-42BA-91B7-06507E913844}">
      <dsp:nvSpPr>
        <dsp:cNvPr id="7" name="圆角矩形 6"/>
        <dsp:cNvSpPr/>
      </dsp:nvSpPr>
      <dsp:spPr bwMode="white">
        <a:xfrm>
          <a:off x="315814" y="2817855"/>
          <a:ext cx="1875269" cy="1341836"/>
        </a:xfrm>
        <a:prstGeom prst="roundRect">
          <a:avLst/>
        </a:prstGeom>
      </dsp:spPr>
      <dsp:style>
        <a:lnRef idx="2">
          <a:sysClr val="window" lastClr="FFFFFF"/>
        </a:lnRef>
        <a:fillRef idx="1">
          <a:srgbClr val="4472C4">
            <a:hueOff val="-4920000"/>
            <a:satOff val="-6796"/>
            <a:lumOff val="-2613"/>
            <a:alpha val="100000"/>
          </a:srgbClr>
        </a:fillRef>
        <a:effectRef idx="0">
          <a:scrgbClr r="0" g="0" b="0"/>
        </a:effectRef>
        <a:fontRef idx="minor">
          <a:sysClr val="window" lastClr="FFFFFF"/>
        </a:fontRef>
      </dsp:style>
      <dsp:txBody>
        <a:bodyPr lIns="152400" tIns="76200" rIns="1524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dirty="0"/>
            <a:t>3</a:t>
          </a:r>
          <a:endParaRPr lang="zh-CN" altLang="en-US" sz="4000" dirty="0"/>
        </a:p>
      </dsp:txBody>
      <dsp:txXfrm>
        <a:off x="315814" y="2817855"/>
        <a:ext cx="1875269" cy="1341836"/>
      </dsp:txXfrm>
    </dsp:sp>
    <dsp:sp modelId="{4A61DE49-601F-41CB-B4CF-9142F3212F25}">
      <dsp:nvSpPr>
        <dsp:cNvPr id="10" name="同侧圆角矩形 9"/>
        <dsp:cNvSpPr/>
      </dsp:nvSpPr>
      <dsp:spPr bwMode="white">
        <a:xfrm rot="5400000">
          <a:off x="5693607" y="858443"/>
          <a:ext cx="1073469" cy="8078516"/>
        </a:xfrm>
        <a:prstGeom prst="round2SameRect">
          <a:avLst/>
        </a:prstGeom>
      </dsp:spPr>
      <dsp:style>
        <a:lnRef idx="2">
          <a:srgbClr val="4472C4">
            <a:tint val="40000"/>
            <a:alpha val="90000"/>
            <a:hueOff val="-7440000"/>
            <a:satOff val="-12940"/>
            <a:lumOff val="-1568"/>
            <a:alpha val="90196"/>
          </a:srgbClr>
        </a:lnRef>
        <a:fillRef idx="1">
          <a:srgbClr val="4472C4">
            <a:tint val="40000"/>
            <a:alpha val="90000"/>
            <a:hueOff val="-7440000"/>
            <a:satOff val="-12940"/>
            <a:lumOff val="-1568"/>
            <a:alpha val="90196"/>
          </a:srgb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rPr>
            <a:t>实现了“业务一网办，数据一键查”的应用场景，是一款综合性、实用性、易用性的环保类APP。实现更方便、更广泛的数据应用、提升环境管理和服务效率。</a:t>
          </a:r>
          <a:endParaRPr lang="zh-CN" altLang="en-US" sz="2000" b="1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 rot="5400000">
        <a:off x="5693607" y="858443"/>
        <a:ext cx="1073469" cy="8078516"/>
      </dsp:txXfrm>
    </dsp:sp>
    <dsp:sp modelId="{8D8FBCA8-C960-4FCF-BC2F-21979848B0E3}">
      <dsp:nvSpPr>
        <dsp:cNvPr id="9" name="圆角矩形 8"/>
        <dsp:cNvSpPr/>
      </dsp:nvSpPr>
      <dsp:spPr bwMode="white">
        <a:xfrm>
          <a:off x="315814" y="4226783"/>
          <a:ext cx="1875269" cy="1341836"/>
        </a:xfrm>
        <a:prstGeom prst="roundRect">
          <a:avLst/>
        </a:prstGeom>
      </dsp:spPr>
      <dsp:style>
        <a:lnRef idx="2">
          <a:sysClr val="window" lastClr="FFFFFF"/>
        </a:lnRef>
        <a:fillRef idx="1">
          <a:srgbClr val="4472C4">
            <a:hueOff val="-7380000"/>
            <a:satOff val="-10195"/>
            <a:lumOff val="-3921"/>
            <a:alpha val="100000"/>
          </a:srgbClr>
        </a:fillRef>
        <a:effectRef idx="0">
          <a:scrgbClr r="0" g="0" b="0"/>
        </a:effectRef>
        <a:fontRef idx="minor">
          <a:sysClr val="window" lastClr="FFFFFF"/>
        </a:fontRef>
      </dsp:style>
      <dsp:txBody>
        <a:bodyPr lIns="152400" tIns="76200" rIns="1524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dirty="0"/>
            <a:t>4</a:t>
          </a:r>
          <a:endParaRPr lang="zh-CN" altLang="en-US" sz="4000" dirty="0"/>
        </a:p>
      </dsp:txBody>
      <dsp:txXfrm>
        <a:off x="315814" y="4226783"/>
        <a:ext cx="1875269" cy="1341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Text" lastClr="000000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39B482-6C7C-4207-91E3-31D3C90B4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tags" Target="../tags/tag138.xml"/><Relationship Id="rId4" Type="http://schemas.openxmlformats.org/officeDocument/2006/relationships/image" Target="../media/image9.jpe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6.xml"/><Relationship Id="rId10" Type="http://schemas.microsoft.com/office/2007/relationships/diagramDrawing" Target="../diagrams/drawing2.xml"/><Relationship Id="rId1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diagramDrawing" Target="../diagrams/drawing3.xml"/><Relationship Id="rId8" Type="http://schemas.openxmlformats.org/officeDocument/2006/relationships/diagramColors" Target="../diagrams/colors3.xml"/><Relationship Id="rId7" Type="http://schemas.openxmlformats.org/officeDocument/2006/relationships/diagramQuickStyle" Target="../diagrams/quickStyl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7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78.xml"/><Relationship Id="rId16" Type="http://schemas.openxmlformats.org/officeDocument/2006/relationships/image" Target="../media/image2.png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18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117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9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2.xml"/><Relationship Id="rId3" Type="http://schemas.openxmlformats.org/officeDocument/2006/relationships/image" Target="../media/image4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r="236"/>
          <a:stretch>
            <a:fillRect/>
          </a:stretch>
        </p:blipFill>
        <p:spPr>
          <a:xfrm>
            <a:off x="-69881" y="-56041"/>
            <a:ext cx="12331910" cy="69688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9880" y="-55525"/>
            <a:ext cx="12331909" cy="4282849"/>
          </a:xfrm>
          <a:prstGeom prst="rect">
            <a:avLst/>
          </a:prstGeom>
          <a:solidFill>
            <a:srgbClr val="E4EEE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520" y="368300"/>
            <a:ext cx="9799200" cy="2570400"/>
          </a:xfrm>
        </p:spPr>
        <p:txBody>
          <a:bodyPr/>
          <a:p>
            <a:r>
              <a:rPr lang="zh-CN" altLang="en-US"/>
              <a:t>黔环宝</a:t>
            </a:r>
            <a:r>
              <a:rPr lang="en-US" altLang="zh-CN"/>
              <a:t>APP</a:t>
            </a:r>
            <a:r>
              <a:rPr lang="zh-CN" altLang="en-US"/>
              <a:t>建设项目案例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97735"/>
            <a:ext cx="5108575" cy="407987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470400" cy="3596640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建设项目、固体废物、环保督察等10个垂直领域业务数据，用于环评审批项目、黑烟车黑烟排放超标数据、风险源应急预案等信息查询，数据由粗到细，由简到繁，适应不同管理者对监管数据的需求。真正做到“让数据说话”，为环境管控提供有效数据支撑，有助于监管部门高效分析和研判存在的环境问题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6" name="矩形: 圆角 12"/>
          <p:cNvSpPr/>
          <p:nvPr>
            <p:custDataLst>
              <p:tags r:id="rId2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环境监管模块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77890" y="344170"/>
            <a:ext cx="3642328" cy="63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97735"/>
            <a:ext cx="5108575" cy="407987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470400" cy="3596640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过图表等功能与实际工作需求相结合，以可视化方式进行多样化展示，为现场执法人员排查巡查企业非法违法生产经营活动行为提供有效、有力的技术支撑和数据依据。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6" name="矩形: 圆角 12"/>
          <p:cNvSpPr/>
          <p:nvPr>
            <p:custDataLst>
              <p:tags r:id="rId2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专项工作模块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34710" y="153035"/>
            <a:ext cx="3804154" cy="65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97735"/>
            <a:ext cx="4737100" cy="407987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470400" cy="3596640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整合了短信平台、文件查询、通讯录等常用办公功能，帮助用户摆脱时间和空间的限制，随时随地随意地处理工作，提高效率、增强协作。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6" name="矩形: 圆角 12"/>
          <p:cNvSpPr/>
          <p:nvPr>
            <p:custDataLst>
              <p:tags r:id="rId2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综合办公模块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66995" y="309245"/>
            <a:ext cx="3960080" cy="64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97735"/>
            <a:ext cx="5108575" cy="407987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470400" cy="3596640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升级强化生态环境领域GIS技术应用与多维度查询、通过图表等功能与实际工作需求相结合，不断创新环境管理模式，实现更方便、更广泛的数据应用、提升环境管理和服务效率。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6" name="矩形: 圆角 12"/>
          <p:cNvSpPr/>
          <p:nvPr>
            <p:custDataLst>
              <p:tags r:id="rId2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地图模块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85" y="1029970"/>
            <a:ext cx="2361565" cy="5247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78545" y="1029970"/>
            <a:ext cx="2388870" cy="5311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6090" y="587375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defTabSz="457200">
              <a:lnSpc>
                <a:spcPct val="120000"/>
              </a:lnSpc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文本框 80"/>
          <p:cNvSpPr txBox="1"/>
          <p:nvPr>
            <p:custDataLst>
              <p:tags r:id="rId2"/>
            </p:custDataLst>
          </p:nvPr>
        </p:nvSpPr>
        <p:spPr>
          <a:xfrm>
            <a:off x="5516245" y="945515"/>
            <a:ext cx="221996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案例概况</a:t>
            </a:r>
            <a:endParaRPr lang="zh-CN" altLang="en-US" sz="28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3"/>
            </p:custDataLst>
          </p:nvPr>
        </p:nvSpPr>
        <p:spPr>
          <a:xfrm>
            <a:off x="5493385" y="2763520"/>
            <a:ext cx="27266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案例具体做法</a:t>
            </a:r>
            <a:endParaRPr lang="zh-CN" altLang="en-US" sz="2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4"/>
            </p:custDataLst>
          </p:nvPr>
        </p:nvSpPr>
        <p:spPr>
          <a:xfrm>
            <a:off x="5455920" y="4428490"/>
            <a:ext cx="35013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案例创新点</a:t>
            </a:r>
            <a:endParaRPr lang="zh-CN" altLang="en-US" sz="2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5"/>
            </p:custDataLst>
          </p:nvPr>
        </p:nvCxnSpPr>
        <p:spPr>
          <a:xfrm>
            <a:off x="5147945" y="1262380"/>
            <a:ext cx="0" cy="3778250"/>
          </a:xfrm>
          <a:prstGeom prst="line">
            <a:avLst/>
          </a:prstGeom>
          <a:noFill/>
          <a:ln w="28575" cap="flat" cmpd="sng" algn="ctr">
            <a:solidFill>
              <a:srgbClr val="69B702"/>
            </a:solidFill>
            <a:prstDash val="solid"/>
            <a:miter lim="800000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4975047" y="1262500"/>
            <a:ext cx="480911" cy="345232"/>
            <a:chOff x="3770349" y="2772801"/>
            <a:chExt cx="480911" cy="345232"/>
          </a:xfrm>
          <a:solidFill>
            <a:srgbClr val="69B702"/>
          </a:solidFill>
        </p:grpSpPr>
        <p:sp>
          <p:nvSpPr>
            <p:cNvPr id="86" name="MH_Number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solidFill>
              <a:srgbClr val="69B7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一</a:t>
              </a: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7" name="MH_Others_3"/>
            <p:cNvSpPr/>
            <p:nvPr>
              <p:custDataLst>
                <p:tags r:id="rId7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solidFill>
              <a:srgbClr val="69B7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140556" y="2587712"/>
            <a:ext cx="1515628" cy="1544607"/>
            <a:chOff x="2501165" y="2590872"/>
            <a:chExt cx="1515628" cy="1544607"/>
          </a:xfrm>
        </p:grpSpPr>
        <p:sp>
          <p:nvSpPr>
            <p:cNvPr id="89" name="圆角矩形 88"/>
            <p:cNvSpPr/>
            <p:nvPr>
              <p:custDataLst>
                <p:tags r:id="rId8"/>
              </p:custDataLst>
            </p:nvPr>
          </p:nvSpPr>
          <p:spPr>
            <a:xfrm>
              <a:off x="2501165" y="3333213"/>
              <a:ext cx="831552" cy="8022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圆角矩形 89"/>
            <p:cNvSpPr/>
            <p:nvPr>
              <p:custDataLst>
                <p:tags r:id="rId9"/>
              </p:custDataLst>
            </p:nvPr>
          </p:nvSpPr>
          <p:spPr>
            <a:xfrm>
              <a:off x="2648641" y="2590872"/>
              <a:ext cx="1368152" cy="1319967"/>
            </a:xfrm>
            <a:prstGeom prst="roundRect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目录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75047" y="3036271"/>
            <a:ext cx="480911" cy="345440"/>
            <a:chOff x="3770349" y="2772801"/>
            <a:chExt cx="480911" cy="345440"/>
          </a:xfrm>
          <a:solidFill>
            <a:srgbClr val="69B702"/>
          </a:solidFill>
        </p:grpSpPr>
        <p:sp>
          <p:nvSpPr>
            <p:cNvPr id="92" name="MH_Number_1">
              <a:hlinkClick r:id="" action="ppaction://noaction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70349" y="2772801"/>
              <a:ext cx="344170" cy="34544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二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3" name="MH_Others_3"/>
            <p:cNvSpPr/>
            <p:nvPr>
              <p:custDataLst>
                <p:tags r:id="rId11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975047" y="4695107"/>
            <a:ext cx="480911" cy="345232"/>
            <a:chOff x="3770349" y="2772801"/>
            <a:chExt cx="480911" cy="345232"/>
          </a:xfrm>
          <a:solidFill>
            <a:srgbClr val="C00000"/>
          </a:solidFill>
        </p:grpSpPr>
        <p:sp>
          <p:nvSpPr>
            <p:cNvPr id="95" name="MH_Number_1">
              <a:hlinkClick r:id="" action="ppaction://noaction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三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6" name="MH_Others_3"/>
            <p:cNvSpPr/>
            <p:nvPr>
              <p:custDataLst>
                <p:tags r:id="rId13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screen"/>
          <a:stretch>
            <a:fillRect/>
          </a:stretch>
        </p:blipFill>
        <p:spPr>
          <a:xfrm>
            <a:off x="169479" y="3599543"/>
            <a:ext cx="2971424" cy="2594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5624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案例创新点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案例实施的创新点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66090" y="123317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3"/>
            </p:custDataLst>
          </p:nvPr>
        </p:nvSpPr>
        <p:spPr>
          <a:xfrm>
            <a:off x="466090" y="123317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1655" y="1518920"/>
            <a:ext cx="7307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创新技术引领，形成生态环境业务</a:t>
            </a:r>
            <a:r>
              <a:rPr lang="en-US" altLang="zh-CN"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endParaRPr lang="en-US" altLang="zh-CN" sz="2400" b="1" kern="0" noProof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0775" y="5603875"/>
            <a:ext cx="9853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实现对生态环境数据的统筹与数据资产的有效管理与整合，环境状况实时掌控和监管，助力各级生态环境部门全面、真实、动态掌握生态环境信息，进而实现跨层级、跨系统、跨部门的协调管理和服务。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6" name="图示 15"/>
          <p:cNvGraphicFramePr/>
          <p:nvPr>
            <p:custDataLst>
              <p:tags r:id="rId5"/>
            </p:custDataLst>
          </p:nvPr>
        </p:nvGraphicFramePr>
        <p:xfrm>
          <a:off x="3562350" y="1979295"/>
          <a:ext cx="4913630" cy="3453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椭圆 1"/>
          <p:cNvSpPr/>
          <p:nvPr/>
        </p:nvSpPr>
        <p:spPr>
          <a:xfrm>
            <a:off x="5081905" y="3051175"/>
            <a:ext cx="641350" cy="6407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26990" y="3141345"/>
            <a:ext cx="595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综合办公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5624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案例创新点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案例实施的创新点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66090" y="123317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3"/>
            </p:custDataLst>
          </p:nvPr>
        </p:nvSpPr>
        <p:spPr>
          <a:xfrm>
            <a:off x="466090" y="123317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1655" y="1518920"/>
            <a:ext cx="792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2.创新“账号统一”，推动生态环境监管能力提质增效</a:t>
            </a:r>
            <a:endParaRPr sz="2400" b="1" kern="0" noProof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0825" y="4067175"/>
            <a:ext cx="2096770" cy="2084070"/>
            <a:chOff x="4605921" y="1196754"/>
            <a:chExt cx="2976987" cy="2976563"/>
          </a:xfrm>
        </p:grpSpPr>
        <p:sp>
          <p:nvSpPr>
            <p:cNvPr id="8" name="Oval 91"/>
            <p:cNvSpPr/>
            <p:nvPr>
              <p:custDataLst>
                <p:tags r:id="rId5"/>
              </p:custDataLst>
            </p:nvPr>
          </p:nvSpPr>
          <p:spPr>
            <a:xfrm>
              <a:off x="4790685" y="1381589"/>
              <a:ext cx="2612005" cy="2611437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05921" y="1196754"/>
              <a:ext cx="2976987" cy="2976563"/>
              <a:chOff x="4605921" y="1196754"/>
              <a:chExt cx="2976987" cy="2976563"/>
            </a:xfrm>
          </p:grpSpPr>
          <p:sp>
            <p:nvSpPr>
              <p:cNvPr id="10" name="Oval 92"/>
              <p:cNvSpPr/>
              <p:nvPr>
                <p:custDataLst>
                  <p:tags r:id="rId6"/>
                </p:custDataLst>
              </p:nvPr>
            </p:nvSpPr>
            <p:spPr>
              <a:xfrm>
                <a:off x="4970903" y="1560292"/>
                <a:ext cx="2247022" cy="2249487"/>
              </a:xfrm>
              <a:prstGeom prst="ellipse">
                <a:avLst/>
              </a:prstGeom>
              <a:noFill/>
              <a:ln w="127000"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Oval 93"/>
              <p:cNvSpPr/>
              <p:nvPr>
                <p:custDataLst>
                  <p:tags r:id="rId7"/>
                </p:custDataLst>
              </p:nvPr>
            </p:nvSpPr>
            <p:spPr>
              <a:xfrm>
                <a:off x="5153395" y="1742854"/>
                <a:ext cx="1882040" cy="1884363"/>
              </a:xfrm>
              <a:prstGeom prst="ellipse">
                <a:avLst/>
              </a:prstGeom>
              <a:noFill/>
              <a:ln w="127000" cap="rnd"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Oval 90"/>
              <p:cNvSpPr/>
              <p:nvPr>
                <p:custDataLst>
                  <p:tags r:id="rId8"/>
                </p:custDataLst>
              </p:nvPr>
            </p:nvSpPr>
            <p:spPr>
              <a:xfrm>
                <a:off x="4605921" y="1196754"/>
                <a:ext cx="2976987" cy="2976563"/>
              </a:xfrm>
              <a:prstGeom prst="ellipse">
                <a:avLst/>
              </a:prstGeom>
              <a:noFill/>
              <a:ln w="127000"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Arc 95"/>
              <p:cNvSpPr/>
              <p:nvPr>
                <p:custDataLst>
                  <p:tags r:id="rId9"/>
                </p:custDataLst>
              </p:nvPr>
            </p:nvSpPr>
            <p:spPr>
              <a:xfrm>
                <a:off x="4788413" y="1379317"/>
                <a:ext cx="2612005" cy="2611437"/>
              </a:xfrm>
              <a:prstGeom prst="arc">
                <a:avLst>
                  <a:gd name="adj1" fmla="val 12350273"/>
                  <a:gd name="adj2" fmla="val 15240146"/>
                </a:avLst>
              </a:prstGeom>
              <a:noFill/>
              <a:ln w="127000" cap="rnd">
                <a:solidFill>
                  <a:schemeClr val="accent1">
                    <a:alpha val="7803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Box 2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50470" y="2284170"/>
                <a:ext cx="1884283" cy="569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“</a:t>
                </a:r>
                <a:r>
                  <a:rPr 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黔环宝</a:t>
                </a: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”</a:t>
                </a:r>
                <a:endPara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5" name="Right Arrow 2"/>
          <p:cNvSpPr/>
          <p:nvPr>
            <p:custDataLst>
              <p:tags r:id="rId11"/>
            </p:custDataLst>
          </p:nvPr>
        </p:nvSpPr>
        <p:spPr>
          <a:xfrm>
            <a:off x="3995420" y="4917440"/>
            <a:ext cx="1432560" cy="345440"/>
          </a:xfrm>
          <a:prstGeom prst="rightArrow">
            <a:avLst>
              <a:gd name="adj1" fmla="val 66667"/>
              <a:gd name="adj2" fmla="val 72917"/>
            </a:avLst>
          </a:prstGeom>
          <a:gradFill>
            <a:gsLst>
              <a:gs pos="100000">
                <a:schemeClr val="accent2">
                  <a:lumMod val="75000"/>
                  <a:alpha val="71178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 w="15875" cap="flat">
            <a:gradFill>
              <a:gsLst>
                <a:gs pos="0">
                  <a:schemeClr val="accent1">
                    <a:alpha val="0"/>
                  </a:schemeClr>
                </a:gs>
                <a:gs pos="64000">
                  <a:schemeClr val="accent1">
                    <a:alpha val="1600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08980" y="4067175"/>
            <a:ext cx="2096770" cy="2084070"/>
            <a:chOff x="7813283" y="4003718"/>
            <a:chExt cx="2807595" cy="2807595"/>
          </a:xfrm>
        </p:grpSpPr>
        <p:grpSp>
          <p:nvGrpSpPr>
            <p:cNvPr id="17" name="组合 16"/>
            <p:cNvGrpSpPr/>
            <p:nvPr/>
          </p:nvGrpSpPr>
          <p:grpSpPr>
            <a:xfrm>
              <a:off x="7813283" y="4003718"/>
              <a:ext cx="2807595" cy="2807595"/>
              <a:chOff x="8195420" y="1976727"/>
              <a:chExt cx="2807595" cy="2807595"/>
            </a:xfrm>
          </p:grpSpPr>
          <p:sp>
            <p:nvSpPr>
              <p:cNvPr id="18" name="椭圆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8501250" y="2250734"/>
                <a:ext cx="2195935" cy="2195935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5000"/>
                      <a:alpha val="4735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8195420" y="1976727"/>
                <a:ext cx="2807595" cy="280759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20" name="TextBox 20"/>
            <p:cNvSpPr txBox="1"/>
            <p:nvPr>
              <p:custDataLst>
                <p:tags r:id="rId14"/>
              </p:custDataLst>
            </p:nvPr>
          </p:nvSpPr>
          <p:spPr>
            <a:xfrm>
              <a:off x="8196755" y="5029406"/>
              <a:ext cx="1805125" cy="537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“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贵政通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90270" y="2287905"/>
            <a:ext cx="98329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通“黔环宝”与“贵政通”现存系统之间的壁垒，解决传统账户因技术限制和设计缺陷而导致的用户多账号痛点，消除冗余复杂账号，构建全场景、标准化的用户管理体系，进一步促进政务服务扁平化、便捷化、智能化，提升用户对业务访问的响应速度和支撑能力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5624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案例创新点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案例实施的创新点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66090" y="123317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3"/>
            </p:custDataLst>
          </p:nvPr>
        </p:nvSpPr>
        <p:spPr>
          <a:xfrm>
            <a:off x="466090" y="123317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1655" y="1518920"/>
            <a:ext cx="792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400" b="1" kern="0" noProof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.创新访问数据方式，保障应用数据安全</a:t>
            </a:r>
            <a:endParaRPr sz="2400" b="1" kern="0" noProof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5"/>
            </p:custDataLst>
          </p:nvPr>
        </p:nvSpPr>
        <p:spPr>
          <a:xfrm>
            <a:off x="714375" y="2416175"/>
            <a:ext cx="4826000" cy="2920365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集成VPN设备，用户在使用APP时更安全。包括：①访问不受地域限制。②保护数据。VPN可以对数据进行加密，建立可信的安全连接，并保证数据的安全传输。③确保用户的在线安全。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箭头: 环形 11"/>
          <p:cNvSpPr/>
          <p:nvPr>
            <p:custDataLst>
              <p:tags r:id="rId6"/>
            </p:custDataLst>
          </p:nvPr>
        </p:nvSpPr>
        <p:spPr>
          <a:xfrm rot="18950769">
            <a:off x="6389018" y="2178363"/>
            <a:ext cx="3399226" cy="339974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589663" y="3601791"/>
            <a:ext cx="99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黔环宝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9520" y="2416175"/>
            <a:ext cx="987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VPN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5624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案例创新点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推广价值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66090" y="123317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3"/>
            </p:custDataLst>
          </p:nvPr>
        </p:nvSpPr>
        <p:spPr>
          <a:xfrm>
            <a:off x="466090" y="123317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9" name="图示 8"/>
          <p:cNvGraphicFramePr/>
          <p:nvPr>
            <p:custDataLst>
              <p:tags r:id="rId4"/>
            </p:custDataLst>
          </p:nvPr>
        </p:nvGraphicFramePr>
        <p:xfrm>
          <a:off x="510156" y="1416083"/>
          <a:ext cx="10585413" cy="55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-57150"/>
            <a:ext cx="12334875" cy="6972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1990725"/>
            <a:ext cx="12334875" cy="2686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42870" y="2728595"/>
            <a:ext cx="7171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6000" b="1">
                <a:latin typeface="+mj-ea"/>
                <a:ea typeface="+mj-ea"/>
                <a:cs typeface="+mj-ea"/>
              </a:rPr>
              <a:t>谢谢</a:t>
            </a:r>
            <a:endParaRPr lang="zh-CN" sz="60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466090" y="125095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15290" y="90170"/>
            <a:ext cx="3919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一、案例概况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(一)实施背景</a:t>
            </a:r>
            <a:endParaRPr lang="zh-CN" altLang="en-US" sz="3200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81" name="文本框 80"/>
          <p:cNvSpPr txBox="1"/>
          <p:nvPr>
            <p:custDataLst>
              <p:tags r:id="rId3"/>
            </p:custDataLst>
          </p:nvPr>
        </p:nvSpPr>
        <p:spPr>
          <a:xfrm>
            <a:off x="5516245" y="1609090"/>
            <a:ext cx="221996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案例概况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4"/>
            </p:custDataLst>
          </p:nvPr>
        </p:nvSpPr>
        <p:spPr>
          <a:xfrm>
            <a:off x="5493385" y="3427095"/>
            <a:ext cx="27266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案例具体做法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5"/>
            </p:custDataLst>
          </p:nvPr>
        </p:nvSpPr>
        <p:spPr>
          <a:xfrm>
            <a:off x="5455920" y="5092065"/>
            <a:ext cx="35013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案例创新点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6"/>
            </p:custDataLst>
          </p:nvPr>
        </p:nvCxnSpPr>
        <p:spPr>
          <a:xfrm>
            <a:off x="5147945" y="1925955"/>
            <a:ext cx="0" cy="3778250"/>
          </a:xfrm>
          <a:prstGeom prst="line">
            <a:avLst/>
          </a:prstGeom>
          <a:noFill/>
          <a:ln w="28575" cap="flat" cmpd="sng" algn="ctr">
            <a:solidFill>
              <a:srgbClr val="69B702"/>
            </a:solidFill>
            <a:prstDash val="solid"/>
            <a:miter lim="800000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4975047" y="1926075"/>
            <a:ext cx="480911" cy="345232"/>
            <a:chOff x="3770349" y="2772801"/>
            <a:chExt cx="480911" cy="345232"/>
          </a:xfrm>
          <a:solidFill>
            <a:srgbClr val="69B702"/>
          </a:solidFill>
        </p:grpSpPr>
        <p:sp>
          <p:nvSpPr>
            <p:cNvPr id="86" name="MH_Number_1">
              <a:hlinkClick r:id="" action="ppaction://noaction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一</a:t>
              </a: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7" name="MH_Others_3"/>
            <p:cNvSpPr/>
            <p:nvPr>
              <p:custDataLst>
                <p:tags r:id="rId8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140556" y="3251287"/>
            <a:ext cx="1515628" cy="1544607"/>
            <a:chOff x="2501165" y="2590872"/>
            <a:chExt cx="1515628" cy="1544607"/>
          </a:xfrm>
        </p:grpSpPr>
        <p:sp>
          <p:nvSpPr>
            <p:cNvPr id="89" name="圆角矩形 88"/>
            <p:cNvSpPr/>
            <p:nvPr>
              <p:custDataLst>
                <p:tags r:id="rId9"/>
              </p:custDataLst>
            </p:nvPr>
          </p:nvSpPr>
          <p:spPr>
            <a:xfrm>
              <a:off x="2501165" y="3333213"/>
              <a:ext cx="831552" cy="8022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圆角矩形 89"/>
            <p:cNvSpPr/>
            <p:nvPr>
              <p:custDataLst>
                <p:tags r:id="rId10"/>
              </p:custDataLst>
            </p:nvPr>
          </p:nvSpPr>
          <p:spPr>
            <a:xfrm>
              <a:off x="2648641" y="2590872"/>
              <a:ext cx="1368152" cy="1319967"/>
            </a:xfrm>
            <a:prstGeom prst="roundRect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目录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75047" y="3699846"/>
            <a:ext cx="480911" cy="345440"/>
            <a:chOff x="3770349" y="2772801"/>
            <a:chExt cx="480911" cy="345440"/>
          </a:xfrm>
          <a:solidFill>
            <a:srgbClr val="69B702"/>
          </a:solidFill>
        </p:grpSpPr>
        <p:sp>
          <p:nvSpPr>
            <p:cNvPr id="92" name="MH_Number_1">
              <a:hlinkClick r:id="" action="ppaction://noaction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70349" y="2772801"/>
              <a:ext cx="344170" cy="34544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二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3" name="MH_Others_3"/>
            <p:cNvSpPr/>
            <p:nvPr>
              <p:custDataLst>
                <p:tags r:id="rId12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975047" y="5358682"/>
            <a:ext cx="480911" cy="345232"/>
            <a:chOff x="3770349" y="2772801"/>
            <a:chExt cx="480911" cy="345232"/>
          </a:xfrm>
          <a:solidFill>
            <a:srgbClr val="69B702"/>
          </a:solidFill>
        </p:grpSpPr>
        <p:sp>
          <p:nvSpPr>
            <p:cNvPr id="95" name="MH_Number_1">
              <a:hlinkClick r:id="" action="ppaction://noaction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三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6" name="MH_Others_3"/>
            <p:cNvSpPr/>
            <p:nvPr>
              <p:custDataLst>
                <p:tags r:id="rId14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screen"/>
          <a:stretch>
            <a:fillRect/>
          </a:stretch>
        </p:blipFill>
        <p:spPr>
          <a:xfrm>
            <a:off x="-1971" y="4351383"/>
            <a:ext cx="2971424" cy="2594693"/>
          </a:xfrm>
          <a:prstGeom prst="rect">
            <a:avLst/>
          </a:prstGeom>
        </p:spPr>
      </p:pic>
      <p:sp>
        <p:nvSpPr>
          <p:cNvPr id="63" name="矩形 62"/>
          <p:cNvSpPr/>
          <p:nvPr>
            <p:custDataLst>
              <p:tags r:id="rId17"/>
            </p:custDataLst>
          </p:nvPr>
        </p:nvSpPr>
        <p:spPr>
          <a:xfrm>
            <a:off x="466090" y="127381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466090" y="125095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15290" y="141605"/>
            <a:ext cx="3919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一、案例概况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(一)实施背景</a:t>
            </a:r>
            <a:endParaRPr lang="zh-CN" altLang="en-US" sz="3200">
              <a:solidFill>
                <a:srgbClr val="C00000"/>
              </a:solidFill>
              <a:latin typeface="+mn-ea"/>
              <a:cs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4345" y="1738630"/>
            <a:ext cx="6581775" cy="4056380"/>
            <a:chOff x="7018264" y="1884280"/>
            <a:chExt cx="3899712" cy="2564183"/>
          </a:xfrm>
        </p:grpSpPr>
        <p:sp>
          <p:nvSpPr>
            <p:cNvPr id="41" name="任意多边形 90"/>
            <p:cNvSpPr/>
            <p:nvPr>
              <p:custDataLst>
                <p:tags r:id="rId3"/>
              </p:custDataLst>
            </p:nvPr>
          </p:nvSpPr>
          <p:spPr>
            <a:xfrm rot="5400000" flipV="1">
              <a:off x="699393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2" name="任意多边形 90"/>
            <p:cNvSpPr/>
            <p:nvPr>
              <p:custDataLst>
                <p:tags r:id="rId4"/>
              </p:custDataLst>
            </p:nvPr>
          </p:nvSpPr>
          <p:spPr>
            <a:xfrm rot="16200000" flipH="1" flipV="1">
              <a:off x="1053664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3" name="任意多边形 90"/>
            <p:cNvSpPr/>
            <p:nvPr>
              <p:custDataLst>
                <p:tags r:id="rId5"/>
              </p:custDataLst>
            </p:nvPr>
          </p:nvSpPr>
          <p:spPr>
            <a:xfrm rot="16200000">
              <a:off x="699393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4" name="任意多边形 9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1053664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713740" y="1935480"/>
            <a:ext cx="6130925" cy="348170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</a:t>
            </a: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贵州省生态环境信息化建设横向贯通了大气、应急、环评、辐射、执法等业务处室全生命周期业务的一体化应用；纵向统一了大气、应急、三线一单、核与辐射、执法等业务系统的省、市、县三级环保的业务模式、业务流程、业务要素，实现了全省环保数据的“3+1+N”汇聚，并基于三库一中心构建了领导驾驶舱，提升了业务监管能力。但外出时间无法及时查看数据，不能及时高效分析和研判企业存在的环境问题，生态环境数据、日常监管和办公服务没有相互融合。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7487920" y="1540510"/>
            <a:ext cx="3084830" cy="1145540"/>
          </a:xfrm>
          <a:prstGeom prst="ellipse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7795260" y="1645920"/>
            <a:ext cx="2444115" cy="911225"/>
          </a:xfrm>
          <a:prstGeom prst="ellipse">
            <a:avLst/>
          </a:prstGeom>
          <a:solidFill>
            <a:srgbClr val="77C377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832725" y="1867535"/>
            <a:ext cx="2472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spc="600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仿宋_GB2312" charset="0"/>
              </a:rPr>
              <a:t>存在的</a:t>
            </a:r>
            <a:r>
              <a:rPr sz="2800" b="1" spc="600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仿宋_GB2312" charset="0"/>
              </a:rPr>
              <a:t>问题</a:t>
            </a:r>
            <a:endParaRPr sz="2800" b="1" spc="600" dirty="0">
              <a:ln w="6350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仿宋_GB2312" charset="0"/>
            </a:endParaRPr>
          </a:p>
        </p:txBody>
      </p:sp>
      <p:sp>
        <p:nvSpPr>
          <p:cNvPr id="26" name="流程图: 终止 25"/>
          <p:cNvSpPr/>
          <p:nvPr>
            <p:custDataLst>
              <p:tags r:id="rId10"/>
            </p:custDataLst>
          </p:nvPr>
        </p:nvSpPr>
        <p:spPr>
          <a:xfrm>
            <a:off x="7179310" y="2950210"/>
            <a:ext cx="3924000" cy="84645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不能移动办公，实时查看数据</a:t>
            </a:r>
            <a:endParaRPr lang="zh-CN" altLang="en-US" sz="20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流程图: 终止 30"/>
          <p:cNvSpPr/>
          <p:nvPr>
            <p:custDataLst>
              <p:tags r:id="rId11"/>
            </p:custDataLst>
          </p:nvPr>
        </p:nvSpPr>
        <p:spPr>
          <a:xfrm>
            <a:off x="7179310" y="4110355"/>
            <a:ext cx="3924000" cy="84645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不能及时高效分析和研判企业存在的环境问题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流程图: 终止 31"/>
          <p:cNvSpPr/>
          <p:nvPr>
            <p:custDataLst>
              <p:tags r:id="rId12"/>
            </p:custDataLst>
          </p:nvPr>
        </p:nvSpPr>
        <p:spPr>
          <a:xfrm>
            <a:off x="7179310" y="5270500"/>
            <a:ext cx="3924000" cy="84645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 b="1" dirty="0"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rgbClr val="0CA45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000" b="1" dirty="0"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rgbClr val="0CA45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日常监管和办公服务没有相互融合。</a:t>
            </a:r>
            <a:endParaRPr lang="zh-CN" altLang="en-US" sz="2000" b="1" dirty="0"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0CA451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矩形 62"/>
          <p:cNvSpPr/>
          <p:nvPr>
            <p:custDataLst>
              <p:tags r:id="rId13"/>
            </p:custDataLst>
          </p:nvPr>
        </p:nvSpPr>
        <p:spPr>
          <a:xfrm>
            <a:off x="466090" y="127381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2" grpId="0" bldLvl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3759" y="435819"/>
            <a:ext cx="536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600">
                <a:solidFill>
                  <a:schemeClr val="accent1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通过黔环宝</a:t>
            </a:r>
            <a:r>
              <a:rPr lang="en-US" altLang="zh-CN" sz="3600" spc="600">
                <a:solidFill>
                  <a:schemeClr val="accent1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APP</a:t>
            </a:r>
            <a:r>
              <a:rPr lang="zh-CN" altLang="en-US" sz="3600" spc="600">
                <a:solidFill>
                  <a:schemeClr val="accent1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的建设</a:t>
            </a:r>
            <a:endParaRPr lang="zh-CN" altLang="en-US" sz="3600" spc="600">
              <a:solidFill>
                <a:schemeClr val="accent1">
                  <a:lumMod val="75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466090" y="1080770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39140" y="2220595"/>
            <a:ext cx="4679315" cy="2834005"/>
            <a:chOff x="7018264" y="1884280"/>
            <a:chExt cx="3899712" cy="2564183"/>
          </a:xfrm>
        </p:grpSpPr>
        <p:sp>
          <p:nvSpPr>
            <p:cNvPr id="41" name="任意多边形 90"/>
            <p:cNvSpPr/>
            <p:nvPr>
              <p:custDataLst>
                <p:tags r:id="rId2"/>
              </p:custDataLst>
            </p:nvPr>
          </p:nvSpPr>
          <p:spPr>
            <a:xfrm rot="5400000" flipV="1">
              <a:off x="699393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2" name="任意多边形 90"/>
            <p:cNvSpPr/>
            <p:nvPr>
              <p:custDataLst>
                <p:tags r:id="rId3"/>
              </p:custDataLst>
            </p:nvPr>
          </p:nvSpPr>
          <p:spPr>
            <a:xfrm rot="16200000" flipH="1" flipV="1">
              <a:off x="1053664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3" name="任意多边形 90"/>
            <p:cNvSpPr/>
            <p:nvPr>
              <p:custDataLst>
                <p:tags r:id="rId4"/>
              </p:custDataLst>
            </p:nvPr>
          </p:nvSpPr>
          <p:spPr>
            <a:xfrm rot="16200000">
              <a:off x="699393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44" name="任意多边形 90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1053664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29630" y="2278380"/>
            <a:ext cx="4704715" cy="2553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生态环境数据、日常监管和办公服务相互融合、相互促进为目标，融入各项生态环境数据（厅网站新闻动态、环境质量、污染源、环境监管、综合办公等数据）进行多样化展示，为实现数据共享、综合办公、辅助现场执法等环境监管工作提供便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748020" y="2220595"/>
            <a:ext cx="5009515" cy="2834005"/>
            <a:chOff x="7018264" y="1884280"/>
            <a:chExt cx="3899712" cy="2564183"/>
          </a:xfrm>
        </p:grpSpPr>
        <p:sp>
          <p:nvSpPr>
            <p:cNvPr id="25" name="任意多边形 90"/>
            <p:cNvSpPr/>
            <p:nvPr>
              <p:custDataLst>
                <p:tags r:id="rId6"/>
              </p:custDataLst>
            </p:nvPr>
          </p:nvSpPr>
          <p:spPr>
            <a:xfrm rot="5400000" flipV="1">
              <a:off x="699393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26" name="任意多边形 90"/>
            <p:cNvSpPr/>
            <p:nvPr>
              <p:custDataLst>
                <p:tags r:id="rId7"/>
              </p:custDataLst>
            </p:nvPr>
          </p:nvSpPr>
          <p:spPr>
            <a:xfrm rot="16200000" flipH="1" flipV="1">
              <a:off x="10536647" y="1908607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28" name="任意多边形 90"/>
            <p:cNvSpPr/>
            <p:nvPr>
              <p:custDataLst>
                <p:tags r:id="rId8"/>
              </p:custDataLst>
            </p:nvPr>
          </p:nvSpPr>
          <p:spPr>
            <a:xfrm rot="16200000">
              <a:off x="699393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  <p:sp>
          <p:nvSpPr>
            <p:cNvPr id="29" name="任意多边形 90"/>
            <p:cNvSpPr/>
            <p:nvPr>
              <p:custDataLst>
                <p:tags r:id="rId9"/>
              </p:custDataLst>
            </p:nvPr>
          </p:nvSpPr>
          <p:spPr>
            <a:xfrm rot="5400000" flipH="1">
              <a:off x="10536647" y="4067134"/>
              <a:ext cx="405656" cy="357002"/>
            </a:xfrm>
            <a:custGeom>
              <a:avLst/>
              <a:gdLst>
                <a:gd name="connsiteX0" fmla="*/ 76384 w 725149"/>
                <a:gd name="connsiteY0" fmla="*/ 0 h 714376"/>
                <a:gd name="connsiteX1" fmla="*/ 212910 w 725149"/>
                <a:gd name="connsiteY1" fmla="*/ 1519 h 714376"/>
                <a:gd name="connsiteX2" fmla="*/ 406449 w 725149"/>
                <a:gd name="connsiteY2" fmla="*/ 1519 h 714376"/>
                <a:gd name="connsiteX3" fmla="*/ 362726 w 725149"/>
                <a:gd name="connsiteY3" fmla="*/ 45243 h 714376"/>
                <a:gd name="connsiteX4" fmla="*/ 693346 w 725149"/>
                <a:gd name="connsiteY4" fmla="*/ 45244 h 714376"/>
                <a:gd name="connsiteX5" fmla="*/ 725149 w 725149"/>
                <a:gd name="connsiteY5" fmla="*/ 77048 h 714376"/>
                <a:gd name="connsiteX6" fmla="*/ 156851 w 725149"/>
                <a:gd name="connsiteY6" fmla="*/ 77048 h 714376"/>
                <a:gd name="connsiteX7" fmla="*/ 75720 w 725149"/>
                <a:gd name="connsiteY7" fmla="*/ 158178 h 714376"/>
                <a:gd name="connsiteX8" fmla="*/ 75722 w 725149"/>
                <a:gd name="connsiteY8" fmla="*/ 681520 h 714376"/>
                <a:gd name="connsiteX9" fmla="*/ 42866 w 725149"/>
                <a:gd name="connsiteY9" fmla="*/ 714376 h 714376"/>
                <a:gd name="connsiteX10" fmla="*/ 42865 w 725149"/>
                <a:gd name="connsiteY10" fmla="*/ 387498 h 714376"/>
                <a:gd name="connsiteX11" fmla="*/ 745 w 725149"/>
                <a:gd name="connsiteY11" fmla="*/ 429618 h 714376"/>
                <a:gd name="connsiteX12" fmla="*/ 0 w 725149"/>
                <a:gd name="connsiteY12" fmla="*/ 429619 h 714376"/>
                <a:gd name="connsiteX13" fmla="*/ 1 w 725149"/>
                <a:gd name="connsiteY13" fmla="*/ 134343 h 714376"/>
                <a:gd name="connsiteX14" fmla="*/ 646 w 725149"/>
                <a:gd name="connsiteY14" fmla="*/ 134343 h 714376"/>
                <a:gd name="connsiteX15" fmla="*/ 1 w 725149"/>
                <a:gd name="connsiteY15" fmla="*/ 7638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149" h="714376">
                  <a:moveTo>
                    <a:pt x="76384" y="0"/>
                  </a:moveTo>
                  <a:lnTo>
                    <a:pt x="212910" y="1519"/>
                  </a:lnTo>
                  <a:lnTo>
                    <a:pt x="406449" y="1519"/>
                  </a:lnTo>
                  <a:lnTo>
                    <a:pt x="362726" y="45243"/>
                  </a:lnTo>
                  <a:lnTo>
                    <a:pt x="693346" y="45244"/>
                  </a:lnTo>
                  <a:lnTo>
                    <a:pt x="725149" y="77048"/>
                  </a:lnTo>
                  <a:lnTo>
                    <a:pt x="156851" y="77048"/>
                  </a:lnTo>
                  <a:lnTo>
                    <a:pt x="75720" y="158178"/>
                  </a:lnTo>
                  <a:lnTo>
                    <a:pt x="75722" y="681520"/>
                  </a:lnTo>
                  <a:lnTo>
                    <a:pt x="42866" y="714376"/>
                  </a:lnTo>
                  <a:lnTo>
                    <a:pt x="42865" y="387498"/>
                  </a:lnTo>
                  <a:lnTo>
                    <a:pt x="745" y="429618"/>
                  </a:lnTo>
                  <a:lnTo>
                    <a:pt x="0" y="429619"/>
                  </a:lnTo>
                  <a:lnTo>
                    <a:pt x="1" y="134343"/>
                  </a:lnTo>
                  <a:lnTo>
                    <a:pt x="646" y="134343"/>
                  </a:lnTo>
                  <a:lnTo>
                    <a:pt x="1" y="76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08585"/>
              <a:endParaRPr lang="zh-CN" altLang="en-US" sz="240">
                <a:solidFill>
                  <a:prstClr val="white"/>
                </a:solidFill>
                <a:latin typeface="+mn-ea"/>
                <a:cs typeface="OPPOSans R"/>
                <a:sym typeface="微软雅黑" panose="020B050302020402020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57580" y="2437130"/>
            <a:ext cx="384810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协助环保人员提高工作效率，移动办公，可以随时随地查看相关数据，了解环境管理动态。领导身处在外也能对省厅及市州的动态、环境管理的现状了如指掌。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矩形 62"/>
          <p:cNvSpPr/>
          <p:nvPr>
            <p:custDataLst>
              <p:tags r:id="rId10"/>
            </p:custDataLst>
          </p:nvPr>
        </p:nvSpPr>
        <p:spPr>
          <a:xfrm>
            <a:off x="466090" y="1080770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6090" y="587375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defTabSz="457200">
              <a:lnSpc>
                <a:spcPct val="120000"/>
              </a:lnSpc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文本框 80"/>
          <p:cNvSpPr txBox="1"/>
          <p:nvPr>
            <p:custDataLst>
              <p:tags r:id="rId2"/>
            </p:custDataLst>
          </p:nvPr>
        </p:nvSpPr>
        <p:spPr>
          <a:xfrm>
            <a:off x="5516245" y="945515"/>
            <a:ext cx="221996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案例概况</a:t>
            </a:r>
            <a:endParaRPr lang="zh-CN" altLang="en-US" sz="28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3"/>
            </p:custDataLst>
          </p:nvPr>
        </p:nvSpPr>
        <p:spPr>
          <a:xfrm>
            <a:off x="5493385" y="2763520"/>
            <a:ext cx="27266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案例具体做法</a:t>
            </a:r>
            <a:endParaRPr lang="zh-CN" altLang="en-US" sz="2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4"/>
            </p:custDataLst>
          </p:nvPr>
        </p:nvSpPr>
        <p:spPr>
          <a:xfrm>
            <a:off x="5455920" y="4428490"/>
            <a:ext cx="35013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案例创新点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69B7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400" dirty="0" smtClean="0">
              <a:solidFill>
                <a:srgbClr val="69B7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5"/>
            </p:custDataLst>
          </p:nvPr>
        </p:nvCxnSpPr>
        <p:spPr>
          <a:xfrm>
            <a:off x="5147945" y="1262380"/>
            <a:ext cx="0" cy="3778250"/>
          </a:xfrm>
          <a:prstGeom prst="line">
            <a:avLst/>
          </a:prstGeom>
          <a:noFill/>
          <a:ln w="28575" cap="flat" cmpd="sng" algn="ctr">
            <a:solidFill>
              <a:srgbClr val="69B702"/>
            </a:solidFill>
            <a:prstDash val="solid"/>
            <a:miter lim="800000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4975047" y="1262500"/>
            <a:ext cx="480911" cy="345232"/>
            <a:chOff x="3770349" y="2772801"/>
            <a:chExt cx="480911" cy="345232"/>
          </a:xfrm>
          <a:solidFill>
            <a:srgbClr val="69B702"/>
          </a:solidFill>
        </p:grpSpPr>
        <p:sp>
          <p:nvSpPr>
            <p:cNvPr id="86" name="MH_Number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solidFill>
              <a:srgbClr val="69B7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一</a:t>
              </a: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7" name="MH_Others_3"/>
            <p:cNvSpPr/>
            <p:nvPr>
              <p:custDataLst>
                <p:tags r:id="rId7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solidFill>
              <a:srgbClr val="69B7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140556" y="2587712"/>
            <a:ext cx="1515628" cy="1544607"/>
            <a:chOff x="2501165" y="2590872"/>
            <a:chExt cx="1515628" cy="1544607"/>
          </a:xfrm>
        </p:grpSpPr>
        <p:sp>
          <p:nvSpPr>
            <p:cNvPr id="89" name="圆角矩形 88"/>
            <p:cNvSpPr/>
            <p:nvPr>
              <p:custDataLst>
                <p:tags r:id="rId8"/>
              </p:custDataLst>
            </p:nvPr>
          </p:nvSpPr>
          <p:spPr>
            <a:xfrm>
              <a:off x="2501165" y="3333213"/>
              <a:ext cx="831552" cy="8022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圆角矩形 89"/>
            <p:cNvSpPr/>
            <p:nvPr>
              <p:custDataLst>
                <p:tags r:id="rId9"/>
              </p:custDataLst>
            </p:nvPr>
          </p:nvSpPr>
          <p:spPr>
            <a:xfrm>
              <a:off x="2648641" y="2590872"/>
              <a:ext cx="1368152" cy="1319967"/>
            </a:xfrm>
            <a:prstGeom prst="roundRect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vert="horz" wrap="square" lIns="91455" tIns="45729" rIns="91455" bIns="45729" numCol="1" rtlCol="0" anchor="ctr" anchorCtr="0" compatLnSpc="1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目录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75047" y="3036271"/>
            <a:ext cx="480911" cy="345440"/>
            <a:chOff x="3770349" y="2772801"/>
            <a:chExt cx="480911" cy="345440"/>
          </a:xfrm>
          <a:solidFill>
            <a:srgbClr val="69B702"/>
          </a:solidFill>
        </p:grpSpPr>
        <p:sp>
          <p:nvSpPr>
            <p:cNvPr id="92" name="MH_Number_1">
              <a:hlinkClick r:id="" action="ppaction://noaction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70349" y="2772801"/>
              <a:ext cx="344170" cy="34544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二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3" name="MH_Others_3"/>
            <p:cNvSpPr/>
            <p:nvPr>
              <p:custDataLst>
                <p:tags r:id="rId11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975047" y="4695107"/>
            <a:ext cx="480911" cy="345232"/>
            <a:chOff x="3770349" y="2772801"/>
            <a:chExt cx="480911" cy="345232"/>
          </a:xfrm>
          <a:solidFill>
            <a:srgbClr val="69B702"/>
          </a:solidFill>
        </p:grpSpPr>
        <p:sp>
          <p:nvSpPr>
            <p:cNvPr id="95" name="MH_Number_1">
              <a:hlinkClick r:id="" action="ppaction://noaction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70349" y="2772801"/>
              <a:ext cx="345232" cy="345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三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6" name="MH_Others_3"/>
            <p:cNvSpPr/>
            <p:nvPr>
              <p:custDataLst>
                <p:tags r:id="rId13"/>
              </p:custDataLst>
            </p:nvPr>
          </p:nvSpPr>
          <p:spPr>
            <a:xfrm rot="5400000">
              <a:off x="4144561" y="2895867"/>
              <a:ext cx="114291" cy="9910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59" tIns="45730" rIns="91459" bIns="4573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screen"/>
          <a:stretch>
            <a:fillRect/>
          </a:stretch>
        </p:blipFill>
        <p:spPr>
          <a:xfrm>
            <a:off x="169479" y="3599543"/>
            <a:ext cx="2971424" cy="2594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6090" y="1128395"/>
            <a:ext cx="11107420" cy="5607050"/>
          </a:xfrm>
          <a:prstGeom prst="rect">
            <a:avLst/>
          </a:prstGeom>
          <a:solidFill>
            <a:srgbClr val="E4EE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l"/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2"/>
            </p:custDataLst>
          </p:nvPr>
        </p:nvSpPr>
        <p:spPr>
          <a:xfrm>
            <a:off x="466090" y="1128395"/>
            <a:ext cx="11106785" cy="2413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5325" y="2313305"/>
            <a:ext cx="4622165" cy="30289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indent="457200" algn="just" fontAlgn="auto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州省生态环境厅黔环宝APP是以“聚通用”为核心导向，实现“业务一网办，数据一键查”的应用场景。为环境管理者提供方便、及时的生态环境动态监管工具，使整个区域的环境状况能够被及时获知，数据可视、可比、可理解，可掌控，以此提升生态环境信息掌控和决策管理能力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698490" y="2113280"/>
          <a:ext cx="5908040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66090" y="0"/>
            <a:ext cx="4963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、案例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525780" y="2197735"/>
            <a:ext cx="4695825" cy="398462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4375" y="2416175"/>
            <a:ext cx="4222115" cy="30289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以生态环境数据、日常监管和办公服务相互融合、相互促进为目标，融入各项生态环境数据（厅网站新闻动态、环境质量、污染源、环境监管、综合办公等数据）进行多样化展示，为实现数据共享、综合办公、辅助现场执法等环境监管工作提供便利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6230" y="654050"/>
            <a:ext cx="3410585" cy="60617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97735"/>
            <a:ext cx="4974590" cy="398462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460240" cy="34442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当前城市实时的空气质量，201个空气站点监测情况；119个地表水国控断面、247个省控断面的水质优良率及站点位置分布等信息，有效实施网格排查、精准削减、精细管控，有利于全面、及时掌握空气、水质状况和变化趋势，有效提高环境管理部门对环境进行保护、监管的效率和水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-7021"/>
          <a:stretch>
            <a:fillRect/>
          </a:stretch>
        </p:blipFill>
        <p:spPr>
          <a:xfrm>
            <a:off x="6096000" y="417195"/>
            <a:ext cx="3915257" cy="6804000"/>
          </a:xfrm>
          <a:prstGeom prst="rect">
            <a:avLst/>
          </a:prstGeom>
        </p:spPr>
      </p:pic>
      <p:sp>
        <p:nvSpPr>
          <p:cNvPr id="6" name="矩形: 圆角 12"/>
          <p:cNvSpPr/>
          <p:nvPr>
            <p:custDataLst>
              <p:tags r:id="rId4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环境质量模块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51765" y="2150745"/>
            <a:ext cx="5108575" cy="4079875"/>
          </a:xfrm>
          <a:prstGeom prst="rect">
            <a:avLst/>
          </a:prstGeom>
          <a:solidFill>
            <a:srgbClr val="E4EE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7830" y="2416175"/>
            <a:ext cx="4586605" cy="3596640"/>
          </a:xfrm>
          <a:prstGeom prst="rect">
            <a:avLst/>
          </a:prstGeom>
        </p:spPr>
        <p:txBody>
          <a:bodyPr wrap="square" lIns="121908" tIns="60954" rIns="121908" bIns="60954">
            <a:no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直观展现贵州省污染源数量，本月新增污染源详细情况，同时以可视化图表方式展现各地区污染源分布情况，各业务系统资源统计，数据实时更新，动态掌控污染源整体情况，有助于提高生态环境管理能力，为全方位掌握污染源情况提供支持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960" y="64770"/>
            <a:ext cx="494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二</a:t>
            </a:r>
            <a:r>
              <a:rPr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、</a:t>
            </a:r>
            <a:r>
              <a:rPr lang="zh-CN" sz="40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案例具体做法</a:t>
            </a:r>
            <a:endParaRPr sz="40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  <a:p>
            <a:pPr algn="ctr" fontAlgn="auto">
              <a:buClrTx/>
              <a:buSzTx/>
              <a:buNone/>
            </a:pPr>
            <a:r>
              <a:rPr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(一)</a:t>
            </a:r>
            <a:r>
              <a:rPr lang="zh-CN" sz="3200" b="1" spc="600" dirty="0">
                <a:ln w="6350">
                  <a:noFill/>
                </a:ln>
                <a:solidFill>
                  <a:schemeClr val="accent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仿宋_GB2312" charset="0"/>
              </a:rPr>
              <a:t>案例详情</a:t>
            </a:r>
            <a:endParaRPr lang="zh-CN" sz="3200" b="1" spc="600" dirty="0">
              <a:ln w="6350">
                <a:noFill/>
              </a:ln>
              <a:solidFill>
                <a:schemeClr val="accent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仿宋_GB2312" charset="0"/>
            </a:endParaRPr>
          </a:p>
        </p:txBody>
      </p:sp>
      <p:sp>
        <p:nvSpPr>
          <p:cNvPr id="6" name="矩形: 圆角 12"/>
          <p:cNvSpPr/>
          <p:nvPr>
            <p:custDataLst>
              <p:tags r:id="rId2"/>
            </p:custDataLst>
          </p:nvPr>
        </p:nvSpPr>
        <p:spPr>
          <a:xfrm>
            <a:off x="151765" y="1529080"/>
            <a:ext cx="3351530" cy="621665"/>
          </a:xfrm>
          <a:prstGeom prst="roundRect">
            <a:avLst>
              <a:gd name="adj" fmla="val 11389"/>
            </a:avLst>
          </a:prstGeom>
          <a:solidFill>
            <a:srgbClr val="346E55">
              <a:lumMod val="60000"/>
              <a:lumOff val="40000"/>
            </a:srgbClr>
          </a:solidFill>
          <a:ln w="19050">
            <a:noFill/>
          </a:ln>
          <a:effectLst/>
        </p:spPr>
        <p:style>
          <a:lnRef idx="2">
            <a:srgbClr val="346E55">
              <a:shade val="50000"/>
            </a:srgbClr>
          </a:lnRef>
          <a:fillRef idx="1">
            <a:srgbClr val="346E55"/>
          </a:fillRef>
          <a:effectRef idx="0">
            <a:srgbClr val="346E55"/>
          </a:effectRef>
          <a:fontRef idx="minor">
            <a:srgbClr val="FFFFFF"/>
          </a:fontRef>
        </p:style>
        <p:txBody>
          <a:bodyPr rtlCol="0" anchor="ctr"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污染源模块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66790" y="377825"/>
            <a:ext cx="3760087" cy="64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08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12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13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14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15.xml><?xml version="1.0" encoding="utf-8"?>
<p:tagLst xmlns:p="http://schemas.openxmlformats.org/presentationml/2006/main">
  <p:tag name="KSO_WM_UNIT_PLACING_PICTURE_USER_VIEWPORT" val="{&quot;height&quot;:4086.1307086614174,&quot;width&quot;:4679.407874015748}"/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45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49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151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152.xml><?xml version="1.0" encoding="utf-8"?>
<p:tagLst xmlns:p="http://schemas.openxmlformats.org/presentationml/2006/main">
  <p:tag name="KSO_WM_UNIT_PLACING_PICTURE_USER_VIEWPORT" val="{&quot;height&quot;:4086.1307086614174,&quot;width&quot;:4679.407874015748}"/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COMMONDATA" val="eyJoZGlkIjoiN2YzNjBkOTgyNWQ1YTMxYzM3MzMwNWFiODNmOWIzYWMifQ=="/>
  <p:tag name="KSO_WPP_MARK_KEY" val="81e828d9-a96a-49d4-81ca-91db313f51b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74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75.xml><?xml version="1.0" encoding="utf-8"?>
<p:tagLst xmlns:p="http://schemas.openxmlformats.org/presentationml/2006/main">
  <p:tag name="MH" val="20160302110123"/>
  <p:tag name="MH_LIBRARY" val="CONTENTS"/>
  <p:tag name="MH_TYPE" val="NUMBER"/>
  <p:tag name="ID" val="626769"/>
  <p:tag name="MH_ORDER" val="1"/>
  <p:tag name="KSO_WM_BEAUTIFY_FLAG" val=""/>
</p:tagLst>
</file>

<file path=ppt/tags/tag76.xml><?xml version="1.0" encoding="utf-8"?>
<p:tagLst xmlns:p="http://schemas.openxmlformats.org/presentationml/2006/main">
  <p:tag name="MH" val="20160302110123"/>
  <p:tag name="MH_LIBRARY" val="CONTENTS"/>
  <p:tag name="MH_TYPE" val="OTHERS"/>
  <p:tag name="ID" val="626769"/>
  <p:tag name="KSO_WM_BEAUTIFY_FLAG" val=""/>
</p:tagLst>
</file>

<file path=ppt/tags/tag77.xml><?xml version="1.0" encoding="utf-8"?>
<p:tagLst xmlns:p="http://schemas.openxmlformats.org/presentationml/2006/main">
  <p:tag name="KSO_WM_UNIT_PLACING_PICTURE_USER_VIEWPORT" val="{&quot;height&quot;:4086.1307086614174,&quot;width&quot;:4679.407874015748}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38_1*l_h_f*1_1_1"/>
  <p:tag name="KSO_WM_TEMPLATE_CATEGORY" val="diagram"/>
  <p:tag name="KSO_WM_TEMPLATE_INDEX" val="738"/>
  <p:tag name="KSO_WM_UNIT_LAYERLEVEL" val="1_1_1"/>
  <p:tag name="KSO_WM_TAG_VERSION" val="1.0"/>
  <p:tag name="KSO_WM_BEAUTIFY_FLAG" val=""/>
  <p:tag name="KSO_WM_UNIT_PRESET_TEXT" val="单击此处添加文本具体内容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WPS 演示</Application>
  <PresentationFormat>宽屏</PresentationFormat>
  <Paragraphs>166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等线</vt:lpstr>
      <vt:lpstr>优设标题黑</vt:lpstr>
      <vt:lpstr>黑体</vt:lpstr>
      <vt:lpstr>仿宋_GB2312</vt:lpstr>
      <vt:lpstr>微软雅黑</vt:lpstr>
      <vt:lpstr>OPPOSans R</vt:lpstr>
      <vt:lpstr>Calibri</vt:lpstr>
      <vt:lpstr>微软雅黑 Light</vt:lpstr>
      <vt:lpstr>Calibri</vt:lpstr>
      <vt:lpstr>Open Sans</vt:lpstr>
      <vt:lpstr>Arial</vt:lpstr>
      <vt:lpstr>Arial Unicode MS</vt:lpstr>
      <vt:lpstr>仿宋</vt:lpstr>
      <vt:lpstr>Segoe Print</vt:lpstr>
      <vt:lpstr>Office 主题​​</vt:lpstr>
      <vt:lpstr>黔环宝APP建设项目案例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 。</cp:lastModifiedBy>
  <cp:revision>206</cp:revision>
  <dcterms:created xsi:type="dcterms:W3CDTF">2019-06-19T02:08:00Z</dcterms:created>
  <dcterms:modified xsi:type="dcterms:W3CDTF">2023-03-09T03:50:54Z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E002A46D64BC4A7A8625D05147D90F01</vt:lpwstr>
  </property>
</Properties>
</file>