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tiff" ContentType="image/tif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45.svg" ContentType="image/svg+xml"/>
  <Override PartName="/ppt/media/image6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2" r:id="rId4"/>
    <p:sldMasterId id="2147483668" r:id="rId5"/>
  </p:sldMasterIdLst>
  <p:notesMasterIdLst>
    <p:notesMasterId r:id="rId7"/>
  </p:notesMasterIdLst>
  <p:handoutMasterIdLst>
    <p:handoutMasterId r:id="rId22"/>
  </p:handoutMasterIdLst>
  <p:sldIdLst>
    <p:sldId id="4501" r:id="rId6"/>
    <p:sldId id="5769" r:id="rId8"/>
    <p:sldId id="5873" r:id="rId9"/>
    <p:sldId id="5874" r:id="rId10"/>
    <p:sldId id="4197" r:id="rId11"/>
    <p:sldId id="4196" r:id="rId12"/>
    <p:sldId id="4198" r:id="rId13"/>
    <p:sldId id="4199" r:id="rId14"/>
    <p:sldId id="4204" r:id="rId15"/>
    <p:sldId id="4205" r:id="rId16"/>
    <p:sldId id="4206" r:id="rId17"/>
    <p:sldId id="5875" r:id="rId18"/>
    <p:sldId id="4218" r:id="rId19"/>
    <p:sldId id="4219" r:id="rId20"/>
    <p:sldId id="3411" r:id="rId21"/>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8" userDrawn="1">
          <p15:clr>
            <a:srgbClr val="A4A3A4"/>
          </p15:clr>
        </p15:guide>
        <p15:guide id="2" pos="31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BM" initials="A" lastIdx="2" clrIdx="0"/>
  <p:cmAuthor id="1" name="Jamie" initials="J" lastIdx="3" clrIdx="0"/>
  <p:cmAuthor id="2" name="Madis Maks" initials="M" lastIdx="4" clrIdx="1"/>
  <p:cmAuthor id="3" name="PENG" initials="P" lastIdx="0" clrIdx="1"/>
  <p:cmAuthor id="4" name="作者" initials="A" lastIdx="0" clrIdx="3"/>
  <p:cmAuthor id="5" name="Administrator" initials="A" lastIdx="15" clrIdx="4"/>
  <p:cmAuthor id="6" name="Cain brent" initials="Cb"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0000"/>
    <a:srgbClr val="FFFFFF"/>
    <a:srgbClr val="376092"/>
    <a:srgbClr val="8E5BB4"/>
    <a:srgbClr val="7030A0"/>
    <a:srgbClr val="CC7270"/>
    <a:srgbClr val="D99694"/>
    <a:srgbClr val="92D050"/>
    <a:srgbClr val="59595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577"/>
  </p:normalViewPr>
  <p:slideViewPr>
    <p:cSldViewPr showGuides="1">
      <p:cViewPr varScale="1">
        <p:scale>
          <a:sx n="91" d="100"/>
          <a:sy n="91" d="100"/>
        </p:scale>
        <p:origin x="798" y="84"/>
      </p:cViewPr>
      <p:guideLst>
        <p:guide orient="horz" pos="1978"/>
        <p:guide pos="3144"/>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28.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FDFC4-C7D3-446C-B093-B6991DF4CB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8DF52-F1B7-497F-9BA2-967EC09095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30BA5B-839A-4A23-A70D-C059E657E0C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30BA5B-839A-4A23-A70D-C059E657E0C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30BA5B-839A-4A23-A70D-C059E657E0C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等腰三角形 5"/>
          <p:cNvSpPr/>
          <p:nvPr userDrawn="1"/>
        </p:nvSpPr>
        <p:spPr>
          <a:xfrm rot="5400000">
            <a:off x="-82050" y="153448"/>
            <a:ext cx="498477" cy="334435"/>
          </a:xfrm>
          <a:prstGeom prst="triangle">
            <a:avLst/>
          </a:prstGeom>
          <a:solidFill>
            <a:srgbClr val="D8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cs typeface="+mn-ea"/>
              <a:sym typeface="+mn-lt"/>
            </a:endParaRPr>
          </a:p>
        </p:txBody>
      </p:sp>
      <p:cxnSp>
        <p:nvCxnSpPr>
          <p:cNvPr id="7" name="直接连接符 6"/>
          <p:cNvCxnSpPr/>
          <p:nvPr userDrawn="1"/>
        </p:nvCxnSpPr>
        <p:spPr>
          <a:xfrm>
            <a:off x="422910" y="671312"/>
            <a:ext cx="8397875" cy="2794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5" name="Shape 36"/>
          <p:cNvSpPr>
            <a:spLocks noChangeArrowheads="1"/>
          </p:cNvSpPr>
          <p:nvPr userDrawn="1"/>
        </p:nvSpPr>
        <p:spPr bwMode="auto">
          <a:xfrm>
            <a:off x="1" y="0"/>
            <a:ext cx="40481" cy="5144400"/>
          </a:xfrm>
          <a:prstGeom prst="rect">
            <a:avLst/>
          </a:prstGeom>
          <a:solidFill>
            <a:srgbClr val="FF2600"/>
          </a:solidFill>
          <a:ln>
            <a:noFill/>
          </a:ln>
        </p:spPr>
        <p:txBody>
          <a:bodyPr lIns="0" tIns="0" rIns="0" bIns="0" anchor="ctr"/>
          <a:lstStyle>
            <a:lvl1pPr defTabSz="594995">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defTabSz="594995">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defTabSz="594995">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defTabSz="594995">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defTabSz="594995">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defTabSz="5949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5949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5949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5949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en-US" sz="1350">
              <a:solidFill>
                <a:srgbClr val="000000"/>
              </a:solidFill>
              <a:latin typeface="Calibri" panose="020F0502020204030204" pitchFamily="34" charset="0"/>
            </a:endParaRPr>
          </a:p>
        </p:txBody>
      </p:sp>
      <p:sp>
        <p:nvSpPr>
          <p:cNvPr id="2" name="Title 1"/>
          <p:cNvSpPr>
            <a:spLocks noGrp="1"/>
          </p:cNvSpPr>
          <p:nvPr>
            <p:ph type="title"/>
          </p:nvPr>
        </p:nvSpPr>
        <p:spPr>
          <a:xfrm>
            <a:off x="615338" y="515417"/>
            <a:ext cx="7869475" cy="877654"/>
          </a:xfrm>
        </p:spPr>
        <p:txBody>
          <a:bodyPr>
            <a:normAutofit/>
          </a:bodyPr>
          <a:lstStyle>
            <a:lvl1pPr>
              <a:defRPr sz="2100"/>
            </a:lvl1pPr>
          </a:lstStyle>
          <a:p>
            <a:r>
              <a:rPr lang="et-EE"/>
              <a:t>Click to edit Master title style</a:t>
            </a:r>
            <a:endParaRPr lang="en-US"/>
          </a:p>
        </p:txBody>
      </p:sp>
      <p:sp>
        <p:nvSpPr>
          <p:cNvPr id="3" name="Content Placeholder 2"/>
          <p:cNvSpPr>
            <a:spLocks noGrp="1"/>
          </p:cNvSpPr>
          <p:nvPr>
            <p:ph idx="1"/>
          </p:nvPr>
        </p:nvSpPr>
        <p:spPr>
          <a:xfrm>
            <a:off x="615254" y="1485260"/>
            <a:ext cx="2413563" cy="3078538"/>
          </a:xfrm>
        </p:spPr>
        <p:txBody>
          <a:bodyPr/>
          <a:lstStyle>
            <a:lvl1pPr marL="0" indent="0">
              <a:lnSpc>
                <a:spcPct val="110000"/>
              </a:lnSpc>
              <a:spcBef>
                <a:spcPts val="900"/>
              </a:spcBef>
              <a:spcAft>
                <a:spcPts val="0"/>
              </a:spcAft>
              <a:buFontTx/>
              <a:buNone/>
              <a:defRPr sz="1500"/>
            </a:lvl1pPr>
            <a:lvl2pPr marL="0" indent="0">
              <a:lnSpc>
                <a:spcPct val="110000"/>
              </a:lnSpc>
              <a:spcBef>
                <a:spcPts val="900"/>
              </a:spcBef>
              <a:spcAft>
                <a:spcPts val="0"/>
              </a:spcAft>
              <a:buFontTx/>
              <a:buNone/>
              <a:defRPr sz="1500"/>
            </a:lvl2pPr>
            <a:lvl3pPr marL="0" indent="0">
              <a:lnSpc>
                <a:spcPct val="110000"/>
              </a:lnSpc>
              <a:spcBef>
                <a:spcPts val="900"/>
              </a:spcBef>
              <a:spcAft>
                <a:spcPts val="0"/>
              </a:spcAft>
              <a:buFontTx/>
              <a:buNone/>
              <a:defRPr sz="1500"/>
            </a:lvl3pPr>
            <a:lvl4pPr marL="0" indent="0">
              <a:lnSpc>
                <a:spcPct val="110000"/>
              </a:lnSpc>
              <a:spcBef>
                <a:spcPts val="900"/>
              </a:spcBef>
              <a:spcAft>
                <a:spcPts val="0"/>
              </a:spcAft>
              <a:buFontTx/>
              <a:buNone/>
              <a:defRPr sz="1500"/>
            </a:lvl4pPr>
            <a:lvl5pPr marL="0" indent="0">
              <a:lnSpc>
                <a:spcPct val="110000"/>
              </a:lnSpc>
              <a:spcBef>
                <a:spcPts val="900"/>
              </a:spcBef>
              <a:spcAft>
                <a:spcPts val="0"/>
              </a:spcAft>
              <a:buFontTx/>
              <a:buNone/>
              <a:defRPr sz="1500"/>
            </a:lvl5pPr>
          </a:lstStyle>
          <a:p>
            <a:pPr lvl="0"/>
            <a:r>
              <a:rPr lang="et-EE"/>
              <a:t>Click to edit Master text styles</a:t>
            </a:r>
            <a:endParaRPr lang="et-EE"/>
          </a:p>
          <a:p>
            <a:pPr lvl="1"/>
            <a:r>
              <a:rPr lang="et-EE"/>
              <a:t>Second level</a:t>
            </a:r>
            <a:endParaRPr lang="et-EE"/>
          </a:p>
          <a:p>
            <a:pPr lvl="2"/>
            <a:r>
              <a:rPr lang="et-EE"/>
              <a:t>Third level</a:t>
            </a:r>
            <a:endParaRPr lang="et-EE"/>
          </a:p>
          <a:p>
            <a:pPr lvl="3"/>
            <a:r>
              <a:rPr lang="et-EE"/>
              <a:t>Fourth level</a:t>
            </a:r>
            <a:endParaRPr lang="et-EE"/>
          </a:p>
          <a:p>
            <a:pPr lvl="4"/>
            <a:r>
              <a:rPr lang="et-EE"/>
              <a:t>Fifth level</a:t>
            </a:r>
            <a:endParaRPr lang="en-US"/>
          </a:p>
        </p:txBody>
      </p:sp>
      <p:sp>
        <p:nvSpPr>
          <p:cNvPr id="9" name="Content Placeholder 2"/>
          <p:cNvSpPr>
            <a:spLocks noGrp="1"/>
          </p:cNvSpPr>
          <p:nvPr>
            <p:ph idx="13"/>
          </p:nvPr>
        </p:nvSpPr>
        <p:spPr>
          <a:xfrm>
            <a:off x="3343600" y="1485260"/>
            <a:ext cx="5141205" cy="3078538"/>
          </a:xfrm>
        </p:spPr>
        <p:txBody>
          <a:bodyPr/>
          <a:lstStyle>
            <a:lvl1pPr marL="0" indent="0">
              <a:lnSpc>
                <a:spcPct val="120000"/>
              </a:lnSpc>
              <a:spcBef>
                <a:spcPts val="900"/>
              </a:spcBef>
              <a:buClr>
                <a:srgbClr val="FF0000"/>
              </a:buClr>
              <a:buSzPct val="100000"/>
              <a:buFont typeface="Arial" panose="020B0604020202020204"/>
              <a:buNone/>
              <a:defRPr sz="1200" b="0"/>
            </a:lvl1pPr>
            <a:lvl2pPr marL="132080" indent="0">
              <a:lnSpc>
                <a:spcPct val="120000"/>
              </a:lnSpc>
              <a:spcBef>
                <a:spcPts val="900"/>
              </a:spcBef>
              <a:buClr>
                <a:srgbClr val="FF0000"/>
              </a:buClr>
              <a:buSzPct val="100000"/>
              <a:buFont typeface="Arial" panose="020B0604020202020204"/>
              <a:buNone/>
              <a:defRPr sz="1200" b="0"/>
            </a:lvl2pPr>
            <a:lvl3pPr marL="264795" indent="0">
              <a:lnSpc>
                <a:spcPct val="120000"/>
              </a:lnSpc>
              <a:spcBef>
                <a:spcPts val="900"/>
              </a:spcBef>
              <a:buClr>
                <a:srgbClr val="FF0000"/>
              </a:buClr>
              <a:buSzPct val="100000"/>
              <a:buFont typeface="Arial" panose="020B0604020202020204"/>
              <a:buNone/>
              <a:defRPr sz="1200" b="0"/>
            </a:lvl3pPr>
            <a:lvl4pPr marL="396875" indent="0">
              <a:lnSpc>
                <a:spcPct val="120000"/>
              </a:lnSpc>
              <a:spcBef>
                <a:spcPts val="900"/>
              </a:spcBef>
              <a:buClr>
                <a:srgbClr val="FF0000"/>
              </a:buClr>
              <a:buSzPct val="100000"/>
              <a:buFont typeface="Arial" panose="020B0604020202020204"/>
              <a:buNone/>
              <a:defRPr sz="1200" b="0"/>
            </a:lvl4pPr>
            <a:lvl5pPr marL="529590" indent="0">
              <a:lnSpc>
                <a:spcPct val="120000"/>
              </a:lnSpc>
              <a:spcBef>
                <a:spcPts val="900"/>
              </a:spcBef>
              <a:buClr>
                <a:srgbClr val="FF0000"/>
              </a:buClr>
              <a:buSzPct val="100000"/>
              <a:buFont typeface="Arial" panose="020B0604020202020204"/>
              <a:buNone/>
              <a:defRPr sz="1200" b="0"/>
            </a:lvl5pPr>
          </a:lstStyle>
          <a:p>
            <a:pPr lvl="0"/>
            <a:r>
              <a:rPr lang="et-EE"/>
              <a:t>Click to edit Master text styles</a:t>
            </a:r>
            <a:endParaRPr lang="et-EE"/>
          </a:p>
          <a:p>
            <a:pPr lvl="1"/>
            <a:r>
              <a:rPr lang="et-EE"/>
              <a:t>Second level</a:t>
            </a:r>
            <a:endParaRPr lang="et-EE"/>
          </a:p>
          <a:p>
            <a:pPr lvl="2"/>
            <a:r>
              <a:rPr lang="et-EE"/>
              <a:t>Third level</a:t>
            </a:r>
            <a:endParaRPr lang="et-EE"/>
          </a:p>
          <a:p>
            <a:pPr lvl="3"/>
            <a:r>
              <a:rPr lang="et-EE"/>
              <a:t>Fourth level</a:t>
            </a:r>
            <a:endParaRPr lang="et-EE"/>
          </a:p>
          <a:p>
            <a:pPr lvl="4"/>
            <a:r>
              <a:rPr lang="et-EE"/>
              <a:t>Fifth level</a:t>
            </a:r>
            <a:endParaRPr lang="en-US"/>
          </a:p>
        </p:txBody>
      </p:sp>
      <p:sp>
        <p:nvSpPr>
          <p:cNvPr id="6" name="Footer Placeholder 4"/>
          <p:cNvSpPr>
            <a:spLocks noGrp="1"/>
          </p:cNvSpPr>
          <p:nvPr>
            <p:ph type="ftr" sz="quarter" idx="14"/>
          </p:nvPr>
        </p:nvSpPr>
        <p:spPr>
          <a:xfrm>
            <a:off x="615553" y="4713318"/>
            <a:ext cx="2413397" cy="273892"/>
          </a:xfrm>
        </p:spPr>
        <p:txBody>
          <a:bodyPr lIns="91173" tIns="45586" rIns="91173" bIns="45586"/>
          <a:lstStyle>
            <a:lvl1pPr>
              <a:defRPr>
                <a:solidFill>
                  <a:prstClr val="black"/>
                </a:solidFill>
              </a:defRPr>
            </a:lvl1pPr>
          </a:lstStyle>
          <a:p>
            <a:pPr>
              <a:defRPr/>
            </a:pPr>
            <a:r>
              <a:rPr lang="en-US"/>
              <a:t>SWIFT</a:t>
            </a:r>
            <a:endParaRPr lang="en-US"/>
          </a:p>
        </p:txBody>
      </p:sp>
      <p:sp>
        <p:nvSpPr>
          <p:cNvPr id="7" name="Slide Number Placeholder 5"/>
          <p:cNvSpPr>
            <a:spLocks noGrp="1"/>
          </p:cNvSpPr>
          <p:nvPr>
            <p:ph type="sldNum" sz="quarter" idx="15"/>
          </p:nvPr>
        </p:nvSpPr>
        <p:spPr/>
        <p:txBody>
          <a:bodyPr/>
          <a:lstStyle>
            <a:lvl1pPr>
              <a:defRPr>
                <a:solidFill>
                  <a:prstClr val="black"/>
                </a:solidFill>
              </a:defRPr>
            </a:lvl1pPr>
          </a:lstStyle>
          <a:p>
            <a:pPr>
              <a:defRPr/>
            </a:pPr>
            <a:fld id="{84427DE9-8B1C-47D4-9153-00C844989948}"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等腰三角形 5"/>
          <p:cNvSpPr/>
          <p:nvPr userDrawn="1"/>
        </p:nvSpPr>
        <p:spPr>
          <a:xfrm rot="5400000">
            <a:off x="-82050" y="153448"/>
            <a:ext cx="498477" cy="334435"/>
          </a:xfrm>
          <a:prstGeom prst="triangle">
            <a:avLst/>
          </a:prstGeom>
          <a:solidFill>
            <a:srgbClr val="D8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cs typeface="+mn-ea"/>
              <a:sym typeface="+mn-lt"/>
            </a:endParaRPr>
          </a:p>
        </p:txBody>
      </p:sp>
      <p:cxnSp>
        <p:nvCxnSpPr>
          <p:cNvPr id="7" name="直接连接符 6"/>
          <p:cNvCxnSpPr/>
          <p:nvPr userDrawn="1"/>
        </p:nvCxnSpPr>
        <p:spPr>
          <a:xfrm>
            <a:off x="422910" y="671312"/>
            <a:ext cx="8397875" cy="2794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userDrawn="1"/>
        </p:nvSpPr>
        <p:spPr>
          <a:xfrm>
            <a:off x="7745730" y="508089"/>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208"/>
            <a:ext cx="2025000" cy="237642"/>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208"/>
            <a:ext cx="2970000" cy="237642"/>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3208"/>
            <a:ext cx="2025000" cy="237642"/>
          </a:xfrm>
        </p:spPr>
        <p:txBody>
          <a:bodyPr/>
          <a:lstStyle/>
          <a:p>
            <a:fld id="{49AE70B2-8BF9-45C0-BB95-33D1B9D3A854}" type="slidenum">
              <a:rPr lang="zh-CN" altLang="en-US" smtClean="0"/>
            </a:fld>
            <a:endParaRPr lang="zh-CN" altLang="en-US"/>
          </a:p>
        </p:txBody>
      </p:sp>
      <p:sp>
        <p:nvSpPr>
          <p:cNvPr id="5" name="文本框 4"/>
          <p:cNvSpPr txBox="1"/>
          <p:nvPr userDrawn="1"/>
        </p:nvSpPr>
        <p:spPr>
          <a:xfrm>
            <a:off x="8216900" y="330258"/>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92"/>
            <a:ext cx="7886700" cy="994346"/>
          </a:xfr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69459"/>
            <a:ext cx="7886700" cy="32640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8097"/>
            <a:ext cx="2057400" cy="273892"/>
          </a:xfrm>
        </p:spPr>
        <p:txBody>
          <a:bodyPr/>
          <a:lstStyle/>
          <a:p>
            <a:fld id="{AF1D4331-42DF-4261-9157-D6028F3F8674}" type="datetimeFigureOut">
              <a:rPr lang="zh-CN" altLang="en-US" smtClean="0"/>
            </a:fld>
            <a:endParaRPr lang="zh-CN" altLang="en-US"/>
          </a:p>
        </p:txBody>
      </p:sp>
      <p:sp>
        <p:nvSpPr>
          <p:cNvPr id="5" name="页脚占位符 4"/>
          <p:cNvSpPr>
            <a:spLocks noGrp="1"/>
          </p:cNvSpPr>
          <p:nvPr>
            <p:ph type="ftr" sz="quarter" idx="11"/>
          </p:nvPr>
        </p:nvSpPr>
        <p:spPr>
          <a:xfrm>
            <a:off x="3028950" y="4768097"/>
            <a:ext cx="3086100" cy="273892"/>
          </a:xfrm>
        </p:spPr>
        <p:txBody>
          <a:bodyPr/>
          <a:lstStyle/>
          <a:p>
            <a:endParaRPr lang="zh-CN" altLang="en-US"/>
          </a:p>
        </p:txBody>
      </p:sp>
      <p:sp>
        <p:nvSpPr>
          <p:cNvPr id="6" name="灯片编号占位符 5"/>
          <p:cNvSpPr>
            <a:spLocks noGrp="1"/>
          </p:cNvSpPr>
          <p:nvPr>
            <p:ph type="sldNum" sz="quarter" idx="12"/>
          </p:nvPr>
        </p:nvSpPr>
        <p:spPr>
          <a:xfrm>
            <a:off x="6457950" y="4768097"/>
            <a:ext cx="2057400" cy="273892"/>
          </a:xfrm>
        </p:spPr>
        <p:txBody>
          <a:bodyPr/>
          <a:lstStyle/>
          <a:p>
            <a:fld id="{C0F34229-65D2-4279-ADBB-D1459B287A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0"/>
            <a:ext cx="9144000" cy="5144400"/>
          </a:xfrm>
          <a:prstGeom prst="rect">
            <a:avLst/>
          </a:prstGeom>
        </p:spPr>
      </p:pic>
      <p:grpSp>
        <p:nvGrpSpPr>
          <p:cNvPr id="7" name="组合 6"/>
          <p:cNvGrpSpPr/>
          <p:nvPr userDrawn="1"/>
        </p:nvGrpSpPr>
        <p:grpSpPr>
          <a:xfrm>
            <a:off x="-36830" y="159430"/>
            <a:ext cx="9144000" cy="475363"/>
            <a:chOff x="0" y="180574"/>
            <a:chExt cx="12192000" cy="633707"/>
          </a:xfrm>
        </p:grpSpPr>
        <p:pic>
          <p:nvPicPr>
            <p:cNvPr id="9" name="图片 8"/>
            <p:cNvPicPr>
              <a:picLocks noChangeAspect="1"/>
            </p:cNvPicPr>
            <p:nvPr/>
          </p:nvPicPr>
          <p:blipFill>
            <a:blip r:embed="rId3"/>
            <a:stretch>
              <a:fillRect/>
            </a:stretch>
          </p:blipFill>
          <p:spPr>
            <a:xfrm>
              <a:off x="0" y="420581"/>
              <a:ext cx="12192000" cy="393700"/>
            </a:xfrm>
            <a:prstGeom prst="rect">
              <a:avLst/>
            </a:prstGeom>
          </p:spPr>
        </p:pic>
        <p:pic>
          <p:nvPicPr>
            <p:cNvPr id="11" name="图片 10"/>
            <p:cNvPicPr>
              <a:picLocks noChangeAspect="1"/>
            </p:cNvPicPr>
            <p:nvPr/>
          </p:nvPicPr>
          <p:blipFill>
            <a:blip r:embed="rId4"/>
            <a:stretch>
              <a:fillRect/>
            </a:stretch>
          </p:blipFill>
          <p:spPr>
            <a:xfrm>
              <a:off x="9869714" y="180574"/>
              <a:ext cx="596900" cy="101600"/>
            </a:xfrm>
            <a:prstGeom prst="rect">
              <a:avLst/>
            </a:prstGeom>
          </p:spPr>
        </p:pic>
      </p:grpSp>
      <p:pic>
        <p:nvPicPr>
          <p:cNvPr id="4" name="图片 3" descr="红色logo"/>
          <p:cNvPicPr/>
          <p:nvPr userDrawn="1"/>
        </p:nvPicPr>
        <p:blipFill>
          <a:blip r:embed="rId5" cstate="screen"/>
          <a:stretch>
            <a:fillRect/>
          </a:stretch>
        </p:blipFill>
        <p:spPr>
          <a:xfrm>
            <a:off x="107315" y="99712"/>
            <a:ext cx="446400" cy="44647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0"/>
            <a:ext cx="9144000" cy="5144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AC5CDBA-1427-1B44-9903-FC8FF59DCAFD}"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DE9F834-E353-1F4C-9944-4E98979C025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208"/>
            <a:ext cx="2025000" cy="237642"/>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208"/>
            <a:ext cx="2970000" cy="237642"/>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3208"/>
            <a:ext cx="2025000" cy="237642"/>
          </a:xfrm>
        </p:spPr>
        <p:txBody>
          <a:bodyPr/>
          <a:lstStyle/>
          <a:p>
            <a:fld id="{49AE70B2-8BF9-45C0-BB95-33D1B9D3A854}" type="slidenum">
              <a:rPr lang="zh-CN" altLang="en-US" smtClean="0"/>
            </a:fld>
            <a:endParaRPr lang="zh-CN" altLang="en-US"/>
          </a:p>
        </p:txBody>
      </p:sp>
      <p:sp>
        <p:nvSpPr>
          <p:cNvPr id="5" name="文本框 4"/>
          <p:cNvSpPr txBox="1"/>
          <p:nvPr userDrawn="1"/>
        </p:nvSpPr>
        <p:spPr>
          <a:xfrm>
            <a:off x="8216900" y="330258"/>
            <a:ext cx="309880" cy="368300"/>
          </a:xfrm>
          <a:prstGeom prst="rect">
            <a:avLst/>
          </a:prstGeom>
          <a:noFill/>
        </p:spPr>
        <p:txBody>
          <a:bodyPr wrap="none" rtlCol="0">
            <a:sp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92"/>
            <a:ext cx="7886700" cy="994346"/>
          </a:xfr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69459"/>
            <a:ext cx="7886700" cy="32640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8097"/>
            <a:ext cx="2057400" cy="273892"/>
          </a:xfrm>
        </p:spPr>
        <p:txBody>
          <a:bodyPr/>
          <a:lstStyle/>
          <a:p>
            <a:fld id="{AF1D4331-42DF-4261-9157-D6028F3F8674}" type="datetimeFigureOut">
              <a:rPr lang="zh-CN" altLang="en-US" smtClean="0"/>
            </a:fld>
            <a:endParaRPr lang="zh-CN" altLang="en-US"/>
          </a:p>
        </p:txBody>
      </p:sp>
      <p:sp>
        <p:nvSpPr>
          <p:cNvPr id="5" name="页脚占位符 4"/>
          <p:cNvSpPr>
            <a:spLocks noGrp="1"/>
          </p:cNvSpPr>
          <p:nvPr>
            <p:ph type="ftr" sz="quarter" idx="11"/>
          </p:nvPr>
        </p:nvSpPr>
        <p:spPr>
          <a:xfrm>
            <a:off x="3028950" y="4768097"/>
            <a:ext cx="3086100" cy="273892"/>
          </a:xfrm>
        </p:spPr>
        <p:txBody>
          <a:bodyPr/>
          <a:lstStyle/>
          <a:p>
            <a:endParaRPr lang="zh-CN" altLang="en-US"/>
          </a:p>
        </p:txBody>
      </p:sp>
      <p:sp>
        <p:nvSpPr>
          <p:cNvPr id="6" name="灯片编号占位符 5"/>
          <p:cNvSpPr>
            <a:spLocks noGrp="1"/>
          </p:cNvSpPr>
          <p:nvPr>
            <p:ph type="sldNum" sz="quarter" idx="12"/>
          </p:nvPr>
        </p:nvSpPr>
        <p:spPr>
          <a:xfrm>
            <a:off x="6457950" y="4768097"/>
            <a:ext cx="2057400" cy="273892"/>
          </a:xfrm>
        </p:spPr>
        <p:txBody>
          <a:bodyPr/>
          <a:lstStyle/>
          <a:p>
            <a:fld id="{C0F34229-65D2-4279-ADBB-D1459B287A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86510"/>
            <a:ext cx="7886700" cy="510017"/>
          </a:xfrm>
        </p:spPr>
        <p:txBody>
          <a:bodyPr>
            <a:normAutofit/>
          </a:bodyPr>
          <a:lstStyle>
            <a:lvl1pPr algn="ctr">
              <a:defRPr sz="2400" b="1">
                <a:solidFill>
                  <a:schemeClr val="bg2"/>
                </a:solidFill>
              </a:defRPr>
            </a:lvl1pPr>
          </a:lstStyle>
          <a:p>
            <a:r>
              <a:rPr lang="zh-CN" altLang="en-US"/>
              <a:t>单击此处编辑母版标题样式</a:t>
            </a:r>
            <a:endParaRPr lang="zh-CN" altLang="en-US"/>
          </a:p>
        </p:txBody>
      </p:sp>
      <p:sp>
        <p:nvSpPr>
          <p:cNvPr id="6" name="矩形 5"/>
          <p:cNvSpPr/>
          <p:nvPr userDrawn="1"/>
        </p:nvSpPr>
        <p:spPr>
          <a:xfrm>
            <a:off x="0" y="609708"/>
            <a:ext cx="9144000" cy="45346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7462"/>
            <a:ext cx="2743200" cy="365189"/>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7462"/>
            <a:ext cx="4114800" cy="365189"/>
          </a:xfrm>
        </p:spPr>
        <p:txBody>
          <a:bodyPr/>
          <a:lstStyle/>
          <a:p>
            <a:endParaRPr lang="zh-CN" altLang="en-US"/>
          </a:p>
        </p:txBody>
      </p:sp>
      <p:sp>
        <p:nvSpPr>
          <p:cNvPr id="5" name="灯片编号占位符 4"/>
          <p:cNvSpPr>
            <a:spLocks noGrp="1"/>
          </p:cNvSpPr>
          <p:nvPr>
            <p:ph type="sldNum" sz="quarter" idx="12"/>
          </p:nvPr>
        </p:nvSpPr>
        <p:spPr>
          <a:xfrm>
            <a:off x="8610600" y="6357462"/>
            <a:ext cx="2743200" cy="365189"/>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3485915" y="802676"/>
            <a:ext cx="3952381" cy="4210260"/>
          </a:xfrm>
          <a:prstGeom prst="rect">
            <a:avLst/>
          </a:prstGeom>
        </p:spPr>
      </p:pic>
      <p:pic>
        <p:nvPicPr>
          <p:cNvPr id="7" name="图片 6"/>
          <p:cNvPicPr>
            <a:picLocks noChangeAspect="1"/>
          </p:cNvPicPr>
          <p:nvPr userDrawn="1"/>
        </p:nvPicPr>
        <p:blipFill>
          <a:blip r:embed="rId3"/>
          <a:stretch>
            <a:fillRect/>
          </a:stretch>
        </p:blipFill>
        <p:spPr>
          <a:xfrm>
            <a:off x="0" y="-9119"/>
            <a:ext cx="9144000" cy="1034615"/>
          </a:xfrm>
          <a:prstGeom prst="rect">
            <a:avLst/>
          </a:prstGeom>
          <a:effectLst>
            <a:reflection blurRad="6350" stA="50000" endA="295" dir="5400000" sy="-100000" algn="bl" rotWithShape="0"/>
          </a:effectLst>
        </p:spPr>
      </p:pic>
      <p:pic>
        <p:nvPicPr>
          <p:cNvPr id="10" name="图片 9"/>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3000"/>
                    </a14:imgEffect>
                    <a14:imgEffect>
                      <a14:sharpenSoften amount="-6000"/>
                    </a14:imgEffect>
                  </a14:imgLayer>
                </a14:imgProps>
              </a:ext>
            </a:extLst>
          </a:blip>
          <a:stretch>
            <a:fillRect/>
          </a:stretch>
        </p:blipFill>
        <p:spPr>
          <a:xfrm>
            <a:off x="6783" y="4125174"/>
            <a:ext cx="9137217" cy="1019226"/>
          </a:xfrm>
          <a:prstGeom prst="rect">
            <a:avLst/>
          </a:prstGeom>
          <a:effectLst>
            <a:outerShdw blurRad="50800" dist="50800" dir="5400000" sx="1000" sy="1000" algn="ctr" rotWithShape="0">
              <a:srgbClr val="000000"/>
            </a:outerShdw>
            <a:reflection endPos="0" dist="38100" dir="5400000" sy="-100000" algn="bl" rotWithShape="0"/>
            <a:softEdge rad="12700"/>
          </a:effectLst>
        </p:spPr>
      </p:pic>
      <p:sp>
        <p:nvSpPr>
          <p:cNvPr id="2" name="Title 1"/>
          <p:cNvSpPr>
            <a:spLocks noGrp="1"/>
          </p:cNvSpPr>
          <p:nvPr>
            <p:ph type="title"/>
          </p:nvPr>
        </p:nvSpPr>
        <p:spPr>
          <a:xfrm>
            <a:off x="233480" y="153358"/>
            <a:ext cx="8229600" cy="857400"/>
          </a:xfrm>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3990763" y="4768098"/>
            <a:ext cx="2133600" cy="273892"/>
          </a:xfrm>
          <a:prstGeom prst="rect">
            <a:avLst/>
          </a:prstGeom>
        </p:spPr>
        <p:txBody>
          <a:bodyPr/>
          <a:lstStyle/>
          <a:p>
            <a:fld id="{68C2560D-EC28-3B41-86E8-18F1CE0113B4}" type="datetimeFigureOut">
              <a:rPr lang="en-US" smtClean="0"/>
            </a:fld>
            <a:endParaRPr lang="en-US" dirty="0"/>
          </a:p>
        </p:txBody>
      </p:sp>
      <p:sp>
        <p:nvSpPr>
          <p:cNvPr id="5" name="Footer Placeholder 4"/>
          <p:cNvSpPr>
            <a:spLocks noGrp="1"/>
          </p:cNvSpPr>
          <p:nvPr>
            <p:ph type="ftr" sz="quarter" idx="11"/>
          </p:nvPr>
        </p:nvSpPr>
        <p:spPr>
          <a:xfrm>
            <a:off x="1577850" y="4757902"/>
            <a:ext cx="2895600" cy="2738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4768098"/>
            <a:ext cx="2133600" cy="273892"/>
          </a:xfrm>
        </p:spPr>
        <p:txBody>
          <a:bodyPr/>
          <a:lstStyle/>
          <a:p>
            <a:fld id="{2066355A-084C-D24E-9AD2-7E4FC41EA627}" type="slidenum">
              <a:rPr lang="en-US" smtClean="0"/>
            </a:fld>
            <a:endParaRPr lang="en-US" dirty="0"/>
          </a:p>
        </p:txBody>
      </p:sp>
      <p:grpSp>
        <p:nvGrpSpPr>
          <p:cNvPr id="16" name="组合 15"/>
          <p:cNvGrpSpPr/>
          <p:nvPr userDrawn="1"/>
        </p:nvGrpSpPr>
        <p:grpSpPr>
          <a:xfrm>
            <a:off x="2937" y="-7471"/>
            <a:ext cx="4526660" cy="520153"/>
            <a:chOff x="-2" y="-4"/>
            <a:chExt cx="7116078" cy="622173"/>
          </a:xfrm>
          <a:solidFill>
            <a:srgbClr val="FF2600"/>
          </a:solidFill>
        </p:grpSpPr>
        <p:sp>
          <p:nvSpPr>
            <p:cNvPr id="17" name="箭头: 五边形 4"/>
            <p:cNvSpPr/>
            <p:nvPr/>
          </p:nvSpPr>
          <p:spPr>
            <a:xfrm>
              <a:off x="-2" y="-2"/>
              <a:ext cx="6001391" cy="62216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标题 1"/>
            <p:cNvSpPr txBox="1"/>
            <p:nvPr/>
          </p:nvSpPr>
          <p:spPr>
            <a:xfrm>
              <a:off x="0" y="1"/>
              <a:ext cx="2262433" cy="622168"/>
            </a:xfrm>
            <a:prstGeom prst="rect">
              <a:avLst/>
            </a:prstGeom>
            <a:grpFill/>
          </p:spPr>
          <p:txBody>
            <a:bodyPr>
              <a:normAutofit/>
            </a:bodyPr>
            <a:lstStyle>
              <a:lvl1pPr algn="l" defTabSz="457200" rtl="0" eaLnBrk="1" latinLnBrk="0" hangingPunct="1">
                <a:spcBef>
                  <a:spcPct val="0"/>
                </a:spcBef>
                <a:buNone/>
                <a:defRPr sz="2900" b="0" i="0" kern="1200" spc="-100">
                  <a:solidFill>
                    <a:srgbClr val="F02A29"/>
                  </a:solidFill>
                  <a:latin typeface="+mj-lt"/>
                  <a:ea typeface="+mj-ea"/>
                  <a:cs typeface="Helvetica"/>
                </a:defRPr>
              </a:lvl1pPr>
            </a:lstStyle>
            <a:p>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9" name="箭头: V 形 5"/>
            <p:cNvSpPr/>
            <p:nvPr/>
          </p:nvSpPr>
          <p:spPr>
            <a:xfrm>
              <a:off x="6002552" y="-3"/>
              <a:ext cx="556181" cy="62216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箭头: V 形 6"/>
            <p:cNvSpPr/>
            <p:nvPr/>
          </p:nvSpPr>
          <p:spPr>
            <a:xfrm>
              <a:off x="6559895" y="-4"/>
              <a:ext cx="556181" cy="62216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6.png"/><Relationship Id="rId14" Type="http://schemas.openxmlformats.org/officeDocument/2006/relationships/tags" Target="../tags/tag4.xml"/><Relationship Id="rId13" Type="http://schemas.openxmlformats.org/officeDocument/2006/relationships/image" Target="../media/image5.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5.png"/><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stretch>
            <a:fillRect/>
          </a:stretch>
        </a:blipFill>
        <a:effectLst/>
      </p:bgPr>
    </p:bg>
    <p:spTree>
      <p:nvGrpSpPr>
        <p:cNvPr id="1" name=""/>
        <p:cNvGrpSpPr/>
        <p:nvPr/>
      </p:nvGrpSpPr>
      <p:grpSpPr>
        <a:xfrm>
          <a:off x="0" y="0"/>
          <a:ext cx="0" cy="0"/>
          <a:chOff x="0" y="0"/>
          <a:chExt cx="0" cy="0"/>
        </a:xfrm>
      </p:grpSpPr>
      <p:pic>
        <p:nvPicPr>
          <p:cNvPr id="13" name="图片 12" descr="爱立示logo"/>
          <p:cNvPicPr>
            <a:picLocks noChangeAspect="1"/>
          </p:cNvPicPr>
          <p:nvPr userDrawn="1">
            <p:custDataLst>
              <p:tags r:id="rId14"/>
            </p:custDataLst>
          </p:nvPr>
        </p:nvPicPr>
        <p:blipFill>
          <a:blip r:embed="rId15" cstate="screen"/>
          <a:stretch>
            <a:fillRect/>
          </a:stretch>
        </p:blipFill>
        <p:spPr>
          <a:xfrm>
            <a:off x="7280910" y="195614"/>
            <a:ext cx="1539875" cy="3632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 cstate="screen"/>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screen"/>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628650" y="1369459"/>
            <a:ext cx="7886700" cy="3264075"/>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9AC5CDBA-1427-1B44-9903-FC8FF59DCAFD}" type="datetimeFigureOut">
              <a:rPr kumimoji="1" lang="zh-CN" altLang="en-US" smtClean="0"/>
            </a:fld>
            <a:endParaRPr kumimoji="1"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9DE9F834-E353-1F4C-9944-4E98979C025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3.emf"/><Relationship Id="rId3" Type="http://schemas.openxmlformats.org/officeDocument/2006/relationships/tags" Target="../tags/tag8.xml"/><Relationship Id="rId2" Type="http://schemas.openxmlformats.org/officeDocument/2006/relationships/image" Target="../media/image12.emf"/><Relationship Id="rId1" Type="http://schemas.openxmlformats.org/officeDocument/2006/relationships/image" Target="../media/image11.emf"/></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11.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tags" Target="../tags/tag16.xml"/><Relationship Id="rId4" Type="http://schemas.openxmlformats.org/officeDocument/2006/relationships/image" Target="../media/image40.png"/><Relationship Id="rId3" Type="http://schemas.openxmlformats.org/officeDocument/2006/relationships/tags" Target="../tags/tag15.xml"/><Relationship Id="rId2" Type="http://schemas.openxmlformats.org/officeDocument/2006/relationships/image" Target="../media/image39.jpeg"/><Relationship Id="rId13" Type="http://schemas.openxmlformats.org/officeDocument/2006/relationships/notesSlide" Target="../notesSlides/notesSlide6.xml"/><Relationship Id="rId12" Type="http://schemas.openxmlformats.org/officeDocument/2006/relationships/slideLayout" Target="../slideLayouts/slideLayout1.xml"/><Relationship Id="rId11" Type="http://schemas.openxmlformats.org/officeDocument/2006/relationships/tags" Target="../tags/tag17.xml"/><Relationship Id="rId10" Type="http://schemas.openxmlformats.org/officeDocument/2006/relationships/image" Target="../media/image45.svg"/><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2.xml"/><Relationship Id="rId7" Type="http://schemas.openxmlformats.org/officeDocument/2006/relationships/image" Target="../media/image48.png"/><Relationship Id="rId6" Type="http://schemas.openxmlformats.org/officeDocument/2006/relationships/tags" Target="../tags/tag21.xml"/><Relationship Id="rId5" Type="http://schemas.openxmlformats.org/officeDocument/2006/relationships/image" Target="../media/image47.png"/><Relationship Id="rId4" Type="http://schemas.openxmlformats.org/officeDocument/2006/relationships/tags" Target="../tags/tag20.xml"/><Relationship Id="rId3" Type="http://schemas.openxmlformats.org/officeDocument/2006/relationships/image" Target="../media/image46.png"/><Relationship Id="rId2" Type="http://schemas.openxmlformats.org/officeDocument/2006/relationships/tags" Target="../tags/tag19.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54.png"/><Relationship Id="rId5" Type="http://schemas.openxmlformats.org/officeDocument/2006/relationships/image" Target="../media/image53.tiff"/><Relationship Id="rId4" Type="http://schemas.openxmlformats.org/officeDocument/2006/relationships/image" Target="../media/image52.tiff"/><Relationship Id="rId3" Type="http://schemas.openxmlformats.org/officeDocument/2006/relationships/image" Target="../media/image51.png"/><Relationship Id="rId2" Type="http://schemas.openxmlformats.org/officeDocument/2006/relationships/image" Target="../media/image50.png"/><Relationship Id="rId12" Type="http://schemas.openxmlformats.org/officeDocument/2006/relationships/slideLayout" Target="../slideLayouts/slideLayout1.xml"/><Relationship Id="rId11" Type="http://schemas.openxmlformats.org/officeDocument/2006/relationships/tags" Target="../tags/tag26.xml"/><Relationship Id="rId10" Type="http://schemas.openxmlformats.org/officeDocument/2006/relationships/image" Target="../media/image55.jpeg"/><Relationship Id="rId1" Type="http://schemas.openxmlformats.org/officeDocument/2006/relationships/image" Target="../media/image4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tags" Target="../tags/tag10.xml"/><Relationship Id="rId2" Type="http://schemas.openxmlformats.org/officeDocument/2006/relationships/image" Target="../media/image16.jpeg"/><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image" Target="../media/image3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tretch>
            <a:fillRect/>
          </a:stretch>
        </p:blipFill>
        <p:spPr>
          <a:xfrm>
            <a:off x="0" y="450"/>
            <a:ext cx="3872230" cy="4171950"/>
          </a:xfrm>
          <a:prstGeom prst="rect">
            <a:avLst/>
          </a:prstGeom>
        </p:spPr>
      </p:pic>
      <p:pic>
        <p:nvPicPr>
          <p:cNvPr id="15" name="图片 14"/>
          <p:cNvPicPr/>
          <p:nvPr/>
        </p:nvPicPr>
        <p:blipFill>
          <a:blip r:embed="rId2"/>
          <a:stretch>
            <a:fillRect/>
          </a:stretch>
        </p:blipFill>
        <p:spPr>
          <a:xfrm>
            <a:off x="35560" y="428440"/>
            <a:ext cx="2332990" cy="4717415"/>
          </a:xfrm>
          <a:prstGeom prst="rect">
            <a:avLst/>
          </a:prstGeom>
        </p:spPr>
      </p:pic>
      <p:pic>
        <p:nvPicPr>
          <p:cNvPr id="14" name="图片 13"/>
          <p:cNvPicPr>
            <a:picLocks noChangeAspect="1"/>
          </p:cNvPicPr>
          <p:nvPr>
            <p:custDataLst>
              <p:tags r:id="rId3"/>
            </p:custDataLst>
          </p:nvPr>
        </p:nvPicPr>
        <p:blipFill>
          <a:blip r:embed="rId4"/>
          <a:stretch>
            <a:fillRect/>
          </a:stretch>
        </p:blipFill>
        <p:spPr>
          <a:xfrm>
            <a:off x="-44450" y="-19870"/>
            <a:ext cx="4188592" cy="3348000"/>
          </a:xfrm>
          <a:prstGeom prst="rect">
            <a:avLst/>
          </a:prstGeom>
        </p:spPr>
      </p:pic>
      <p:sp>
        <p:nvSpPr>
          <p:cNvPr id="31" name="椭圆 30"/>
          <p:cNvSpPr/>
          <p:nvPr/>
        </p:nvSpPr>
        <p:spPr>
          <a:xfrm>
            <a:off x="122415" y="428405"/>
            <a:ext cx="1899995" cy="1900490"/>
          </a:xfrm>
          <a:prstGeom prst="ellipse">
            <a:avLst/>
          </a:prstGeom>
          <a:solidFill>
            <a:schemeClr val="bg1"/>
          </a:solidFill>
          <a:ln w="161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1197192" y="2436532"/>
            <a:ext cx="1407225" cy="1407592"/>
          </a:xfrm>
          <a:prstGeom prst="ellipse">
            <a:avLst/>
          </a:prstGeom>
          <a:solidFill>
            <a:schemeClr val="bg1"/>
          </a:solidFill>
          <a:ln w="161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289529" y="596198"/>
            <a:ext cx="1565766" cy="15661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2625851" y="1073785"/>
            <a:ext cx="1246379" cy="1113790"/>
            <a:chOff x="4135" y="1690"/>
            <a:chExt cx="1638" cy="1638"/>
          </a:xfrm>
        </p:grpSpPr>
        <p:sp>
          <p:nvSpPr>
            <p:cNvPr id="35" name="椭圆 34"/>
            <p:cNvSpPr/>
            <p:nvPr/>
          </p:nvSpPr>
          <p:spPr>
            <a:xfrm>
              <a:off x="4135" y="1690"/>
              <a:ext cx="1638" cy="1638"/>
            </a:xfrm>
            <a:prstGeom prst="ellipse">
              <a:avLst/>
            </a:prstGeom>
            <a:solidFill>
              <a:schemeClr val="bg1"/>
            </a:solid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228" y="1834"/>
              <a:ext cx="1436" cy="12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数据流程追溯</a:t>
              </a:r>
              <a:r>
                <a:rPr lang="en-US" altLang="zh-CN" sz="1400" b="1" dirty="0">
                  <a:latin typeface="微软雅黑" panose="020B0503020204020204" pitchFamily="34" charset="-122"/>
                  <a:ea typeface="微软雅黑" panose="020B0503020204020204" pitchFamily="34" charset="-122"/>
                  <a:sym typeface="Arial" panose="020B0604020202020204" pitchFamily="34" charset="0"/>
                </a:rPr>
                <a:t>&amp;</a:t>
              </a:r>
              <a:r>
                <a:rPr lang="zh-CN" altLang="en-US" sz="1400" b="1" dirty="0">
                  <a:latin typeface="微软雅黑" panose="020B0503020204020204" pitchFamily="34" charset="-122"/>
                  <a:ea typeface="微软雅黑" panose="020B0503020204020204" pitchFamily="34" charset="-122"/>
                  <a:sym typeface="Arial" panose="020B0604020202020204" pitchFamily="34" charset="0"/>
                </a:rPr>
                <a:t>呈现</a:t>
              </a:r>
              <a:endParaRPr lang="zh-CN" altLang="en-US" sz="1400" b="1"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6" name="椭圆 35"/>
          <p:cNvSpPr/>
          <p:nvPr/>
        </p:nvSpPr>
        <p:spPr>
          <a:xfrm>
            <a:off x="3322205" y="52206"/>
            <a:ext cx="252083" cy="2521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5870" y="3148104"/>
            <a:ext cx="252083" cy="25214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1196941" y="3971438"/>
            <a:ext cx="185645" cy="18569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2124269" y="4223741"/>
            <a:ext cx="103939" cy="1039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448448" y="596328"/>
            <a:ext cx="103939" cy="1039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3"/>
          <p:cNvSpPr>
            <a:spLocks noChangeArrowheads="1"/>
          </p:cNvSpPr>
          <p:nvPr/>
        </p:nvSpPr>
        <p:spPr bwMode="auto">
          <a:xfrm>
            <a:off x="615613" y="891654"/>
            <a:ext cx="914400" cy="9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spcBef>
                <a:spcPct val="0"/>
              </a:spcBef>
              <a:buFont typeface="Arial" panose="020B0604020202020204" pitchFamily="34" charset="0"/>
              <a:buNone/>
            </a:pPr>
            <a:r>
              <a:rPr lang="zh-CN" sz="3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数字经济</a:t>
            </a:r>
            <a:endParaRPr lang="zh-CN" sz="3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2" name="椭圆 31"/>
          <p:cNvSpPr/>
          <p:nvPr/>
        </p:nvSpPr>
        <p:spPr>
          <a:xfrm>
            <a:off x="1320965" y="2557797"/>
            <a:ext cx="1159680" cy="115998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4"/>
          <p:cNvSpPr/>
          <p:nvPr/>
        </p:nvSpPr>
        <p:spPr>
          <a:xfrm>
            <a:off x="3577786" y="1843613"/>
            <a:ext cx="5467350" cy="768350"/>
          </a:xfrm>
          <a:prstGeom prst="rect">
            <a:avLst/>
          </a:prstGeom>
        </p:spPr>
        <p:txBody>
          <a:bodyPr wrap="square">
            <a:spAutoFit/>
          </a:bodyPr>
          <a:lstStyle/>
          <a:p>
            <a:pPr algn="ctr">
              <a:lnSpc>
                <a:spcPct val="100000"/>
              </a:lnSpc>
              <a:spcBef>
                <a:spcPts val="0"/>
              </a:spcBef>
              <a:buClrTx/>
              <a:buSzTx/>
              <a:buFontTx/>
            </a:pPr>
            <a:r>
              <a:rPr lang="zh-CN" altLang="en-US" sz="4400" b="1" spc="169" dirty="0">
                <a:solidFill>
                  <a:schemeClr val="accent2">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Arial" panose="020B0604020202020204" pitchFamily="34" charset="0"/>
              </a:rPr>
              <a:t>爱立示</a:t>
            </a:r>
            <a:r>
              <a:rPr lang="en-US" altLang="zh-CN" sz="4400" b="1" spc="169" dirty="0">
                <a:solidFill>
                  <a:schemeClr val="accent2">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4400" b="1" spc="169" dirty="0">
                <a:solidFill>
                  <a:schemeClr val="accent2">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Arial" panose="020B0604020202020204" pitchFamily="34" charset="0"/>
              </a:rPr>
              <a:t>无钥签名</a:t>
            </a:r>
            <a:endParaRPr lang="zh-CN" altLang="en-US" sz="4400" b="1" spc="169" dirty="0">
              <a:solidFill>
                <a:schemeClr val="accent2">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2"/>
          <p:cNvSpPr>
            <a:spLocks noChangeArrowheads="1"/>
          </p:cNvSpPr>
          <p:nvPr/>
        </p:nvSpPr>
        <p:spPr bwMode="auto">
          <a:xfrm>
            <a:off x="4139546" y="3436647"/>
            <a:ext cx="13690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buClrTx/>
              <a:buSzTx/>
              <a:buFontTx/>
              <a:buNone/>
            </a:pPr>
            <a:r>
              <a:rPr lang="zh-CN" altLang="en-US" sz="1800" b="1" dirty="0">
                <a:latin typeface="微软雅黑" panose="020B0503020204020204" pitchFamily="34" charset="-122"/>
                <a:ea typeface="微软雅黑" panose="020B0503020204020204" pitchFamily="34" charset="-122"/>
                <a:sym typeface="Arial" panose="020B0604020202020204" pitchFamily="34" charset="0"/>
              </a:rPr>
              <a:t>谈</a:t>
            </a:r>
            <a:r>
              <a:rPr lang="zh-CN" altLang="en-US" sz="18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 建  博 士</a:t>
            </a:r>
            <a:endParaRPr lang="zh-CN" altLang="en-US" sz="18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24"/>
          <p:cNvSpPr>
            <a:spLocks noChangeArrowheads="1"/>
          </p:cNvSpPr>
          <p:nvPr/>
        </p:nvSpPr>
        <p:spPr bwMode="auto">
          <a:xfrm>
            <a:off x="4067681" y="4011443"/>
            <a:ext cx="2604135" cy="78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lnSpc>
                <a:spcPct val="80000"/>
              </a:lnSpc>
              <a:spcAft>
                <a:spcPts val="0"/>
              </a:spcAft>
              <a:buClrTx/>
              <a:buSzTx/>
              <a:buFont typeface="Arial" panose="020B0604020202020204" pitchFamily="34" charset="0"/>
              <a:buNone/>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国家海外高层次引才工程 特聘专家</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eaLnBrk="1" hangingPunct="1">
              <a:lnSpc>
                <a:spcPct val="80000"/>
              </a:lnSpc>
              <a:spcAft>
                <a:spcPts val="0"/>
              </a:spcAft>
              <a:buClrTx/>
              <a:buSzTx/>
              <a:buFont typeface="Arial" panose="020B0604020202020204" pitchFamily="34" charset="0"/>
              <a:buNone/>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浙大宁波理工学院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教授</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首席科学家 </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eaLnBrk="1" hangingPunct="1">
              <a:lnSpc>
                <a:spcPct val="80000"/>
              </a:lnSpc>
              <a:spcAft>
                <a:spcPts val="0"/>
              </a:spcAft>
              <a:buClrTx/>
              <a:buSzTx/>
              <a:buFont typeface="Arial" panose="020B0604020202020204" pitchFamily="34" charset="0"/>
              <a:buNone/>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爱立示 创始人</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Rectangle 3"/>
          <p:cNvSpPr/>
          <p:nvPr/>
        </p:nvSpPr>
        <p:spPr>
          <a:xfrm>
            <a:off x="1233361" y="2935001"/>
            <a:ext cx="1334758"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区块链</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椭圆 16"/>
          <p:cNvSpPr/>
          <p:nvPr/>
        </p:nvSpPr>
        <p:spPr>
          <a:xfrm>
            <a:off x="3923859" y="340081"/>
            <a:ext cx="103939" cy="1039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39" name="直接连接符 38"/>
          <p:cNvCxnSpPr/>
          <p:nvPr/>
        </p:nvCxnSpPr>
        <p:spPr>
          <a:xfrm>
            <a:off x="6948170" y="3140525"/>
            <a:ext cx="1412875" cy="0"/>
          </a:xfrm>
          <a:prstGeom prst="line">
            <a:avLst/>
          </a:prstGeom>
          <a:ln>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8064" y="820721"/>
            <a:ext cx="2263140" cy="370840"/>
          </a:xfrm>
          <a:prstGeom prst="rect">
            <a:avLst/>
          </a:prstGeom>
          <a:noFill/>
        </p:spPr>
        <p:txBody>
          <a:bodyPr wrap="none" rtlCol="0" anchor="t">
            <a:spAutoFit/>
          </a:bodyPr>
          <a:lstStyle/>
          <a:p>
            <a:r>
              <a:rPr kumimoji="1" lang="zh-CN" altLang="en-US" sz="1820" b="1" dirty="0" err="1">
                <a:latin typeface="微软雅黑" panose="020B0503020204020204" pitchFamily="34" charset="-122"/>
                <a:ea typeface="微软雅黑" panose="020B0503020204020204" pitchFamily="34" charset="-122"/>
                <a:cs typeface="Lantinghei SC Demibold" charset="-122"/>
                <a:sym typeface="+mn-ea"/>
              </a:rPr>
              <a:t>检测环节细节展示：</a:t>
            </a:r>
            <a:endParaRPr kumimoji="1" lang="zh-CN" altLang="en-US" sz="1820" b="1" dirty="0" err="1">
              <a:latin typeface="微软雅黑" panose="020B0503020204020204" pitchFamily="34" charset="-122"/>
              <a:ea typeface="微软雅黑" panose="020B0503020204020204" pitchFamily="34" charset="-122"/>
              <a:cs typeface="Lantinghei SC Demibold" charset="-122"/>
              <a:sym typeface="+mn-ea"/>
            </a:endParaRPr>
          </a:p>
        </p:txBody>
      </p:sp>
      <p:grpSp>
        <p:nvGrpSpPr>
          <p:cNvPr id="28" name="组合 27"/>
          <p:cNvGrpSpPr/>
          <p:nvPr/>
        </p:nvGrpSpPr>
        <p:grpSpPr>
          <a:xfrm>
            <a:off x="466108" y="1297460"/>
            <a:ext cx="8224981" cy="257340"/>
            <a:chOff x="1099" y="3145"/>
            <a:chExt cx="19944" cy="624"/>
          </a:xfrm>
        </p:grpSpPr>
        <p:sp>
          <p:nvSpPr>
            <p:cNvPr id="8" name="右箭头 7"/>
            <p:cNvSpPr/>
            <p:nvPr/>
          </p:nvSpPr>
          <p:spPr>
            <a:xfrm>
              <a:off x="1099" y="3194"/>
              <a:ext cx="19945" cy="575"/>
            </a:xfrm>
            <a:prstGeom prst="rightArrow">
              <a:avLst>
                <a:gd name="adj1" fmla="val 41217"/>
                <a:gd name="adj2" fmla="val 45565"/>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nvGrpSpPr>
            <p:cNvPr id="15" name="组合 14"/>
            <p:cNvGrpSpPr/>
            <p:nvPr/>
          </p:nvGrpSpPr>
          <p:grpSpPr>
            <a:xfrm>
              <a:off x="2634" y="3145"/>
              <a:ext cx="624" cy="624"/>
              <a:chOff x="9534" y="2261"/>
              <a:chExt cx="624" cy="624"/>
            </a:xfrm>
          </p:grpSpPr>
          <p:sp>
            <p:nvSpPr>
              <p:cNvPr id="9" name="椭圆 8"/>
              <p:cNvSpPr/>
              <p:nvPr/>
            </p:nvSpPr>
            <p:spPr>
              <a:xfrm>
                <a:off x="9534" y="2261"/>
                <a:ext cx="625" cy="624"/>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sp>
            <p:nvSpPr>
              <p:cNvPr id="14" name="椭圆 13"/>
              <p:cNvSpPr/>
              <p:nvPr/>
            </p:nvSpPr>
            <p:spPr>
              <a:xfrm>
                <a:off x="9733" y="2459"/>
                <a:ext cx="227" cy="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grpSp>
          <p:nvGrpSpPr>
            <p:cNvPr id="16" name="组合 15"/>
            <p:cNvGrpSpPr/>
            <p:nvPr/>
          </p:nvGrpSpPr>
          <p:grpSpPr>
            <a:xfrm>
              <a:off x="6689" y="3145"/>
              <a:ext cx="624" cy="624"/>
              <a:chOff x="9534" y="2261"/>
              <a:chExt cx="624" cy="624"/>
            </a:xfrm>
          </p:grpSpPr>
          <p:sp>
            <p:nvSpPr>
              <p:cNvPr id="17" name="椭圆 16"/>
              <p:cNvSpPr/>
              <p:nvPr/>
            </p:nvSpPr>
            <p:spPr>
              <a:xfrm>
                <a:off x="9534" y="2261"/>
                <a:ext cx="625" cy="624"/>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sp>
            <p:nvSpPr>
              <p:cNvPr id="18" name="椭圆 17"/>
              <p:cNvSpPr/>
              <p:nvPr/>
            </p:nvSpPr>
            <p:spPr>
              <a:xfrm>
                <a:off x="9733" y="2459"/>
                <a:ext cx="227" cy="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grpSp>
          <p:nvGrpSpPr>
            <p:cNvPr id="19" name="组合 18"/>
            <p:cNvGrpSpPr/>
            <p:nvPr/>
          </p:nvGrpSpPr>
          <p:grpSpPr>
            <a:xfrm>
              <a:off x="10742" y="3145"/>
              <a:ext cx="624" cy="624"/>
              <a:chOff x="9534" y="2261"/>
              <a:chExt cx="624" cy="624"/>
            </a:xfrm>
          </p:grpSpPr>
          <p:sp>
            <p:nvSpPr>
              <p:cNvPr id="20" name="椭圆 19"/>
              <p:cNvSpPr/>
              <p:nvPr/>
            </p:nvSpPr>
            <p:spPr>
              <a:xfrm>
                <a:off x="9534" y="2261"/>
                <a:ext cx="625" cy="624"/>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sp>
            <p:nvSpPr>
              <p:cNvPr id="21" name="椭圆 20"/>
              <p:cNvSpPr/>
              <p:nvPr/>
            </p:nvSpPr>
            <p:spPr>
              <a:xfrm>
                <a:off x="9733" y="2459"/>
                <a:ext cx="227" cy="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grpSp>
          <p:nvGrpSpPr>
            <p:cNvPr id="22" name="组合 21"/>
            <p:cNvGrpSpPr/>
            <p:nvPr/>
          </p:nvGrpSpPr>
          <p:grpSpPr>
            <a:xfrm>
              <a:off x="14799" y="3145"/>
              <a:ext cx="624" cy="624"/>
              <a:chOff x="9534" y="2261"/>
              <a:chExt cx="624" cy="624"/>
            </a:xfrm>
          </p:grpSpPr>
          <p:sp>
            <p:nvSpPr>
              <p:cNvPr id="23" name="椭圆 22"/>
              <p:cNvSpPr/>
              <p:nvPr/>
            </p:nvSpPr>
            <p:spPr>
              <a:xfrm>
                <a:off x="9534" y="2261"/>
                <a:ext cx="625" cy="624"/>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sp>
            <p:nvSpPr>
              <p:cNvPr id="24" name="椭圆 23"/>
              <p:cNvSpPr/>
              <p:nvPr/>
            </p:nvSpPr>
            <p:spPr>
              <a:xfrm>
                <a:off x="9733" y="2459"/>
                <a:ext cx="227" cy="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grpSp>
          <p:nvGrpSpPr>
            <p:cNvPr id="25" name="组合 24"/>
            <p:cNvGrpSpPr/>
            <p:nvPr/>
          </p:nvGrpSpPr>
          <p:grpSpPr>
            <a:xfrm>
              <a:off x="18885" y="3145"/>
              <a:ext cx="624" cy="624"/>
              <a:chOff x="9534" y="2261"/>
              <a:chExt cx="624" cy="624"/>
            </a:xfrm>
          </p:grpSpPr>
          <p:sp>
            <p:nvSpPr>
              <p:cNvPr id="26" name="椭圆 25"/>
              <p:cNvSpPr/>
              <p:nvPr/>
            </p:nvSpPr>
            <p:spPr>
              <a:xfrm>
                <a:off x="9534" y="2261"/>
                <a:ext cx="625" cy="624"/>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sp>
            <p:nvSpPr>
              <p:cNvPr id="27" name="椭圆 26"/>
              <p:cNvSpPr/>
              <p:nvPr/>
            </p:nvSpPr>
            <p:spPr>
              <a:xfrm>
                <a:off x="9733" y="2459"/>
                <a:ext cx="227" cy="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0"/>
              </a:p>
            </p:txBody>
          </p:sp>
        </p:grpSp>
      </p:grpSp>
      <p:sp>
        <p:nvSpPr>
          <p:cNvPr id="49" name="文本框 41"/>
          <p:cNvSpPr txBox="1">
            <a:spLocks noChangeArrowheads="1"/>
          </p:cNvSpPr>
          <p:nvPr/>
        </p:nvSpPr>
        <p:spPr bwMode="auto">
          <a:xfrm>
            <a:off x="2155314" y="4387601"/>
            <a:ext cx="1490015" cy="491490"/>
          </a:xfrm>
          <a:prstGeom prst="rect">
            <a:avLst/>
          </a:prstGeom>
          <a:noFill/>
          <a:ln w="9525">
            <a:noFill/>
            <a:miter lim="800000"/>
          </a:ln>
        </p:spPr>
        <p:txBody>
          <a:bodyPr wrap="square">
            <a:spAutoFit/>
          </a:bodyPr>
          <a:lstStyle/>
          <a:p>
            <a:pPr algn="ctr"/>
            <a:r>
              <a:rPr lang="zh-CN" altLang="en-US" sz="1300" b="1">
                <a:latin typeface="微软雅黑" panose="020B0503020204020204" pitchFamily="34" charset="-122"/>
                <a:ea typeface="微软雅黑" panose="020B0503020204020204" pitchFamily="34" charset="-122"/>
                <a:sym typeface="+mn-ea"/>
              </a:rPr>
              <a:t>抽样现场</a:t>
            </a:r>
            <a:endParaRPr lang="zh-CN" altLang="en-US" sz="1300" b="1">
              <a:latin typeface="微软雅黑" panose="020B0503020204020204" pitchFamily="34" charset="-122"/>
              <a:ea typeface="微软雅黑" panose="020B0503020204020204" pitchFamily="34" charset="-122"/>
              <a:sym typeface="+mn-ea"/>
            </a:endParaRPr>
          </a:p>
          <a:p>
            <a:pPr algn="ctr"/>
            <a:r>
              <a:rPr lang="zh-CN" altLang="en-US" sz="1300" b="1">
                <a:latin typeface="微软雅黑" panose="020B0503020204020204" pitchFamily="34" charset="-122"/>
                <a:ea typeface="微软雅黑" panose="020B0503020204020204" pitchFamily="34" charset="-122"/>
                <a:sym typeface="+mn-ea"/>
              </a:rPr>
              <a:t>验证区块链签名</a:t>
            </a:r>
            <a:endParaRPr lang="zh-CN" altLang="en-US" sz="1300" b="1">
              <a:latin typeface="微软雅黑" panose="020B0503020204020204" pitchFamily="34" charset="-122"/>
              <a:ea typeface="微软雅黑" panose="020B0503020204020204" pitchFamily="34" charset="-122"/>
              <a:sym typeface="+mn-ea"/>
            </a:endParaRPr>
          </a:p>
        </p:txBody>
      </p:sp>
      <p:sp>
        <p:nvSpPr>
          <p:cNvPr id="50" name="文本框 42"/>
          <p:cNvSpPr txBox="1">
            <a:spLocks noChangeArrowheads="1"/>
          </p:cNvSpPr>
          <p:nvPr/>
        </p:nvSpPr>
        <p:spPr bwMode="auto">
          <a:xfrm>
            <a:off x="3764720" y="4387601"/>
            <a:ext cx="1614148" cy="491490"/>
          </a:xfrm>
          <a:prstGeom prst="rect">
            <a:avLst/>
          </a:prstGeom>
          <a:noFill/>
          <a:ln w="9525">
            <a:noFill/>
            <a:miter lim="800000"/>
          </a:ln>
        </p:spPr>
        <p:txBody>
          <a:bodyPr wrap="square">
            <a:spAutoFit/>
          </a:bodyPr>
          <a:lstStyle/>
          <a:p>
            <a:pPr algn="ctr"/>
            <a:r>
              <a:rPr lang="zh-CN" altLang="en-US" sz="1300" b="1">
                <a:latin typeface="微软雅黑" panose="020B0503020204020204" pitchFamily="34" charset="-122"/>
                <a:ea typeface="微软雅黑" panose="020B0503020204020204" pitchFamily="34" charset="-122"/>
                <a:sym typeface="+mn-ea"/>
              </a:rPr>
              <a:t>报告审核</a:t>
            </a:r>
            <a:endParaRPr lang="zh-CN" altLang="en-US" sz="1300" b="1">
              <a:latin typeface="微软雅黑" panose="020B0503020204020204" pitchFamily="34" charset="-122"/>
              <a:ea typeface="微软雅黑" panose="020B0503020204020204" pitchFamily="34" charset="-122"/>
              <a:sym typeface="+mn-ea"/>
            </a:endParaRPr>
          </a:p>
          <a:p>
            <a:pPr algn="ctr"/>
            <a:r>
              <a:rPr lang="zh-CN" altLang="en-US" sz="1300" b="1">
                <a:latin typeface="微软雅黑" panose="020B0503020204020204" pitchFamily="34" charset="-122"/>
                <a:ea typeface="微软雅黑" panose="020B0503020204020204" pitchFamily="34" charset="-122"/>
                <a:sym typeface="+mn-ea"/>
              </a:rPr>
              <a:t>验证区块链签名</a:t>
            </a:r>
            <a:endParaRPr lang="zh-CN" altLang="en-US" sz="1300" b="1">
              <a:latin typeface="微软雅黑" panose="020B0503020204020204" pitchFamily="34" charset="-122"/>
              <a:ea typeface="微软雅黑" panose="020B0503020204020204" pitchFamily="34" charset="-122"/>
              <a:sym typeface="+mn-ea"/>
            </a:endParaRPr>
          </a:p>
        </p:txBody>
      </p:sp>
      <p:sp>
        <p:nvSpPr>
          <p:cNvPr id="51" name="文本框 45"/>
          <p:cNvSpPr txBox="1">
            <a:spLocks noChangeArrowheads="1"/>
          </p:cNvSpPr>
          <p:nvPr/>
        </p:nvSpPr>
        <p:spPr bwMode="auto">
          <a:xfrm>
            <a:off x="5447740" y="4387601"/>
            <a:ext cx="1594353" cy="491490"/>
          </a:xfrm>
          <a:prstGeom prst="rect">
            <a:avLst/>
          </a:prstGeom>
          <a:noFill/>
          <a:ln w="9525">
            <a:noFill/>
            <a:miter lim="800000"/>
          </a:ln>
        </p:spPr>
        <p:txBody>
          <a:bodyPr wrap="square">
            <a:spAutoFit/>
          </a:bodyPr>
          <a:lstStyle/>
          <a:p>
            <a:pPr algn="ctr"/>
            <a:r>
              <a:rPr lang="zh-CN" altLang="en-US" sz="1300" b="1">
                <a:latin typeface="微软雅黑" panose="020B0503020204020204" pitchFamily="34" charset="-122"/>
                <a:ea typeface="微软雅黑" panose="020B0503020204020204" pitchFamily="34" charset="-122"/>
                <a:sym typeface="+mn-ea"/>
              </a:rPr>
              <a:t>报告事件</a:t>
            </a:r>
            <a:endParaRPr lang="zh-CN" altLang="en-US" sz="1300" b="1">
              <a:latin typeface="微软雅黑" panose="020B0503020204020204" pitchFamily="34" charset="-122"/>
              <a:ea typeface="微软雅黑" panose="020B0503020204020204" pitchFamily="34" charset="-122"/>
              <a:sym typeface="+mn-ea"/>
            </a:endParaRPr>
          </a:p>
          <a:p>
            <a:pPr algn="ctr"/>
            <a:r>
              <a:rPr lang="zh-CN" altLang="en-US" sz="1300" b="1">
                <a:latin typeface="微软雅黑" panose="020B0503020204020204" pitchFamily="34" charset="-122"/>
                <a:ea typeface="微软雅黑" panose="020B0503020204020204" pitchFamily="34" charset="-122"/>
                <a:sym typeface="+mn-ea"/>
              </a:rPr>
              <a:t>验证区块链签名</a:t>
            </a:r>
            <a:endParaRPr lang="zh-CN" altLang="en-US" sz="1300" b="1">
              <a:latin typeface="微软雅黑" panose="020B0503020204020204" pitchFamily="34" charset="-122"/>
              <a:ea typeface="微软雅黑" panose="020B0503020204020204" pitchFamily="34" charset="-122"/>
              <a:sym typeface="+mn-ea"/>
            </a:endParaRPr>
          </a:p>
        </p:txBody>
      </p:sp>
      <p:sp>
        <p:nvSpPr>
          <p:cNvPr id="52" name="文本框 45"/>
          <p:cNvSpPr txBox="1">
            <a:spLocks noChangeArrowheads="1"/>
          </p:cNvSpPr>
          <p:nvPr/>
        </p:nvSpPr>
        <p:spPr bwMode="auto">
          <a:xfrm>
            <a:off x="7132822" y="4387601"/>
            <a:ext cx="1594353" cy="491490"/>
          </a:xfrm>
          <a:prstGeom prst="rect">
            <a:avLst/>
          </a:prstGeom>
          <a:noFill/>
          <a:ln w="9525">
            <a:noFill/>
            <a:miter lim="800000"/>
          </a:ln>
        </p:spPr>
        <p:txBody>
          <a:bodyPr wrap="square">
            <a:spAutoFit/>
          </a:bodyPr>
          <a:lstStyle/>
          <a:p>
            <a:pPr algn="ctr"/>
            <a:r>
              <a:rPr lang="zh-CN" altLang="en-US" sz="1300" b="1">
                <a:latin typeface="微软雅黑" panose="020B0503020204020204" pitchFamily="34" charset="-122"/>
                <a:ea typeface="微软雅黑" panose="020B0503020204020204" pitchFamily="34" charset="-122"/>
                <a:sym typeface="+mn-ea"/>
              </a:rPr>
              <a:t>实验数据</a:t>
            </a:r>
            <a:endParaRPr lang="zh-CN" altLang="en-US" sz="1300" b="1">
              <a:latin typeface="微软雅黑" panose="020B0503020204020204" pitchFamily="34" charset="-122"/>
              <a:ea typeface="微软雅黑" panose="020B0503020204020204" pitchFamily="34" charset="-122"/>
              <a:sym typeface="+mn-ea"/>
            </a:endParaRPr>
          </a:p>
          <a:p>
            <a:pPr algn="ctr"/>
            <a:r>
              <a:rPr lang="zh-CN" altLang="en-US" sz="1300" b="1">
                <a:latin typeface="微软雅黑" panose="020B0503020204020204" pitchFamily="34" charset="-122"/>
                <a:ea typeface="微软雅黑" panose="020B0503020204020204" pitchFamily="34" charset="-122"/>
                <a:sym typeface="+mn-ea"/>
              </a:rPr>
              <a:t>验证区块链签名</a:t>
            </a:r>
            <a:endParaRPr lang="zh-CN" altLang="en-US" sz="1300" b="1">
              <a:latin typeface="微软雅黑" panose="020B0503020204020204" pitchFamily="34" charset="-122"/>
              <a:ea typeface="微软雅黑" panose="020B0503020204020204" pitchFamily="34" charset="-122"/>
              <a:sym typeface="+mn-ea"/>
            </a:endParaRPr>
          </a:p>
        </p:txBody>
      </p:sp>
      <p:pic>
        <p:nvPicPr>
          <p:cNvPr id="54" name="图片 53" descr="a9ae18868f2e0430785e8ce6b7f93f2"/>
          <p:cNvPicPr/>
          <p:nvPr/>
        </p:nvPicPr>
        <p:blipFill>
          <a:blip r:embed="rId1" cstate="screen"/>
          <a:stretch>
            <a:fillRect/>
          </a:stretch>
        </p:blipFill>
        <p:spPr>
          <a:xfrm>
            <a:off x="2147891" y="1703678"/>
            <a:ext cx="1504861" cy="2642002"/>
          </a:xfrm>
          <a:prstGeom prst="rect">
            <a:avLst/>
          </a:prstGeom>
        </p:spPr>
      </p:pic>
      <p:pic>
        <p:nvPicPr>
          <p:cNvPr id="55" name="图片 54" descr="7d4d7d239b6aa593b811c5c7f6ea24d"/>
          <p:cNvPicPr/>
          <p:nvPr/>
        </p:nvPicPr>
        <p:blipFill>
          <a:blip r:embed="rId2" cstate="screen"/>
          <a:stretch>
            <a:fillRect/>
          </a:stretch>
        </p:blipFill>
        <p:spPr>
          <a:xfrm>
            <a:off x="3786783" y="1703678"/>
            <a:ext cx="1570021" cy="2642002"/>
          </a:xfrm>
          <a:prstGeom prst="rect">
            <a:avLst/>
          </a:prstGeom>
        </p:spPr>
      </p:pic>
      <p:pic>
        <p:nvPicPr>
          <p:cNvPr id="56" name="图片 55" descr="59dea3fdf46ef761d931d4d5e22c3f5"/>
          <p:cNvPicPr/>
          <p:nvPr/>
        </p:nvPicPr>
        <p:blipFill>
          <a:blip r:embed="rId3" cstate="screen"/>
          <a:stretch>
            <a:fillRect/>
          </a:stretch>
        </p:blipFill>
        <p:spPr>
          <a:xfrm rot="10800000" flipH="1" flipV="1">
            <a:off x="5451245" y="1703678"/>
            <a:ext cx="1587342" cy="2642002"/>
          </a:xfrm>
          <a:prstGeom prst="rect">
            <a:avLst/>
          </a:prstGeom>
        </p:spPr>
      </p:pic>
      <p:pic>
        <p:nvPicPr>
          <p:cNvPr id="57" name="图片 56" descr="7a82feeb5ea9df785dea49dfc82f9f5"/>
          <p:cNvPicPr/>
          <p:nvPr/>
        </p:nvPicPr>
        <p:blipFill>
          <a:blip r:embed="rId4" cstate="screen"/>
          <a:stretch>
            <a:fillRect/>
          </a:stretch>
        </p:blipFill>
        <p:spPr>
          <a:xfrm>
            <a:off x="7144987" y="1703678"/>
            <a:ext cx="1570021" cy="2642002"/>
          </a:xfrm>
          <a:prstGeom prst="rect">
            <a:avLst/>
          </a:prstGeom>
        </p:spPr>
      </p:pic>
      <p:pic>
        <p:nvPicPr>
          <p:cNvPr id="60" name="图片 59" descr="648bb14fe38b1475b7323b8439dc760"/>
          <p:cNvPicPr/>
          <p:nvPr/>
        </p:nvPicPr>
        <p:blipFill>
          <a:blip r:embed="rId5" cstate="screen"/>
          <a:stretch>
            <a:fillRect/>
          </a:stretch>
        </p:blipFill>
        <p:spPr>
          <a:xfrm>
            <a:off x="487965" y="1703678"/>
            <a:ext cx="1480530" cy="2642002"/>
          </a:xfrm>
          <a:prstGeom prst="rect">
            <a:avLst/>
          </a:prstGeom>
        </p:spPr>
      </p:pic>
      <p:sp>
        <p:nvSpPr>
          <p:cNvPr id="61" name="文本框 42"/>
          <p:cNvSpPr txBox="1">
            <a:spLocks noChangeArrowheads="1"/>
          </p:cNvSpPr>
          <p:nvPr/>
        </p:nvSpPr>
        <p:spPr bwMode="auto">
          <a:xfrm>
            <a:off x="421156" y="4487610"/>
            <a:ext cx="1614148" cy="291465"/>
          </a:xfrm>
          <a:prstGeom prst="rect">
            <a:avLst/>
          </a:prstGeom>
          <a:noFill/>
          <a:ln w="9525">
            <a:noFill/>
            <a:miter lim="800000"/>
          </a:ln>
        </p:spPr>
        <p:txBody>
          <a:bodyPr wrap="square">
            <a:spAutoFit/>
          </a:bodyPr>
          <a:lstStyle/>
          <a:p>
            <a:pPr algn="ctr"/>
            <a:r>
              <a:rPr lang="zh-CN" altLang="en-US" sz="1300" b="1">
                <a:latin typeface="微软雅黑" panose="020B0503020204020204" pitchFamily="34" charset="-122"/>
                <a:ea typeface="微软雅黑" panose="020B0503020204020204" pitchFamily="34" charset="-122"/>
                <a:sym typeface="+mn-ea"/>
              </a:rPr>
              <a:t>检测报告审核情况</a:t>
            </a:r>
            <a:endParaRPr lang="zh-CN" altLang="en-US" sz="1300" b="1">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食品安全云追溯认定服务</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3070" y="883735"/>
            <a:ext cx="4696460" cy="3091815"/>
            <a:chOff x="0" y="1476"/>
            <a:chExt cx="9689" cy="6544"/>
          </a:xfrm>
        </p:grpSpPr>
        <p:pic>
          <p:nvPicPr>
            <p:cNvPr id="2" name="图片 1"/>
            <p:cNvPicPr>
              <a:picLocks noChangeAspect="1"/>
            </p:cNvPicPr>
            <p:nvPr>
              <p:custDataLst>
                <p:tags r:id="rId1"/>
              </p:custDataLst>
            </p:nvPr>
          </p:nvPicPr>
          <p:blipFill>
            <a:blip r:embed="rId2" cstate="screen"/>
            <a:stretch>
              <a:fillRect/>
            </a:stretch>
          </p:blipFill>
          <p:spPr>
            <a:xfrm>
              <a:off x="0" y="1476"/>
              <a:ext cx="3563" cy="6545"/>
            </a:xfrm>
            <a:prstGeom prst="rect">
              <a:avLst/>
            </a:prstGeom>
          </p:spPr>
        </p:pic>
        <p:pic>
          <p:nvPicPr>
            <p:cNvPr id="4" name="图片 3"/>
            <p:cNvPicPr>
              <a:picLocks noChangeAspect="1"/>
            </p:cNvPicPr>
            <p:nvPr>
              <p:custDataLst>
                <p:tags r:id="rId3"/>
              </p:custDataLst>
            </p:nvPr>
          </p:nvPicPr>
          <p:blipFill>
            <a:blip r:embed="rId4" cstate="screen"/>
            <a:stretch>
              <a:fillRect/>
            </a:stretch>
          </p:blipFill>
          <p:spPr>
            <a:xfrm>
              <a:off x="6521" y="1637"/>
              <a:ext cx="3169" cy="6196"/>
            </a:xfrm>
            <a:prstGeom prst="rect">
              <a:avLst/>
            </a:prstGeom>
          </p:spPr>
        </p:pic>
        <p:pic>
          <p:nvPicPr>
            <p:cNvPr id="5" name="图片 4"/>
            <p:cNvPicPr>
              <a:picLocks noChangeAspect="1"/>
            </p:cNvPicPr>
            <p:nvPr>
              <p:custDataLst>
                <p:tags r:id="rId5"/>
              </p:custDataLst>
            </p:nvPr>
          </p:nvPicPr>
          <p:blipFill>
            <a:blip r:embed="rId6" cstate="screen"/>
            <a:stretch>
              <a:fillRect/>
            </a:stretch>
          </p:blipFill>
          <p:spPr>
            <a:xfrm>
              <a:off x="3380" y="1636"/>
              <a:ext cx="3141" cy="6225"/>
            </a:xfrm>
            <a:prstGeom prst="rect">
              <a:avLst/>
            </a:prstGeom>
          </p:spPr>
        </p:pic>
      </p:grpSp>
      <p:sp>
        <p:nvSpPr>
          <p:cNvPr id="14" name="文本框 13"/>
          <p:cNvSpPr txBox="1"/>
          <p:nvPr/>
        </p:nvSpPr>
        <p:spPr>
          <a:xfrm>
            <a:off x="5284470" y="1474285"/>
            <a:ext cx="3484880" cy="2353310"/>
          </a:xfrm>
          <a:prstGeom prst="rect">
            <a:avLst/>
          </a:prstGeom>
          <a:noFill/>
        </p:spPr>
        <p:txBody>
          <a:bodyPr wrap="square" rtlCol="0" anchor="t">
            <a:spAutoFit/>
          </a:bodyPr>
          <a:lstStyle/>
          <a:p>
            <a:pPr marL="0" lvl="0" indent="0" algn="just" eaLnBrk="1" hangingPunct="1">
              <a:lnSpc>
                <a:spcPct val="150000"/>
              </a:lnSpc>
              <a:spcBef>
                <a:spcPct val="0"/>
              </a:spcBef>
              <a:buClr>
                <a:srgbClr val="C00000"/>
              </a:buClr>
              <a:buFont typeface="Wingdings" panose="05000000000000000000" pitchFamily="2" charset="2"/>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该项目是我司利用无钥签名区块链技术为同济堂刺梨产品从产前、产中、产后(播种到生产以及销售的各个环节）形成一条闭环可审计、可追溯的链条；</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just" eaLnBrk="1" hangingPunct="1">
              <a:lnSpc>
                <a:spcPct val="150000"/>
              </a:lnSpc>
              <a:spcBef>
                <a:spcPct val="0"/>
              </a:spcBef>
              <a:buClr>
                <a:srgbClr val="C00000"/>
              </a:buClr>
              <a:buFont typeface="Wingdings" panose="05000000000000000000" pitchFamily="2" charset="2"/>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为刺梨产品赋予独立的二维码，实现</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来源可查、去向可追、责任可究</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，进而增加消费者对刺梨产品的绝对信任度。</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5436235" y="987875"/>
            <a:ext cx="2240280" cy="368300"/>
          </a:xfrm>
          <a:prstGeom prst="rect">
            <a:avLst/>
          </a:prstGeom>
          <a:noFill/>
        </p:spPr>
        <p:txBody>
          <a:bodyPr wrap="none" rtlCol="0" anchor="t">
            <a:spAutoFit/>
          </a:bodyPr>
          <a:lstStyle/>
          <a:p>
            <a:r>
              <a:rPr lang="zh-CN" altLang="en-US" b="1" noProof="0" dirty="0">
                <a:ln>
                  <a:noFill/>
                </a:ln>
                <a:effectLst/>
                <a:uLnTx/>
                <a:uFillTx/>
                <a:latin typeface="Arial" panose="020B0604020202020204"/>
                <a:ea typeface="微软雅黑" panose="020B0503020204020204" pitchFamily="34" charset="-122"/>
                <a:sym typeface="+mn-lt"/>
              </a:rPr>
              <a:t>全生命周期可控管理</a:t>
            </a:r>
            <a:endParaRPr lang="zh-CN" altLang="en-US" b="1" noProof="0" dirty="0">
              <a:ln>
                <a:noFill/>
              </a:ln>
              <a:effectLst/>
              <a:uLnTx/>
              <a:uFillTx/>
              <a:latin typeface="Arial" panose="020B0604020202020204"/>
              <a:ea typeface="微软雅黑" panose="020B0503020204020204" pitchFamily="34" charset="-122"/>
              <a:sym typeface="+mn-lt"/>
            </a:endParaRPr>
          </a:p>
        </p:txBody>
      </p:sp>
      <p:grpSp>
        <p:nvGrpSpPr>
          <p:cNvPr id="24" name="组合 23"/>
          <p:cNvGrpSpPr/>
          <p:nvPr/>
        </p:nvGrpSpPr>
        <p:grpSpPr>
          <a:xfrm>
            <a:off x="626110" y="4156525"/>
            <a:ext cx="8632190" cy="650875"/>
            <a:chOff x="815" y="6704"/>
            <a:chExt cx="13594" cy="1025"/>
          </a:xfrm>
        </p:grpSpPr>
        <p:sp>
          <p:nvSpPr>
            <p:cNvPr id="68" name="矩形 67"/>
            <p:cNvSpPr/>
            <p:nvPr/>
          </p:nvSpPr>
          <p:spPr>
            <a:xfrm>
              <a:off x="1635" y="6738"/>
              <a:ext cx="3390" cy="450"/>
            </a:xfrm>
            <a:prstGeom prst="rect">
              <a:avLst/>
            </a:prstGeom>
          </p:spPr>
          <p:txBody>
            <a:bodyPr wrap="none">
              <a:spAutoFit/>
            </a:bodyPr>
            <a:lstStyle/>
            <a:p>
              <a:pPr marL="356870" marR="0" lvl="1" indent="0" algn="l" defTabSz="713105" rtl="0" eaLnBrk="1" fontAlgn="auto" latinLnBrk="0" hangingPunct="1">
                <a:lnSpc>
                  <a:spcPct val="100000"/>
                </a:lnSpc>
                <a:spcBef>
                  <a:spcPts val="1800"/>
                </a:spcBef>
                <a:spcAft>
                  <a:spcPts val="0"/>
                </a:spcAft>
                <a:buClrTx/>
                <a:buSzTx/>
                <a:buFontTx/>
                <a:buNone/>
                <a:defRPr/>
              </a:pPr>
              <a:r>
                <a:rPr kumimoji="1" lang="zh-CN" altLang="en-US" sz="1265"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高性能强安全的区块链</a:t>
              </a:r>
              <a:endParaRPr kumimoji="1" lang="zh-CN" altLang="en-US" sz="1265"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文本框 37"/>
            <p:cNvSpPr txBox="1"/>
            <p:nvPr/>
          </p:nvSpPr>
          <p:spPr>
            <a:xfrm>
              <a:off x="2126" y="7265"/>
              <a:ext cx="3386" cy="40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lvl="0" defTabSz="713105" eaLnBrk="1" hangingPunct="1">
                <a:lnSpc>
                  <a:spcPct val="100000"/>
                </a:lnSpc>
                <a:spcBef>
                  <a:spcPct val="0"/>
                </a:spcBef>
              </a:pPr>
              <a:r>
                <a:rPr lang="zh-CN" altLang="en-US" sz="1080" dirty="0">
                  <a:latin typeface="微软雅黑" panose="020B0503020204020204" pitchFamily="34" charset="-122"/>
                  <a:ea typeface="微软雅黑" panose="020B0503020204020204" pitchFamily="34" charset="-122"/>
                </a:rPr>
                <a:t>数据流转保真</a:t>
              </a:r>
              <a:endParaRPr lang="zh-CN" altLang="en-US" sz="108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406" y="6773"/>
              <a:ext cx="3921" cy="898"/>
              <a:chOff x="7086" y="6772"/>
              <a:chExt cx="3921" cy="898"/>
            </a:xfrm>
          </p:grpSpPr>
          <p:sp>
            <p:nvSpPr>
              <p:cNvPr id="69" name="矩形 68"/>
              <p:cNvSpPr/>
              <p:nvPr/>
            </p:nvSpPr>
            <p:spPr>
              <a:xfrm>
                <a:off x="7086" y="6772"/>
                <a:ext cx="2380" cy="450"/>
              </a:xfrm>
              <a:prstGeom prst="rect">
                <a:avLst/>
              </a:prstGeom>
            </p:spPr>
            <p:txBody>
              <a:bodyPr wrap="none">
                <a:spAutoFit/>
              </a:bodyPr>
              <a:lstStyle/>
              <a:p>
                <a:pPr marL="356870" marR="0" lvl="1" indent="0" algn="l" defTabSz="713105" rtl="0" eaLnBrk="1" fontAlgn="auto" latinLnBrk="0" hangingPunct="1">
                  <a:lnSpc>
                    <a:spcPct val="100000"/>
                  </a:lnSpc>
                  <a:spcBef>
                    <a:spcPts val="1800"/>
                  </a:spcBef>
                  <a:spcAft>
                    <a:spcPts val="0"/>
                  </a:spcAft>
                  <a:buClrTx/>
                  <a:buSzTx/>
                  <a:buFontTx/>
                  <a:buNone/>
                  <a:defRPr/>
                </a:pPr>
                <a:r>
                  <a:rPr kumimoji="1" lang="zh-CN" altLang="en-US"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产品</a:t>
                </a:r>
                <a:r>
                  <a:rPr kumimoji="1" lang="en-US" altLang="zh-CN"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GPS</a:t>
                </a:r>
                <a:r>
                  <a:rPr kumimoji="1" lang="zh-CN" altLang="en-US"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定位</a:t>
                </a:r>
                <a:endParaRPr kumimoji="1" lang="zh-CN" altLang="en-US"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文本框 38"/>
              <p:cNvSpPr txBox="1"/>
              <p:nvPr/>
            </p:nvSpPr>
            <p:spPr>
              <a:xfrm>
                <a:off x="7621" y="7265"/>
                <a:ext cx="3386" cy="40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lvl="0" defTabSz="713105" eaLnBrk="1" hangingPunct="1">
                  <a:lnSpc>
                    <a:spcPct val="100000"/>
                  </a:lnSpc>
                  <a:spcBef>
                    <a:spcPct val="0"/>
                  </a:spcBef>
                </a:pPr>
                <a:r>
                  <a:rPr lang="zh-CN" altLang="en-US" sz="1080" dirty="0">
                    <a:latin typeface="微软雅黑" panose="020B0503020204020204" pitchFamily="34" charset="-122"/>
                    <a:ea typeface="微软雅黑" panose="020B0503020204020204" pitchFamily="34" charset="-122"/>
                  </a:rPr>
                  <a:t>确保产品来源地</a:t>
                </a:r>
                <a:endParaRPr lang="zh-CN" altLang="en-US" sz="108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15" y="6705"/>
              <a:ext cx="1024" cy="1024"/>
              <a:chOff x="816" y="6619"/>
              <a:chExt cx="1024" cy="1024"/>
            </a:xfrm>
          </p:grpSpPr>
          <p:sp>
            <p:nvSpPr>
              <p:cNvPr id="60" name="Oval 62"/>
              <p:cNvSpPr/>
              <p:nvPr/>
            </p:nvSpPr>
            <p:spPr>
              <a:xfrm>
                <a:off x="816" y="6619"/>
                <a:ext cx="1024" cy="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300" tIns="41150" rIns="82300" bIns="41150" anchor="ctr"/>
              <a:lstStyle/>
              <a:p>
                <a:pPr marL="0" marR="0" lvl="0" indent="0" algn="ctr" defTabSz="713105" rtl="0" eaLnBrk="1" fontAlgn="base" latinLnBrk="0" hangingPunct="1">
                  <a:lnSpc>
                    <a:spcPct val="100000"/>
                  </a:lnSpc>
                  <a:spcBef>
                    <a:spcPct val="0"/>
                  </a:spcBef>
                  <a:spcAft>
                    <a:spcPct val="0"/>
                  </a:spcAft>
                  <a:buClrTx/>
                  <a:buSzTx/>
                  <a:buFontTx/>
                  <a:buNone/>
                  <a:defRPr/>
                </a:pPr>
                <a:endParaRPr kumimoji="0" lang="id-ID" altLang="zh-CN" sz="810" b="0" i="0" u="none" strike="noStrike" kern="1200" cap="none" spc="0" normalizeH="0" baseline="0" noProof="0">
                  <a:ln>
                    <a:noFill/>
                  </a:ln>
                  <a:solidFill>
                    <a:srgbClr val="FFFFFF"/>
                  </a:solidFill>
                  <a:effectLst/>
                  <a:uLnTx/>
                  <a:uFillTx/>
                  <a:latin typeface="Lato Light"/>
                  <a:ea typeface="Lato Light"/>
                  <a:cs typeface="Lato Light"/>
                </a:endParaRPr>
              </a:p>
            </p:txBody>
          </p:sp>
          <p:pic>
            <p:nvPicPr>
              <p:cNvPr id="12" name="图片 11" descr="加密_#e6e6e6_128_3658737"/>
              <p:cNvPicPr>
                <a:picLocks noChangeAspect="1"/>
              </p:cNvPicPr>
              <p:nvPr/>
            </p:nvPicPr>
            <p:blipFill>
              <a:blip r:embed="rId7" cstate="screen"/>
              <a:stretch>
                <a:fillRect/>
              </a:stretch>
            </p:blipFill>
            <p:spPr>
              <a:xfrm>
                <a:off x="1020" y="6823"/>
                <a:ext cx="616" cy="616"/>
              </a:xfrm>
              <a:prstGeom prst="rect">
                <a:avLst/>
              </a:prstGeom>
            </p:spPr>
          </p:pic>
        </p:grpSp>
        <p:grpSp>
          <p:nvGrpSpPr>
            <p:cNvPr id="21" name="组合 20"/>
            <p:cNvGrpSpPr/>
            <p:nvPr/>
          </p:nvGrpSpPr>
          <p:grpSpPr>
            <a:xfrm>
              <a:off x="5489" y="6704"/>
              <a:ext cx="1024" cy="1024"/>
              <a:chOff x="6037" y="6619"/>
              <a:chExt cx="1024" cy="1024"/>
            </a:xfrm>
          </p:grpSpPr>
          <p:sp>
            <p:nvSpPr>
              <p:cNvPr id="61" name="Oval 67"/>
              <p:cNvSpPr/>
              <p:nvPr/>
            </p:nvSpPr>
            <p:spPr>
              <a:xfrm>
                <a:off x="6037" y="6619"/>
                <a:ext cx="1024" cy="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300" tIns="41150" rIns="82300" bIns="41150" anchor="ctr"/>
              <a:lstStyle/>
              <a:p>
                <a:pPr marL="0" marR="0" lvl="0" indent="0" algn="ctr" defTabSz="713105" rtl="0" eaLnBrk="1" fontAlgn="base" latinLnBrk="0" hangingPunct="1">
                  <a:lnSpc>
                    <a:spcPct val="100000"/>
                  </a:lnSpc>
                  <a:spcBef>
                    <a:spcPct val="0"/>
                  </a:spcBef>
                  <a:spcAft>
                    <a:spcPct val="0"/>
                  </a:spcAft>
                  <a:buClrTx/>
                  <a:buSzTx/>
                  <a:buFontTx/>
                  <a:buNone/>
                  <a:defRPr/>
                </a:pPr>
                <a:endParaRPr kumimoji="0" lang="id-ID" altLang="zh-CN" sz="810" b="0" i="0" u="none" strike="noStrike" kern="1200" cap="none" spc="0" normalizeH="0" baseline="0" noProof="0">
                  <a:ln>
                    <a:noFill/>
                  </a:ln>
                  <a:solidFill>
                    <a:srgbClr val="FFFFFF"/>
                  </a:solidFill>
                  <a:effectLst/>
                  <a:uLnTx/>
                  <a:uFillTx/>
                  <a:latin typeface="Lato Light"/>
                  <a:ea typeface="Lato Light"/>
                  <a:cs typeface="Lato Light"/>
                </a:endParaRPr>
              </a:p>
            </p:txBody>
          </p:sp>
          <p:pic>
            <p:nvPicPr>
              <p:cNvPr id="8" name="图片 7" descr="定位_#e6e6e6_128_3641644"/>
              <p:cNvPicPr>
                <a:picLocks noChangeAspect="1"/>
              </p:cNvPicPr>
              <p:nvPr/>
            </p:nvPicPr>
            <p:blipFill>
              <a:blip r:embed="rId8" cstate="screen"/>
              <a:stretch>
                <a:fillRect/>
              </a:stretch>
            </p:blipFill>
            <p:spPr>
              <a:xfrm>
                <a:off x="6232" y="6799"/>
                <a:ext cx="640" cy="640"/>
              </a:xfrm>
              <a:prstGeom prst="rect">
                <a:avLst/>
              </a:prstGeom>
            </p:spPr>
          </p:pic>
        </p:grpSp>
        <p:pic>
          <p:nvPicPr>
            <p:cNvPr id="17" name="图片 16" descr="333437323831373b333530353338303bb6feceacc2eb"/>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9581" y="6705"/>
              <a:ext cx="1024" cy="1024"/>
            </a:xfrm>
            <a:prstGeom prst="rect">
              <a:avLst/>
            </a:prstGeom>
          </p:spPr>
        </p:pic>
        <p:grpSp>
          <p:nvGrpSpPr>
            <p:cNvPr id="23" name="组合 22"/>
            <p:cNvGrpSpPr/>
            <p:nvPr/>
          </p:nvGrpSpPr>
          <p:grpSpPr>
            <a:xfrm>
              <a:off x="10488" y="6738"/>
              <a:ext cx="3921" cy="983"/>
              <a:chOff x="11201" y="6761"/>
              <a:chExt cx="3921" cy="983"/>
            </a:xfrm>
          </p:grpSpPr>
          <p:sp>
            <p:nvSpPr>
              <p:cNvPr id="18" name="矩形 17"/>
              <p:cNvSpPr/>
              <p:nvPr/>
            </p:nvSpPr>
            <p:spPr>
              <a:xfrm>
                <a:off x="11201" y="6761"/>
                <a:ext cx="1866" cy="450"/>
              </a:xfrm>
              <a:prstGeom prst="rect">
                <a:avLst/>
              </a:prstGeom>
            </p:spPr>
            <p:txBody>
              <a:bodyPr wrap="none">
                <a:spAutoFit/>
              </a:bodyPr>
              <a:lstStyle/>
              <a:p>
                <a:pPr marL="356870" marR="0" lvl="1" indent="0" algn="ctr" defTabSz="713105" rtl="0" eaLnBrk="1" fontAlgn="auto" latinLnBrk="0" hangingPunct="1">
                  <a:lnSpc>
                    <a:spcPct val="100000"/>
                  </a:lnSpc>
                  <a:spcBef>
                    <a:spcPts val="1800"/>
                  </a:spcBef>
                  <a:spcAft>
                    <a:spcPts val="0"/>
                  </a:spcAft>
                  <a:buClrTx/>
                  <a:buSzTx/>
                  <a:buFontTx/>
                  <a:buNone/>
                  <a:defRPr/>
                </a:pPr>
                <a:r>
                  <a:rPr kumimoji="1" lang="zh-CN" altLang="en-US"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一物一码</a:t>
                </a:r>
                <a:endParaRPr kumimoji="1" lang="zh-CN" altLang="en-US" sz="1265"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37"/>
              <p:cNvSpPr txBox="1"/>
              <p:nvPr/>
            </p:nvSpPr>
            <p:spPr>
              <a:xfrm>
                <a:off x="11736" y="7339"/>
                <a:ext cx="3386" cy="40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lvl="0" defTabSz="713105" eaLnBrk="1" hangingPunct="1">
                  <a:lnSpc>
                    <a:spcPct val="100000"/>
                  </a:lnSpc>
                  <a:spcBef>
                    <a:spcPct val="0"/>
                  </a:spcBef>
                </a:pPr>
                <a:r>
                  <a:rPr lang="zh-CN" altLang="en-US" sz="1080" dirty="0">
                    <a:latin typeface="微软雅黑" panose="020B0503020204020204" pitchFamily="34" charset="-122"/>
                    <a:ea typeface="微软雅黑" panose="020B0503020204020204" pitchFamily="34" charset="-122"/>
                  </a:rPr>
                  <a:t>防止串货、仿冒</a:t>
                </a:r>
                <a:endParaRPr lang="zh-CN" altLang="en-US" sz="1080" dirty="0">
                  <a:latin typeface="微软雅黑" panose="020B0503020204020204" pitchFamily="34" charset="-122"/>
                  <a:ea typeface="微软雅黑" panose="020B0503020204020204" pitchFamily="34" charset="-122"/>
                </a:endParaRPr>
              </a:p>
            </p:txBody>
          </p:sp>
        </p:grpSp>
      </p:grpSp>
      <p:sp>
        <p:nvSpPr>
          <p:cNvPr id="10" name="文本框 9"/>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同济堂刺梨全产业链溯源</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txBox="1"/>
          <p:nvPr>
            <p:custDataLst>
              <p:tags r:id="rId1"/>
            </p:custDataLst>
          </p:nvPr>
        </p:nvSpPr>
        <p:spPr>
          <a:xfrm>
            <a:off x="545783" y="1038199"/>
            <a:ext cx="5672614" cy="1300163"/>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124460" algn="l" fontAlgn="ctr">
              <a:lnSpc>
                <a:spcPct val="120000"/>
              </a:lnSpc>
              <a:spcBef>
                <a:spcPts val="0"/>
              </a:spcBef>
              <a:spcAft>
                <a:spcPts val="800"/>
              </a:spcAft>
              <a:buSzPct val="100000"/>
              <a:buFont typeface="Wingdings" panose="05000000000000000000" charset="0"/>
              <a:buNone/>
            </a:pPr>
            <a:r>
              <a:rPr lang="zh-CN" altLang="en-US" sz="10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爱立示“</a:t>
            </a:r>
            <a:r>
              <a:rPr lang="zh-CN" altLang="en-US" sz="1000" b="1" spc="1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基于无钥签名区块链的流程溯源APP解决方案</a:t>
            </a:r>
            <a:r>
              <a:rPr lang="zh-CN" altLang="en-US" sz="10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”，是可以广泛支持各种供应链业务流程溯源场景的区块链平台级应用。对全产业链中的数据安全，特别是数据原始性和数据完整性进行全流程监管。</a:t>
            </a:r>
            <a:endParaRPr lang="zh-CN" altLang="en-US" sz="10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124460" algn="l" fontAlgn="ctr">
              <a:lnSpc>
                <a:spcPct val="120000"/>
              </a:lnSpc>
              <a:spcBef>
                <a:spcPts val="0"/>
              </a:spcBef>
              <a:spcAft>
                <a:spcPts val="800"/>
              </a:spcAft>
              <a:buSzPct val="100000"/>
              <a:buFont typeface="Wingdings" panose="05000000000000000000" charset="0"/>
              <a:buNone/>
            </a:pPr>
            <a:r>
              <a:rPr lang="zh-CN" altLang="en-US" sz="1000" spc="18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系统支持一物一码和全流程级联追溯、实现信息可查询、来源可追溯、去向可跟踪、责任可追究。利用区块链与防伪系统的结合应用，一方面从信息源头为数据提供“保真”，另一方面，高效率的区块链验证可以让消费者提高参与度及体验感，极大提升民众对于防伪溯源的认可度。</a:t>
            </a:r>
            <a:r>
              <a:rPr lang="zh-CN" altLang="en-US" sz="1000" spc="180" dirty="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让诚信看得见，让安全能体验！</a:t>
            </a:r>
            <a:endParaRPr lang="zh-CN" altLang="en-US" sz="1000" spc="180" dirty="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4" name="图片 13"/>
          <p:cNvPicPr>
            <a:picLocks noChangeAspect="1"/>
          </p:cNvPicPr>
          <p:nvPr>
            <p:custDataLst>
              <p:tags r:id="rId2"/>
            </p:custDataLst>
          </p:nvPr>
        </p:nvPicPr>
        <p:blipFill rotWithShape="1">
          <a:blip r:embed="rId3" cstate="screen"/>
          <a:srcRect/>
          <a:stretch>
            <a:fillRect/>
          </a:stretch>
        </p:blipFill>
        <p:spPr>
          <a:xfrm>
            <a:off x="395609" y="2891588"/>
            <a:ext cx="3231833" cy="1785947"/>
          </a:xfrm>
          <a:custGeom>
            <a:avLst/>
            <a:gdLst/>
            <a:ahLst/>
            <a:cxnLst>
              <a:cxn ang="3">
                <a:pos x="hc" y="t"/>
              </a:cxn>
              <a:cxn ang="cd2">
                <a:pos x="l" y="vc"/>
              </a:cxn>
              <a:cxn ang="cd4">
                <a:pos x="hc" y="b"/>
              </a:cxn>
              <a:cxn ang="0">
                <a:pos x="r" y="vc"/>
              </a:cxn>
            </a:cxnLst>
            <a:rect l="l" t="t" r="r" b="b"/>
            <a:pathLst>
              <a:path w="5280" h="4080">
                <a:moveTo>
                  <a:pt x="0" y="0"/>
                </a:moveTo>
                <a:lnTo>
                  <a:pt x="5280" y="0"/>
                </a:lnTo>
                <a:lnTo>
                  <a:pt x="5280" y="4080"/>
                </a:lnTo>
                <a:lnTo>
                  <a:pt x="0" y="4080"/>
                </a:lnTo>
                <a:lnTo>
                  <a:pt x="0" y="0"/>
                </a:lnTo>
                <a:close/>
              </a:path>
            </a:pathLst>
          </a:custGeom>
          <a:effectLst>
            <a:outerShdw blurRad="63500" sx="102000" sy="102000" algn="ctr" rotWithShape="0">
              <a:prstClr val="black">
                <a:alpha val="40000"/>
              </a:prstClr>
            </a:outerShdw>
          </a:effectLst>
        </p:spPr>
      </p:pic>
      <p:pic>
        <p:nvPicPr>
          <p:cNvPr id="15" name="图片 14"/>
          <p:cNvPicPr>
            <a:picLocks noChangeAspect="1"/>
          </p:cNvPicPr>
          <p:nvPr>
            <p:custDataLst>
              <p:tags r:id="rId4"/>
            </p:custDataLst>
          </p:nvPr>
        </p:nvPicPr>
        <p:blipFill rotWithShape="1">
          <a:blip r:embed="rId5" cstate="screen"/>
          <a:srcRect/>
          <a:stretch>
            <a:fillRect/>
          </a:stretch>
        </p:blipFill>
        <p:spPr>
          <a:xfrm>
            <a:off x="3995763" y="3004005"/>
            <a:ext cx="4700626" cy="1557814"/>
          </a:xfrm>
          <a:custGeom>
            <a:avLst/>
            <a:gdLst/>
            <a:ahLst/>
            <a:cxnLst>
              <a:cxn ang="3">
                <a:pos x="hc" y="t"/>
              </a:cxn>
              <a:cxn ang="cd2">
                <a:pos x="l" y="vc"/>
              </a:cxn>
              <a:cxn ang="cd4">
                <a:pos x="hc" y="b"/>
              </a:cxn>
              <a:cxn ang="0">
                <a:pos x="r" y="vc"/>
              </a:cxn>
            </a:cxnLst>
            <a:rect l="l" t="t" r="r" b="b"/>
            <a:pathLst>
              <a:path w="11520" h="4080">
                <a:moveTo>
                  <a:pt x="0" y="0"/>
                </a:moveTo>
                <a:lnTo>
                  <a:pt x="11520" y="0"/>
                </a:lnTo>
                <a:lnTo>
                  <a:pt x="11520" y="4080"/>
                </a:lnTo>
                <a:lnTo>
                  <a:pt x="0" y="4080"/>
                </a:lnTo>
                <a:lnTo>
                  <a:pt x="0" y="0"/>
                </a:lnTo>
                <a:close/>
              </a:path>
            </a:pathLst>
          </a:custGeom>
          <a:effectLst>
            <a:outerShdw blurRad="63500" sx="102000" sy="102000" algn="ctr" rotWithShape="0">
              <a:prstClr val="black">
                <a:alpha val="40000"/>
              </a:prstClr>
            </a:outerShdw>
          </a:effectLst>
        </p:spPr>
      </p:pic>
      <p:cxnSp>
        <p:nvCxnSpPr>
          <p:cNvPr id="11" name="直接连接符 10"/>
          <p:cNvCxnSpPr/>
          <p:nvPr>
            <p:custDataLst>
              <p:tags r:id="rId6"/>
            </p:custDataLst>
          </p:nvPr>
        </p:nvCxnSpPr>
        <p:spPr>
          <a:xfrm flipH="1">
            <a:off x="467327" y="2644097"/>
            <a:ext cx="8229666" cy="0"/>
          </a:xfrm>
          <a:prstGeom prst="line">
            <a:avLst/>
          </a:prstGeom>
          <a:ln w="28575">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图片 1"/>
          <p:cNvPicPr>
            <a:picLocks noChangeAspect="1"/>
          </p:cNvPicPr>
          <p:nvPr/>
        </p:nvPicPr>
        <p:blipFill>
          <a:blip r:embed="rId7" cstate="screen"/>
          <a:stretch>
            <a:fillRect/>
          </a:stretch>
        </p:blipFill>
        <p:spPr>
          <a:xfrm>
            <a:off x="6416993" y="982478"/>
            <a:ext cx="2132648" cy="1421130"/>
          </a:xfrm>
          <a:prstGeom prst="rect">
            <a:avLst/>
          </a:prstGeom>
          <a:noFill/>
          <a:ln>
            <a:noFill/>
          </a:ln>
          <a:effectLst>
            <a:outerShdw blurRad="63500" sx="102000" sy="102000" algn="ctr" rotWithShape="0">
              <a:prstClr val="black">
                <a:alpha val="40000"/>
              </a:prstClr>
            </a:outerShdw>
          </a:effectLst>
        </p:spPr>
      </p:pic>
      <p:cxnSp>
        <p:nvCxnSpPr>
          <p:cNvPr id="5" name="曲线连接符 4"/>
          <p:cNvCxnSpPr/>
          <p:nvPr/>
        </p:nvCxnSpPr>
        <p:spPr>
          <a:xfrm rot="5400000" flipH="1">
            <a:off x="6409373" y="1314424"/>
            <a:ext cx="95726" cy="1853565"/>
          </a:xfrm>
          <a:prstGeom prst="curvedConnector4">
            <a:avLst>
              <a:gd name="adj1" fmla="val -186318"/>
              <a:gd name="adj2" fmla="val 78764"/>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基于无钥签名区块链的流程溯源APP</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44880" y="916120"/>
            <a:ext cx="6918325" cy="1779270"/>
            <a:chOff x="1089753" y="4189985"/>
            <a:chExt cx="9654447" cy="2758415"/>
          </a:xfrm>
        </p:grpSpPr>
        <p:pic>
          <p:nvPicPr>
            <p:cNvPr id="15" name="Picture 14"/>
            <p:cNvPicPr>
              <a:picLocks noChangeAspect="1"/>
            </p:cNvPicPr>
            <p:nvPr/>
          </p:nvPicPr>
          <p:blipFill>
            <a:blip r:embed="rId1" cstate="email"/>
            <a:stretch>
              <a:fillRect/>
            </a:stretch>
          </p:blipFill>
          <p:spPr>
            <a:xfrm>
              <a:off x="9707275" y="5489743"/>
              <a:ext cx="803262" cy="701997"/>
            </a:xfrm>
            <a:prstGeom prst="rect">
              <a:avLst/>
            </a:prstGeom>
          </p:spPr>
        </p:pic>
        <p:pic>
          <p:nvPicPr>
            <p:cNvPr id="19" name="Picture 18"/>
            <p:cNvPicPr>
              <a:picLocks noChangeAspect="1"/>
            </p:cNvPicPr>
            <p:nvPr/>
          </p:nvPicPr>
          <p:blipFill>
            <a:blip r:embed="rId2" cstate="email"/>
            <a:stretch>
              <a:fillRect/>
            </a:stretch>
          </p:blipFill>
          <p:spPr>
            <a:xfrm>
              <a:off x="5693923" y="5489743"/>
              <a:ext cx="1223787" cy="1069507"/>
            </a:xfrm>
            <a:prstGeom prst="rect">
              <a:avLst/>
            </a:prstGeom>
          </p:spPr>
        </p:pic>
        <p:sp>
          <p:nvSpPr>
            <p:cNvPr id="22" name="TextBox 21"/>
            <p:cNvSpPr txBox="1"/>
            <p:nvPr/>
          </p:nvSpPr>
          <p:spPr>
            <a:xfrm>
              <a:off x="1869552" y="6467991"/>
              <a:ext cx="994244" cy="4272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原材料</a:t>
              </a:r>
              <a:endParaRPr lang="zh-CN" altLang="en-US" sz="12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587769" y="6515244"/>
              <a:ext cx="803725" cy="4272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酒厂</a:t>
              </a:r>
              <a:endParaRPr lang="zh-CN" altLang="en-US" sz="12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5220031" y="6515244"/>
              <a:ext cx="1805058" cy="42724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批发商分销商</a:t>
              </a:r>
              <a:endParaRPr lang="zh-CN" altLang="en-US" sz="12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7534617" y="6521151"/>
              <a:ext cx="1144887" cy="42724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零售商</a:t>
              </a:r>
              <a:endParaRPr lang="zh-CN" altLang="en-US" sz="12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9473482" y="6515244"/>
              <a:ext cx="1152862" cy="42724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消费者</a:t>
              </a:r>
              <a:endParaRPr lang="zh-CN" altLang="en-US" sz="1200" dirty="0">
                <a:latin typeface="微软雅黑" panose="020B0503020204020204" pitchFamily="34" charset="-122"/>
                <a:ea typeface="微软雅黑" panose="020B0503020204020204" pitchFamily="34" charset="-122"/>
              </a:endParaRPr>
            </a:p>
          </p:txBody>
        </p:sp>
        <p:sp>
          <p:nvSpPr>
            <p:cNvPr id="40" name="Right Arrow 39"/>
            <p:cNvSpPr/>
            <p:nvPr/>
          </p:nvSpPr>
          <p:spPr>
            <a:xfrm>
              <a:off x="3224963" y="5829755"/>
              <a:ext cx="279188" cy="51025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42" name="Right Arrow 41"/>
            <p:cNvSpPr/>
            <p:nvPr/>
          </p:nvSpPr>
          <p:spPr>
            <a:xfrm>
              <a:off x="7255095" y="5817499"/>
              <a:ext cx="279188" cy="51025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43" name="Right Arrow 42"/>
            <p:cNvSpPr/>
            <p:nvPr/>
          </p:nvSpPr>
          <p:spPr>
            <a:xfrm>
              <a:off x="9255361" y="5817499"/>
              <a:ext cx="279188" cy="51025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41" name="Right Arrow 40"/>
            <p:cNvSpPr/>
            <p:nvPr/>
          </p:nvSpPr>
          <p:spPr>
            <a:xfrm>
              <a:off x="5086510" y="5817499"/>
              <a:ext cx="279188" cy="51025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26" name="Rounded Rectangular Callout 25"/>
            <p:cNvSpPr/>
            <p:nvPr/>
          </p:nvSpPr>
          <p:spPr>
            <a:xfrm>
              <a:off x="2959772" y="4514928"/>
              <a:ext cx="1529799" cy="750194"/>
            </a:xfrm>
            <a:prstGeom prst="wedgeRoundRectCallout">
              <a:avLst>
                <a:gd name="adj1" fmla="val 27042"/>
                <a:gd name="adj2" fmla="val 108222"/>
                <a:gd name="adj3" fmla="val 16667"/>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处理？</a:t>
              </a:r>
              <a:endPar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序列化？</a:t>
              </a:r>
              <a:endPar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审计线索？</a:t>
              </a:r>
              <a:endParaRPr lang="en-US" altLang="zh-TW"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ounded Rectangular Callout 34"/>
            <p:cNvSpPr/>
            <p:nvPr/>
          </p:nvSpPr>
          <p:spPr>
            <a:xfrm>
              <a:off x="4753192" y="4608572"/>
              <a:ext cx="1705631" cy="750194"/>
            </a:xfrm>
            <a:prstGeom prst="wedgeRoundRectCallout">
              <a:avLst>
                <a:gd name="adj1" fmla="val 38737"/>
                <a:gd name="adj2" fmla="val 89674"/>
                <a:gd name="adj3" fmla="val 16667"/>
              </a:avLst>
            </a:prstGeom>
            <a:solidFill>
              <a:schemeClr val="bg1"/>
            </a:solid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b="1"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销售？</a:t>
              </a:r>
              <a:endParaRPr lang="zh-CN" altLang="en-US" sz="1350" b="1"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350" b="1"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地点？</a:t>
              </a:r>
              <a:endParaRPr lang="en-GB" sz="135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ounded Rectangular Callout 35"/>
            <p:cNvSpPr/>
            <p:nvPr/>
          </p:nvSpPr>
          <p:spPr>
            <a:xfrm>
              <a:off x="6604618" y="4189985"/>
              <a:ext cx="2006173" cy="750194"/>
            </a:xfrm>
            <a:prstGeom prst="wedgeRoundRectCallout">
              <a:avLst>
                <a:gd name="adj1" fmla="val 38737"/>
                <a:gd name="adj2" fmla="val 89674"/>
                <a:gd name="adj3" fmla="val 16667"/>
              </a:avLst>
            </a:prstGeom>
            <a:solidFill>
              <a:schemeClr val="bg1"/>
            </a:solidFill>
            <a:ln w="3810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b="1"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销售</a:t>
              </a:r>
              <a:r>
                <a:rPr lang="en-US" altLang="zh-CN" sz="1350" b="1"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350" b="1"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350" b="1"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地点？？？</a:t>
              </a:r>
              <a:endParaRPr lang="en-GB" sz="135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Rounded Rectangular Callout 36"/>
            <p:cNvSpPr/>
            <p:nvPr/>
          </p:nvSpPr>
          <p:spPr>
            <a:xfrm>
              <a:off x="8782133" y="4222048"/>
              <a:ext cx="1705631" cy="750194"/>
            </a:xfrm>
            <a:prstGeom prst="wedgeRoundRectCallout">
              <a:avLst>
                <a:gd name="adj1" fmla="val 38737"/>
                <a:gd name="adj2" fmla="val 89674"/>
                <a:gd name="adj3" fmla="val 16667"/>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真实性？</a:t>
              </a:r>
              <a:endPar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资源？？</a:t>
              </a:r>
              <a:endPar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属性？</a:t>
              </a:r>
              <a:endParaRPr lang="en-US" altLang="zh-TW" sz="1050"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Rounded Rectangular Callout 37"/>
            <p:cNvSpPr/>
            <p:nvPr/>
          </p:nvSpPr>
          <p:spPr>
            <a:xfrm>
              <a:off x="1089753" y="4565082"/>
              <a:ext cx="1641149" cy="750194"/>
            </a:xfrm>
            <a:prstGeom prst="wedgeRoundRectCallout">
              <a:avLst>
                <a:gd name="adj1" fmla="val 38737"/>
                <a:gd name="adj2" fmla="val 89674"/>
                <a:gd name="adj3" fmla="val 16667"/>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来源</a:t>
              </a:r>
              <a:r>
                <a:rPr lang="en-US" altLang="zh-TW"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TW"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真伪</a:t>
              </a:r>
              <a:r>
                <a:rPr 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证书</a:t>
              </a:r>
              <a:r>
                <a:rPr 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105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Picture 2"/>
            <p:cNvPicPr>
              <a:picLocks noChangeAspect="1"/>
            </p:cNvPicPr>
            <p:nvPr/>
          </p:nvPicPr>
          <p:blipFill>
            <a:blip r:embed="rId3"/>
            <a:stretch>
              <a:fillRect/>
            </a:stretch>
          </p:blipFill>
          <p:spPr>
            <a:xfrm>
              <a:off x="3734430" y="5792487"/>
              <a:ext cx="791162" cy="508964"/>
            </a:xfrm>
            <a:prstGeom prst="rect">
              <a:avLst/>
            </a:prstGeom>
          </p:spPr>
        </p:pic>
        <p:pic>
          <p:nvPicPr>
            <p:cNvPr id="6" name="Picture 5"/>
            <p:cNvPicPr>
              <a:picLocks noChangeAspect="1"/>
            </p:cNvPicPr>
            <p:nvPr/>
          </p:nvPicPr>
          <p:blipFill>
            <a:blip r:embed="rId4" cstate="email"/>
            <a:stretch>
              <a:fillRect/>
            </a:stretch>
          </p:blipFill>
          <p:spPr>
            <a:xfrm>
              <a:off x="7676591" y="5381224"/>
              <a:ext cx="1230697" cy="1075547"/>
            </a:xfrm>
            <a:prstGeom prst="rect">
              <a:avLst/>
            </a:prstGeom>
          </p:spPr>
        </p:pic>
        <p:pic>
          <p:nvPicPr>
            <p:cNvPr id="7" name="Picture 6"/>
            <p:cNvPicPr>
              <a:picLocks noChangeAspect="1"/>
            </p:cNvPicPr>
            <p:nvPr/>
          </p:nvPicPr>
          <p:blipFill>
            <a:blip r:embed="rId5" cstate="email"/>
            <a:stretch>
              <a:fillRect/>
            </a:stretch>
          </p:blipFill>
          <p:spPr>
            <a:xfrm>
              <a:off x="10199996" y="5792486"/>
              <a:ext cx="544204" cy="475597"/>
            </a:xfrm>
            <a:prstGeom prst="rect">
              <a:avLst/>
            </a:prstGeom>
          </p:spPr>
        </p:pic>
        <p:pic>
          <p:nvPicPr>
            <p:cNvPr id="10" name="Picture 9"/>
            <p:cNvPicPr>
              <a:picLocks noChangeAspect="1"/>
            </p:cNvPicPr>
            <p:nvPr/>
          </p:nvPicPr>
          <p:blipFill>
            <a:blip r:embed="rId6" cstate="email"/>
            <a:stretch>
              <a:fillRect/>
            </a:stretch>
          </p:blipFill>
          <p:spPr>
            <a:xfrm rot="18909616">
              <a:off x="2006069" y="5545848"/>
              <a:ext cx="839045" cy="839045"/>
            </a:xfrm>
            <a:prstGeom prst="rect">
              <a:avLst/>
            </a:prstGeom>
          </p:spPr>
        </p:pic>
      </p:grpSp>
      <p:sp>
        <p:nvSpPr>
          <p:cNvPr id="8" name="文本框 7"/>
          <p:cNvSpPr txBox="1"/>
          <p:nvPr/>
        </p:nvSpPr>
        <p:spPr>
          <a:xfrm>
            <a:off x="3851910" y="212540"/>
            <a:ext cx="4572000" cy="368300"/>
          </a:xfrm>
          <a:prstGeom prst="rect">
            <a:avLst/>
          </a:prstGeom>
          <a:noFill/>
        </p:spPr>
        <p:txBody>
          <a:bodyPr wrap="square" rtlCol="0" anchor="t">
            <a:spAutoFit/>
          </a:bodyPr>
          <a:lstStyle/>
          <a:p>
            <a:endParaRPr lang="zh-CN" altLang="en-US"/>
          </a:p>
        </p:txBody>
      </p:sp>
      <p:sp>
        <p:nvSpPr>
          <p:cNvPr id="17" name="矩形 16"/>
          <p:cNvSpPr/>
          <p:nvPr>
            <p:custDataLst>
              <p:tags r:id="rId7"/>
            </p:custDataLst>
          </p:nvPr>
        </p:nvSpPr>
        <p:spPr>
          <a:xfrm>
            <a:off x="3964305" y="2828105"/>
            <a:ext cx="4384040" cy="1936115"/>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solidFill>
                <a:schemeClr val="lt1"/>
              </a:solidFill>
              <a:latin typeface="微软雅黑" panose="020B0503020204020204" pitchFamily="34" charset="-122"/>
              <a:ea typeface="微软雅黑" panose="020B0503020204020204" pitchFamily="34" charset="-122"/>
              <a:sym typeface="+mn-ea"/>
            </a:endParaRPr>
          </a:p>
        </p:txBody>
      </p:sp>
      <p:sp>
        <p:nvSpPr>
          <p:cNvPr id="16" name="矩形 14"/>
          <p:cNvSpPr/>
          <p:nvPr>
            <p:custDataLst>
              <p:tags r:id="rId8"/>
            </p:custDataLst>
          </p:nvPr>
        </p:nvSpPr>
        <p:spPr>
          <a:xfrm>
            <a:off x="699135" y="2828105"/>
            <a:ext cx="3123565" cy="1936115"/>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350">
              <a:solidFill>
                <a:schemeClr val="lt1"/>
              </a:solidFill>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custDataLst>
              <p:tags r:id="rId9"/>
            </p:custDataLst>
          </p:nvPr>
        </p:nvPicPr>
        <p:blipFill rotWithShape="1">
          <a:blip r:embed="rId10" cstate="screen"/>
          <a:srcRect/>
          <a:stretch>
            <a:fillRect/>
          </a:stretch>
        </p:blipFill>
        <p:spPr>
          <a:xfrm>
            <a:off x="944880" y="2901130"/>
            <a:ext cx="2632710" cy="1790065"/>
          </a:xfrm>
          <a:custGeom>
            <a:avLst/>
            <a:gdLst/>
            <a:ahLst/>
            <a:cxnLst>
              <a:cxn ang="3">
                <a:pos x="hc" y="t"/>
              </a:cxn>
              <a:cxn ang="cd2">
                <a:pos x="l" y="vc"/>
              </a:cxn>
              <a:cxn ang="cd4">
                <a:pos x="hc" y="b"/>
              </a:cxn>
              <a:cxn ang="0">
                <a:pos x="r" y="vc"/>
              </a:cxn>
            </a:cxnLst>
            <a:rect l="l" t="t" r="r" b="b"/>
            <a:pathLst>
              <a:path w="7200" h="4800">
                <a:moveTo>
                  <a:pt x="0" y="0"/>
                </a:moveTo>
                <a:lnTo>
                  <a:pt x="7200" y="0"/>
                </a:lnTo>
                <a:lnTo>
                  <a:pt x="7200" y="4800"/>
                </a:lnTo>
                <a:lnTo>
                  <a:pt x="0" y="4800"/>
                </a:lnTo>
                <a:lnTo>
                  <a:pt x="0" y="0"/>
                </a:lnTo>
                <a:close/>
              </a:path>
            </a:pathLst>
          </a:custGeom>
        </p:spPr>
      </p:pic>
      <p:sp>
        <p:nvSpPr>
          <p:cNvPr id="2" name="Title 6"/>
          <p:cNvSpPr txBox="1"/>
          <p:nvPr>
            <p:custDataLst>
              <p:tags r:id="rId11"/>
            </p:custDataLst>
          </p:nvPr>
        </p:nvSpPr>
        <p:spPr>
          <a:xfrm>
            <a:off x="4157980" y="3022415"/>
            <a:ext cx="3997325" cy="166878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sz="1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为提高酒品防伪安全体系，提升酒品防伪鉴真应用的防转移能力，我们利用</a:t>
            </a:r>
            <a:r>
              <a:rPr lang="zh-CN" sz="1200" spc="140">
                <a:ln w="3175">
                  <a:noFill/>
                  <a:prstDash val="dash"/>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变色油墨与区块链</a:t>
            </a:r>
            <a:r>
              <a:rPr lang="zh-CN" sz="1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、二维码设计了5种安全层级应用，3层安全防护，以提高造价者转移酒品防伪鉴真应用的成本，提升酒品防伪安全体系。</a:t>
            </a:r>
            <a:endParaRPr lang="zh-CN" sz="1200" spc="14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红酒溯源Vino</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
        <p:nvSpPr>
          <p:cNvPr id="9" name="圆角矩形 8"/>
          <p:cNvSpPr/>
          <p:nvPr/>
        </p:nvSpPr>
        <p:spPr>
          <a:xfrm>
            <a:off x="4157980" y="3004000"/>
            <a:ext cx="864235" cy="2159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方案一</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34"/>
          <p:cNvSpPr txBox="1"/>
          <p:nvPr/>
        </p:nvSpPr>
        <p:spPr>
          <a:xfrm>
            <a:off x="755650" y="809440"/>
            <a:ext cx="7887335" cy="1452245"/>
          </a:xfrm>
          <a:prstGeom prst="rect">
            <a:avLst/>
          </a:prstGeom>
          <a:noFill/>
        </p:spPr>
        <p:txBody>
          <a:bodyPr wrap="square" lIns="68569" tIns="34285" rIns="68569" bIns="34285" rtlCol="0">
            <a:spAutoFit/>
          </a:bodyPr>
          <a:lstStyle/>
          <a:p>
            <a:pPr marL="285750" indent="-285750" defTabSz="685800">
              <a:lnSpc>
                <a:spcPct val="150000"/>
              </a:lnSpc>
              <a:buFont typeface="Wingdings" panose="05000000000000000000" pitchFamily="2" charset="2"/>
              <a:buChar char="u"/>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从酿造、生产、流通的全过程信息记录，包括但不限于追溯编码、查询次数、原产地、生产日期、出仓时间、配送签收时间等等。</a:t>
            </a: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defTabSz="685800">
              <a:lnSpc>
                <a:spcPct val="150000"/>
              </a:lnSpc>
              <a:buFont typeface="Wingdings" panose="05000000000000000000" pitchFamily="2" charset="2"/>
              <a:buChar char="u"/>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基于酒瓶盖内</a:t>
            </a:r>
            <a:r>
              <a:rPr lang="en-US" altLang="zh-CN"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RFID</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的防伪，嵌入新型设计的二维码，包括明码以及暗码，包括溯源码、纸张的设计，使溯源商品溯源码具有不可转移性，将线上区块链的锚定与线下物理世界的锚定相结合，实现了区块链物理商品可信的溯源服务。</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custDataLst>
              <p:tags r:id="rId1"/>
            </p:custDataLst>
          </p:nvPr>
        </p:nvPicPr>
        <p:blipFill rotWithShape="1">
          <a:blip r:embed="rId2" cstate="screen"/>
          <a:srcRect/>
          <a:stretch>
            <a:fillRect/>
          </a:stretch>
        </p:blipFill>
        <p:spPr>
          <a:xfrm>
            <a:off x="683260" y="2572200"/>
            <a:ext cx="6310630" cy="2369820"/>
          </a:xfrm>
          <a:custGeom>
            <a:avLst/>
            <a:gdLst/>
            <a:ahLst/>
            <a:cxnLst>
              <a:cxn ang="3">
                <a:pos x="hc" y="t"/>
              </a:cxn>
              <a:cxn ang="cd2">
                <a:pos x="l" y="vc"/>
              </a:cxn>
              <a:cxn ang="cd4">
                <a:pos x="hc" y="b"/>
              </a:cxn>
              <a:cxn ang="0">
                <a:pos x="r" y="vc"/>
              </a:cxn>
            </a:cxnLst>
            <a:rect l="l" t="t" r="r" b="b"/>
            <a:pathLst>
              <a:path w="17280" h="3600">
                <a:moveTo>
                  <a:pt x="0" y="0"/>
                </a:moveTo>
                <a:lnTo>
                  <a:pt x="17280" y="0"/>
                </a:lnTo>
                <a:lnTo>
                  <a:pt x="17280" y="3600"/>
                </a:lnTo>
                <a:lnTo>
                  <a:pt x="0" y="3600"/>
                </a:lnTo>
                <a:lnTo>
                  <a:pt x="0" y="0"/>
                </a:lnTo>
                <a:close/>
              </a:path>
            </a:pathLst>
          </a:custGeom>
        </p:spPr>
      </p:pic>
      <p:sp>
        <p:nvSpPr>
          <p:cNvPr id="19" name="object 4"/>
          <p:cNvSpPr>
            <a:spLocks noChangeAspect="1" noChangeArrowheads="1"/>
          </p:cNvSpPr>
          <p:nvPr/>
        </p:nvSpPr>
        <p:spPr bwMode="auto">
          <a:xfrm>
            <a:off x="7164378" y="2518697"/>
            <a:ext cx="1405263" cy="2369820"/>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en-US" altLang="en-US" sz="1800">
              <a:latin typeface="Arial" panose="020B0604020202020204" pitchFamily="34" charset="0"/>
            </a:endParaRPr>
          </a:p>
        </p:txBody>
      </p:sp>
      <p:sp>
        <p:nvSpPr>
          <p:cNvPr id="5" name="圆角矩形 4"/>
          <p:cNvSpPr/>
          <p:nvPr/>
        </p:nvSpPr>
        <p:spPr>
          <a:xfrm>
            <a:off x="755650" y="2283910"/>
            <a:ext cx="864235" cy="2159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latin typeface="微软雅黑" panose="020B0503020204020204" pitchFamily="34" charset="-122"/>
                <a:ea typeface="微软雅黑" panose="020B0503020204020204" pitchFamily="34" charset="-122"/>
              </a:rPr>
              <a:t>方案二</a:t>
            </a:r>
            <a:endParaRPr lang="zh-CN" altLang="en-US" sz="1200">
              <a:latin typeface="微软雅黑" panose="020B0503020204020204" pitchFamily="34" charset="-122"/>
              <a:ea typeface="微软雅黑" panose="020B0503020204020204" pitchFamily="34" charset="-122"/>
            </a:endParaRPr>
          </a:p>
        </p:txBody>
      </p:sp>
      <p:sp>
        <p:nvSpPr>
          <p:cNvPr id="13" name="文本框 12"/>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红酒溯源Vino</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p:nvPr/>
        </p:nvPicPr>
        <p:blipFill>
          <a:blip r:embed="rId1"/>
          <a:stretch>
            <a:fillRect/>
          </a:stretch>
        </p:blipFill>
        <p:spPr>
          <a:xfrm>
            <a:off x="0" y="450"/>
            <a:ext cx="3872230" cy="4171950"/>
          </a:xfrm>
          <a:prstGeom prst="rect">
            <a:avLst/>
          </a:prstGeom>
        </p:spPr>
      </p:pic>
      <p:pic>
        <p:nvPicPr>
          <p:cNvPr id="15" name="图片 14"/>
          <p:cNvPicPr/>
          <p:nvPr/>
        </p:nvPicPr>
        <p:blipFill>
          <a:blip r:embed="rId2"/>
          <a:stretch>
            <a:fillRect/>
          </a:stretch>
        </p:blipFill>
        <p:spPr>
          <a:xfrm>
            <a:off x="35560" y="428440"/>
            <a:ext cx="2332990" cy="4717415"/>
          </a:xfrm>
          <a:prstGeom prst="rect">
            <a:avLst/>
          </a:prstGeom>
        </p:spPr>
      </p:pic>
      <p:pic>
        <p:nvPicPr>
          <p:cNvPr id="14" name="图片 13"/>
          <p:cNvPicPr>
            <a:picLocks noChangeAspect="1"/>
          </p:cNvPicPr>
          <p:nvPr/>
        </p:nvPicPr>
        <p:blipFill>
          <a:blip r:embed="rId3"/>
          <a:stretch>
            <a:fillRect/>
          </a:stretch>
        </p:blipFill>
        <p:spPr>
          <a:xfrm>
            <a:off x="-44450" y="-19870"/>
            <a:ext cx="4188592" cy="3348000"/>
          </a:xfrm>
          <a:prstGeom prst="rect">
            <a:avLst/>
          </a:prstGeom>
        </p:spPr>
      </p:pic>
      <p:sp>
        <p:nvSpPr>
          <p:cNvPr id="31" name="椭圆 30"/>
          <p:cNvSpPr/>
          <p:nvPr/>
        </p:nvSpPr>
        <p:spPr>
          <a:xfrm>
            <a:off x="-21095" y="428405"/>
            <a:ext cx="1899995" cy="1900490"/>
          </a:xfrm>
          <a:prstGeom prst="ellipse">
            <a:avLst/>
          </a:prstGeom>
          <a:solidFill>
            <a:schemeClr val="bg1"/>
          </a:solidFill>
          <a:ln w="161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1197192" y="2436532"/>
            <a:ext cx="1407225" cy="1407592"/>
          </a:xfrm>
          <a:prstGeom prst="ellipse">
            <a:avLst/>
          </a:prstGeom>
          <a:solidFill>
            <a:schemeClr val="bg1"/>
          </a:solidFill>
          <a:ln w="161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146019" y="596198"/>
            <a:ext cx="1565766" cy="15661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2625875" y="1073809"/>
            <a:ext cx="1039932" cy="1040203"/>
            <a:chOff x="4135" y="1690"/>
            <a:chExt cx="1638" cy="1638"/>
          </a:xfrm>
        </p:grpSpPr>
        <p:sp>
          <p:nvSpPr>
            <p:cNvPr id="35" name="椭圆 34"/>
            <p:cNvSpPr/>
            <p:nvPr/>
          </p:nvSpPr>
          <p:spPr>
            <a:xfrm>
              <a:off x="4135" y="1690"/>
              <a:ext cx="1638" cy="1638"/>
            </a:xfrm>
            <a:prstGeom prst="ellipse">
              <a:avLst/>
            </a:prstGeom>
            <a:solidFill>
              <a:schemeClr val="bg1"/>
            </a:solidFill>
            <a:ln w="1143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279" y="1834"/>
              <a:ext cx="1350" cy="135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latin typeface="微软雅黑" panose="020B0503020204020204" pitchFamily="34" charset="-122"/>
                  <a:ea typeface="微软雅黑" panose="020B0503020204020204" pitchFamily="34" charset="-122"/>
                  <a:sym typeface="Arial" panose="020B0604020202020204" pitchFamily="34" charset="0"/>
                </a:rPr>
                <a:t>赋能</a:t>
              </a:r>
              <a:endParaRPr lang="zh-CN" altLang="en-US" b="1"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6" name="椭圆 35"/>
          <p:cNvSpPr/>
          <p:nvPr/>
        </p:nvSpPr>
        <p:spPr>
          <a:xfrm>
            <a:off x="3322205" y="52206"/>
            <a:ext cx="252083" cy="2521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5870" y="3148104"/>
            <a:ext cx="252083" cy="252149"/>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1196941" y="3971438"/>
            <a:ext cx="185645" cy="18569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2124269" y="4223741"/>
            <a:ext cx="103939" cy="1039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448448" y="596328"/>
            <a:ext cx="103939" cy="10396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1320965" y="2557797"/>
            <a:ext cx="1159680" cy="115998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p:nvPr/>
        </p:nvSpPr>
        <p:spPr>
          <a:xfrm>
            <a:off x="1233361" y="2935001"/>
            <a:ext cx="1334758"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区块链</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椭圆 16"/>
          <p:cNvSpPr/>
          <p:nvPr/>
        </p:nvSpPr>
        <p:spPr>
          <a:xfrm>
            <a:off x="3923859" y="340081"/>
            <a:ext cx="103939" cy="10396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4572708" y="882097"/>
            <a:ext cx="3648075" cy="2001520"/>
            <a:chOff x="6750" y="1800"/>
            <a:chExt cx="3813" cy="2092"/>
          </a:xfrm>
        </p:grpSpPr>
        <p:grpSp>
          <p:nvGrpSpPr>
            <p:cNvPr id="6" name="组合 114"/>
            <p:cNvGrpSpPr/>
            <p:nvPr/>
          </p:nvGrpSpPr>
          <p:grpSpPr>
            <a:xfrm>
              <a:off x="6750" y="1800"/>
              <a:ext cx="2089" cy="2093"/>
              <a:chOff x="1192404" y="608225"/>
              <a:chExt cx="1755828" cy="1759616"/>
            </a:xfrm>
          </p:grpSpPr>
          <p:grpSp>
            <p:nvGrpSpPr>
              <p:cNvPr id="7" name="组合 79"/>
              <p:cNvGrpSpPr/>
              <p:nvPr/>
            </p:nvGrpSpPr>
            <p:grpSpPr bwMode="auto">
              <a:xfrm>
                <a:off x="1192404" y="608225"/>
                <a:ext cx="1755828" cy="1759616"/>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椭圆 80"/>
              <p:cNvSpPr/>
              <p:nvPr/>
            </p:nvSpPr>
            <p:spPr bwMode="auto">
              <a:xfrm>
                <a:off x="1449791" y="856764"/>
                <a:ext cx="1268851" cy="1271594"/>
              </a:xfrm>
              <a:prstGeom prst="ellipse">
                <a:avLst/>
              </a:prstGeom>
              <a:solidFill>
                <a:srgbClr val="953735"/>
              </a:solidFill>
              <a:ln w="25400" cap="flat" cmpd="sng" algn="ctr">
                <a:noFill/>
                <a:prstDash val="solid"/>
              </a:ln>
              <a:effectLst>
                <a:innerShdw blurRad="63500" dist="25400" dir="18660000">
                  <a:prstClr val="black">
                    <a:alpha val="35000"/>
                  </a:prstClr>
                </a:innerShdw>
              </a:effec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6000"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谢</a:t>
                </a:r>
                <a:endParaRPr lang="zh-CN" altLang="en-US" sz="6000"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119"/>
            <p:cNvGrpSpPr/>
            <p:nvPr/>
          </p:nvGrpSpPr>
          <p:grpSpPr>
            <a:xfrm>
              <a:off x="8475" y="1800"/>
              <a:ext cx="2089" cy="2093"/>
              <a:chOff x="1192404" y="608225"/>
              <a:chExt cx="1755828" cy="1759616"/>
            </a:xfrm>
          </p:grpSpPr>
          <p:grpSp>
            <p:nvGrpSpPr>
              <p:cNvPr id="9" name="组合 79"/>
              <p:cNvGrpSpPr/>
              <p:nvPr/>
            </p:nvGrpSpPr>
            <p:grpSpPr bwMode="auto">
              <a:xfrm>
                <a:off x="1192404" y="608225"/>
                <a:ext cx="1755828" cy="1759616"/>
                <a:chOff x="6379729" y="2488774"/>
                <a:chExt cx="2513016" cy="2513016"/>
              </a:xfrm>
            </p:grpSpPr>
            <p:sp>
              <p:nvSpPr>
                <p:cNvPr id="8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3" name="椭圆 80"/>
              <p:cNvSpPr/>
              <p:nvPr/>
            </p:nvSpPr>
            <p:spPr bwMode="auto">
              <a:xfrm>
                <a:off x="1449791" y="856764"/>
                <a:ext cx="1268851" cy="1271594"/>
              </a:xfrm>
              <a:prstGeom prst="ellipse">
                <a:avLst/>
              </a:prstGeom>
              <a:solidFill>
                <a:srgbClr val="953735"/>
              </a:solidFill>
              <a:ln w="25400" cap="flat" cmpd="sng" algn="ctr">
                <a:noFill/>
                <a:prstDash val="solid"/>
              </a:ln>
              <a:effectLst>
                <a:innerShdw blurRad="63500" dist="25400" dir="18660000">
                  <a:prstClr val="black">
                    <a:alpha val="35000"/>
                  </a:prstClr>
                </a:innerShdw>
              </a:effectLst>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6000"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谢</a:t>
                </a:r>
                <a:endParaRPr lang="zh-CN" altLang="en-US" sz="6000" kern="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cxnSp>
        <p:nvCxnSpPr>
          <p:cNvPr id="2" name="直接连接符 1"/>
          <p:cNvCxnSpPr/>
          <p:nvPr/>
        </p:nvCxnSpPr>
        <p:spPr>
          <a:xfrm>
            <a:off x="4689996" y="3993250"/>
            <a:ext cx="1800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644023" y="3436444"/>
            <a:ext cx="1071880" cy="414020"/>
          </a:xfrm>
          <a:prstGeom prst="rect">
            <a:avLst/>
          </a:prstGeom>
        </p:spPr>
        <p:txBody>
          <a:bodyPr wrap="non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联系方式：</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5033526" y="4255376"/>
            <a:ext cx="1440160" cy="306705"/>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rPr>
              <a:t>13810824804</a:t>
            </a:r>
            <a:endParaRPr lang="en-US" altLang="zh-CN" sz="1400" dirty="0">
              <a:latin typeface="微软雅黑" panose="020B0503020204020204" pitchFamily="34" charset="-122"/>
              <a:ea typeface="微软雅黑" panose="020B0503020204020204" pitchFamily="34" charset="-122"/>
            </a:endParaRPr>
          </a:p>
        </p:txBody>
      </p:sp>
      <p:pic>
        <p:nvPicPr>
          <p:cNvPr id="38" name="图片 3"/>
          <p:cNvPicPr>
            <a:picLocks noChangeAspect="1"/>
          </p:cNvPicPr>
          <p:nvPr/>
        </p:nvPicPr>
        <p:blipFill>
          <a:blip r:embed="rId4" cstate="screen"/>
          <a:stretch>
            <a:fillRect/>
          </a:stretch>
        </p:blipFill>
        <p:spPr>
          <a:xfrm>
            <a:off x="7164154" y="3488464"/>
            <a:ext cx="1069340" cy="1073485"/>
          </a:xfrm>
          <a:prstGeom prst="rect">
            <a:avLst/>
          </a:prstGeom>
        </p:spPr>
      </p:pic>
      <p:pic>
        <p:nvPicPr>
          <p:cNvPr id="11" name="图形 9" descr="智能手机"/>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2335" y="4171296"/>
            <a:ext cx="391206" cy="391206"/>
          </a:xfrm>
          <a:prstGeom prst="rect">
            <a:avLst/>
          </a:prstGeom>
        </p:spPr>
      </p:pic>
      <p:sp>
        <p:nvSpPr>
          <p:cNvPr id="5" name="矩形 3"/>
          <p:cNvSpPr>
            <a:spLocks noChangeArrowheads="1"/>
          </p:cNvSpPr>
          <p:nvPr/>
        </p:nvSpPr>
        <p:spPr bwMode="auto">
          <a:xfrm>
            <a:off x="472103" y="922432"/>
            <a:ext cx="914400" cy="91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spcBef>
                <a:spcPct val="0"/>
              </a:spcBef>
              <a:buFont typeface="Arial" panose="020B0604020202020204" pitchFamily="34" charset="0"/>
              <a:buNone/>
            </a:pPr>
            <a:r>
              <a:rPr 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数字</a:t>
            </a:r>
            <a:endParaRPr 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a:p>
            <a:pPr algn="ctr">
              <a:spcBef>
                <a:spcPct val="0"/>
              </a:spcBef>
              <a:buFont typeface="Arial" panose="020B0604020202020204" pitchFamily="34" charset="0"/>
              <a:buNone/>
            </a:pPr>
            <a:r>
              <a:rPr 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经济</a:t>
            </a:r>
            <a:endParaRPr 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40360" y="1165225"/>
            <a:ext cx="8453120" cy="3872865"/>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endParaRPr kumimoji="1" lang="zh-CN" altLang="en-US" sz="1200" b="1">
              <a:latin typeface="微软雅黑" panose="020B0503020204020204" pitchFamily="34" charset="-122"/>
              <a:ea typeface="微软雅黑" panose="020B0503020204020204" pitchFamily="34" charset="-122"/>
              <a:sym typeface="+mn-ea"/>
            </a:endParaRPr>
          </a:p>
        </p:txBody>
      </p:sp>
      <p:grpSp>
        <p:nvGrpSpPr>
          <p:cNvPr id="13" name="组合 12"/>
          <p:cNvGrpSpPr/>
          <p:nvPr/>
        </p:nvGrpSpPr>
        <p:grpSpPr>
          <a:xfrm>
            <a:off x="2822575" y="1325880"/>
            <a:ext cx="3488690" cy="3493770"/>
            <a:chOff x="4538" y="1698"/>
            <a:chExt cx="5494" cy="5495"/>
          </a:xfrm>
        </p:grpSpPr>
        <p:sp>
          <p:nvSpPr>
            <p:cNvPr id="85" name="path"/>
            <p:cNvSpPr/>
            <p:nvPr/>
          </p:nvSpPr>
          <p:spPr>
            <a:xfrm>
              <a:off x="4538" y="1698"/>
              <a:ext cx="5494" cy="5495"/>
            </a:xfrm>
            <a:custGeom>
              <a:avLst/>
              <a:gdLst/>
              <a:ahLst/>
              <a:cxnLst/>
              <a:rect l="0" t="0" r="0" b="0"/>
              <a:pathLst>
                <a:path w="3297" h="3300">
                  <a:moveTo>
                    <a:pt x="4" y="1649"/>
                  </a:moveTo>
                  <a:cubicBezTo>
                    <a:pt x="4" y="741"/>
                    <a:pt x="740" y="4"/>
                    <a:pt x="1648" y="4"/>
                  </a:cubicBezTo>
                  <a:cubicBezTo>
                    <a:pt x="2556" y="4"/>
                    <a:pt x="3292" y="741"/>
                    <a:pt x="3292" y="1649"/>
                  </a:cubicBezTo>
                  <a:cubicBezTo>
                    <a:pt x="3292" y="2558"/>
                    <a:pt x="2556" y="3295"/>
                    <a:pt x="1648" y="3295"/>
                  </a:cubicBezTo>
                  <a:cubicBezTo>
                    <a:pt x="740" y="3295"/>
                    <a:pt x="4" y="2558"/>
                    <a:pt x="4" y="1649"/>
                  </a:cubicBezTo>
                </a:path>
              </a:pathLst>
            </a:custGeom>
            <a:solidFill>
              <a:schemeClr val="bg2"/>
            </a:solidFill>
            <a:ln w="6096" cap="flat">
              <a:solidFill>
                <a:schemeClr val="tx1">
                  <a:alpha val="100000"/>
                </a:schemeClr>
              </a:solidFill>
              <a:prstDash val="dash"/>
              <a:miter lim="1000000"/>
            </a:ln>
          </p:spPr>
          <p:txBody>
            <a:bodyPr rtlCol="0"/>
            <a:lstStyle/>
            <a:p>
              <a:pPr algn="ctr"/>
              <a:endParaRPr lang="zh-CN" altLang="en-US"/>
            </a:p>
          </p:txBody>
        </p:sp>
        <p:sp>
          <p:nvSpPr>
            <p:cNvPr id="7" name="椭圆 6"/>
            <p:cNvSpPr/>
            <p:nvPr/>
          </p:nvSpPr>
          <p:spPr>
            <a:xfrm>
              <a:off x="6236" y="3443"/>
              <a:ext cx="2098" cy="2095"/>
            </a:xfrm>
            <a:prstGeom prst="ellipse">
              <a:avLst/>
            </a:prstGeom>
            <a:solidFill>
              <a:srgbClr val="E46C0A"/>
            </a:solidFill>
            <a:ln>
              <a:noFill/>
            </a:ln>
            <a:effectLst>
              <a:outerShdw blurRad="63500" sx="102000" sy="102000" algn="ctr"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340360" y="699770"/>
            <a:ext cx="8215630" cy="370840"/>
          </a:xfrm>
          <a:prstGeom prst="rect">
            <a:avLst/>
          </a:prstGeom>
          <a:noFill/>
          <a:ln>
            <a:noFill/>
          </a:ln>
          <a:extLst>
            <a:ext uri="{909E8E84-426E-40DD-AFC4-6F175D3DCCD1}">
              <a14:hiddenFill xmlns:a14="http://schemas.microsoft.com/office/drawing/2010/main">
                <a:solidFill>
                  <a:schemeClr val="accent6">
                    <a:lumMod val="75000"/>
                  </a:schemeClr>
                </a:solidFill>
              </a14:hiddenFill>
            </a:ext>
          </a:extLst>
        </p:spPr>
        <p:txBody>
          <a:bodyPr wrap="square" rtlCol="0">
            <a:spAutoFit/>
          </a:bodyPr>
          <a:lstStyle/>
          <a:p>
            <a:pPr algn="l">
              <a:lnSpc>
                <a:spcPct val="130000"/>
              </a:lnSpc>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深度聚焦区块链赋能数字经济，助力推进数字产业化、产业数字化、治理数字化、数据价值化协同发展</a:t>
            </a:r>
            <a:endPar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456565" y="123825"/>
            <a:ext cx="542036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数字经济的“四化”框架</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
        <p:nvSpPr>
          <p:cNvPr id="49" name="文本框 48"/>
          <p:cNvSpPr txBox="1"/>
          <p:nvPr/>
        </p:nvSpPr>
        <p:spPr>
          <a:xfrm>
            <a:off x="3831590" y="2685865"/>
            <a:ext cx="1470660" cy="829945"/>
          </a:xfrm>
          <a:prstGeom prst="rect">
            <a:avLst/>
          </a:prstGeom>
          <a:noFill/>
        </p:spPr>
        <p:txBody>
          <a:bodyPr wrap="square" rtlCol="0">
            <a:spAutoFit/>
          </a:bodyPr>
          <a:lstStyle/>
          <a:p>
            <a:pPr algn="ctr"/>
            <a:r>
              <a:rPr 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数字</a:t>
            </a:r>
            <a:endParaRPr 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gn="ctr"/>
            <a:r>
              <a:rPr 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经济</a:t>
            </a:r>
            <a:endParaRPr 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grpSp>
        <p:nvGrpSpPr>
          <p:cNvPr id="64" name="组合 63"/>
          <p:cNvGrpSpPr/>
          <p:nvPr/>
        </p:nvGrpSpPr>
        <p:grpSpPr>
          <a:xfrm>
            <a:off x="2908308" y="1420158"/>
            <a:ext cx="3317279" cy="3317914"/>
            <a:chOff x="4815" y="2236"/>
            <a:chExt cx="5224" cy="5225"/>
          </a:xfrm>
        </p:grpSpPr>
        <p:sp>
          <p:nvSpPr>
            <p:cNvPr id="51" name="任意多边形 50"/>
            <p:cNvSpPr>
              <a:spLocks noChangeAspect="1"/>
            </p:cNvSpPr>
            <p:nvPr/>
          </p:nvSpPr>
          <p:spPr>
            <a:xfrm>
              <a:off x="7540" y="2236"/>
              <a:ext cx="2499" cy="2499"/>
            </a:xfrm>
            <a:custGeom>
              <a:avLst/>
              <a:gdLst>
                <a:gd name="adj" fmla="val 23293"/>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499" h="2499">
                  <a:moveTo>
                    <a:pt x="0" y="0"/>
                  </a:moveTo>
                  <a:lnTo>
                    <a:pt x="17" y="1"/>
                  </a:lnTo>
                  <a:cubicBezTo>
                    <a:pt x="1356" y="66"/>
                    <a:pt x="2430" y="1139"/>
                    <a:pt x="2498" y="2477"/>
                  </a:cubicBezTo>
                  <a:lnTo>
                    <a:pt x="2499" y="2499"/>
                  </a:lnTo>
                  <a:lnTo>
                    <a:pt x="1278" y="2499"/>
                  </a:lnTo>
                  <a:lnTo>
                    <a:pt x="1276" y="2469"/>
                  </a:lnTo>
                  <a:cubicBezTo>
                    <a:pt x="1209" y="1809"/>
                    <a:pt x="682" y="1285"/>
                    <a:pt x="20" y="1222"/>
                  </a:cubicBezTo>
                  <a:lnTo>
                    <a:pt x="0" y="1220"/>
                  </a:lnTo>
                  <a:lnTo>
                    <a:pt x="0" y="0"/>
                  </a:lnTo>
                  <a:close/>
                </a:path>
              </a:pathLst>
            </a:custGeom>
            <a:solidFill>
              <a:schemeClr val="accent2">
                <a:lumMod val="75000"/>
              </a:schemeClr>
            </a:solidFill>
            <a:ln w="9525" cap="flat">
              <a:noFill/>
              <a:prstDash val="solid"/>
              <a:miter/>
            </a:ln>
            <a:effectLst>
              <a:outerShdw blurRad="50800" dist="38100" dir="8100000" algn="tr" rotWithShape="0">
                <a:prstClr val="black">
                  <a:alpha val="40000"/>
                </a:prstClr>
              </a:outerShdw>
            </a:effectLst>
          </p:spPr>
          <p:txBody>
            <a:bodyPr wrap="square" rtlCol="0" anchor="ctr">
              <a:noAutofit/>
            </a:bodyPr>
            <a:lstStyle/>
            <a:p>
              <a:pPr lvl="0" algn="l">
                <a:buClrTx/>
                <a:buSzTx/>
                <a:buFontTx/>
              </a:pPr>
              <a:endParaRPr lang="zh-CN" altLang="en-US" sz="1350" dirty="0">
                <a:solidFill>
                  <a:schemeClr val="accent2">
                    <a:lumMod val="75000"/>
                  </a:schemeClr>
                </a:solidFill>
                <a:highlight>
                  <a:srgbClr val="FFFF00"/>
                </a:highlight>
                <a:sym typeface="+mn-ea"/>
              </a:endParaRPr>
            </a:p>
          </p:txBody>
        </p:sp>
        <p:sp>
          <p:nvSpPr>
            <p:cNvPr id="52" name="任意多边形 51"/>
            <p:cNvSpPr>
              <a:spLocks noChangeAspect="1"/>
            </p:cNvSpPr>
            <p:nvPr/>
          </p:nvSpPr>
          <p:spPr>
            <a:xfrm>
              <a:off x="4815" y="2236"/>
              <a:ext cx="2499" cy="2499"/>
            </a:xfrm>
            <a:custGeom>
              <a:avLst/>
              <a:gdLst>
                <a:gd name="adj" fmla="val 23293"/>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499" h="2499">
                  <a:moveTo>
                    <a:pt x="2499" y="0"/>
                  </a:moveTo>
                  <a:lnTo>
                    <a:pt x="2499" y="1220"/>
                  </a:lnTo>
                  <a:lnTo>
                    <a:pt x="2478" y="1222"/>
                  </a:lnTo>
                  <a:cubicBezTo>
                    <a:pt x="1817" y="1285"/>
                    <a:pt x="1290" y="1809"/>
                    <a:pt x="1223" y="2469"/>
                  </a:cubicBezTo>
                  <a:lnTo>
                    <a:pt x="1220" y="2499"/>
                  </a:lnTo>
                  <a:lnTo>
                    <a:pt x="0" y="2499"/>
                  </a:lnTo>
                  <a:lnTo>
                    <a:pt x="1" y="2477"/>
                  </a:lnTo>
                  <a:cubicBezTo>
                    <a:pt x="69" y="1139"/>
                    <a:pt x="1143" y="66"/>
                    <a:pt x="2482" y="1"/>
                  </a:cubicBezTo>
                  <a:lnTo>
                    <a:pt x="2499" y="0"/>
                  </a:lnTo>
                  <a:close/>
                </a:path>
              </a:pathLst>
            </a:custGeom>
            <a:solidFill>
              <a:schemeClr val="tx1">
                <a:lumMod val="65000"/>
                <a:lumOff val="35000"/>
              </a:schemeClr>
            </a:solidFill>
            <a:ln w="9525" cap="flat">
              <a:noFill/>
              <a:prstDash val="solid"/>
              <a:miter/>
            </a:ln>
            <a:effectLst>
              <a:outerShdw blurRad="50800" dist="38100" dir="18900000" algn="bl" rotWithShape="0">
                <a:prstClr val="black">
                  <a:alpha val="40000"/>
                </a:prstClr>
              </a:outerShdw>
            </a:effectLst>
          </p:spPr>
          <p:txBody>
            <a:bodyPr wrap="square" rtlCol="0" anchor="ctr">
              <a:noAutofit/>
            </a:bodyPr>
            <a:lstStyle/>
            <a:p>
              <a:pPr lvl="0" algn="l">
                <a:buClrTx/>
                <a:buSzTx/>
                <a:buFontTx/>
              </a:pPr>
              <a:endParaRPr lang="zh-CN" altLang="en-US" sz="1350">
                <a:sym typeface="+mn-ea"/>
              </a:endParaRPr>
            </a:p>
          </p:txBody>
        </p:sp>
        <p:sp>
          <p:nvSpPr>
            <p:cNvPr id="53" name="任意多边形 52"/>
            <p:cNvSpPr>
              <a:spLocks noChangeAspect="1"/>
            </p:cNvSpPr>
            <p:nvPr/>
          </p:nvSpPr>
          <p:spPr>
            <a:xfrm>
              <a:off x="4815" y="4962"/>
              <a:ext cx="2499" cy="2499"/>
            </a:xfrm>
            <a:custGeom>
              <a:avLst/>
              <a:gdLst>
                <a:gd name="adj" fmla="val 23293"/>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499" h="2499">
                  <a:moveTo>
                    <a:pt x="0" y="0"/>
                  </a:moveTo>
                  <a:lnTo>
                    <a:pt x="1220" y="0"/>
                  </a:lnTo>
                  <a:lnTo>
                    <a:pt x="1223" y="29"/>
                  </a:lnTo>
                  <a:cubicBezTo>
                    <a:pt x="1290" y="689"/>
                    <a:pt x="1817" y="1214"/>
                    <a:pt x="2478" y="1277"/>
                  </a:cubicBezTo>
                  <a:lnTo>
                    <a:pt x="2499" y="1278"/>
                  </a:lnTo>
                  <a:lnTo>
                    <a:pt x="2499" y="2499"/>
                  </a:lnTo>
                  <a:lnTo>
                    <a:pt x="2482" y="2498"/>
                  </a:lnTo>
                  <a:cubicBezTo>
                    <a:pt x="1143" y="2432"/>
                    <a:pt x="69" y="1359"/>
                    <a:pt x="1" y="21"/>
                  </a:cubicBezTo>
                  <a:lnTo>
                    <a:pt x="0" y="0"/>
                  </a:lnTo>
                  <a:close/>
                </a:path>
              </a:pathLst>
            </a:custGeom>
            <a:solidFill>
              <a:srgbClr val="376092"/>
            </a:solidFill>
            <a:ln w="9525" cap="flat">
              <a:noFill/>
              <a:prstDash val="solid"/>
              <a:miter/>
            </a:ln>
            <a:effectLst>
              <a:outerShdw blurRad="50800" dist="38100" dir="18900000" algn="bl" rotWithShape="0">
                <a:prstClr val="black">
                  <a:alpha val="40000"/>
                </a:prstClr>
              </a:outerShdw>
            </a:effectLst>
          </p:spPr>
          <p:txBody>
            <a:bodyPr wrap="square" rtlCol="0" anchor="ctr">
              <a:noAutofit/>
            </a:bodyPr>
            <a:lstStyle/>
            <a:p>
              <a:pPr lvl="0" algn="l">
                <a:buClrTx/>
                <a:buSzTx/>
                <a:buFontTx/>
              </a:pPr>
              <a:endParaRPr lang="zh-CN" altLang="en-US" sz="1350">
                <a:sym typeface="+mn-ea"/>
              </a:endParaRPr>
            </a:p>
          </p:txBody>
        </p:sp>
        <p:sp>
          <p:nvSpPr>
            <p:cNvPr id="54" name="任意多边形 53"/>
            <p:cNvSpPr>
              <a:spLocks noChangeAspect="1"/>
            </p:cNvSpPr>
            <p:nvPr/>
          </p:nvSpPr>
          <p:spPr>
            <a:xfrm>
              <a:off x="7540" y="4962"/>
              <a:ext cx="2499" cy="2499"/>
            </a:xfrm>
            <a:custGeom>
              <a:avLst/>
              <a:gdLst>
                <a:gd name="adj" fmla="val 23293"/>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499" h="2499">
                  <a:moveTo>
                    <a:pt x="1278" y="0"/>
                  </a:moveTo>
                  <a:lnTo>
                    <a:pt x="2499" y="0"/>
                  </a:lnTo>
                  <a:lnTo>
                    <a:pt x="2498" y="21"/>
                  </a:lnTo>
                  <a:cubicBezTo>
                    <a:pt x="2430" y="1359"/>
                    <a:pt x="1356" y="2432"/>
                    <a:pt x="17" y="2498"/>
                  </a:cubicBezTo>
                  <a:lnTo>
                    <a:pt x="0" y="2499"/>
                  </a:lnTo>
                  <a:lnTo>
                    <a:pt x="0" y="1278"/>
                  </a:lnTo>
                  <a:lnTo>
                    <a:pt x="20" y="1277"/>
                  </a:lnTo>
                  <a:cubicBezTo>
                    <a:pt x="682" y="1214"/>
                    <a:pt x="1209" y="689"/>
                    <a:pt x="1276" y="29"/>
                  </a:cubicBezTo>
                  <a:lnTo>
                    <a:pt x="1278" y="0"/>
                  </a:lnTo>
                  <a:close/>
                </a:path>
              </a:pathLst>
            </a:custGeom>
            <a:solidFill>
              <a:srgbClr val="8E5BB4"/>
            </a:solidFill>
            <a:ln w="9525" cap="flat">
              <a:noFill/>
              <a:prstDash val="solid"/>
              <a:miter/>
            </a:ln>
            <a:effectLst>
              <a:outerShdw blurRad="50800" dist="38100" dir="13500000" algn="br" rotWithShape="0">
                <a:prstClr val="black">
                  <a:alpha val="40000"/>
                </a:prstClr>
              </a:outerShdw>
            </a:effectLst>
          </p:spPr>
          <p:txBody>
            <a:bodyPr wrap="square" rtlCol="0" anchor="ctr">
              <a:noAutofit/>
            </a:bodyPr>
            <a:lstStyle/>
            <a:p>
              <a:pPr lvl="0" algn="l">
                <a:buClrTx/>
                <a:buSzTx/>
                <a:buFontTx/>
              </a:pPr>
              <a:endParaRPr lang="zh-CN" altLang="en-US" sz="1350">
                <a:sym typeface="+mn-ea"/>
              </a:endParaRPr>
            </a:p>
          </p:txBody>
        </p:sp>
        <p:sp>
          <p:nvSpPr>
            <p:cNvPr id="56" name="文本框 55"/>
            <p:cNvSpPr txBox="1"/>
            <p:nvPr/>
          </p:nvSpPr>
          <p:spPr>
            <a:xfrm>
              <a:off x="5499" y="3086"/>
              <a:ext cx="1128" cy="822"/>
            </a:xfrm>
            <a:prstGeom prst="rect">
              <a:avLst/>
            </a:prstGeom>
            <a:noFill/>
          </p:spPr>
          <p:txBody>
            <a:bodyPr wrap="none" rtlCol="0" anchor="t">
              <a:spAutoFit/>
              <a:scene3d>
                <a:camera prst="orthographicFront"/>
                <a:lightRig rig="threePt" dir="t"/>
              </a:scene3d>
            </a:bodyPr>
            <a:lstStyle/>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数字化</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治理</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sp>
          <p:nvSpPr>
            <p:cNvPr id="57" name="文本框 56"/>
            <p:cNvSpPr txBox="1"/>
            <p:nvPr/>
          </p:nvSpPr>
          <p:spPr>
            <a:xfrm>
              <a:off x="8334" y="3086"/>
              <a:ext cx="1128" cy="822"/>
            </a:xfrm>
            <a:prstGeom prst="rect">
              <a:avLst/>
            </a:prstGeom>
            <a:noFill/>
          </p:spPr>
          <p:txBody>
            <a:bodyPr wrap="none" rtlCol="0" anchor="t">
              <a:spAutoFit/>
              <a:scene3d>
                <a:camera prst="orthographicFront"/>
                <a:lightRig rig="threePt" dir="t"/>
              </a:scene3d>
            </a:bodyPr>
            <a:lstStyle/>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产业</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数字化</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sp>
          <p:nvSpPr>
            <p:cNvPr id="58" name="文本框 57"/>
            <p:cNvSpPr txBox="1"/>
            <p:nvPr/>
          </p:nvSpPr>
          <p:spPr>
            <a:xfrm>
              <a:off x="8334" y="5782"/>
              <a:ext cx="1128" cy="822"/>
            </a:xfrm>
            <a:prstGeom prst="rect">
              <a:avLst/>
            </a:prstGeom>
            <a:noFill/>
          </p:spPr>
          <p:txBody>
            <a:bodyPr wrap="none" rtlCol="0" anchor="t">
              <a:spAutoFit/>
            </a:bodyPr>
            <a:lstStyle/>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数字化</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a:p>
              <a:pPr algn="ct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rPr>
                <a:t>产业</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ea"/>
              </a:endParaRPr>
            </a:p>
          </p:txBody>
        </p:sp>
        <p:sp>
          <p:nvSpPr>
            <p:cNvPr id="59" name="文本框 58"/>
            <p:cNvSpPr txBox="1"/>
            <p:nvPr/>
          </p:nvSpPr>
          <p:spPr>
            <a:xfrm>
              <a:off x="5499" y="5782"/>
              <a:ext cx="1128" cy="822"/>
            </a:xfrm>
            <a:prstGeom prst="rect">
              <a:avLst/>
            </a:prstGeom>
            <a:noFill/>
          </p:spPr>
          <p:txBody>
            <a:bodyPr wrap="none" rtlCol="0" anchor="t">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ea"/>
                </a:rPr>
                <a:t>数据</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ea"/>
              </a:endParaRPr>
            </a:p>
            <a:p>
              <a:pPr algn="ctr"/>
              <a:r>
                <a:rPr lang="zh-CN" altLang="en-US" sz="1400" b="1" dirty="0">
                  <a:solidFill>
                    <a:schemeClr val="bg1"/>
                  </a:solidFill>
                  <a:latin typeface="微软雅黑" panose="020B0503020204020204" pitchFamily="34" charset="-122"/>
                  <a:ea typeface="微软雅黑" panose="020B0503020204020204" pitchFamily="34" charset="-122"/>
                  <a:cs typeface="+mn-ea"/>
                  <a:sym typeface="+mn-ea"/>
                </a:rPr>
                <a:t>价值化</a:t>
              </a:r>
              <a:endParaRPr lang="zh-CN" altLang="en-US" sz="1400" b="1" dirty="0">
                <a:solidFill>
                  <a:schemeClr val="bg1"/>
                </a:solidFill>
                <a:latin typeface="微软雅黑" panose="020B0503020204020204" pitchFamily="34" charset="-122"/>
                <a:ea typeface="微软雅黑" panose="020B0503020204020204" pitchFamily="34" charset="-122"/>
                <a:cs typeface="+mn-ea"/>
                <a:sym typeface="+mn-ea"/>
              </a:endParaRPr>
            </a:p>
          </p:txBody>
        </p:sp>
      </p:grpSp>
      <p:sp>
        <p:nvSpPr>
          <p:cNvPr id="60" name="文本框 59"/>
          <p:cNvSpPr txBox="1"/>
          <p:nvPr/>
        </p:nvSpPr>
        <p:spPr>
          <a:xfrm>
            <a:off x="6508115" y="1619885"/>
            <a:ext cx="2230120" cy="2963545"/>
          </a:xfrm>
          <a:prstGeom prst="rect">
            <a:avLst/>
          </a:prstGeom>
          <a:noFill/>
        </p:spPr>
        <p:txBody>
          <a:bodyPr wrap="square" rtlCol="0" anchor="t">
            <a:spAutoFit/>
          </a:bodyPr>
          <a:lstStyle/>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中国水科院混凝土信息管理系统</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中国宝洁P&amp;G深加工结转贸易平台</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航运保险Insurwave</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莆田学院附属医院诚信医疗数据库</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上海交通大学医学院实验室管理平台</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VaccineGuard</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食品安全云追溯认定服务</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同济堂刺梨全产业链溯源</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红酒溯源Vino</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nSpc>
                <a:spcPct val="130000"/>
              </a:lnSpc>
              <a:buSzPct val="120000"/>
              <a:buFont typeface="Arial" panose="020B0604020202020204" pitchFamily="34" charset="0"/>
              <a:buChar char="•"/>
            </a:pPr>
            <a:r>
              <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rPr>
              <a:t>ERICSSON云服务</a:t>
            </a:r>
            <a:endParaRPr lang="zh-CN" altLang="en-US" sz="900" dirty="0">
              <a:solidFill>
                <a:schemeClr val="accent2">
                  <a:lumMod val="75000"/>
                </a:schemeClr>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SzPct val="120000"/>
              <a:buFont typeface="Arial" panose="020B0604020202020204" pitchFamily="34" charset="0"/>
              <a:buChar char="•"/>
            </a:pPr>
            <a:endParaRPr lang="zh-CN" altLang="en-US" sz="900" dirty="0">
              <a:solidFill>
                <a:schemeClr val="tx1"/>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ClrTx/>
              <a:buSzPct val="120000"/>
              <a:buFont typeface="Arial" panose="020B0604020202020204" pitchFamily="34" charset="0"/>
              <a:buChar char="•"/>
            </a:pPr>
            <a:r>
              <a:rPr lang="zh-CN" altLang="en-US" sz="900" dirty="0">
                <a:solidFill>
                  <a:srgbClr val="7030A0"/>
                </a:solidFill>
                <a:latin typeface="微软雅黑" panose="020B0503020204020204" pitchFamily="34" charset="-122"/>
                <a:ea typeface="微软雅黑" panose="020B0503020204020204" pitchFamily="34" charset="-122"/>
                <a:sym typeface="+mn-ea"/>
              </a:rPr>
              <a:t>档案管理系统   </a:t>
            </a:r>
            <a:endParaRPr lang="zh-CN" altLang="en-US" sz="900" dirty="0">
              <a:solidFill>
                <a:srgbClr val="7030A0"/>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ClrTx/>
              <a:buSzPct val="120000"/>
              <a:buFont typeface="Arial" panose="020B0604020202020204" pitchFamily="34" charset="0"/>
              <a:buChar char="•"/>
            </a:pPr>
            <a:r>
              <a:rPr sz="900" dirty="0" err="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电子文件归档流程可信认证</a:t>
            </a:r>
            <a:r>
              <a:rPr lang="zh-CN" sz="9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平台</a:t>
            </a:r>
            <a:endParaRPr lang="zh-CN" altLang="en-US" sz="900" dirty="0">
              <a:solidFill>
                <a:srgbClr val="7030A0"/>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ClrTx/>
              <a:buSzPct val="120000"/>
              <a:buFont typeface="Arial" panose="020B0604020202020204" pitchFamily="34" charset="0"/>
              <a:buChar char="•"/>
            </a:pPr>
            <a:r>
              <a:rPr lang="zh-CN" altLang="en-US" sz="900" dirty="0">
                <a:solidFill>
                  <a:srgbClr val="7030A0"/>
                </a:solidFill>
                <a:latin typeface="微软雅黑" panose="020B0503020204020204" pitchFamily="34" charset="-122"/>
                <a:ea typeface="微软雅黑" panose="020B0503020204020204" pitchFamily="34" charset="-122"/>
                <a:sym typeface="+mn-ea"/>
              </a:rPr>
              <a:t>电子档案区块链存证服务平台   </a:t>
            </a:r>
            <a:endParaRPr lang="zh-CN" altLang="en-US" sz="900" dirty="0">
              <a:solidFill>
                <a:srgbClr val="7030A0"/>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SzPct val="120000"/>
              <a:buFont typeface="Arial" panose="020B0604020202020204" pitchFamily="34" charset="0"/>
              <a:buChar char="•"/>
            </a:pPr>
            <a:r>
              <a:rPr lang="zh-CN" altLang="en-US" sz="900" dirty="0">
                <a:solidFill>
                  <a:srgbClr val="7030A0"/>
                </a:solidFill>
                <a:latin typeface="微软雅黑" panose="020B0503020204020204" pitchFamily="34" charset="-122"/>
                <a:ea typeface="微软雅黑" panose="020B0503020204020204" pitchFamily="34" charset="-122"/>
                <a:sym typeface="+mn-ea"/>
              </a:rPr>
              <a:t>安立示-数据诚保</a:t>
            </a:r>
            <a:endParaRPr lang="zh-CN" altLang="en-US" sz="900" dirty="0">
              <a:solidFill>
                <a:srgbClr val="7030A0"/>
              </a:solidFill>
              <a:latin typeface="微软雅黑" panose="020B0503020204020204" pitchFamily="34" charset="-122"/>
              <a:ea typeface="微软雅黑" panose="020B0503020204020204" pitchFamily="34" charset="-122"/>
              <a:sym typeface="+mn-ea"/>
            </a:endParaRPr>
          </a:p>
          <a:p>
            <a:pPr marL="171450" indent="-171450" algn="l" fontAlgn="auto">
              <a:lnSpc>
                <a:spcPct val="130000"/>
              </a:lnSpc>
              <a:spcBef>
                <a:spcPts val="0"/>
              </a:spcBef>
              <a:spcAft>
                <a:spcPts val="0"/>
              </a:spcAft>
              <a:buSzPct val="120000"/>
              <a:buFont typeface="Arial" panose="020B0604020202020204" pitchFamily="34" charset="0"/>
              <a:buChar char="•"/>
            </a:pPr>
            <a:r>
              <a:rPr lang="zh-CN" altLang="en-US" sz="900" dirty="0">
                <a:solidFill>
                  <a:srgbClr val="7030A0"/>
                </a:solidFill>
                <a:latin typeface="微软雅黑" panose="020B0503020204020204" pitchFamily="34" charset="-122"/>
                <a:ea typeface="微软雅黑" panose="020B0503020204020204" pitchFamily="34" charset="-122"/>
                <a:sym typeface="+mn-ea"/>
              </a:rPr>
              <a:t>基于无钥签名区块链的流程溯源APP</a:t>
            </a:r>
            <a:endParaRPr lang="zh-CN" altLang="en-US" sz="900" dirty="0">
              <a:solidFill>
                <a:srgbClr val="7030A0"/>
              </a:solidFill>
              <a:latin typeface="微软雅黑" panose="020B0503020204020204" pitchFamily="34" charset="-122"/>
              <a:ea typeface="微软雅黑" panose="020B0503020204020204" pitchFamily="34" charset="-122"/>
              <a:sym typeface="+mn-ea"/>
            </a:endParaRPr>
          </a:p>
        </p:txBody>
      </p:sp>
      <p:sp>
        <p:nvSpPr>
          <p:cNvPr id="62" name="文本框 61"/>
          <p:cNvSpPr txBox="1"/>
          <p:nvPr/>
        </p:nvSpPr>
        <p:spPr>
          <a:xfrm>
            <a:off x="197485" y="1619885"/>
            <a:ext cx="2428240" cy="2963545"/>
          </a:xfrm>
          <a:prstGeom prst="rect">
            <a:avLst/>
          </a:prstGeom>
          <a:noFill/>
        </p:spPr>
        <p:txBody>
          <a:bodyPr wrap="square" rtlCol="0" anchor="t">
            <a:spAutoFit/>
          </a:bodyPr>
          <a:lstStyle/>
          <a:p>
            <a:pPr indent="0" algn="r" fontAlgn="auto">
              <a:lnSpc>
                <a:spcPct val="130000"/>
              </a:lnSpc>
              <a:spcBef>
                <a:spcPts val="0"/>
              </a:spcBef>
              <a:spcAft>
                <a:spcPts val="0"/>
              </a:spcAft>
              <a:buNone/>
            </a:pPr>
            <a:r>
              <a:rPr lang="zh-CN"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数字慈溪城市大脑</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国家档案局专项课题</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档案数字化应用</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宁波档案馆电子归档章</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最多跑一次”电子文件归档处理系统</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lt"/>
              </a:rPr>
              <a:t>慈溪人社局社保网办系统</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慈溪人社局工伤快速认定</a:t>
            </a:r>
            <a:r>
              <a:rPr lang="zh-CN"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核查程序</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慈溪</a:t>
            </a:r>
            <a:r>
              <a:rPr lang="en-US"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企政查</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平台</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宁波交通局交建市场信用管理系统</a:t>
            </a:r>
            <a:r>
              <a:rPr lang="en-US"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lt"/>
              </a:rPr>
              <a:t>电子发票电子化报销入账归档试点</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fontAlgn="auto">
              <a:lnSpc>
                <a:spcPct val="130000"/>
              </a:lnSpc>
              <a:spcBef>
                <a:spcPts val="0"/>
              </a:spcBef>
              <a:spcAft>
                <a:spcPts val="0"/>
              </a:spcAft>
              <a:buClrTx/>
              <a:buSzTx/>
              <a:buNone/>
            </a:pPr>
            <a:r>
              <a:rPr sz="900" dirty="0" err="1">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lt"/>
              </a:rPr>
              <a:t>无钥签名在全电发票中的应用</a:t>
            </a:r>
            <a:r>
              <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None/>
            </a:pPr>
            <a:endParaRPr sz="9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SzPct val="150000"/>
              <a:buFont typeface="Arial" panose="020B0604020202020204" pitchFamily="34" charset="0"/>
              <a:buNone/>
            </a:pPr>
            <a:r>
              <a:rPr lang="en-US" altLang="zh-CN" sz="900" dirty="0">
                <a:solidFill>
                  <a:srgbClr val="376092"/>
                </a:solidFill>
                <a:latin typeface="微软雅黑" panose="020B0503020204020204" pitchFamily="34" charset="-122"/>
                <a:ea typeface="微软雅黑" panose="020B0503020204020204" pitchFamily="34" charset="-122"/>
                <a:sym typeface="+mn-ea"/>
              </a:rPr>
              <a:t>CCDI</a:t>
            </a:r>
            <a:r>
              <a:rPr lang="zh-CN" altLang="en-US" sz="900" dirty="0">
                <a:solidFill>
                  <a:srgbClr val="376092"/>
                </a:solidFill>
                <a:latin typeface="微软雅黑" panose="020B0503020204020204" pitchFamily="34" charset="-122"/>
                <a:ea typeface="微软雅黑" panose="020B0503020204020204" pitchFamily="34" charset="-122"/>
                <a:sym typeface="+mn-ea"/>
              </a:rPr>
              <a:t>版权云项目</a:t>
            </a:r>
            <a:r>
              <a:rPr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SzPct val="150000"/>
              <a:buFont typeface="Arial" panose="020B0604020202020204" pitchFamily="34" charset="0"/>
              <a:buNone/>
            </a:pPr>
            <a:r>
              <a:rPr lang="zh-CN" altLang="en-US" sz="900" dirty="0">
                <a:solidFill>
                  <a:srgbClr val="376092"/>
                </a:solidFill>
                <a:latin typeface="微软雅黑" panose="020B0503020204020204" pitchFamily="34" charset="-122"/>
                <a:ea typeface="微软雅黑" panose="020B0503020204020204" pitchFamily="34" charset="-122"/>
                <a:sym typeface="+mn-ea"/>
              </a:rPr>
              <a:t>数字文化</a:t>
            </a:r>
            <a:r>
              <a:rPr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SzPct val="150000"/>
              <a:buFont typeface="Arial" panose="020B0604020202020204" pitchFamily="34" charset="0"/>
              <a:buNone/>
            </a:pPr>
            <a:r>
              <a:rPr lang="zh-CN" altLang="en-US" sz="900" dirty="0">
                <a:solidFill>
                  <a:srgbClr val="376092"/>
                </a:solidFill>
                <a:latin typeface="微软雅黑" panose="020B0503020204020204" pitchFamily="34" charset="-122"/>
                <a:ea typeface="微软雅黑" panose="020B0503020204020204" pitchFamily="34" charset="-122"/>
                <a:sym typeface="+mn-ea"/>
              </a:rPr>
              <a:t>可信数据生态</a:t>
            </a:r>
            <a:r>
              <a:rPr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r" fontAlgn="auto">
              <a:lnSpc>
                <a:spcPct val="130000"/>
              </a:lnSpc>
              <a:spcBef>
                <a:spcPts val="0"/>
              </a:spcBef>
              <a:spcAft>
                <a:spcPts val="0"/>
              </a:spcAft>
              <a:buSzPct val="150000"/>
              <a:buFont typeface="Arial" panose="020B0604020202020204" pitchFamily="34" charset="0"/>
              <a:buNone/>
            </a:pPr>
            <a:r>
              <a:rPr lang="en-US" altLang="zh-CN" sz="900" dirty="0">
                <a:solidFill>
                  <a:srgbClr val="376092"/>
                </a:solidFill>
                <a:latin typeface="微软雅黑" panose="020B0503020204020204" pitchFamily="34" charset="-122"/>
                <a:ea typeface="微软雅黑" panose="020B0503020204020204" pitchFamily="34" charset="-122"/>
                <a:sym typeface="+mn-ea"/>
              </a:rPr>
              <a:t> </a:t>
            </a:r>
            <a:r>
              <a:rPr lang="zh-CN" altLang="en-US" sz="900" dirty="0">
                <a:solidFill>
                  <a:srgbClr val="376092"/>
                </a:solidFill>
                <a:latin typeface="微软雅黑" panose="020B0503020204020204" pitchFamily="34" charset="-122"/>
                <a:ea typeface="微软雅黑" panose="020B0503020204020204" pitchFamily="34" charset="-122"/>
                <a:sym typeface="+mn-ea"/>
              </a:rPr>
              <a:t>PDF/OFD集成应用</a:t>
            </a:r>
            <a:r>
              <a:rPr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900"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900" b="1" dirty="0">
              <a:solidFill>
                <a:srgbClr val="37609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图片 1" descr="3点击“预归档”，查看详情"/>
          <p:cNvPicPr>
            <a:picLocks noChangeAspect="1"/>
          </p:cNvPicPr>
          <p:nvPr/>
        </p:nvPicPr>
        <p:blipFill>
          <a:blip r:embed="rId1" cstate="screen"/>
          <a:stretch>
            <a:fillRect/>
          </a:stretch>
        </p:blipFill>
        <p:spPr>
          <a:xfrm>
            <a:off x="4143372" y="928676"/>
            <a:ext cx="4723765" cy="3486150"/>
          </a:xfrm>
          <a:prstGeom prst="rect">
            <a:avLst/>
          </a:prstGeom>
          <a:noFill/>
          <a:ln w="9525">
            <a:noFill/>
          </a:ln>
          <a:effectLst>
            <a:outerShdw blurRad="63500" sx="102000" sy="102000" algn="ctr" rotWithShape="0">
              <a:prstClr val="black">
                <a:alpha val="40000"/>
              </a:prstClr>
            </a:outerShdw>
          </a:effectLst>
        </p:spPr>
      </p:pic>
      <p:sp>
        <p:nvSpPr>
          <p:cNvPr id="48133" name="文本框 2"/>
          <p:cNvSpPr txBox="1"/>
          <p:nvPr/>
        </p:nvSpPr>
        <p:spPr>
          <a:xfrm>
            <a:off x="5357818" y="4500576"/>
            <a:ext cx="2540000" cy="27559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5pPr>
          </a:lstStyle>
          <a:p>
            <a:pPr marL="0" lvl="0" indent="0" eaLnBrk="1" hangingPunct="1">
              <a:lnSpc>
                <a:spcPct val="100000"/>
              </a:lnSpc>
              <a:spcBef>
                <a:spcPct val="0"/>
              </a:spcBef>
              <a:buFontTx/>
              <a:buNone/>
            </a:pPr>
            <a:r>
              <a:rPr lang="zh-CN" altLang="en-US" sz="1200" dirty="0">
                <a:latin typeface="微软雅黑" panose="020B0503020204020204" pitchFamily="34" charset="-122"/>
                <a:ea typeface="微软雅黑" panose="020B0503020204020204" pitchFamily="34" charset="-122"/>
              </a:rPr>
              <a:t>（电子文件归档流程可信认证界面）</a:t>
            </a:r>
            <a:endParaRPr lang="zh-CN" altLang="en-US" sz="1200" dirty="0">
              <a:latin typeface="微软雅黑" panose="020B0503020204020204" pitchFamily="34" charset="-122"/>
              <a:ea typeface="微软雅黑" panose="020B0503020204020204" pitchFamily="34" charset="-122"/>
            </a:endParaRPr>
          </a:p>
        </p:txBody>
      </p:sp>
      <p:sp>
        <p:nvSpPr>
          <p:cNvPr id="48134" name="文本框 5"/>
          <p:cNvSpPr txBox="1"/>
          <p:nvPr/>
        </p:nvSpPr>
        <p:spPr>
          <a:xfrm>
            <a:off x="385445" y="1049153"/>
            <a:ext cx="3570288" cy="304609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5pPr>
          </a:lstStyle>
          <a:p>
            <a:pPr marL="285750" lvl="0" indent="-285750" algn="just" eaLnBrk="1" hangingPunct="1">
              <a:lnSpc>
                <a:spcPct val="150000"/>
              </a:lnSpc>
              <a:spcBef>
                <a:spcPct val="0"/>
              </a:spcBef>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通过</a:t>
            </a:r>
            <a:r>
              <a:rPr lang="en-US" altLang="zh-CN" sz="1600" dirty="0">
                <a:latin typeface="微软雅黑" panose="020B0503020204020204" pitchFamily="34" charset="-122"/>
                <a:ea typeface="微软雅黑" panose="020B0503020204020204" pitchFamily="34" charset="-122"/>
                <a:cs typeface="宋体" panose="02010600030101010101" pitchFamily="2" charset="-122"/>
              </a:rPr>
              <a:t>resonance</a:t>
            </a:r>
            <a:r>
              <a:rPr lang="zh-CN" altLang="en-US" sz="1600" dirty="0">
                <a:latin typeface="微软雅黑" panose="020B0503020204020204" pitchFamily="34" charset="-122"/>
                <a:ea typeface="微软雅黑" panose="020B0503020204020204" pitchFamily="34" charset="-122"/>
                <a:cs typeface="宋体" panose="02010600030101010101" pitchFamily="2" charset="-122"/>
              </a:rPr>
              <a:t>（共振）服务，覆盖电子文件形成、归档、移交、保存等业务流程，形成完整的认证链条。</a:t>
            </a:r>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a:p>
            <a:pPr marL="285750" lvl="0" indent="-285750" algn="just" eaLnBrk="1" hangingPunct="1">
              <a:lnSpc>
                <a:spcPct val="150000"/>
              </a:lnSpc>
              <a:spcBef>
                <a:spcPct val="0"/>
              </a:spcBef>
              <a:buClr>
                <a:srgbClr val="C00000"/>
              </a:buClr>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在电子文件归档进入局域网馆藏系统后，可追溯电子档案的形成过程，发现各业务流程中电子档案的变动情况是否合规。</a:t>
            </a:r>
            <a:endParaRPr lang="zh-CN" altLang="en-US" sz="16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文本框 9"/>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电子文件归档流程可信认证平台</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3" descr="585160956335718732"/>
          <p:cNvPicPr>
            <a:picLocks noChangeAspect="1"/>
          </p:cNvPicPr>
          <p:nvPr/>
        </p:nvPicPr>
        <p:blipFill>
          <a:blip r:embed="rId1" cstate="screen"/>
          <a:stretch>
            <a:fillRect/>
          </a:stretch>
        </p:blipFill>
        <p:spPr>
          <a:xfrm>
            <a:off x="571500" y="833570"/>
            <a:ext cx="8001000" cy="3883660"/>
          </a:xfrm>
          <a:prstGeom prst="rect">
            <a:avLst/>
          </a:prstGeom>
          <a:noFill/>
          <a:ln w="9525">
            <a:noFill/>
          </a:ln>
          <a:effectLst>
            <a:outerShdw blurRad="50800" dist="38100" dir="5400000" algn="t" rotWithShape="0">
              <a:prstClr val="black">
                <a:alpha val="40000"/>
              </a:prstClr>
            </a:outerShdw>
          </a:effectLst>
        </p:spPr>
      </p:pic>
      <p:sp>
        <p:nvSpPr>
          <p:cNvPr id="3" name="文本框 4"/>
          <p:cNvSpPr txBox="1"/>
          <p:nvPr/>
        </p:nvSpPr>
        <p:spPr>
          <a:xfrm>
            <a:off x="3642995" y="4717230"/>
            <a:ext cx="1857375" cy="275590"/>
          </a:xfrm>
          <a:prstGeom prst="rect">
            <a:avLst/>
          </a:prstGeom>
          <a:noFill/>
          <a:ln w="9525">
            <a:noFill/>
          </a:ln>
          <a:effectLst/>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黑体" panose="0201060906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黑体" panose="0201060906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黑体" panose="02010609060101010101" charset="-122"/>
                <a:cs typeface="+mn-cs"/>
              </a:defRPr>
            </a:lvl5pPr>
          </a:lstStyle>
          <a:p>
            <a:pPr marL="0" lvl="0" indent="0" eaLnBrk="1" hangingPunct="1">
              <a:lnSpc>
                <a:spcPct val="100000"/>
              </a:lnSpc>
              <a:spcBef>
                <a:spcPct val="0"/>
              </a:spcBef>
              <a:buFontTx/>
              <a:buNone/>
            </a:pPr>
            <a:r>
              <a:rPr lang="zh-CN" altLang="en-US" sz="1200" dirty="0">
                <a:latin typeface="微软雅黑" panose="020B0503020204020204" pitchFamily="34" charset="-122"/>
                <a:ea typeface="微软雅黑" panose="020B0503020204020204" pitchFamily="34" charset="-122"/>
              </a:rPr>
              <a:t>（电子文件归档流程图）</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电子文件归档流程可信认证平台</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74"/>
          <p:cNvSpPr txBox="1"/>
          <p:nvPr/>
        </p:nvSpPr>
        <p:spPr>
          <a:xfrm>
            <a:off x="4573092" y="4589467"/>
            <a:ext cx="3125470" cy="227965"/>
          </a:xfrm>
          <a:prstGeom prst="rect">
            <a:avLst/>
          </a:prstGeom>
        </p:spPr>
        <p:txBody>
          <a:bodyPr vert="horz" wrap="square" lIns="0" tIns="12700" rIns="0" bIns="0" rtlCol="0">
            <a:spAutoFit/>
          </a:bodyPr>
          <a:lstStyle/>
          <a:p>
            <a:pPr marL="285750" indent="-285750" algn="l" defTabSz="914400">
              <a:lnSpc>
                <a:spcPct val="100000"/>
              </a:lnSpc>
              <a:spcBef>
                <a:spcPts val="100"/>
              </a:spcBef>
              <a:buClrTx/>
              <a:buSzTx/>
              <a:buFont typeface="Wingdings" panose="05000000000000000000" charset="0"/>
              <a:buChar char="l"/>
            </a:pPr>
            <a:r>
              <a:rPr lang="zh-CN" altLang="en-US" sz="1400">
                <a:latin typeface="微软雅黑" panose="020B0503020204020204" pitchFamily="34" charset="-122"/>
                <a:ea typeface="微软雅黑" panose="020B0503020204020204" pitchFamily="34" charset="-122"/>
              </a:rPr>
              <a:t>混凝土生产业务流程</a:t>
            </a:r>
            <a:endParaRPr lang="zh-CN" altLang="en-US" sz="1400">
              <a:latin typeface="微软雅黑" panose="020B0503020204020204" pitchFamily="34" charset="-122"/>
              <a:ea typeface="微软雅黑" panose="020B0503020204020204" pitchFamily="34" charset="-122"/>
            </a:endParaRPr>
          </a:p>
        </p:txBody>
      </p:sp>
      <p:sp>
        <p:nvSpPr>
          <p:cNvPr id="75" name="object 75"/>
          <p:cNvSpPr/>
          <p:nvPr>
            <p:custDataLst>
              <p:tags r:id="rId1"/>
            </p:custDataLst>
          </p:nvPr>
        </p:nvSpPr>
        <p:spPr>
          <a:xfrm>
            <a:off x="4573270" y="2139765"/>
            <a:ext cx="3994785" cy="2303145"/>
          </a:xfrm>
          <a:prstGeom prst="rect">
            <a:avLst/>
          </a:prstGeom>
          <a:blipFill>
            <a:blip r:embed="rId2" cstate="print"/>
            <a:stretch>
              <a:fillRect/>
            </a:stretch>
          </a:blipFill>
          <a:effectLst>
            <a:outerShdw blurRad="50800" dist="38100" dir="5400000" algn="t" rotWithShape="0">
              <a:prstClr val="black">
                <a:alpha val="40000"/>
              </a:prstClr>
            </a:outerShdw>
          </a:effectLst>
        </p:spPr>
        <p:txBody>
          <a:bodyPr wrap="square" lIns="0" tIns="0" rIns="0" bIns="0" rtlCol="0"/>
          <a:lstStyle/>
          <a:p/>
        </p:txBody>
      </p:sp>
      <p:sp>
        <p:nvSpPr>
          <p:cNvPr id="80" name="文本框 79"/>
          <p:cNvSpPr txBox="1"/>
          <p:nvPr/>
        </p:nvSpPr>
        <p:spPr>
          <a:xfrm>
            <a:off x="467360" y="1060265"/>
            <a:ext cx="4525010" cy="1050290"/>
          </a:xfrm>
          <a:prstGeom prst="rect">
            <a:avLst/>
          </a:prstGeom>
          <a:noFill/>
        </p:spPr>
        <p:txBody>
          <a:bodyPr wrap="square" rtlCol="0">
            <a:spAutoFit/>
          </a:bodyPr>
          <a:lstStyle/>
          <a:p>
            <a:pPr marL="171450" indent="-171450">
              <a:lnSpc>
                <a:spcPct val="120000"/>
              </a:lnSpc>
              <a:spcBef>
                <a:spcPts val="0"/>
              </a:spcBef>
              <a:spcAft>
                <a:spcPts val="0"/>
              </a:spcAft>
              <a:buFont typeface="Wingdings" panose="05000000000000000000" charset="0"/>
              <a:buChar char="Ø"/>
            </a:pPr>
            <a:r>
              <a:rPr lang="zh-CN" altLang="en-US" sz="1300">
                <a:solidFill>
                  <a:prstClr val="black"/>
                </a:solidFill>
                <a:latin typeface="微软雅黑" panose="020B0503020204020204" pitchFamily="34" charset="-122"/>
                <a:ea typeface="微软雅黑" panose="020B0503020204020204" pitchFamily="34" charset="-122"/>
                <a:cs typeface="楷体" panose="02010609060101010101" charset="-122"/>
                <a:sym typeface="+mn-ea"/>
              </a:rPr>
              <a:t>建立无纸化机制，简化表单填写流程，方便信息化管理；</a:t>
            </a:r>
            <a:endParaRPr lang="zh-CN" altLang="en-US" sz="1300">
              <a:solidFill>
                <a:prstClr val="black"/>
              </a:solidFill>
              <a:latin typeface="微软雅黑" panose="020B0503020204020204" pitchFamily="34" charset="-122"/>
              <a:ea typeface="微软雅黑" panose="020B0503020204020204" pitchFamily="34" charset="-122"/>
              <a:cs typeface="楷体" panose="02010609060101010101" charset="-122"/>
              <a:sym typeface="+mn-ea"/>
            </a:endParaRPr>
          </a:p>
          <a:p>
            <a:pPr marL="171450" indent="-171450">
              <a:lnSpc>
                <a:spcPct val="120000"/>
              </a:lnSpc>
              <a:spcBef>
                <a:spcPts val="0"/>
              </a:spcBef>
              <a:spcAft>
                <a:spcPts val="0"/>
              </a:spcAft>
              <a:buFont typeface="Wingdings" panose="05000000000000000000" charset="0"/>
              <a:buChar char="Ø"/>
            </a:pPr>
            <a:r>
              <a:rPr lang="zh-CN" altLang="en-US" sz="1300">
                <a:solidFill>
                  <a:prstClr val="black"/>
                </a:solidFill>
                <a:latin typeface="微软雅黑" panose="020B0503020204020204" pitchFamily="34" charset="-122"/>
                <a:ea typeface="微软雅黑" panose="020B0503020204020204" pitchFamily="34" charset="-122"/>
                <a:cs typeface="楷体" panose="02010609060101010101" charset="-122"/>
                <a:sym typeface="+mn-ea"/>
              </a:rPr>
              <a:t>提升了混凝土质量相关表单信息的安全性、可追溯性；</a:t>
            </a:r>
            <a:endParaRPr lang="zh-CN" altLang="en-US" sz="1300">
              <a:solidFill>
                <a:prstClr val="black"/>
              </a:solidFill>
              <a:latin typeface="微软雅黑" panose="020B0503020204020204" pitchFamily="34" charset="-122"/>
              <a:ea typeface="微软雅黑" panose="020B0503020204020204" pitchFamily="34" charset="-122"/>
              <a:cs typeface="楷体" panose="02010609060101010101" charset="-122"/>
              <a:sym typeface="+mn-ea"/>
            </a:endParaRPr>
          </a:p>
          <a:p>
            <a:pPr marL="171450" indent="-171450">
              <a:lnSpc>
                <a:spcPct val="120000"/>
              </a:lnSpc>
              <a:spcBef>
                <a:spcPts val="0"/>
              </a:spcBef>
              <a:spcAft>
                <a:spcPts val="0"/>
              </a:spcAft>
              <a:buFont typeface="Wingdings" panose="05000000000000000000" charset="0"/>
              <a:buChar char="Ø"/>
            </a:pPr>
            <a:r>
              <a:rPr lang="zh-CN" altLang="en-US" sz="1300" noProof="1">
                <a:solidFill>
                  <a:prstClr val="black"/>
                </a:solidFill>
                <a:latin typeface="微软雅黑" panose="020B0503020204020204" pitchFamily="34" charset="-122"/>
                <a:ea typeface="微软雅黑" panose="020B0503020204020204" pitchFamily="34" charset="-122"/>
                <a:cs typeface="楷体" panose="02010609060101010101" charset="-122"/>
                <a:sym typeface="+mn-ea"/>
              </a:rPr>
              <a:t>探索区块链技术在水利工程表单管理中的应用模式，并推广到其他类似场景，促进信息化推广。</a:t>
            </a:r>
            <a:endParaRPr lang="zh-CN" altLang="en-US" sz="1300" noProof="1">
              <a:solidFill>
                <a:prstClr val="black"/>
              </a:solidFill>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81" name="图片 80"/>
          <p:cNvPicPr>
            <a:picLocks noChangeAspect="1"/>
          </p:cNvPicPr>
          <p:nvPr>
            <p:custDataLst>
              <p:tags r:id="rId3"/>
            </p:custDataLst>
          </p:nvPr>
        </p:nvPicPr>
        <p:blipFill>
          <a:blip r:embed="rId4"/>
          <a:stretch>
            <a:fillRect/>
          </a:stretch>
        </p:blipFill>
        <p:spPr>
          <a:xfrm>
            <a:off x="469265" y="2139765"/>
            <a:ext cx="3982085" cy="2303145"/>
          </a:xfrm>
          <a:prstGeom prst="rect">
            <a:avLst/>
          </a:prstGeom>
          <a:effectLst>
            <a:outerShdw blurRad="50800" dist="38100" dir="5400000" algn="t" rotWithShape="0">
              <a:prstClr val="black">
                <a:alpha val="40000"/>
              </a:prstClr>
            </a:outerShdw>
          </a:effectLst>
        </p:spPr>
      </p:pic>
      <p:sp>
        <p:nvSpPr>
          <p:cNvPr id="82" name="object 74"/>
          <p:cNvSpPr txBox="1"/>
          <p:nvPr/>
        </p:nvSpPr>
        <p:spPr>
          <a:xfrm>
            <a:off x="539750" y="772610"/>
            <a:ext cx="4982210" cy="289560"/>
          </a:xfrm>
          <a:prstGeom prst="rect">
            <a:avLst/>
          </a:prstGeom>
        </p:spPr>
        <p:txBody>
          <a:bodyPr vert="horz" wrap="square" lIns="0" tIns="12700" rIns="0" bIns="0" rtlCol="0">
            <a:spAutoFit/>
          </a:bodyPr>
          <a:lstStyle/>
          <a:p>
            <a:pPr marL="12700" indent="0">
              <a:lnSpc>
                <a:spcPct val="100000"/>
              </a:lnSpc>
              <a:spcBef>
                <a:spcPts val="100"/>
              </a:spcBef>
              <a:buFont typeface="Wingdings" panose="05000000000000000000" charset="0"/>
              <a:buNone/>
              <a:tabLst>
                <a:tab pos="355600" algn="l"/>
              </a:tabLst>
            </a:pPr>
            <a:r>
              <a:rPr lang="zh-CN" altLang="en-US" b="1">
                <a:solidFill>
                  <a:prstClr val="black"/>
                </a:solidFill>
                <a:latin typeface="微软雅黑" panose="020B0503020204020204" pitchFamily="34" charset="-122"/>
                <a:ea typeface="微软雅黑" panose="020B0503020204020204" pitchFamily="34" charset="-122"/>
                <a:cs typeface="楷体" panose="02010609060101010101" charset="-122"/>
                <a:sym typeface="+mn-ea"/>
              </a:rPr>
              <a:t>中国水科院混凝土信息管理系统</a:t>
            </a:r>
            <a:endParaRPr lang="zh-CN" altLang="en-US" b="1">
              <a:solidFill>
                <a:prstClr val="black"/>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8" name="圆角矩形 7"/>
          <p:cNvSpPr/>
          <p:nvPr/>
        </p:nvSpPr>
        <p:spPr>
          <a:xfrm>
            <a:off x="5249545" y="919930"/>
            <a:ext cx="3210560" cy="1076325"/>
          </a:xfrm>
          <a:prstGeom prst="roundRect">
            <a:avLst/>
          </a:prstGeom>
          <a:noFill/>
          <a:ln>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468630" y="4589595"/>
            <a:ext cx="2540000"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rPr>
              <a:t>⚫ 引汉济渭工程</a:t>
            </a:r>
            <a:endParaRPr lang="zh-CN" altLang="en-US" sz="1400">
              <a:latin typeface="微软雅黑" panose="020B0503020204020204" pitchFamily="34" charset="-122"/>
              <a:ea typeface="微软雅黑" panose="020B0503020204020204" pitchFamily="34" charset="-122"/>
            </a:endParaRPr>
          </a:p>
        </p:txBody>
      </p:sp>
      <p:sp>
        <p:nvSpPr>
          <p:cNvPr id="7" name="文本框 6"/>
          <p:cNvSpPr txBox="1"/>
          <p:nvPr/>
        </p:nvSpPr>
        <p:spPr>
          <a:xfrm>
            <a:off x="5307330" y="1297120"/>
            <a:ext cx="3095625" cy="607695"/>
          </a:xfrm>
          <a:prstGeom prst="rect">
            <a:avLst/>
          </a:prstGeom>
          <a:noFill/>
        </p:spPr>
        <p:txBody>
          <a:bodyPr wrap="square" rtlCol="0" anchor="t">
            <a:spAutoFit/>
          </a:bodyPr>
          <a:lstStyle/>
          <a:p>
            <a:pPr fontAlgn="auto">
              <a:lnSpc>
                <a:spcPct val="120000"/>
              </a:lnSpc>
            </a:pP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堆积成山的文件</a:t>
            </a:r>
            <a:r>
              <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数据缺失</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20000"/>
              </a:lnSpc>
            </a:pP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数据安全无法保障</a:t>
            </a:r>
            <a:r>
              <a:rPr lang="en-US" altLang="zh-CN"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可追溯性差</a:t>
            </a:r>
            <a:endPar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5363845" y="988510"/>
            <a:ext cx="2291715"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解决传统施工存在痛点：</a:t>
            </a:r>
            <a:endParaRPr lang="zh-CN" altLang="en-US" sz="1600" b="1">
              <a:latin typeface="微软雅黑" panose="020B0503020204020204" pitchFamily="34" charset="-122"/>
              <a:ea typeface="微软雅黑" panose="020B0503020204020204" pitchFamily="34" charset="-122"/>
            </a:endParaRPr>
          </a:p>
        </p:txBody>
      </p:sp>
      <p:sp>
        <p:nvSpPr>
          <p:cNvPr id="4" name="文本框 3"/>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中国水科院混凝土信息管理系统</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39750" y="915670"/>
            <a:ext cx="2759075" cy="368300"/>
          </a:xfrm>
          <a:prstGeom prst="rect">
            <a:avLst/>
          </a:prstGeom>
          <a:noFill/>
        </p:spPr>
        <p:txBody>
          <a:bodyPr wrap="square" rtlCol="0" anchor="t">
            <a:spAutoFit/>
          </a:bodyPr>
          <a:lstStyle/>
          <a:p>
            <a:pPr algn="l"/>
            <a:r>
              <a:rPr lang="zh-CN" altLang="en-US" b="1" dirty="0">
                <a:latin typeface="微软雅黑" panose="020B0503020204020204" pitchFamily="34" charset="-122"/>
                <a:ea typeface="微软雅黑" panose="020B0503020204020204" pitchFamily="34" charset="-122"/>
              </a:rPr>
              <a:t>导出功能</a:t>
            </a:r>
            <a:endParaRPr lang="zh-CN" altLang="en-US"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645275" y="1512385"/>
            <a:ext cx="2160905" cy="2997200"/>
          </a:xfrm>
          <a:prstGeom prst="rect">
            <a:avLst/>
          </a:prstGeom>
          <a:effectLst>
            <a:outerShdw blurRad="63500" sx="102000" sy="102000" algn="ctr" rotWithShape="0">
              <a:prstClr val="black">
                <a:alpha val="40000"/>
              </a:prstClr>
            </a:outerShdw>
          </a:effectLst>
        </p:spPr>
      </p:pic>
      <p:grpSp>
        <p:nvGrpSpPr>
          <p:cNvPr id="38" name="组合 37"/>
          <p:cNvGrpSpPr/>
          <p:nvPr/>
        </p:nvGrpSpPr>
        <p:grpSpPr>
          <a:xfrm>
            <a:off x="467995" y="1507940"/>
            <a:ext cx="5747891" cy="2964180"/>
            <a:chOff x="1375" y="1320"/>
            <a:chExt cx="11370" cy="6183"/>
          </a:xfrm>
        </p:grpSpPr>
        <p:sp>
          <p:nvSpPr>
            <p:cNvPr id="31" name="object 5"/>
            <p:cNvSpPr/>
            <p:nvPr/>
          </p:nvSpPr>
          <p:spPr>
            <a:xfrm>
              <a:off x="8362" y="1320"/>
              <a:ext cx="4383" cy="6183"/>
            </a:xfrm>
            <a:custGeom>
              <a:avLst/>
              <a:gdLst/>
              <a:ahLst/>
              <a:cxnLst/>
              <a:rect l="l" t="t" r="r" b="b"/>
              <a:pathLst>
                <a:path w="2783204" h="3926204">
                  <a:moveTo>
                    <a:pt x="0" y="3925824"/>
                  </a:moveTo>
                  <a:lnTo>
                    <a:pt x="2782824" y="3925824"/>
                  </a:lnTo>
                  <a:lnTo>
                    <a:pt x="2782824" y="0"/>
                  </a:lnTo>
                  <a:lnTo>
                    <a:pt x="0" y="0"/>
                  </a:lnTo>
                  <a:lnTo>
                    <a:pt x="0" y="3925824"/>
                  </a:lnTo>
                  <a:close/>
                </a:path>
              </a:pathLst>
            </a:custGeom>
            <a:solidFill>
              <a:schemeClr val="bg1"/>
            </a:solidFill>
            <a:ln w="12192">
              <a:solidFill>
                <a:srgbClr val="000000"/>
              </a:solidFill>
            </a:ln>
          </p:spPr>
          <p:txBody>
            <a:bodyPr wrap="square" lIns="0" tIns="0" rIns="0" bIns="0" rtlCol="0"/>
            <a:lstStyle/>
            <a:p/>
          </p:txBody>
        </p:sp>
        <p:sp>
          <p:nvSpPr>
            <p:cNvPr id="30" name="object 4"/>
            <p:cNvSpPr/>
            <p:nvPr/>
          </p:nvSpPr>
          <p:spPr>
            <a:xfrm>
              <a:off x="8823" y="1570"/>
              <a:ext cx="3521" cy="5532"/>
            </a:xfrm>
            <a:prstGeom prst="rect">
              <a:avLst/>
            </a:prstGeom>
            <a:blipFill>
              <a:blip r:embed="rId3" cstate="print"/>
              <a:stretch>
                <a:fillRect/>
              </a:stretch>
            </a:blipFill>
          </p:spPr>
          <p:txBody>
            <a:bodyPr wrap="square" lIns="0" tIns="0" rIns="0" bIns="0" rtlCol="0"/>
            <a:lstStyle/>
            <a:p/>
          </p:txBody>
        </p:sp>
        <p:sp>
          <p:nvSpPr>
            <p:cNvPr id="32" name="object 6"/>
            <p:cNvSpPr/>
            <p:nvPr/>
          </p:nvSpPr>
          <p:spPr>
            <a:xfrm>
              <a:off x="1375" y="1330"/>
              <a:ext cx="4536" cy="6048"/>
            </a:xfrm>
            <a:prstGeom prst="rect">
              <a:avLst/>
            </a:prstGeom>
            <a:blipFill>
              <a:blip r:embed="rId4" cstate="print"/>
              <a:stretch>
                <a:fillRect/>
              </a:stretch>
            </a:blipFill>
          </p:spPr>
          <p:txBody>
            <a:bodyPr wrap="square" lIns="0" tIns="0" rIns="0" bIns="0" rtlCol="0"/>
            <a:lstStyle/>
            <a:p/>
          </p:txBody>
        </p:sp>
        <p:sp>
          <p:nvSpPr>
            <p:cNvPr id="33" name="object 7"/>
            <p:cNvSpPr/>
            <p:nvPr/>
          </p:nvSpPr>
          <p:spPr>
            <a:xfrm>
              <a:off x="6300" y="3271"/>
              <a:ext cx="1702" cy="339"/>
            </a:xfrm>
            <a:custGeom>
              <a:avLst/>
              <a:gdLst/>
              <a:ahLst/>
              <a:cxnLst/>
              <a:rect l="l" t="t" r="r" b="b"/>
              <a:pathLst>
                <a:path w="1080770" h="215264">
                  <a:moveTo>
                    <a:pt x="973074" y="0"/>
                  </a:moveTo>
                  <a:lnTo>
                    <a:pt x="973074" y="53720"/>
                  </a:lnTo>
                  <a:lnTo>
                    <a:pt x="0" y="53720"/>
                  </a:lnTo>
                  <a:lnTo>
                    <a:pt x="0" y="161162"/>
                  </a:lnTo>
                  <a:lnTo>
                    <a:pt x="973074" y="161162"/>
                  </a:lnTo>
                  <a:lnTo>
                    <a:pt x="973074" y="214883"/>
                  </a:lnTo>
                  <a:lnTo>
                    <a:pt x="1080515" y="107442"/>
                  </a:lnTo>
                  <a:lnTo>
                    <a:pt x="973074" y="0"/>
                  </a:lnTo>
                  <a:close/>
                </a:path>
              </a:pathLst>
            </a:custGeom>
            <a:solidFill>
              <a:srgbClr val="5B9BD4"/>
            </a:solidFill>
          </p:spPr>
          <p:txBody>
            <a:bodyPr wrap="square" lIns="0" tIns="0" rIns="0" bIns="0" rtlCol="0"/>
            <a:lstStyle/>
            <a:p/>
          </p:txBody>
        </p:sp>
        <p:sp>
          <p:nvSpPr>
            <p:cNvPr id="35" name="object 9"/>
            <p:cNvSpPr/>
            <p:nvPr/>
          </p:nvSpPr>
          <p:spPr>
            <a:xfrm>
              <a:off x="6300" y="4694"/>
              <a:ext cx="1702" cy="341"/>
            </a:xfrm>
            <a:custGeom>
              <a:avLst/>
              <a:gdLst/>
              <a:ahLst/>
              <a:cxnLst/>
              <a:rect l="l" t="t" r="r" b="b"/>
              <a:pathLst>
                <a:path w="1080770" h="216535">
                  <a:moveTo>
                    <a:pt x="108203" y="0"/>
                  </a:moveTo>
                  <a:lnTo>
                    <a:pt x="0" y="108204"/>
                  </a:lnTo>
                  <a:lnTo>
                    <a:pt x="108203" y="216407"/>
                  </a:lnTo>
                  <a:lnTo>
                    <a:pt x="108203" y="162306"/>
                  </a:lnTo>
                  <a:lnTo>
                    <a:pt x="1080515" y="162306"/>
                  </a:lnTo>
                  <a:lnTo>
                    <a:pt x="1080515" y="54101"/>
                  </a:lnTo>
                  <a:lnTo>
                    <a:pt x="108203" y="54101"/>
                  </a:lnTo>
                  <a:lnTo>
                    <a:pt x="108203" y="0"/>
                  </a:lnTo>
                  <a:close/>
                </a:path>
              </a:pathLst>
            </a:custGeom>
            <a:solidFill>
              <a:srgbClr val="5B9BD4"/>
            </a:solidFill>
          </p:spPr>
          <p:txBody>
            <a:bodyPr wrap="square" lIns="0" tIns="0" rIns="0" bIns="0" rtlCol="0"/>
            <a:lstStyle/>
            <a:p/>
          </p:txBody>
        </p:sp>
        <p:sp>
          <p:nvSpPr>
            <p:cNvPr id="37" name="object 11"/>
            <p:cNvSpPr txBox="1"/>
            <p:nvPr/>
          </p:nvSpPr>
          <p:spPr>
            <a:xfrm>
              <a:off x="6364" y="2636"/>
              <a:ext cx="1547" cy="2884"/>
            </a:xfrm>
            <a:prstGeom prst="rect">
              <a:avLst/>
            </a:prstGeom>
          </p:spPr>
          <p:txBody>
            <a:bodyPr vert="horz" wrap="square" lIns="0" tIns="12700" rIns="0" bIns="0" rtlCol="0">
              <a:spAutoFit/>
            </a:bodyPr>
            <a:lstStyle/>
            <a:p>
              <a:pPr marL="12700">
                <a:lnSpc>
                  <a:spcPct val="100000"/>
                </a:lnSpc>
                <a:spcBef>
                  <a:spcPts val="100"/>
                </a:spcBef>
              </a:pPr>
              <a:r>
                <a:rPr sz="1400" dirty="0">
                  <a:latin typeface="微软雅黑" panose="020B0503020204020204" pitchFamily="34" charset="-122"/>
                  <a:ea typeface="微软雅黑" panose="020B0503020204020204" pitchFamily="34" charset="-122"/>
                  <a:cs typeface="宋体" panose="02010600030101010101" pitchFamily="2" charset="-122"/>
                </a:rPr>
                <a:t>导出文件</a:t>
              </a:r>
              <a:endParaRPr sz="1400">
                <a:latin typeface="微软雅黑" panose="020B0503020204020204" pitchFamily="34" charset="-122"/>
                <a:ea typeface="微软雅黑" panose="020B0503020204020204" pitchFamily="34" charset="-122"/>
                <a:cs typeface="宋体" panose="02010600030101010101" pitchFamily="2" charset="-122"/>
              </a:endParaRPr>
            </a:p>
            <a:p>
              <a:pPr>
                <a:lnSpc>
                  <a:spcPct val="100000"/>
                </a:lnSpc>
              </a:pPr>
              <a:endParaRPr sz="1800">
                <a:latin typeface="Times New Roman" panose="02020603050405020304"/>
                <a:cs typeface="Times New Roman" panose="02020603050405020304"/>
              </a:endParaRPr>
            </a:p>
            <a:p>
              <a:pPr>
                <a:lnSpc>
                  <a:spcPct val="100000"/>
                </a:lnSpc>
              </a:pPr>
              <a:endParaRPr sz="1800">
                <a:latin typeface="Times New Roman" panose="02020603050405020304"/>
                <a:cs typeface="Times New Roman" panose="02020603050405020304"/>
              </a:endParaRPr>
            </a:p>
            <a:p>
              <a:pPr>
                <a:lnSpc>
                  <a:spcPct val="100000"/>
                </a:lnSpc>
              </a:pPr>
              <a:endParaRPr sz="2500">
                <a:latin typeface="Times New Roman" panose="02020603050405020304"/>
                <a:cs typeface="Times New Roman" panose="02020603050405020304"/>
              </a:endParaRPr>
            </a:p>
            <a:p>
              <a:pPr marL="54610">
                <a:lnSpc>
                  <a:spcPct val="100000"/>
                </a:lnSpc>
                <a:spcBef>
                  <a:spcPts val="5"/>
                </a:spcBef>
              </a:pPr>
              <a:r>
                <a:rPr sz="1400" dirty="0">
                  <a:latin typeface="微软雅黑" panose="020B0503020204020204" pitchFamily="34" charset="-122"/>
                  <a:ea typeface="微软雅黑" panose="020B0503020204020204" pitchFamily="34" charset="-122"/>
                  <a:cs typeface="宋体" panose="02010600030101010101" pitchFamily="2" charset="-122"/>
                </a:rPr>
                <a:t>纸质文件</a:t>
              </a:r>
              <a:endParaRPr sz="1400" dirty="0">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 name="文本框 1"/>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中国水科院混凝土信息管理系统</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标题 1"/>
          <p:cNvSpPr txBox="1"/>
          <p:nvPr/>
        </p:nvSpPr>
        <p:spPr>
          <a:xfrm>
            <a:off x="4716146" y="843571"/>
            <a:ext cx="1559560" cy="28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rtlCol="0" anchor="b">
            <a:sp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400" fontAlgn="auto">
              <a:defRPr/>
            </a:pPr>
            <a:r>
              <a:rPr lang="zh-CN" altLang="en-US" sz="1600" strike="noStrike"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j-cs"/>
              </a:rPr>
              <a:t>宝洁深加工结转</a:t>
            </a:r>
            <a:endParaRPr lang="zh-CN" altLang="en-US" sz="1600" strike="noStrike"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j-cs"/>
            </a:endParaRPr>
          </a:p>
        </p:txBody>
      </p:sp>
      <p:pic>
        <p:nvPicPr>
          <p:cNvPr id="50181" name="图片 14"/>
          <p:cNvPicPr>
            <a:picLocks noChangeAspect="1"/>
          </p:cNvPicPr>
          <p:nvPr/>
        </p:nvPicPr>
        <p:blipFill>
          <a:blip r:embed="rId1" cstate="screen"/>
          <a:stretch>
            <a:fillRect/>
          </a:stretch>
        </p:blipFill>
        <p:spPr>
          <a:xfrm>
            <a:off x="7766050" y="713238"/>
            <a:ext cx="782638" cy="781050"/>
          </a:xfrm>
          <a:prstGeom prst="rect">
            <a:avLst/>
          </a:prstGeom>
          <a:noFill/>
          <a:ln w="9525">
            <a:noFill/>
          </a:ln>
        </p:spPr>
      </p:pic>
      <p:grpSp>
        <p:nvGrpSpPr>
          <p:cNvPr id="50182" name="组合 18"/>
          <p:cNvGrpSpPr/>
          <p:nvPr/>
        </p:nvGrpSpPr>
        <p:grpSpPr>
          <a:xfrm>
            <a:off x="541976" y="734828"/>
            <a:ext cx="8472801" cy="4112260"/>
            <a:chOff x="541413" y="733550"/>
            <a:chExt cx="8472817" cy="4113147"/>
          </a:xfrm>
        </p:grpSpPr>
        <p:pic>
          <p:nvPicPr>
            <p:cNvPr id="50183" name="图片 19"/>
            <p:cNvPicPr>
              <a:picLocks noChangeAspect="1"/>
            </p:cNvPicPr>
            <p:nvPr/>
          </p:nvPicPr>
          <p:blipFill>
            <a:blip r:embed="rId2"/>
            <a:stretch>
              <a:fillRect/>
            </a:stretch>
          </p:blipFill>
          <p:spPr>
            <a:xfrm>
              <a:off x="4211120" y="733550"/>
              <a:ext cx="4803110" cy="3497084"/>
            </a:xfrm>
            <a:prstGeom prst="rect">
              <a:avLst/>
            </a:prstGeom>
            <a:noFill/>
            <a:ln w="9525">
              <a:noFill/>
            </a:ln>
          </p:spPr>
        </p:pic>
        <p:sp>
          <p:nvSpPr>
            <p:cNvPr id="21" name="文本框 20"/>
            <p:cNvSpPr txBox="1"/>
            <p:nvPr/>
          </p:nvSpPr>
          <p:spPr>
            <a:xfrm>
              <a:off x="610625" y="1202700"/>
              <a:ext cx="3459487" cy="368379"/>
            </a:xfrm>
            <a:prstGeom prst="rect">
              <a:avLst/>
            </a:prstGeom>
            <a:noFill/>
          </p:spPr>
          <p:txBody>
            <a:bodyPr wrap="none" rtlCol="0">
              <a:spAutoFit/>
            </a:bodyPr>
            <a:lstStyle/>
            <a:p>
              <a:pPr fontAlgn="auto"/>
              <a:r>
                <a:rPr lang="en-US" altLang="zh-CN" b="1" noProof="1">
                  <a:latin typeface="微软雅黑" panose="020B0503020204020204" pitchFamily="34" charset="-122"/>
                  <a:ea typeface="微软雅黑" panose="020B0503020204020204" pitchFamily="34" charset="-122"/>
                  <a:cs typeface="+mn-cs"/>
                </a:rPr>
                <a:t>P&amp;G</a:t>
              </a:r>
              <a:r>
                <a:rPr lang="zh-CN" altLang="en-US" b="1" noProof="1">
                  <a:latin typeface="微软雅黑" panose="020B0503020204020204" pitchFamily="34" charset="-122"/>
                  <a:ea typeface="微软雅黑" panose="020B0503020204020204" pitchFamily="34" charset="-122"/>
                  <a:cs typeface="+mn-cs"/>
                </a:rPr>
                <a:t>（宝洁）集团的供应链服务</a:t>
              </a:r>
              <a:endParaRPr lang="zh-CN" altLang="en-US" b="1" noProof="1">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860281" y="2006943"/>
              <a:ext cx="3318002" cy="1753613"/>
            </a:xfrm>
            <a:prstGeom prst="rect">
              <a:avLst/>
            </a:prstGeom>
            <a:noFill/>
          </p:spPr>
          <p:txBody>
            <a:bodyPr wrap="square" rtlCol="0">
              <a:spAutoFit/>
            </a:bodyPr>
            <a:lstStyle/>
            <a:p>
              <a:pPr indent="171450" fontAlgn="auto"/>
              <a:r>
                <a:rPr lang="zh-CN" altLang="en-US" sz="1350" noProof="1">
                  <a:latin typeface="微软雅黑" panose="020B0503020204020204" pitchFamily="34" charset="-122"/>
                  <a:ea typeface="微软雅黑" panose="020B0503020204020204" pitchFamily="34" charset="-122"/>
                  <a:cs typeface="+mn-cs"/>
                </a:rPr>
                <a:t>宝洁利用无钥签名区块链技术为其自身供应链管理提供服务，通过搭建供应链平台，在内部安全防控、可信流程监督、责任厘清、合规证明等诸多方面提供帮助。</a:t>
              </a:r>
              <a:endParaRPr lang="en-US" altLang="zh-CN" sz="1350" noProof="1">
                <a:latin typeface="微软雅黑" panose="020B0503020204020204" pitchFamily="34" charset="-122"/>
                <a:ea typeface="微软雅黑" panose="020B0503020204020204" pitchFamily="34" charset="-122"/>
              </a:endParaRPr>
            </a:p>
            <a:p>
              <a:pPr marL="257175" indent="-257175" fontAlgn="auto">
                <a:buClr>
                  <a:srgbClr val="FF0000"/>
                </a:buClr>
                <a:buFont typeface="Wingdings" panose="05000000000000000000" pitchFamily="2" charset="2"/>
                <a:buChar char="Ø"/>
              </a:pPr>
              <a:r>
                <a:rPr lang="zh-CN" altLang="en-US" sz="1350" noProof="1">
                  <a:latin typeface="微软雅黑" panose="020B0503020204020204" pitchFamily="34" charset="-122"/>
                  <a:ea typeface="微软雅黑" panose="020B0503020204020204" pitchFamily="34" charset="-122"/>
                  <a:cs typeface="+mn-cs"/>
                </a:rPr>
                <a:t>流程监督管控</a:t>
              </a:r>
              <a:endParaRPr lang="en-US" altLang="zh-CN" sz="1350" noProof="1">
                <a:latin typeface="微软雅黑" panose="020B0503020204020204" pitchFamily="34" charset="-122"/>
                <a:ea typeface="微软雅黑" panose="020B0503020204020204" pitchFamily="34" charset="-122"/>
              </a:endParaRPr>
            </a:p>
            <a:p>
              <a:pPr marL="257175" indent="-257175" fontAlgn="auto">
                <a:buClr>
                  <a:srgbClr val="FF0000"/>
                </a:buClr>
                <a:buFont typeface="Wingdings" panose="05000000000000000000" pitchFamily="2" charset="2"/>
                <a:buChar char="Ø"/>
              </a:pPr>
              <a:r>
                <a:rPr lang="zh-CN" altLang="en-US" sz="1350" noProof="1">
                  <a:latin typeface="微软雅黑" panose="020B0503020204020204" pitchFamily="34" charset="-122"/>
                  <a:ea typeface="微软雅黑" panose="020B0503020204020204" pitchFamily="34" charset="-122"/>
                  <a:cs typeface="+mn-cs"/>
                </a:rPr>
                <a:t>降低内部腐败</a:t>
              </a:r>
              <a:endParaRPr lang="en-US" altLang="zh-CN" sz="1350" noProof="1">
                <a:latin typeface="微软雅黑" panose="020B0503020204020204" pitchFamily="34" charset="-122"/>
                <a:ea typeface="微软雅黑" panose="020B0503020204020204" pitchFamily="34" charset="-122"/>
              </a:endParaRPr>
            </a:p>
            <a:p>
              <a:pPr marL="257175" indent="-257175" fontAlgn="auto">
                <a:buClr>
                  <a:srgbClr val="FF0000"/>
                </a:buClr>
                <a:buFont typeface="Wingdings" panose="05000000000000000000" pitchFamily="2" charset="2"/>
                <a:buChar char="Ø"/>
              </a:pPr>
              <a:r>
                <a:rPr lang="zh-CN" altLang="en-US" sz="1350" noProof="1">
                  <a:latin typeface="微软雅黑" panose="020B0503020204020204" pitchFamily="34" charset="-122"/>
                  <a:ea typeface="微软雅黑" panose="020B0503020204020204" pitchFamily="34" charset="-122"/>
                  <a:cs typeface="+mn-cs"/>
                </a:rPr>
                <a:t>厘清责任、自证清白</a:t>
              </a:r>
              <a:endParaRPr lang="en-US" altLang="zh-CN" sz="1350" noProof="1">
                <a:latin typeface="微软雅黑" panose="020B0503020204020204" pitchFamily="34" charset="-122"/>
                <a:ea typeface="微软雅黑" panose="020B0503020204020204" pitchFamily="34" charset="-122"/>
              </a:endParaRPr>
            </a:p>
            <a:p>
              <a:pPr marL="257175" indent="-257175" fontAlgn="auto">
                <a:buClr>
                  <a:srgbClr val="FF0000"/>
                </a:buClr>
                <a:buFont typeface="Wingdings" panose="05000000000000000000" pitchFamily="2" charset="2"/>
                <a:buChar char="Ø"/>
              </a:pPr>
              <a:r>
                <a:rPr lang="zh-CN" altLang="en-US" sz="1350" noProof="1">
                  <a:latin typeface="微软雅黑" panose="020B0503020204020204" pitchFamily="34" charset="-122"/>
                  <a:ea typeface="微软雅黑" panose="020B0503020204020204" pitchFamily="34" charset="-122"/>
                  <a:cs typeface="+mn-cs"/>
                </a:rPr>
                <a:t>向海关证明自身流程的透明性</a:t>
              </a:r>
              <a:endParaRPr lang="zh-CN" altLang="en-US" sz="1350" noProof="1">
                <a:latin typeface="微软雅黑" panose="020B0503020204020204" pitchFamily="34" charset="-122"/>
                <a:ea typeface="微软雅黑" panose="020B0503020204020204" pitchFamily="34" charset="-122"/>
              </a:endParaRPr>
            </a:p>
          </p:txBody>
        </p:sp>
        <p:sp>
          <p:nvSpPr>
            <p:cNvPr id="23" name="矩形: 圆角 22"/>
            <p:cNvSpPr/>
            <p:nvPr/>
          </p:nvSpPr>
          <p:spPr>
            <a:xfrm>
              <a:off x="712147" y="1861952"/>
              <a:ext cx="3466136" cy="2045601"/>
            </a:xfrm>
            <a:prstGeom prst="roundRect">
              <a:avLst/>
            </a:prstGeom>
            <a:noFill/>
            <a:ln w="57150">
              <a:solidFill>
                <a:schemeClr val="accent6">
                  <a:lumMod val="75000"/>
                </a:schemeClr>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lang="zh-CN" altLang="en-US" sz="1350" strike="noStrike" noProof="1">
                <a:latin typeface="+mn-ea"/>
              </a:endParaRPr>
            </a:p>
          </p:txBody>
        </p:sp>
        <p:pic>
          <p:nvPicPr>
            <p:cNvPr id="24" name="图片 23"/>
            <p:cNvPicPr>
              <a:picLocks noChangeAspect="1"/>
            </p:cNvPicPr>
            <p:nvPr/>
          </p:nvPicPr>
          <p:blipFill>
            <a:blip r:embed="rId3" cstate="screen"/>
            <a:stretch>
              <a:fillRect/>
            </a:stretch>
          </p:blipFill>
          <p:spPr>
            <a:xfrm>
              <a:off x="541413" y="4209040"/>
              <a:ext cx="1377272" cy="636833"/>
            </a:xfrm>
            <a:prstGeom prst="rect">
              <a:avLst/>
            </a:prstGeom>
            <a:ln>
              <a:noFill/>
            </a:ln>
            <a:effectLst>
              <a:outerShdw blurRad="292100" dist="139700" dir="2700000" algn="tl" rotWithShape="0">
                <a:srgbClr val="333333">
                  <a:alpha val="65000"/>
                </a:srgbClr>
              </a:outerShdw>
            </a:effectLst>
          </p:spPr>
        </p:pic>
        <p:pic>
          <p:nvPicPr>
            <p:cNvPr id="25" name="图片 24"/>
            <p:cNvPicPr>
              <a:picLocks noChangeAspect="1"/>
            </p:cNvPicPr>
            <p:nvPr/>
          </p:nvPicPr>
          <p:blipFill>
            <a:blip r:embed="rId4"/>
            <a:stretch>
              <a:fillRect/>
            </a:stretch>
          </p:blipFill>
          <p:spPr>
            <a:xfrm>
              <a:off x="2254333" y="4219564"/>
              <a:ext cx="1377272" cy="627133"/>
            </a:xfrm>
            <a:prstGeom prst="rect">
              <a:avLst/>
            </a:prstGeom>
            <a:ln>
              <a:noFill/>
            </a:ln>
            <a:effectLst>
              <a:outerShdw blurRad="292100" dist="139700" dir="2700000" algn="tl" rotWithShape="0">
                <a:srgbClr val="333333">
                  <a:alpha val="65000"/>
                </a:srgbClr>
              </a:outerShdw>
            </a:effectLst>
          </p:spPr>
        </p:pic>
        <p:pic>
          <p:nvPicPr>
            <p:cNvPr id="26" name="图片 25"/>
            <p:cNvPicPr>
              <a:picLocks noChangeAspect="1"/>
            </p:cNvPicPr>
            <p:nvPr/>
          </p:nvPicPr>
          <p:blipFill>
            <a:blip r:embed="rId5" cstate="screen"/>
            <a:stretch>
              <a:fillRect/>
            </a:stretch>
          </p:blipFill>
          <p:spPr>
            <a:xfrm>
              <a:off x="3967254" y="4231187"/>
              <a:ext cx="1377271" cy="606437"/>
            </a:xfrm>
            <a:prstGeom prst="rect">
              <a:avLst/>
            </a:prstGeom>
            <a:ln>
              <a:noFill/>
            </a:ln>
            <a:effectLst>
              <a:outerShdw blurRad="292100" dist="139700" dir="2700000" algn="tl" rotWithShape="0">
                <a:srgbClr val="333333">
                  <a:alpha val="65000"/>
                </a:srgbClr>
              </a:outerShdw>
            </a:effectLst>
          </p:spPr>
        </p:pic>
        <p:pic>
          <p:nvPicPr>
            <p:cNvPr id="27" name="图片 26"/>
            <p:cNvPicPr>
              <a:picLocks noChangeAspect="1"/>
            </p:cNvPicPr>
            <p:nvPr/>
          </p:nvPicPr>
          <p:blipFill>
            <a:blip r:embed="rId6" cstate="screen"/>
            <a:stretch>
              <a:fillRect/>
            </a:stretch>
          </p:blipFill>
          <p:spPr>
            <a:xfrm>
              <a:off x="7390680" y="4222963"/>
              <a:ext cx="1377271" cy="620336"/>
            </a:xfrm>
            <a:prstGeom prst="rect">
              <a:avLst/>
            </a:prstGeom>
            <a:ln>
              <a:noFill/>
            </a:ln>
            <a:effectLst>
              <a:outerShdw blurRad="292100" dist="139700" dir="2700000" algn="tl" rotWithShape="0">
                <a:srgbClr val="333333">
                  <a:alpha val="65000"/>
                </a:srgbClr>
              </a:outerShdw>
            </a:effectLst>
          </p:spPr>
        </p:pic>
        <p:pic>
          <p:nvPicPr>
            <p:cNvPr id="28" name="图片 27"/>
            <p:cNvPicPr>
              <a:picLocks noChangeAspect="1"/>
            </p:cNvPicPr>
            <p:nvPr/>
          </p:nvPicPr>
          <p:blipFill>
            <a:blip r:embed="rId7" cstate="screen"/>
            <a:stretch>
              <a:fillRect/>
            </a:stretch>
          </p:blipFill>
          <p:spPr>
            <a:xfrm>
              <a:off x="5677760" y="4217289"/>
              <a:ext cx="1377271" cy="620336"/>
            </a:xfrm>
            <a:prstGeom prst="rect">
              <a:avLst/>
            </a:prstGeom>
            <a:ln>
              <a:noFill/>
            </a:ln>
            <a:effectLst>
              <a:outerShdw blurRad="292100" dist="139700" dir="2700000" algn="tl" rotWithShape="0">
                <a:srgbClr val="333333">
                  <a:alpha val="65000"/>
                </a:srgbClr>
              </a:outerShdw>
            </a:effectLst>
          </p:spPr>
        </p:pic>
      </p:grpSp>
      <p:sp>
        <p:nvSpPr>
          <p:cNvPr id="4" name="文本框 3"/>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中国宝洁P&amp;G深加工结转贸易平台</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弧形箭头 1"/>
          <p:cNvSpPr/>
          <p:nvPr/>
        </p:nvSpPr>
        <p:spPr>
          <a:xfrm>
            <a:off x="8425897" y="2419937"/>
            <a:ext cx="157810" cy="274319"/>
          </a:xfrm>
          <a:prstGeom prst="curvedLeftArrow">
            <a:avLst/>
          </a:prstGeom>
        </p:spPr>
        <p:txBody>
          <a:bodyPr wrap="square" lIns="91437" tIns="45718" rIns="91437" bIns="45718" rtlCol="0" anchor="ctr">
            <a:spAutoFit/>
          </a:bodyPr>
          <a:lstStyle/>
          <a:p>
            <a:pPr algn="ctr">
              <a:buClr>
                <a:srgbClr val="C00000"/>
              </a:buClr>
            </a:pP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右弧形箭头 3"/>
          <p:cNvSpPr/>
          <p:nvPr/>
        </p:nvSpPr>
        <p:spPr>
          <a:xfrm>
            <a:off x="8572500" y="2759431"/>
            <a:ext cx="480060" cy="274319"/>
          </a:xfrm>
          <a:prstGeom prst="curvedLeftArrow">
            <a:avLst/>
          </a:prstGeom>
          <a:solidFill>
            <a:schemeClr val="accent2"/>
          </a:solidFill>
        </p:spPr>
        <p:txBody>
          <a:bodyPr wrap="square" lIns="91437" tIns="45718" rIns="91437" bIns="45718" rtlCol="0" anchor="ctr">
            <a:spAutoFit/>
          </a:bodyPr>
          <a:lstStyle/>
          <a:p>
            <a:pPr algn="ctr">
              <a:buClr>
                <a:srgbClr val="C00000"/>
              </a:buClr>
            </a:pP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左箭头 4"/>
          <p:cNvSpPr/>
          <p:nvPr/>
        </p:nvSpPr>
        <p:spPr>
          <a:xfrm>
            <a:off x="5796280" y="3817039"/>
            <a:ext cx="412750" cy="489107"/>
          </a:xfrm>
          <a:prstGeom prst="leftArrow">
            <a:avLst/>
          </a:prstGeom>
          <a:solidFill>
            <a:schemeClr val="accent2"/>
          </a:solidFill>
        </p:spPr>
        <p:txBody>
          <a:bodyPr wrap="square" lIns="91437" tIns="45718" rIns="91437" bIns="45718" rtlCol="0" anchor="ctr">
            <a:spAutoFit/>
          </a:bodyPr>
          <a:lstStyle/>
          <a:p>
            <a:pPr algn="ctr">
              <a:buClr>
                <a:srgbClr val="C00000"/>
              </a:buClr>
            </a:pP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右箭头 5"/>
          <p:cNvSpPr/>
          <p:nvPr/>
        </p:nvSpPr>
        <p:spPr>
          <a:xfrm>
            <a:off x="4067810" y="1657245"/>
            <a:ext cx="764540" cy="485615"/>
          </a:xfrm>
          <a:prstGeom prst="rightArrow">
            <a:avLst/>
          </a:prstGeom>
          <a:solidFill>
            <a:schemeClr val="accent2"/>
          </a:solidFill>
        </p:spPr>
        <p:txBody>
          <a:bodyPr wrap="square" lIns="91437" tIns="45718" rIns="91437" bIns="45718" rtlCol="0" anchor="ctr">
            <a:spAutoFit/>
          </a:bodyPr>
          <a:lstStyle/>
          <a:p>
            <a:pPr algn="ctr">
              <a:buClr>
                <a:srgbClr val="C00000"/>
              </a:buClr>
            </a:pP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7085925" y="2940925"/>
            <a:ext cx="1028765" cy="275590"/>
          </a:xfrm>
          <a:prstGeom prst="rect">
            <a:avLst/>
          </a:prstGeom>
          <a:noFill/>
          <a:effectLst/>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上传发货单</a:t>
            </a:r>
            <a:endParaRPr lang="zh-CN" altLang="en-US" sz="1200" b="1" dirty="0">
              <a:latin typeface="微软雅黑" panose="020B0503020204020204" pitchFamily="34" charset="-122"/>
              <a:ea typeface="微软雅黑" panose="020B0503020204020204" pitchFamily="34" charset="-122"/>
            </a:endParaRPr>
          </a:p>
        </p:txBody>
      </p:sp>
      <p:sp>
        <p:nvSpPr>
          <p:cNvPr id="32" name="文本框 2"/>
          <p:cNvSpPr txBox="1"/>
          <p:nvPr/>
        </p:nvSpPr>
        <p:spPr>
          <a:xfrm>
            <a:off x="1430631" y="786866"/>
            <a:ext cx="1535868" cy="275590"/>
          </a:xfrm>
          <a:prstGeom prst="rect">
            <a:avLst/>
          </a:prstGeom>
          <a:noFill/>
          <a:effectLst/>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年度计划总表申请</a:t>
            </a:r>
            <a:endParaRPr lang="zh-CN" altLang="en-US" sz="1200" b="1" dirty="0">
              <a:latin typeface="微软雅黑" panose="020B0503020204020204" pitchFamily="34" charset="-122"/>
              <a:ea typeface="微软雅黑" panose="020B0503020204020204" pitchFamily="34" charset="-122"/>
            </a:endParaRPr>
          </a:p>
        </p:txBody>
      </p:sp>
      <p:sp>
        <p:nvSpPr>
          <p:cNvPr id="37" name="文本框 2"/>
          <p:cNvSpPr txBox="1"/>
          <p:nvPr/>
        </p:nvSpPr>
        <p:spPr>
          <a:xfrm>
            <a:off x="4067639" y="2949204"/>
            <a:ext cx="1091218" cy="275590"/>
          </a:xfrm>
          <a:prstGeom prst="rect">
            <a:avLst/>
          </a:prstGeom>
          <a:noFill/>
          <a:effectLst/>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收发货申请</a:t>
            </a:r>
            <a:endParaRPr lang="zh-CN" altLang="en-US" sz="1200" b="1" dirty="0">
              <a:latin typeface="微软雅黑" panose="020B0503020204020204" pitchFamily="34" charset="-122"/>
              <a:ea typeface="微软雅黑" panose="020B0503020204020204" pitchFamily="34" charset="-122"/>
            </a:endParaRPr>
          </a:p>
        </p:txBody>
      </p:sp>
      <p:sp>
        <p:nvSpPr>
          <p:cNvPr id="38" name="文本框 2"/>
          <p:cNvSpPr txBox="1"/>
          <p:nvPr/>
        </p:nvSpPr>
        <p:spPr>
          <a:xfrm>
            <a:off x="6199544" y="801104"/>
            <a:ext cx="1014691" cy="275590"/>
          </a:xfrm>
          <a:prstGeom prst="rect">
            <a:avLst/>
          </a:prstGeom>
          <a:noFill/>
          <a:effectLst/>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计划员下单</a:t>
            </a:r>
            <a:endParaRPr lang="zh-CN" altLang="en-US" sz="1200" b="1" dirty="0">
              <a:latin typeface="微软雅黑" panose="020B0503020204020204" pitchFamily="34" charset="-122"/>
              <a:ea typeface="微软雅黑" panose="020B0503020204020204" pitchFamily="34" charset="-122"/>
            </a:endParaRPr>
          </a:p>
        </p:txBody>
      </p:sp>
      <p:sp>
        <p:nvSpPr>
          <p:cNvPr id="44" name="文本框 2"/>
          <p:cNvSpPr txBox="1"/>
          <p:nvPr/>
        </p:nvSpPr>
        <p:spPr>
          <a:xfrm>
            <a:off x="1036694" y="2941444"/>
            <a:ext cx="1050551" cy="275590"/>
          </a:xfrm>
          <a:prstGeom prst="rect">
            <a:avLst/>
          </a:prstGeom>
          <a:noFill/>
          <a:effectLst/>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进出口报关</a:t>
            </a:r>
            <a:endParaRPr lang="zh-CN" altLang="en-US" sz="12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screen">
            <a:extLst>
              <a:ext uri="{28A0092B-C50C-407E-A947-70E740481C1C}">
                <a14:useLocalDpi xmlns:a14="http://schemas.microsoft.com/office/drawing/2010/main" val="0"/>
              </a:ext>
            </a:extLst>
          </a:blip>
          <a:srcRect/>
          <a:stretch>
            <a:fillRect/>
          </a:stretch>
        </p:blipFill>
        <p:spPr bwMode="auto">
          <a:xfrm>
            <a:off x="575879" y="1096021"/>
            <a:ext cx="3294809" cy="167938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076185" y="1096022"/>
            <a:ext cx="3294809" cy="167938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92401" y="3250694"/>
            <a:ext cx="2333210" cy="16216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45313" y="3220214"/>
            <a:ext cx="2333210" cy="16216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95606" y="3216605"/>
            <a:ext cx="2333210" cy="16216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左箭头 8"/>
          <p:cNvSpPr/>
          <p:nvPr/>
        </p:nvSpPr>
        <p:spPr>
          <a:xfrm>
            <a:off x="2771775" y="3817039"/>
            <a:ext cx="412750" cy="489107"/>
          </a:xfrm>
          <a:prstGeom prst="leftArrow">
            <a:avLst/>
          </a:prstGeom>
          <a:solidFill>
            <a:schemeClr val="accent2"/>
          </a:solidFill>
        </p:spPr>
        <p:txBody>
          <a:bodyPr wrap="square" lIns="91437" tIns="45718" rIns="91437" bIns="45718" rtlCol="0" anchor="ctr">
            <a:spAutoFit/>
          </a:bodyPr>
          <a:lstStyle/>
          <a:p>
            <a:pPr algn="ctr">
              <a:buClr>
                <a:srgbClr val="C00000"/>
              </a:buClr>
            </a:pP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中国宝洁P&amp;G深加工结转贸易平台</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41128" y="916297"/>
            <a:ext cx="2429835" cy="3431873"/>
          </a:xfrm>
          <a:prstGeom prst="rect">
            <a:avLst/>
          </a:prstGeom>
          <a:noFill/>
          <a:ln>
            <a:solidFill>
              <a:srgbClr val="E7535F"/>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pic>
        <p:nvPicPr>
          <p:cNvPr id="7" name="图片 6"/>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333775" y="729259"/>
            <a:ext cx="5893578" cy="3761500"/>
          </a:xfrm>
          <a:prstGeom prst="rect">
            <a:avLst/>
          </a:prstGeom>
        </p:spPr>
      </p:pic>
      <p:sp>
        <p:nvSpPr>
          <p:cNvPr id="4" name="文本框 3"/>
          <p:cNvSpPr txBox="1"/>
          <p:nvPr/>
        </p:nvSpPr>
        <p:spPr>
          <a:xfrm>
            <a:off x="6241536" y="970629"/>
            <a:ext cx="2429835" cy="3322955"/>
          </a:xfrm>
          <a:prstGeom prst="rect">
            <a:avLst/>
          </a:prstGeom>
          <a:noFill/>
        </p:spPr>
        <p:txBody>
          <a:bodyPr wrap="square" rtlCol="0">
            <a:spAutoFit/>
          </a:bodyPr>
          <a:lstStyle/>
          <a:p>
            <a:pPr algn="just"/>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为在食品分析检测实验室（</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GLP</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实验室）和其使用的检测系统</a:t>
            </a:r>
            <a:r>
              <a:rPr lang="en-US" altLang="zh-CN" sz="1400" dirty="0" err="1">
                <a:latin typeface="微软雅黑" panose="020B0503020204020204" pitchFamily="34" charset="-122"/>
                <a:ea typeface="微软雅黑" panose="020B0503020204020204" pitchFamily="34" charset="-122"/>
                <a:cs typeface="微软雅黑" panose="020B0503020204020204" pitchFamily="34" charset="-122"/>
              </a:rPr>
              <a:t>lims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系统中形成一套“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Digital twins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数字孪生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），将它实验测试中的每一个步骤和测试每一个环节数据这两条链都通过</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KSI blockchain</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记录下来。</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提高分析测试报告的公信力</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GLP</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1400" dirty="0" err="1">
                <a:latin typeface="微软雅黑" panose="020B0503020204020204" pitchFamily="34" charset="-122"/>
                <a:ea typeface="微软雅黑" panose="020B0503020204020204" pitchFamily="34" charset="-122"/>
                <a:cs typeface="微软雅黑" panose="020B0503020204020204" pitchFamily="34" charset="-122"/>
              </a:rPr>
              <a:t>lims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提供内部监督</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为测试结果提供溯源、审计的可信数据</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厘清内部责任边界</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331595" y="4660080"/>
            <a:ext cx="7103745" cy="368300"/>
          </a:xfrm>
          <a:prstGeom prst="rect">
            <a:avLst/>
          </a:prstGeom>
          <a:noFill/>
        </p:spPr>
        <p:txBody>
          <a:bodyPr wrap="square" rtlCol="0">
            <a:spAutoFit/>
          </a:bodyPr>
          <a:lstStyle/>
          <a:p>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食安云：贵州省大数据产业重点领域应用示范工程“七朵云”之一</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456565" y="123825"/>
            <a:ext cx="8488680" cy="429895"/>
          </a:xfrm>
          <a:prstGeom prst="rect">
            <a:avLst/>
          </a:prstGeom>
          <a:noFill/>
        </p:spPr>
        <p:txBody>
          <a:bodyPr wrap="square" rtlCol="0">
            <a:spAutoFit/>
          </a:bodyPr>
          <a:lstStyle/>
          <a:p>
            <a:r>
              <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rPr>
              <a:t>食品安全云追溯认定服务</a:t>
            </a:r>
            <a:endParaRPr lang="zh-CN" altLang="en-US" sz="2200" b="1"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PLACING_PICTURE_USER_VIEWPORT" val="{&quot;height&quot;:3627,&quot;width&quot;:6271}"/>
</p:tagLst>
</file>

<file path=ppt/tags/tag11.xml><?xml version="1.0" encoding="utf-8"?>
<p:tagLst xmlns:p="http://schemas.openxmlformats.org/presentationml/2006/main">
  <p:tag name="KSO_WM_UNIT_PLACING_PICTURE_USER_VIEWPORT" val="{&quot;height&quot;:580,&quot;width&quot;:6229}"/>
</p:tagLst>
</file>

<file path=ppt/tags/tag12.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PLACING_PICTURE_USER_VIEWPORT" val="{&quot;height&quot;:8726.666141732283,&quot;width&quot;:4750.666141732283}"/>
</p:tagLst>
</file>

<file path=ppt/tags/tag15.xml><?xml version="1.0" encoding="utf-8"?>
<p:tagLst xmlns:p="http://schemas.openxmlformats.org/presentationml/2006/main">
  <p:tag name="KSO_WM_UNIT_PLACING_PICTURE_USER_VIEWPORT" val="{&quot;height&quot;:8261.333858267717,&quot;width&quot;:4225.333858267716}"/>
</p:tagLst>
</file>

<file path=ppt/tags/tag16.xml><?xml version="1.0" encoding="utf-8"?>
<p:tagLst xmlns:p="http://schemas.openxmlformats.org/presentationml/2006/main">
  <p:tag name="KSO_WM_UNIT_PLACING_PICTURE_USER_VIEWPORT" val="{&quot;height&quot;:8300,&quot;width&quot;:4188}"/>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83_1*f*1"/>
  <p:tag name="KSO_WM_TEMPLATE_CATEGORY" val="diagram"/>
  <p:tag name="KSO_WM_TEMPLATE_INDEX" val="20212683"/>
  <p:tag name="KSO_WM_UNIT_LAYERLEVEL" val="1"/>
  <p:tag name="KSO_WM_TAG_VERSION" val="1.0"/>
  <p:tag name="KSO_WM_BEAUTIFY_FLAG" val="#wm#"/>
  <p:tag name="KSO_WM_UNIT_DEFAULT_FONT" val="14;20;2"/>
  <p:tag name="KSO_WM_UNIT_BLOCK" val="0"/>
  <p:tag name="KSO_WM_UNIT_VALUE" val="172"/>
  <p:tag name="KSO_WM_UNIT_SHOW_EDIT_AREA_INDICATION" val="1"/>
  <p:tag name="KSO_WM_CHIP_GROUPID" val="5e6b05596848fb12bee65ac8"/>
  <p:tag name="KSO_WM_CHIP_XID" val="5e6b05596848fb12bee65aca"/>
  <p:tag name="KSO_WM_UNIT_DEC_AREA_ID" val="7efa2411545e4d639028ba3e50efe0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de7e87ebf4449f092609a6e253eae25"/>
  <p:tag name="KSO_WM_UNIT_TEXT_FILL_FORE_SCHEMECOLOR_INDEX_BRIGHTNESS" val="0.25"/>
  <p:tag name="KSO_WM_UNIT_TEXT_FILL_FORE_SCHEMECOLOR_INDEX" val="13"/>
  <p:tag name="KSO_WM_UNIT_TEXT_FILL_TYPE" val="1"/>
  <p:tag name="KSO_WM_TEMPLATE_ASSEMBLE_XID" val="60656f594054ed1e2fb80878"/>
  <p:tag name="KSO_WM_TEMPLATE_ASSEMBLE_GROUPID" val="60656f594054ed1e2fb80878"/>
</p:tagLst>
</file>

<file path=ppt/tags/tag19.xml><?xml version="1.0" encoding="utf-8"?>
<p:tagLst xmlns:p="http://schemas.openxmlformats.org/presentationml/2006/main">
  <p:tag name="KSO_WM_UNIT_VALUE" val="719*931"/>
  <p:tag name="KSO_WM_UNIT_HIGHLIGHT" val="0"/>
  <p:tag name="KSO_WM_UNIT_COMPATIBLE" val="0"/>
  <p:tag name="KSO_WM_UNIT_DIAGRAM_ISNUMVISUAL" val="0"/>
  <p:tag name="KSO_WM_UNIT_DIAGRAM_ISREFERUNIT" val="0"/>
  <p:tag name="KSO_WM_UNIT_TYPE" val="d"/>
  <p:tag name="KSO_WM_UNIT_INDEX" val="2"/>
  <p:tag name="KSO_WM_UNIT_ID" val="diagram20212683_1*d*2"/>
  <p:tag name="KSO_WM_TEMPLATE_CATEGORY" val="diagram"/>
  <p:tag name="KSO_WM_TEMPLATE_INDEX" val="20212683"/>
  <p:tag name="KSO_WM_UNIT_LAYERLEVEL" val="1"/>
  <p:tag name="KSO_WM_TAG_VERSION" val="1.0"/>
  <p:tag name="KSO_WM_BEAUTIFY_FLAG" val="#wm#"/>
  <p:tag name="KSO_WM_CHIP_GROUPID" val="5e7310da9a230a26b9e88a19"/>
  <p:tag name="KSO_WM_CHIP_XID" val="5e7310da9a230a26b9e88a1a"/>
  <p:tag name="KSO_WM_UNIT_DEC_AREA_ID" val="43eaaf129fe44636baefb64316ebea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196bca7ff004bed85b73eb90ee873c3"/>
  <p:tag name="KSO_WM_UNIT_SUPPORT_UNIT_TYPE" val="[&quot;d&quot;,&quot;α&quot;,&quot;β&quot;,&quot;θ&quot;]"/>
  <p:tag name="KSO_WM_TEMPLATE_ASSEMBLE_XID" val="60656f594054ed1e2fb80878"/>
  <p:tag name="KSO_WM_TEMPLATE_ASSEMBLE_GROUPID" val="60656f594054ed1e2fb80878"/>
  <p:tag name="KSO_WM_UNIT_PICTURE_CLIP_FLAG"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VALUE" val="719*2030"/>
  <p:tag name="KSO_WM_UNIT_HIGHLIGHT" val="0"/>
  <p:tag name="KSO_WM_UNIT_COMPATIBLE" val="0"/>
  <p:tag name="KSO_WM_UNIT_DIAGRAM_ISNUMVISUAL" val="0"/>
  <p:tag name="KSO_WM_UNIT_DIAGRAM_ISREFERUNIT" val="0"/>
  <p:tag name="KSO_WM_UNIT_TYPE" val="d"/>
  <p:tag name="KSO_WM_UNIT_INDEX" val="1"/>
  <p:tag name="KSO_WM_UNIT_ID" val="diagram20212683_1*d*1"/>
  <p:tag name="KSO_WM_TEMPLATE_CATEGORY" val="diagram"/>
  <p:tag name="KSO_WM_TEMPLATE_INDEX" val="20212683"/>
  <p:tag name="KSO_WM_UNIT_LAYERLEVEL" val="1"/>
  <p:tag name="KSO_WM_TAG_VERSION" val="1.0"/>
  <p:tag name="KSO_WM_BEAUTIFY_FLAG" val="#wm#"/>
  <p:tag name="KSO_WM_CHIP_GROUPID" val="5e7310da9a230a26b9e88a19"/>
  <p:tag name="KSO_WM_CHIP_XID" val="5e7310da9a230a26b9e88a1a"/>
  <p:tag name="KSO_WM_UNIT_DEC_AREA_ID" val="c15c7db3b2704ef39e2d782e676b7f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fed30dc538044dea99c7d682c3fcdfd"/>
  <p:tag name="KSO_WM_UNIT_SUPPORT_UNIT_TYPE" val="[&quot;d&quot;,&quot;α&quot;,&quot;β&quot;,&quot;θ&quot;]"/>
  <p:tag name="KSO_WM_TEMPLATE_ASSEMBLE_XID" val="60656f594054ed1e2fb80878"/>
  <p:tag name="KSO_WM_TEMPLATE_ASSEMBLE_GROUPID" val="60656f594054ed1e2fb80878"/>
  <p:tag name="KSO_WM_UNIT_PICTURE_CLIP_FLAG"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2683_1*i*5"/>
  <p:tag name="KSO_WM_TEMPLATE_CATEGORY" val="diagram"/>
  <p:tag name="KSO_WM_TEMPLATE_INDEX" val="20212683"/>
  <p:tag name="KSO_WM_UNIT_LAYERLEVEL" val="1"/>
  <p:tag name="KSO_WM_TAG_VERSION" val="1.0"/>
  <p:tag name="KSO_WM_BEAUTIFY_FLAG" val="#wm#"/>
  <p:tag name="KSO_WM_UNIT_COLOR_SCHEME_SHAPE_ID" val="16"/>
  <p:tag name="KSO_WM_UNIT_COLOR_SCHEME_PARENT_PAGE" val="0_1"/>
  <p:tag name="KSO_WM_UNIT_DECOLORIZATION" val="1"/>
  <p:tag name="KSO_WM_UNIT_ADJUSTLAYOUT_ID" val="16"/>
  <p:tag name="KSO_WM_UNIT_BLOCK" val="0"/>
  <p:tag name="KSO_WM_UNIT_SM_LIMIT_TYPE" val="0"/>
  <p:tag name="KSO_WM_UNIT_DEC_AREA_ID" val="1868b494f54f4f05b0178a55405627d9"/>
  <p:tag name="KSO_WM_UNIT_DECORATE_INFO" val="{&quot;DecorateInfoH&quot;:{&quot;IsAbs&quot;:true},&quot;DecorateInfoW&quot;:{&quot;IsAbs&quot;:true},&quot;DecorateInfoX&quot;:{&quot;IsAbs&quot;:true,&quot;Pos&quot;:1},&quot;DecorateInfoY&quot;:{&quot;IsAbs&quot;:true,&quot;Pos&quot;:2},&quot;ReferentInfo&quot;:{&quot;Id&quot;:&quot;7efa2411545e4d639028ba3e50efe03a&quot;,&quot;X&quot;:{&quot;Pos&quot;:1},&quot;Y&quot;:{&quot;Pos&quot;:2}},&quot;whChangeMode&quot;:0}"/>
  <p:tag name="KSO_WM_CHIP_GROUPID" val="5ef3209bc6295c63c1a2e089"/>
  <p:tag name="KSO_WM_CHIP_XID" val="5ef3209bc6295c63c1a2e08a"/>
  <p:tag name="KSO_WM_UNIT_LINE_FORE_SCHEMECOLOR_INDEX_BRIGHTNESS" val="-0.25"/>
  <p:tag name="KSO_WM_UNIT_LINE_FORE_SCHEMECOLOR_INDEX" val="14"/>
  <p:tag name="KSO_WM_UNIT_LINE_FILL_TYPE" val="2"/>
  <p:tag name="KSO_WM_TEMPLATE_ASSEMBLE_XID" val="60656f594054ed1e2fb80878"/>
  <p:tag name="KSO_WM_TEMPLATE_ASSEMBLE_GROUPID" val="60656f594054ed1e2fb80878"/>
</p:tagLst>
</file>

<file path=ppt/tags/tag22.xml><?xml version="1.0" encoding="utf-8"?>
<p:tagLst xmlns:p="http://schemas.openxmlformats.org/presentationml/2006/main">
  <p:tag name="KSO_WM_SLIDE_SUBTYPE" val="picTxt"/>
  <p:tag name="KSO_WM_TEMPLATE_TOPIC_DEFAULT" val="1"/>
  <p:tag name="KSO_WM_TEMPLATE_JOB_ID" val="2"/>
  <p:tag name="KSO_WM_TEMPLATE_SCENE_ID" val="1"/>
  <p:tag name="KSO_WM_TEMPLATE_OUTLINE_ID" val="15"/>
  <p:tag name="KSO_WM_TEMPLATE_TOPIC_ID" val="2869567"/>
  <p:tag name="KSO_WM_SLIDE_SIZE" val="866*492"/>
  <p:tag name="KSO_WM_SLIDE_POSITION" val="47*0"/>
  <p:tag name="KSO_WM_BEAUTIFY_FLAG" val="#wm#"/>
  <p:tag name="KSO_WM_SLIDE_TYPE" val="text"/>
  <p:tag name="KSO_WM_SLIDE_LAYOUT_CNT" val="1_2_1"/>
  <p:tag name="KSO_WM_SLIDE_LAYOUT" val="a_d_f"/>
  <p:tag name="KSO_WM_SLIDE_ITEM_CNT" val="0"/>
  <p:tag name="KSO_WM_SLIDE_INDEX" val="1"/>
  <p:tag name="KSO_WM_SLIDE_ID" val="diagram20212683_1"/>
  <p:tag name="KSO_WM_TAG_VERSION" val="1.0"/>
  <p:tag name="KSO_WM_TEMPLATE_INDEX" val="20212683"/>
  <p:tag name="KSO_WM_TEMPLATE_CATEGORY" val="diagram"/>
  <p:tag name="KSO_WM_TEMPLATE_THUMBS_INDEX" val="1、6、10、14、20、26、27、28、29、31"/>
  <p:tag name="KSO_WM_SLIDE_COLORSCHEME_VERSION" val="3.2"/>
  <p:tag name="KSO_WM_SLIDE_CONSTRAINT" val="%7b%22slideConstraint%22%3a%7b%22seriesAreas%22%3a%5b%5d%2c%22singleAreas%22%3a%5b%7b%22shapes%22%3a%5b7%5d%2c%22serialConstraintIndex%22%3a-1%2c%22areatextmark%22%3a0%2c%22pictureprocessmark%22%3a0%7d%5d%7d%7d"/>
  <p:tag name="KSO_WM_TEMPLATE_SUBCATEGORY" val="2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41:52&quot;,&quot;maxSize&quot;:{&quot;size1&quot;:24.299664755197483},&quot;minSize&quot;:{&quot;size1&quot;:24.299664755197483},&quot;normalSize&quot;:{&quot;size1&quot;:24.299664755197483},&quot;subLayout&quot;:[{&quot;id&quot;:&quot;2021-04-01T15:41:52&quot;,&quot;margin&quot;:{&quot;bottom&quot;:0.81999999284744263,&quot;left&quot;:2.5399999618530273,&quot;right&quot;:3.3870000839233398,&quot;top&quot;:1.6929999589920044},&quot;type&quot;:0},{&quot;id&quot;:&quot;2021-04-01T15:41:52&quot;,&quot;maxSize&quot;:{&quot;size1&quot;:50.799557142248531},&quot;minSize&quot;:{&quot;size1&quot;:26.399557142248533},&quot;normalSize&quot;:{&quot;size1&quot;:42.235958140340415},&quot;subLayout&quot;:[{&quot;id&quot;:&quot;2021-04-01T15:41:52&quot;,&quot;margin&quot;:{&quot;bottom&quot;:1.2430000305175781,&quot;left&quot;:1.6929999589920044,&quot;right&quot;:1.6929999589920044,&quot;top&quot;:0.026000002399086952},&quot;type&quot;:0},{&quot;direction&quot;:1,&quot;id&quot;:&quot;2021-04-01T15:41:52&quot;,&quot;maxSize&quot;:{&quot;size1&quot;:66.200000000000003},&quot;minSize&quot;:{&quot;size1&quot;:33.799999999999997},&quot;normalSize&quot;:{&quot;size1&quot;:42.39374999999999},&quot;subLayout&quot;:[{&quot;id&quot;:&quot;2021-04-01T15:41:52&quot;,&quot;margin&quot;:{&quot;bottom&quot;:1.6929999589920044,&quot;left&quot;:1.6929999589920044,&quot;right&quot;:0.42300000786781311,&quot;top&quot;:0.026000002399086952},&quot;type&quot;:0},{&quot;id&quot;:&quot;2021-04-01T15:41:52&quot;,&quot;margin&quot;:{&quot;bottom&quot;:1.6929999589920044,&quot;left&quot;:0.42300000786781311,&quot;right&quot;:1.6929999589920044,&quot;top&quot;:0.026000002399086952},&quot;type&quot;:0}],&quot;type&quot;:0}],&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ure&quot;],&quot;support_features&quot;:[&quot;collage&quot;]},{&quot;fill_id&quot;:&quot;d2c5abe041bd40478ad231c5870775f7&quot;,&quot;fill_align&quot;:&quot;lt&quot;,&quot;text_align&quot;:&quot;lt&quot;,&quot;text_direction&quot;:&quot;horizontal&quot;,&quot;chip_types&quot;:[&quot;text&quot;]}],[{&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ext&quot;,&quot;text&quot;,&quot;picture&quot;,&quot;chart&quot;,&quot;table&quot;,&quot;video&quot;],&quot;support_features&quot;:[&quot;collage&quot;]},{&quot;fill_id&quot;:&quot;d2c5abe041bd40478ad231c5870775f7&quot;,&quot;fill_align&quot;:&quot;lt&quot;,&quot;text_align&quot;:&quot;lt&quot;,&quot;text_direction&quot;:&quot;horizontal&quot;,&quot;chip_types&quot;:[&quot;pictext&quot;,&quot;text&quot;,&quot;picture&quot;,&quot;chart&quot;,&quot;table&quot;,&quot;video&quot;],&quot;support_features&quot;:[&quot;collage&quot;]}]]"/>
  <p:tag name="KSO_WM_CHIP_XID" val="5ef3209bc6295c63c1a2e08a"/>
  <p:tag name="KSO_WM_SLIDE_CAN_ADD_NAVIGATION" val="1"/>
  <p:tag name="KSO_WM_CHIP_GROUPID" val="5ef3209bc6295c63c1a2e089"/>
  <p:tag name="KSO_WM_SLIDE_BK_DARK_LIGHT" val="2"/>
  <p:tag name="KSO_WM_SLIDE_BACKGROUND_TYPE" val="general"/>
  <p:tag name="KSO_WM_SLIDE_SUPPORT_FEATURE_TYPE" val="0"/>
  <p:tag name="KSO_WM_TEMPLATE_ASSEMBLE_XID" val="60656f594054ed1e2fb80878"/>
  <p:tag name="KSO_WM_TEMPLATE_ASSEMBLE_GROUPID" val="60656f594054ed1e2fb8087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91_1*i*4"/>
  <p:tag name="KSO_WM_TEMPLATE_CATEGORY" val="diagram"/>
  <p:tag name="KSO_WM_TEMPLATE_INDEX" val="20217191"/>
  <p:tag name="KSO_WM_UNIT_LAYERLEVEL" val="1"/>
  <p:tag name="KSO_WM_TAG_VERSION" val="1.0"/>
  <p:tag name="KSO_WM_BEAUTIFY_FLAG" val="#wm#"/>
  <p:tag name="KSO_WM_UNIT_BLOCK" val="0"/>
  <p:tag name="KSO_WM_UNIT_SM_LIMIT_TYPE" val="2"/>
  <p:tag name="KSO_WM_UNIT_DEC_AREA_ID" val="eb53932bf0194e93a8e9a0fcec16b983"/>
  <p:tag name="KSO_WM_UNIT_DECORATE_INFO" val="{&quot;DecorateInfoH&quot;:{&quot;IsAbs&quot;:false},&quot;DecorateInfoW&quot;:{&quot;IsAbs&quot;:false},&quot;DecorateInfoX&quot;:{&quot;IsAbs&quot;:true,&quot;Pos&quot;:1},&quot;DecorateInfoY&quot;:{&quot;IsAbs&quot;:true,&quot;Pos&quot;:1},&quot;ReferentInfo&quot;:{&quot;Id&quot;:&quot;197161061cb743b0b22e782b7529a8fe&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50"/>
  <p:tag name="KSO_WM_TEMPLATE_ASSEMBLE_GROUPID" val="606570714054ed1e2fb8155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91_1*i*3"/>
  <p:tag name="KSO_WM_TEMPLATE_CATEGORY" val="diagram"/>
  <p:tag name="KSO_WM_TEMPLATE_INDEX" val="20217191"/>
  <p:tag name="KSO_WM_UNIT_LAYERLEVEL" val="1"/>
  <p:tag name="KSO_WM_TAG_VERSION" val="1.0"/>
  <p:tag name="KSO_WM_BEAUTIFY_FLAG" val="#wm#"/>
  <p:tag name="KSO_WM_UNIT_BLOCK" val="0"/>
  <p:tag name="KSO_WM_UNIT_SM_LIMIT_TYPE" val="2"/>
  <p:tag name="KSO_WM_UNIT_DEC_AREA_ID" val="4e9f75029dd2413c824ee161285c0df5"/>
  <p:tag name="KSO_WM_UNIT_DECORATE_INFO" val="{&quot;DecorateInfoH&quot;:{&quot;IsAbs&quot;:false},&quot;DecorateInfoW&quot;:{&quot;IsAbs&quot;:false},&quot;DecorateInfoX&quot;:{&quot;IsAbs&quot;:true,&quot;Pos&quot;:1},&quot;DecorateInfoY&quot;:{&quot;IsAbs&quot;:true,&quot;Pos&quot;:1},&quot;ReferentInfo&quot;:{&quot;Id&quot;:&quot;7570c65b0ceb4c53a8c3dfb19c4042a2&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50"/>
  <p:tag name="KSO_WM_TEMPLATE_ASSEMBLE_GROUPID" val="606570714054ed1e2fb81550"/>
</p:tagLst>
</file>

<file path=ppt/tags/tag25.xml><?xml version="1.0" encoding="utf-8"?>
<p:tagLst xmlns:p="http://schemas.openxmlformats.org/presentationml/2006/main">
  <p:tag name="KSO_WM_UNIT_VALUE" val="846*1269"/>
  <p:tag name="KSO_WM_UNIT_HIGHLIGHT" val="0"/>
  <p:tag name="KSO_WM_UNIT_COMPATIBLE" val="0"/>
  <p:tag name="KSO_WM_UNIT_DIAGRAM_ISNUMVISUAL" val="0"/>
  <p:tag name="KSO_WM_UNIT_DIAGRAM_ISREFERUNIT" val="0"/>
  <p:tag name="KSO_WM_UNIT_TYPE" val="d"/>
  <p:tag name="KSO_WM_UNIT_INDEX" val="1"/>
  <p:tag name="KSO_WM_UNIT_ID" val="diagram20217191_1*d*1"/>
  <p:tag name="KSO_WM_TEMPLATE_CATEGORY" val="diagram"/>
  <p:tag name="KSO_WM_TEMPLATE_INDEX" val="20217191"/>
  <p:tag name="KSO_WM_UNIT_LAYERLEVEL" val="1"/>
  <p:tag name="KSO_WM_TAG_VERSION" val="1.0"/>
  <p:tag name="KSO_WM_BEAUTIFY_FLAG" val="#wm#"/>
  <p:tag name="KSO_WM_CHIP_GROUPID" val="5e7310da9a230a26b9e88a19"/>
  <p:tag name="KSO_WM_CHIP_XID" val="5e7310da9a230a26b9e88a1a"/>
  <p:tag name="KSO_WM_UNIT_DEC_AREA_ID" val="7570c65b0ceb4c53a8c3dfb19c4042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f19b0fd8fb34b848784c595d6a645aa"/>
  <p:tag name="KSO_WM_UNIT_SUPPORT_UNIT_TYPE" val="[&quot;d&quot;]"/>
  <p:tag name="KSO_WM_TEMPLATE_ASSEMBLE_XID" val="606570714054ed1e2fb81550"/>
  <p:tag name="KSO_WM_TEMPLATE_ASSEMBLE_GROUPID" val="606570714054ed1e2fb81550"/>
</p:tagLst>
</file>

<file path=ppt/tags/tag2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91_1*f*1"/>
  <p:tag name="KSO_WM_TEMPLATE_CATEGORY" val="diagram"/>
  <p:tag name="KSO_WM_TEMPLATE_INDEX" val="20217191"/>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97161061cb743b0b22e782b7529a8f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575bf7d6e344f8b9058b495a78f22e4"/>
  <p:tag name="KSO_WM_UNIT_SUPPORT_UNIT_TYPE" val="[&quot;d&quot;]"/>
  <p:tag name="KSO_WM_UNIT_TEXT_FILL_FORE_SCHEMECOLOR_INDEX_BRIGHTNESS" val="0.25"/>
  <p:tag name="KSO_WM_UNIT_TEXT_FILL_FORE_SCHEMECOLOR_INDEX" val="13"/>
  <p:tag name="KSO_WM_UNIT_TEXT_FILL_TYPE" val="1"/>
  <p:tag name="KSO_WM_TEMPLATE_ASSEMBLE_XID" val="606570714054ed1e2fb81550"/>
  <p:tag name="KSO_WM_TEMPLATE_ASSEMBLE_GROUPID" val="606570714054ed1e2fb81550"/>
</p:tagLst>
</file>

<file path=ppt/tags/tag27.xml><?xml version="1.0" encoding="utf-8"?>
<p:tagLst xmlns:p="http://schemas.openxmlformats.org/presentationml/2006/main">
  <p:tag name="KSO_WM_UNIT_VALUE" val="635*3046"/>
  <p:tag name="KSO_WM_UNIT_HIGHLIGHT" val="0"/>
  <p:tag name="KSO_WM_UNIT_COMPATIBLE" val="0"/>
  <p:tag name="KSO_WM_UNIT_DIAGRAM_ISNUMVISUAL" val="0"/>
  <p:tag name="KSO_WM_UNIT_DIAGRAM_ISREFERUNIT" val="0"/>
  <p:tag name="KSO_WM_UNIT_TYPE" val="d"/>
  <p:tag name="KSO_WM_UNIT_INDEX" val="1"/>
  <p:tag name="KSO_WM_UNIT_ID" val="diagram20212378_1*d*1"/>
  <p:tag name="KSO_WM_TEMPLATE_CATEGORY" val="diagram"/>
  <p:tag name="KSO_WM_TEMPLATE_INDEX" val="20212378"/>
  <p:tag name="KSO_WM_UNIT_LAYERLEVEL" val="1"/>
  <p:tag name="KSO_WM_TAG_VERSION" val="1.0"/>
  <p:tag name="KSO_WM_BEAUTIFY_FLAG" val="#wm#"/>
  <p:tag name="KSO_WM_CHIP_GROUPID" val="5e7310da9a230a26b9e88a19"/>
  <p:tag name="KSO_WM_CHIP_XID" val="5e7310da9a230a26b9e88a1a"/>
  <p:tag name="KSO_WM_UNIT_DEC_AREA_ID" val="b4dc2c2c3c2a4135a7abc238cabf8f92"/>
  <p:tag name="KSO_WM_CHIP_FILLAREA_FILL_RULE" val="{&quot;fill_align&quot;:&quot;lt&quot;,&quot;fill_mode&quot;:&quot;full&quot;,&quot;sacle_strategy&quot;:&quot;smart&quot;}"/>
  <p:tag name="KSO_WM_ASSEMBLE_CHIP_INDEX" val="4e12887d76c849538447ae416fb0bb92"/>
  <p:tag name="KSO_WM_UNIT_SUPPORT_UNIT_TYPE" val="[&quot;l&quot;,&quot;m&quot;,&quot;n&quot;,&quot;o&quot;,&quot;p&quot;,&quot;q&quot;,&quot;r&quot;,&quot;δ&quot;,&quot;ε&quot;,&quot;ζ&quot;,&quot;η&quot;,&quot;d&quot;,&quot;α&quot;,&quot;β&quot;]"/>
  <p:tag name="KSO_WM_TEMPLATE_ASSEMBLE_XID" val="60656f464054ed1e2fb806b7"/>
  <p:tag name="KSO_WM_TEMPLATE_ASSEMBLE_GROUPID" val="60656f464054ed1e2fb806b7"/>
  <p:tag name="KSO_WM_UNIT_PICTURE_CLIP_FLAG" val="0"/>
</p:tagLst>
</file>

<file path=ppt/tags/tag28.xml><?xml version="1.0" encoding="utf-8"?>
<p:tagLst xmlns:p="http://schemas.openxmlformats.org/presentationml/2006/main">
  <p:tag name="KSO_WPP_MARK_KEY" val="1ab66674-2466-4fcc-ae56-024ef8cfb6c5"/>
  <p:tag name="COMMONDATA" val="eyJoZGlkIjoiYjgyOGQyODI3NTAyMDJjYmRjZmFkZWE1NDI5Y2Q4NDI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PLACING_PICTURE_USER_VIEWPORT" val="{&quot;height&quot;:572.1007874015748,&quot;width&quot;:242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PLACING_PICTURE_USER_VIEWPORT" val="{&quot;height&quot;:5272.44094488189,&quot;width&quot;:6596.207874015748}"/>
</p:tagLst>
</file>

<file path=ppt/tags/tag9.xml><?xml version="1.0" encoding="utf-8"?>
<p:tagLst xmlns:p="http://schemas.openxmlformats.org/presentationml/2006/main">
  <p:tag name="KSO_WM_UNIT_PLACING_PICTURE_USER_VIEWPORT" val="{&quot;height&quot;:4340,&quot;width&quot;:6773}"/>
</p:tagLst>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WPS 演示</Application>
  <PresentationFormat>全屏显示(16:9)</PresentationFormat>
  <Paragraphs>237</Paragraphs>
  <Slides>15</Slides>
  <Notes>48</Notes>
  <HiddenSlides>0</HiddenSlides>
  <MMClips>0</MMClips>
  <ScaleCrop>false</ScaleCrop>
  <HeadingPairs>
    <vt:vector size="6" baseType="variant">
      <vt:variant>
        <vt:lpstr>已用的字体</vt:lpstr>
      </vt:variant>
      <vt:variant>
        <vt:i4>31</vt:i4>
      </vt:variant>
      <vt:variant>
        <vt:lpstr>主题</vt:lpstr>
      </vt:variant>
      <vt:variant>
        <vt:i4>4</vt:i4>
      </vt:variant>
      <vt:variant>
        <vt:lpstr>幻灯片标题</vt:lpstr>
      </vt:variant>
      <vt:variant>
        <vt:i4>15</vt:i4>
      </vt:variant>
    </vt:vector>
  </HeadingPairs>
  <TitlesOfParts>
    <vt:vector size="50" baseType="lpstr">
      <vt:lpstr>Arial</vt:lpstr>
      <vt:lpstr>宋体</vt:lpstr>
      <vt:lpstr>Wingdings</vt:lpstr>
      <vt:lpstr>Helvetica</vt:lpstr>
      <vt:lpstr>微软雅黑</vt:lpstr>
      <vt:lpstr>Calibri</vt:lpstr>
      <vt:lpstr>Arial</vt:lpstr>
      <vt:lpstr>Wingdings</vt:lpstr>
      <vt:lpstr>Times New Roman</vt:lpstr>
      <vt:lpstr>Neris Thin</vt:lpstr>
      <vt:lpstr>Segoe Print</vt:lpstr>
      <vt:lpstr>AvantGarde Bk BT</vt:lpstr>
      <vt:lpstr>华文中宋</vt:lpstr>
      <vt:lpstr>Helvetica</vt:lpstr>
      <vt:lpstr>等线</vt:lpstr>
      <vt:lpstr>Segoe UI</vt:lpstr>
      <vt:lpstr>Arial Unicode MS</vt:lpstr>
      <vt:lpstr>华文琥珀</vt:lpstr>
      <vt:lpstr>思源黑体 CN Light</vt:lpstr>
      <vt:lpstr>黑体</vt:lpstr>
      <vt:lpstr>Courier</vt:lpstr>
      <vt:lpstr>Courier New</vt:lpstr>
      <vt:lpstr>Calibri</vt:lpstr>
      <vt:lpstr>楷体</vt:lpstr>
      <vt:lpstr>Wingdings</vt:lpstr>
      <vt:lpstr>Times New Roman</vt:lpstr>
      <vt:lpstr>EYInterstate Light</vt:lpstr>
      <vt:lpstr>Yu Gothic UI</vt:lpstr>
      <vt:lpstr>Lantinghei SC Demibold</vt:lpstr>
      <vt:lpstr>Lato Light</vt:lpstr>
      <vt:lpstr>等线 Light</vt:lpstr>
      <vt:lpstr>4_Office 主题​​</vt:lpstr>
      <vt:lpstr>5_Office 主题​​</vt:lpstr>
      <vt:lpstr>6_Office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熊艳慧</cp:lastModifiedBy>
  <cp:revision>791</cp:revision>
  <dcterms:created xsi:type="dcterms:W3CDTF">2019-11-27T09:41:00Z</dcterms:created>
  <dcterms:modified xsi:type="dcterms:W3CDTF">2023-04-26T07:52:35Z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337645FB96BE4EC78179EE46612B93F1_13</vt:lpwstr>
  </property>
</Properties>
</file>