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3"/>
    <p:sldId id="283" r:id="rId4"/>
    <p:sldId id="284" r:id="rId6"/>
    <p:sldId id="285" r:id="rId7"/>
    <p:sldId id="286" r:id="rId8"/>
    <p:sldId id="288" r:id="rId9"/>
    <p:sldId id="274" r:id="rId10"/>
  </p:sldIdLst>
  <p:sldSz cx="24384000" cy="13716000" type="screen16x9"/>
  <p:notesSz cx="5143500" cy="9144000"/>
  <p:embeddedFontLst>
    <p:embeddedFont>
      <p:font typeface="OPPOSans-B" panose="00020600040101010101" charset="-122"/>
      <p:regular r:id="rId14"/>
    </p:embeddedFont>
    <p:embeddedFont>
      <p:font typeface="Anton-Regular" panose="00000500000000000000"/>
      <p:regular r:id="rId15"/>
    </p:embeddedFont>
    <p:embeddedFont>
      <p:font typeface="OPPOSans-R" panose="00020600040101010101" charset="-122"/>
      <p:regular r:id="rId16"/>
    </p:embeddedFont>
    <p:embeddedFont>
      <p:font typeface="微软雅黑" panose="020B0503020204020204" charset="-122"/>
      <p:regular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  <p:embeddedFont>
      <p:font typeface="等线" panose="02010600030101010101" charset="-122"/>
      <p:regular r:id="rId22"/>
    </p:embeddedFont>
  </p:embeddedFontLst>
  <p:custDataLst>
    <p:tags r:id="rId2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6.xml"/><Relationship Id="rId22" Type="http://schemas.openxmlformats.org/officeDocument/2006/relationships/font" Target="fonts/font9.fntdata"/><Relationship Id="rId21" Type="http://schemas.openxmlformats.org/officeDocument/2006/relationships/font" Target="fonts/font8.fntdata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多渠道统一问答和营销，客户体验提升，服务资源最大化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公域向私域转换，全域引流，私域经营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1035424" y="1290918"/>
            <a:ext cx="2232211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4074458" y="687408"/>
            <a:ext cx="0" cy="3496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徽标, 公司名称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36849" r="18327" b="35547"/>
          <a:stretch>
            <a:fillRect/>
          </a:stretch>
        </p:blipFill>
        <p:spPr>
          <a:xfrm>
            <a:off x="1040130" y="533750"/>
            <a:ext cx="2981468" cy="7101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.xml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21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4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jpe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5.xml"/><Relationship Id="rId1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2" name="image 1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3" name="image 1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68200" y="3086100"/>
            <a:ext cx="10579100" cy="7759700"/>
          </a:xfrm>
          <a:prstGeom prst="rect">
            <a:avLst/>
          </a:prstGeom>
        </p:spPr>
      </p:pic>
      <p:pic>
        <p:nvPicPr>
          <p:cNvPr id="104" name="image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4400" y="8686800"/>
            <a:ext cx="6515100" cy="1016000"/>
          </a:xfrm>
          <a:prstGeom prst="rect">
            <a:avLst/>
          </a:prstGeom>
        </p:spPr>
      </p:pic>
      <p:sp>
        <p:nvSpPr>
          <p:cNvPr id="105" name="Object 105"/>
          <p:cNvSpPr txBox="1"/>
          <p:nvPr/>
        </p:nvSpPr>
        <p:spPr>
          <a:xfrm>
            <a:off x="2444737" y="8826500"/>
            <a:ext cx="6769100" cy="571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3800" dirty="0" smtClean="0">
                <a:solidFill>
                  <a:srgbClr val="003A7C"/>
                </a:solidFill>
                <a:latin typeface="OPPOSans-B" panose="00020600040101010101" charset="-122"/>
                <a:ea typeface="OPPOSans-B" panose="00020600040101010101" charset="-122"/>
                <a:sym typeface="+mn-ea"/>
              </a:rPr>
              <a:t>Time: 2020.5</a:t>
            </a:r>
            <a:endParaRPr lang="en-US" altLang="zh-CN" sz="38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  <a:p>
            <a:pPr algn="l">
              <a:lnSpc>
                <a:spcPct val="100000"/>
              </a:lnSpc>
            </a:pPr>
            <a:endParaRPr lang="zh-CN" sz="3800" b="0" i="0" dirty="0" smtClean="0">
              <a:solidFill>
                <a:srgbClr val="003A7C"/>
              </a:solidFill>
              <a:latin typeface="OPPOSans-B" panose="00020600040101010101" charset="-122"/>
              <a:ea typeface="OPPOSans-B" panose="00020600040101010101" charset="-122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082799" y="2303852"/>
            <a:ext cx="12560331" cy="1562099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3000"/>
              </a:lnSpc>
            </a:pPr>
            <a:r>
              <a:rPr lang="zh-CN" sz="900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  <a:sym typeface="+mn-ea"/>
              </a:rPr>
              <a:t>智能自运营</a:t>
            </a:r>
            <a:endParaRPr lang="zh-CN" sz="9000" spc="360" dirty="0" smtClean="0">
              <a:solidFill>
                <a:srgbClr val="FFFFFF"/>
              </a:solidFill>
              <a:latin typeface="Anton-Regular" panose="00000500000000000000"/>
              <a:ea typeface="Anton-Regular" panose="00000500000000000000"/>
              <a:sym typeface="+mn-ea"/>
            </a:endParaRPr>
          </a:p>
          <a:p>
            <a:pPr algn="l">
              <a:lnSpc>
                <a:spcPct val="113000"/>
              </a:lnSpc>
            </a:pPr>
            <a:r>
              <a:rPr lang="zh-CN" sz="480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  <a:sym typeface="+mn-ea"/>
              </a:rPr>
              <a:t>– 智能外呼系统</a:t>
            </a:r>
            <a:endParaRPr lang="zh-CN" sz="4800" spc="360" dirty="0" smtClean="0">
              <a:solidFill>
                <a:srgbClr val="FFFFFF"/>
              </a:solidFill>
              <a:latin typeface="Anton-Regular" panose="00000500000000000000"/>
              <a:ea typeface="Anton-Regular" panose="00000500000000000000"/>
              <a:sym typeface="+mn-ea"/>
            </a:endParaRPr>
          </a:p>
          <a:p>
            <a:pPr algn="l">
              <a:lnSpc>
                <a:spcPct val="113000"/>
              </a:lnSpc>
            </a:pPr>
            <a:r>
              <a:rPr lang="zh-CN" sz="480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  <a:sym typeface="+mn-ea"/>
              </a:rPr>
              <a:t>– </a:t>
            </a:r>
            <a:r>
              <a:rPr lang="zh-CN" sz="480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  <a:sym typeface="+mn-ea"/>
              </a:rPr>
              <a:t>自运营机器人</a:t>
            </a:r>
            <a:endParaRPr lang="zh-CN" sz="4800" spc="360" dirty="0" smtClean="0">
              <a:solidFill>
                <a:srgbClr val="FFFFFF"/>
              </a:solidFill>
              <a:latin typeface="Anton-Regular" panose="00000500000000000000"/>
              <a:ea typeface="Anton-Regular" panose="00000500000000000000"/>
              <a:sym typeface="+mn-ea"/>
            </a:endParaRPr>
          </a:p>
          <a:p>
            <a:pPr algn="l">
              <a:lnSpc>
                <a:spcPct val="113000"/>
              </a:lnSpc>
            </a:pPr>
            <a:endParaRPr lang="zh-CN" sz="4800" b="0" i="0" spc="360" dirty="0" smtClean="0">
              <a:solidFill>
                <a:srgbClr val="FFFFFF"/>
              </a:solidFill>
              <a:latin typeface="Anton-Regular" panose="00000500000000000000"/>
              <a:ea typeface="Anton-Regular" panose="00000500000000000000"/>
              <a:sym typeface="+mn-e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184399" y="7245167"/>
            <a:ext cx="12560338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产品</a:t>
            </a: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介绍</a:t>
            </a:r>
            <a:endParaRPr lang="zh-CN" sz="6000" b="0" i="0" spc="120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444737" y="10024362"/>
            <a:ext cx="6045225" cy="520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pic>
        <p:nvPicPr>
          <p:cNvPr id="109" name="image 10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09986" y="-2848391"/>
            <a:ext cx="109728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跨境智能自运营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– 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智能外呼系统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object 10"/>
          <p:cNvSpPr>
            <a:spLocks noChangeArrowheads="1"/>
          </p:cNvSpPr>
          <p:nvPr/>
        </p:nvSpPr>
        <p:spPr bwMode="auto">
          <a:xfrm>
            <a:off x="1086622" y="2721202"/>
            <a:ext cx="10205240" cy="7356576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6400"/>
          </a:p>
        </p:txBody>
      </p:sp>
      <p:sp>
        <p:nvSpPr>
          <p:cNvPr id="4" name="object 8"/>
          <p:cNvSpPr txBox="1">
            <a:spLocks noChangeArrowheads="1"/>
          </p:cNvSpPr>
          <p:nvPr/>
        </p:nvSpPr>
        <p:spPr bwMode="auto">
          <a:xfrm>
            <a:off x="13394582" y="2847232"/>
            <a:ext cx="9307886" cy="369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应用</a:t>
            </a:r>
            <a:r>
              <a:rPr lang="zh-CN" altLang="en-US" sz="2670">
                <a:latin typeface="微软雅黑" panose="020B0503020204020204" charset="-122"/>
                <a:ea typeface="微软雅黑" panose="020B0503020204020204" charset="-122"/>
              </a:rPr>
              <a:t>语</a:t>
            </a: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音识别、</a:t>
            </a:r>
            <a:r>
              <a:rPr lang="zh-CN" altLang="en-US" sz="2670">
                <a:latin typeface="微软雅黑" panose="020B0503020204020204" charset="-122"/>
                <a:ea typeface="微软雅黑" panose="020B0503020204020204" charset="-122"/>
              </a:rPr>
              <a:t>语</a:t>
            </a: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音合成、</a:t>
            </a:r>
            <a:r>
              <a:rPr lang="zh-CN" altLang="en-US" sz="2670">
                <a:latin typeface="微软雅黑" panose="020B0503020204020204" charset="-122"/>
                <a:ea typeface="微软雅黑" panose="020B0503020204020204" charset="-122"/>
              </a:rPr>
              <a:t>语</a:t>
            </a: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义理解等AI技术，通过拟人化</a:t>
            </a:r>
            <a:r>
              <a:rPr lang="zh-CN" altLang="en-US" sz="2670">
                <a:latin typeface="微软雅黑" panose="020B0503020204020204" charset="-122"/>
                <a:ea typeface="微软雅黑" panose="020B0503020204020204" charset="-122"/>
              </a:rPr>
              <a:t>语</a:t>
            </a: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音、文字等方式</a:t>
            </a:r>
            <a:r>
              <a:rPr lang="zh-CN" altLang="en-US" sz="2670"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客户</a:t>
            </a:r>
            <a:r>
              <a:rPr lang="zh-CN" altLang="en-US" sz="2670">
                <a:latin typeface="微软雅黑" panose="020B0503020204020204" charset="-122"/>
                <a:ea typeface="微软雅黑" panose="020B0503020204020204" charset="-122"/>
              </a:rPr>
              <a:t>进</a:t>
            </a: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行自然流畅的交</a:t>
            </a:r>
            <a:r>
              <a:rPr lang="zh-CN" altLang="en-US" sz="2670">
                <a:latin typeface="微软雅黑" panose="020B0503020204020204" charset="-122"/>
                <a:ea typeface="微软雅黑" panose="020B0503020204020204" charset="-122"/>
              </a:rPr>
              <a:t>互</a:t>
            </a: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，提供自主在线</a:t>
            </a:r>
            <a:r>
              <a:rPr lang="zh-CN" altLang="en-US" sz="2670">
                <a:latin typeface="微软雅黑" panose="020B0503020204020204" charset="-122"/>
                <a:ea typeface="微软雅黑" panose="020B0503020204020204" charset="-122"/>
              </a:rPr>
              <a:t>和语音</a:t>
            </a: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问答、咨询、业务办理等服务。</a:t>
            </a:r>
            <a:endParaRPr lang="zh-CN" altLang="zh-CN" sz="267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670">
                <a:latin typeface="微软雅黑" panose="020B0503020204020204" charset="-122"/>
                <a:ea typeface="微软雅黑" panose="020B0503020204020204" charset="-122"/>
              </a:rPr>
              <a:t>可与</a:t>
            </a: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业务系统对接，通过电话、网页、微信以及</a:t>
            </a:r>
            <a:r>
              <a:rPr lang="zh-CN" altLang="en-US" sz="2670">
                <a:latin typeface="微软雅黑" panose="020B0503020204020204" charset="-122"/>
                <a:ea typeface="微软雅黑" panose="020B0503020204020204" charset="-122"/>
              </a:rPr>
              <a:t>智能终端</a:t>
            </a: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等多种渠道服务</a:t>
            </a:r>
            <a:r>
              <a:rPr lang="zh-CN" altLang="en-US" sz="2670">
                <a:latin typeface="微软雅黑" panose="020B0503020204020204" charset="-122"/>
                <a:ea typeface="微软雅黑" panose="020B0503020204020204" charset="-122"/>
              </a:rPr>
              <a:t>于</a:t>
            </a: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广大用户，可大幅度降低客服成本，提升服务效率</a:t>
            </a:r>
            <a:r>
              <a:rPr lang="zh-CN" altLang="en-US" sz="267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用户满意度。</a:t>
            </a:r>
            <a:endParaRPr lang="zh-CN" altLang="zh-CN" sz="267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bject 9"/>
          <p:cNvSpPr txBox="1">
            <a:spLocks noChangeArrowheads="1"/>
          </p:cNvSpPr>
          <p:nvPr/>
        </p:nvSpPr>
        <p:spPr bwMode="auto">
          <a:xfrm>
            <a:off x="13395068" y="8311742"/>
            <a:ext cx="8120380" cy="369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24155" indent="-214630">
              <a:tabLst>
                <a:tab pos="2235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2235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2235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2235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2235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9525" algn="just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代替工作人员打电话，进行通知和调查</a:t>
            </a:r>
            <a:endParaRPr lang="zh-CN" altLang="zh-CN" sz="2670">
              <a:latin typeface="微软雅黑" panose="020B0503020204020204" charset="-122"/>
              <a:ea typeface="微软雅黑" panose="020B0503020204020204" charset="-122"/>
            </a:endParaRPr>
          </a:p>
          <a:p>
            <a:pPr marL="9525" algn="just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自动回答客户常见咨询、查询类问题</a:t>
            </a:r>
            <a:endParaRPr lang="zh-CN" altLang="zh-CN" sz="2670">
              <a:latin typeface="微软雅黑" panose="020B0503020204020204" charset="-122"/>
              <a:ea typeface="微软雅黑" panose="020B0503020204020204" charset="-122"/>
            </a:endParaRPr>
          </a:p>
          <a:p>
            <a:pPr marL="9525" algn="just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自动收集客户反馈信息</a:t>
            </a:r>
            <a:endParaRPr lang="zh-CN" altLang="zh-CN" sz="2670">
              <a:latin typeface="微软雅黑" panose="020B0503020204020204" charset="-122"/>
              <a:ea typeface="微软雅黑" panose="020B0503020204020204" charset="-122"/>
            </a:endParaRPr>
          </a:p>
          <a:p>
            <a:pPr marL="9525" algn="just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自动生成数据报表</a:t>
            </a:r>
            <a:endParaRPr lang="zh-CN" altLang="zh-CN" sz="2670">
              <a:latin typeface="微软雅黑" panose="020B0503020204020204" charset="-122"/>
              <a:ea typeface="微软雅黑" panose="020B0503020204020204" charset="-122"/>
            </a:endParaRPr>
          </a:p>
          <a:p>
            <a:pPr marL="9525" algn="just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私有部署安全可靠</a:t>
            </a:r>
            <a:endParaRPr lang="zh-CN" altLang="zh-CN" sz="2670">
              <a:latin typeface="微软雅黑" panose="020B0503020204020204" charset="-122"/>
              <a:ea typeface="微软雅黑" panose="020B0503020204020204" charset="-122"/>
            </a:endParaRPr>
          </a:p>
          <a:p>
            <a:pPr marL="9525" algn="just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2670">
                <a:latin typeface="微软雅黑" panose="020B0503020204020204" charset="-122"/>
                <a:ea typeface="微软雅黑" panose="020B0503020204020204" charset="-122"/>
              </a:rPr>
              <a:t>减少投诉</a:t>
            </a:r>
            <a:endParaRPr lang="zh-CN" altLang="zh-CN" sz="267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35"/>
          <p:cNvSpPr txBox="1">
            <a:spLocks noChangeArrowheads="1"/>
          </p:cNvSpPr>
          <p:nvPr/>
        </p:nvSpPr>
        <p:spPr bwMode="auto">
          <a:xfrm>
            <a:off x="14173578" y="2106522"/>
            <a:ext cx="6760210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4000" b="1" dirty="0">
                <a:solidFill>
                  <a:srgbClr val="006FC0"/>
                </a:solidFill>
                <a:latin typeface="微软雅黑" panose="020B0503020204020204" charset="-122"/>
                <a:ea typeface="微软雅黑" panose="020B0503020204020204" charset="-122"/>
              </a:rPr>
              <a:t>智能电话机器人和外呼系统</a:t>
            </a:r>
            <a:endParaRPr lang="zh-CN" altLang="zh-CN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bject 36"/>
          <p:cNvSpPr/>
          <p:nvPr/>
        </p:nvSpPr>
        <p:spPr bwMode="auto">
          <a:xfrm>
            <a:off x="13411514" y="2165756"/>
            <a:ext cx="546028" cy="541796"/>
          </a:xfrm>
          <a:custGeom>
            <a:avLst/>
            <a:gdLst>
              <a:gd name="T0" fmla="*/ 0 w 273050"/>
              <a:gd name="T1" fmla="*/ 202808 h 269239"/>
              <a:gd name="T2" fmla="*/ 204577 w 273050"/>
              <a:gd name="T3" fmla="*/ 202808 h 269239"/>
              <a:gd name="T4" fmla="*/ 204577 w 273050"/>
              <a:gd name="T5" fmla="*/ 0 h 269239"/>
              <a:gd name="T6" fmla="*/ 0 w 273050"/>
              <a:gd name="T7" fmla="*/ 0 h 269239"/>
              <a:gd name="T8" fmla="*/ 0 w 273050"/>
              <a:gd name="T9" fmla="*/ 202808 h 269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3050" h="269239">
                <a:moveTo>
                  <a:pt x="0" y="268719"/>
                </a:moveTo>
                <a:lnTo>
                  <a:pt x="272770" y="268719"/>
                </a:lnTo>
                <a:lnTo>
                  <a:pt x="272770" y="0"/>
                </a:lnTo>
                <a:lnTo>
                  <a:pt x="0" y="0"/>
                </a:lnTo>
                <a:lnTo>
                  <a:pt x="0" y="268719"/>
                </a:lnTo>
                <a:close/>
              </a:path>
            </a:pathLst>
          </a:custGeom>
          <a:solidFill>
            <a:srgbClr val="006FC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 sz="6400"/>
          </a:p>
        </p:txBody>
      </p:sp>
      <p:sp>
        <p:nvSpPr>
          <p:cNvPr id="8" name="object 37"/>
          <p:cNvSpPr txBox="1">
            <a:spLocks noChangeArrowheads="1"/>
          </p:cNvSpPr>
          <p:nvPr/>
        </p:nvSpPr>
        <p:spPr bwMode="auto">
          <a:xfrm>
            <a:off x="14173414" y="7473666"/>
            <a:ext cx="2090994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4000" b="1" dirty="0">
                <a:solidFill>
                  <a:srgbClr val="5B9BD5"/>
                </a:solidFill>
                <a:latin typeface="微软雅黑" panose="020B0503020204020204" charset="-122"/>
                <a:ea typeface="微软雅黑" panose="020B0503020204020204" charset="-122"/>
              </a:rPr>
              <a:t>主要功能</a:t>
            </a:r>
            <a:endParaRPr lang="zh-CN" altLang="zh-CN" sz="4000" dirty="0">
              <a:solidFill>
                <a:srgbClr val="5B9BD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object 38"/>
          <p:cNvSpPr/>
          <p:nvPr/>
        </p:nvSpPr>
        <p:spPr bwMode="auto">
          <a:xfrm>
            <a:off x="13411514" y="7532924"/>
            <a:ext cx="546028" cy="537562"/>
          </a:xfrm>
          <a:custGeom>
            <a:avLst/>
            <a:gdLst>
              <a:gd name="T0" fmla="*/ 0 w 273050"/>
              <a:gd name="T1" fmla="*/ 201223 h 269239"/>
              <a:gd name="T2" fmla="*/ 204577 w 273050"/>
              <a:gd name="T3" fmla="*/ 201223 h 269239"/>
              <a:gd name="T4" fmla="*/ 204577 w 273050"/>
              <a:gd name="T5" fmla="*/ 0 h 269239"/>
              <a:gd name="T6" fmla="*/ 0 w 273050"/>
              <a:gd name="T7" fmla="*/ 0 h 269239"/>
              <a:gd name="T8" fmla="*/ 0 w 273050"/>
              <a:gd name="T9" fmla="*/ 201223 h 269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3050" h="269239">
                <a:moveTo>
                  <a:pt x="0" y="268719"/>
                </a:moveTo>
                <a:lnTo>
                  <a:pt x="272770" y="268719"/>
                </a:lnTo>
                <a:lnTo>
                  <a:pt x="272770" y="0"/>
                </a:lnTo>
                <a:lnTo>
                  <a:pt x="0" y="0"/>
                </a:lnTo>
                <a:lnTo>
                  <a:pt x="0" y="268719"/>
                </a:lnTo>
                <a:close/>
              </a:path>
            </a:pathLst>
          </a:custGeom>
          <a:solidFill>
            <a:srgbClr val="5B9BD5">
              <a:alpha val="90195"/>
            </a:srgbClr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6400">
              <a:solidFill>
                <a:srgbClr val="5B9BD5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跨境智能自运营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– 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智能外呼系统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5950" y="7394540"/>
            <a:ext cx="817880" cy="8724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43770" y="3231480"/>
            <a:ext cx="1803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微信</a:t>
            </a:r>
            <a:endParaRPr lang="zh-CN" altLang="en-US" sz="2800"/>
          </a:p>
        </p:txBody>
      </p:sp>
      <p:sp>
        <p:nvSpPr>
          <p:cNvPr id="12" name="Rectangle 32"/>
          <p:cNvSpPr/>
          <p:nvPr/>
        </p:nvSpPr>
        <p:spPr bwMode="auto">
          <a:xfrm>
            <a:off x="11035090" y="7371680"/>
            <a:ext cx="3989070" cy="796290"/>
          </a:xfrm>
          <a:prstGeom prst="rect">
            <a:avLst/>
          </a:prstGeom>
          <a:ln>
            <a:solidFill>
              <a:srgbClr val="38AD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182880" bIns="182880">
            <a:spAutoFit/>
          </a:bodyPr>
          <a:lstStyle>
            <a:lvl1pPr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r>
              <a:rPr lang="zh-CN" altLang="zh-CN" sz="28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 charset="-122"/>
              </a:rPr>
              <a:t>机器人电话后期回访</a:t>
            </a:r>
            <a:endParaRPr lang="zh-CN" altLang="zh-CN" sz="28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 charset="-122"/>
            </a:endParaRPr>
          </a:p>
        </p:txBody>
      </p:sp>
      <p:grpSp>
        <p:nvGrpSpPr>
          <p:cNvPr id="13" name="Group 33"/>
          <p:cNvGrpSpPr/>
          <p:nvPr/>
        </p:nvGrpSpPr>
        <p:grpSpPr bwMode="auto">
          <a:xfrm>
            <a:off x="16935510" y="7374220"/>
            <a:ext cx="876300" cy="897890"/>
            <a:chOff x="0" y="0"/>
            <a:chExt cx="1270000" cy="1270000"/>
          </a:xfrm>
        </p:grpSpPr>
        <p:sp>
          <p:nvSpPr>
            <p:cNvPr id="14" name="Oval 34"/>
            <p:cNvSpPr/>
            <p:nvPr/>
          </p:nvSpPr>
          <p:spPr bwMode="auto">
            <a:xfrm>
              <a:off x="0" y="0"/>
              <a:ext cx="1270000" cy="1270000"/>
            </a:xfrm>
            <a:prstGeom prst="ellipse">
              <a:avLst/>
            </a:prstGeom>
            <a:solidFill>
              <a:srgbClr val="419CFF"/>
            </a:solidFill>
            <a:ln>
              <a:noFill/>
            </a:ln>
            <a:effectLst>
              <a:outerShdw blurRad="63500" dist="228600" dir="3931666" algn="ctr" rotWithShape="0">
                <a:srgbClr val="3190F6">
                  <a:alpha val="30095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0" tIns="508000" rIns="508000" bIns="508000" anchor="ctr"/>
            <a:lstStyle>
              <a:lvl1pPr eaLnBrk="0"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eaLnBrk="1">
                <a:defRPr/>
              </a:pPr>
              <a:endPara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5" name="Picture 35" descr="客户回访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66" y="357585"/>
              <a:ext cx="575735" cy="57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76" y="2186902"/>
            <a:ext cx="882650" cy="8470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20" y="2195890"/>
            <a:ext cx="882650" cy="8470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2" y="2186904"/>
            <a:ext cx="882650" cy="84709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102670" y="3231480"/>
            <a:ext cx="1803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小程序</a:t>
            </a:r>
            <a:endParaRPr lang="zh-CN" altLang="en-US" sz="2800"/>
          </a:p>
        </p:txBody>
      </p:sp>
      <p:sp>
        <p:nvSpPr>
          <p:cNvPr id="20" name="文本框 19"/>
          <p:cNvSpPr txBox="1"/>
          <p:nvPr/>
        </p:nvSpPr>
        <p:spPr>
          <a:xfrm>
            <a:off x="4906070" y="3231480"/>
            <a:ext cx="1803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APP</a:t>
            </a:r>
            <a:endParaRPr lang="en-US" altLang="zh-CN" sz="2800"/>
          </a:p>
        </p:txBody>
      </p:sp>
      <p:grpSp>
        <p:nvGrpSpPr>
          <p:cNvPr id="21" name="Group 33"/>
          <p:cNvGrpSpPr/>
          <p:nvPr/>
        </p:nvGrpSpPr>
        <p:grpSpPr bwMode="auto">
          <a:xfrm>
            <a:off x="16963450" y="9103960"/>
            <a:ext cx="897890" cy="857250"/>
            <a:chOff x="0" y="0"/>
            <a:chExt cx="1270000" cy="1270000"/>
          </a:xfrm>
        </p:grpSpPr>
        <p:sp>
          <p:nvSpPr>
            <p:cNvPr id="22" name="Oval 34"/>
            <p:cNvSpPr/>
            <p:nvPr/>
          </p:nvSpPr>
          <p:spPr bwMode="auto">
            <a:xfrm>
              <a:off x="0" y="0"/>
              <a:ext cx="1270000" cy="1270000"/>
            </a:xfrm>
            <a:prstGeom prst="ellipse">
              <a:avLst/>
            </a:prstGeom>
            <a:solidFill>
              <a:srgbClr val="419CFF"/>
            </a:solidFill>
            <a:ln>
              <a:noFill/>
            </a:ln>
            <a:effectLst>
              <a:outerShdw blurRad="63500" dist="228600" dir="3931666" algn="ctr" rotWithShape="0">
                <a:srgbClr val="3190F6">
                  <a:alpha val="30095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0" tIns="508000" rIns="508000" bIns="508000" anchor="ctr"/>
            <a:lstStyle>
              <a:lvl1pPr eaLnBrk="0"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eaLnBrk="1">
                <a:defRPr/>
              </a:pPr>
              <a:endParaRPr lang="zh-CN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23" name="Picture 35" descr="客户回访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66" y="357585"/>
              <a:ext cx="575735" cy="57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32"/>
          <p:cNvSpPr/>
          <p:nvPr/>
        </p:nvSpPr>
        <p:spPr bwMode="auto">
          <a:xfrm>
            <a:off x="10998260" y="5859110"/>
            <a:ext cx="3990340" cy="796290"/>
          </a:xfrm>
          <a:prstGeom prst="rect">
            <a:avLst/>
          </a:prstGeom>
          <a:ln>
            <a:solidFill>
              <a:srgbClr val="38AD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tIns="182880" bIns="182880" numCol="1" spcCol="0" rtlCol="0" fromWordArt="0" anchor="ctr" anchorCtr="0" forceAA="0" compatLnSpc="1">
            <a:spAutoFit/>
          </a:bodyPr>
          <a:lstStyle>
            <a:lvl1pPr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zh-CN" sz="28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文本实时自动回复</a:t>
            </a:r>
            <a:endParaRPr lang="zh-CN" altLang="zh-CN" sz="28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Rectangle 32"/>
          <p:cNvSpPr/>
          <p:nvPr/>
        </p:nvSpPr>
        <p:spPr bwMode="auto">
          <a:xfrm>
            <a:off x="11036360" y="9142060"/>
            <a:ext cx="3989070" cy="796290"/>
          </a:xfrm>
          <a:prstGeom prst="rect">
            <a:avLst/>
          </a:prstGeom>
          <a:ln>
            <a:solidFill>
              <a:srgbClr val="38AD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182880" bIns="182880">
            <a:spAutoFit/>
          </a:bodyPr>
          <a:lstStyle>
            <a:lvl1pPr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r>
              <a:rPr lang="zh-CN" altLang="zh-CN" sz="28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 charset="-122"/>
              </a:rPr>
              <a:t>专家电话后期回访</a:t>
            </a:r>
            <a:endParaRPr lang="zh-CN" altLang="zh-CN" sz="28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5375950" y="5870540"/>
            <a:ext cx="784860" cy="784860"/>
          </a:xfrm>
          <a:prstGeom prst="rect">
            <a:avLst/>
          </a:prstGeom>
          <a:solidFill>
            <a:srgbClr val="DE87E5"/>
          </a:solidFill>
        </p:spPr>
      </p:pic>
      <p:sp>
        <p:nvSpPr>
          <p:cNvPr id="27" name="矩形 26"/>
          <p:cNvSpPr/>
          <p:nvPr/>
        </p:nvSpPr>
        <p:spPr>
          <a:xfrm>
            <a:off x="15261650" y="9045540"/>
            <a:ext cx="946150" cy="881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60" y="9077290"/>
            <a:ext cx="784860" cy="78486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632" y="4349396"/>
            <a:ext cx="3683000" cy="799211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745290" y="3898230"/>
            <a:ext cx="4318000" cy="8148320"/>
            <a:chOff x="3298" y="3293"/>
            <a:chExt cx="3400" cy="6416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98" y="3293"/>
              <a:ext cx="3268" cy="6417"/>
            </a:xfrm>
            <a:prstGeom prst="rect">
              <a:avLst/>
            </a:prstGeom>
          </p:spPr>
        </p:pic>
        <p:grpSp>
          <p:nvGrpSpPr>
            <p:cNvPr id="32" name="组合 31"/>
            <p:cNvGrpSpPr/>
            <p:nvPr/>
          </p:nvGrpSpPr>
          <p:grpSpPr>
            <a:xfrm>
              <a:off x="3516" y="5670"/>
              <a:ext cx="3182" cy="3580"/>
              <a:chOff x="3957" y="3723"/>
              <a:chExt cx="2859" cy="4526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3959" y="3723"/>
                <a:ext cx="2682" cy="4526"/>
              </a:xfrm>
              <a:prstGeom prst="rect">
                <a:avLst/>
              </a:prstGeom>
              <a:solidFill>
                <a:schemeClr val="accent1">
                  <a:alpha val="24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1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957" y="3995"/>
                <a:ext cx="2859" cy="3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关于个税问题</a:t>
                </a:r>
                <a:endParaRPr lang="zh-CN" alt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endParaRPr lang="zh-CN" alt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endParaRPr lang="zh-CN" alt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altLang="zh-CN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       </a:t>
                </a:r>
                <a:r>
                  <a:rPr lang="zh-CN" alt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有什么可以帮你</a:t>
                </a:r>
                <a:endParaRPr lang="zh-CN" alt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endParaRPr lang="zh-CN" alt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endParaRPr lang="zh-CN" alt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zh-CN" alt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我想专家回复</a:t>
                </a:r>
                <a:endParaRPr lang="zh-CN" alt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endParaRPr lang="zh-CN" alt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altLang="zh-CN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        </a:t>
                </a:r>
                <a:r>
                  <a:rPr lang="zh-CN" alt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答案是。。</a:t>
                </a:r>
                <a:endParaRPr lang="zh-CN" alt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altLang="zh-CN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        </a:t>
                </a:r>
                <a:r>
                  <a:rPr lang="zh-CN" alt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详情专家稍后回复</a:t>
                </a:r>
                <a:endParaRPr lang="zh-CN" alt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35" name="圆角矩形 25"/>
          <p:cNvSpPr/>
          <p:nvPr/>
        </p:nvSpPr>
        <p:spPr>
          <a:xfrm>
            <a:off x="10402630" y="5420960"/>
            <a:ext cx="13362940" cy="6951980"/>
          </a:xfrm>
          <a:prstGeom prst="roundRect">
            <a:avLst>
              <a:gd name="adj" fmla="val 2575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6" name="object 18"/>
          <p:cNvSpPr>
            <a:spLocks noChangeArrowheads="1"/>
          </p:cNvSpPr>
          <p:nvPr/>
        </p:nvSpPr>
        <p:spPr bwMode="auto">
          <a:xfrm>
            <a:off x="18737640" y="6266780"/>
            <a:ext cx="1047750" cy="11747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640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1"/>
          <a:srcRect l="19723" t="7780" r="13251" b="18152"/>
          <a:stretch>
            <a:fillRect/>
          </a:stretch>
        </p:blipFill>
        <p:spPr>
          <a:xfrm>
            <a:off x="21869460" y="6266780"/>
            <a:ext cx="877570" cy="923290"/>
          </a:xfrm>
          <a:prstGeom prst="ellipse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5420400" y="10737180"/>
            <a:ext cx="1038860" cy="986790"/>
            <a:chOff x="11124" y="2690"/>
            <a:chExt cx="1200" cy="1200"/>
          </a:xfrm>
        </p:grpSpPr>
        <p:sp>
          <p:nvSpPr>
            <p:cNvPr id="40" name="椭圆 39"/>
            <p:cNvSpPr/>
            <p:nvPr/>
          </p:nvSpPr>
          <p:spPr>
            <a:xfrm>
              <a:off x="11124" y="2690"/>
              <a:ext cx="1200" cy="12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sz="3810">
                <a:latin typeface="Microsoft JhengHei" panose="020B0604030504040204" charset="-120"/>
                <a:ea typeface="Microsoft JhengHei" panose="020B0604030504040204" charset="-120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11274" y="2810"/>
              <a:ext cx="871" cy="871"/>
            </a:xfrm>
            <a:prstGeom prst="rect">
              <a:avLst/>
            </a:prstGeom>
          </p:spPr>
        </p:pic>
      </p:grpSp>
      <p:sp>
        <p:nvSpPr>
          <p:cNvPr id="42" name="Rectangle 32"/>
          <p:cNvSpPr/>
          <p:nvPr/>
        </p:nvSpPr>
        <p:spPr bwMode="auto">
          <a:xfrm>
            <a:off x="10998260" y="10869260"/>
            <a:ext cx="3989070" cy="796290"/>
          </a:xfrm>
          <a:prstGeom prst="rect">
            <a:avLst/>
          </a:prstGeom>
          <a:ln>
            <a:solidFill>
              <a:srgbClr val="38AD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182880" bIns="182880">
            <a:spAutoFit/>
          </a:bodyPr>
          <a:lstStyle>
            <a:lvl1pPr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r>
              <a:rPr lang="zh-CN" altLang="zh-CN" sz="28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 charset="-122"/>
              </a:rPr>
              <a:t>机器人主动外呼</a:t>
            </a:r>
            <a:endParaRPr lang="zh-CN" altLang="zh-CN" sz="28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 charset="-122"/>
            </a:endParaRPr>
          </a:p>
        </p:txBody>
      </p:sp>
      <p:grpSp>
        <p:nvGrpSpPr>
          <p:cNvPr id="43" name="Group 126"/>
          <p:cNvGrpSpPr/>
          <p:nvPr/>
        </p:nvGrpSpPr>
        <p:grpSpPr>
          <a:xfrm>
            <a:off x="7974144" y="7952082"/>
            <a:ext cx="772246" cy="621066"/>
            <a:chOff x="3175" y="-1587"/>
            <a:chExt cx="1209675" cy="1136651"/>
          </a:xfrm>
          <a:solidFill>
            <a:srgbClr val="38ADF8"/>
          </a:solidFill>
        </p:grpSpPr>
        <p:sp>
          <p:nvSpPr>
            <p:cNvPr id="44" name="Freeform 59"/>
            <p:cNvSpPr/>
            <p:nvPr/>
          </p:nvSpPr>
          <p:spPr bwMode="auto">
            <a:xfrm>
              <a:off x="3175" y="-1587"/>
              <a:ext cx="1209675" cy="454025"/>
            </a:xfrm>
            <a:custGeom>
              <a:avLst/>
              <a:gdLst>
                <a:gd name="T0" fmla="*/ 297 w 320"/>
                <a:gd name="T1" fmla="*/ 41 h 120"/>
                <a:gd name="T2" fmla="*/ 160 w 320"/>
                <a:gd name="T3" fmla="*/ 0 h 120"/>
                <a:gd name="T4" fmla="*/ 23 w 320"/>
                <a:gd name="T5" fmla="*/ 41 h 120"/>
                <a:gd name="T6" fmla="*/ 0 w 320"/>
                <a:gd name="T7" fmla="*/ 79 h 120"/>
                <a:gd name="T8" fmla="*/ 0 w 320"/>
                <a:gd name="T9" fmla="*/ 100 h 120"/>
                <a:gd name="T10" fmla="*/ 20 w 320"/>
                <a:gd name="T11" fmla="*/ 120 h 120"/>
                <a:gd name="T12" fmla="*/ 60 w 320"/>
                <a:gd name="T13" fmla="*/ 120 h 120"/>
                <a:gd name="T14" fmla="*/ 80 w 320"/>
                <a:gd name="T15" fmla="*/ 100 h 120"/>
                <a:gd name="T16" fmla="*/ 91 w 320"/>
                <a:gd name="T17" fmla="*/ 67 h 120"/>
                <a:gd name="T18" fmla="*/ 160 w 320"/>
                <a:gd name="T19" fmla="*/ 41 h 120"/>
                <a:gd name="T20" fmla="*/ 229 w 320"/>
                <a:gd name="T21" fmla="*/ 67 h 120"/>
                <a:gd name="T22" fmla="*/ 241 w 320"/>
                <a:gd name="T23" fmla="*/ 100 h 120"/>
                <a:gd name="T24" fmla="*/ 261 w 320"/>
                <a:gd name="T25" fmla="*/ 120 h 120"/>
                <a:gd name="T26" fmla="*/ 301 w 320"/>
                <a:gd name="T27" fmla="*/ 120 h 120"/>
                <a:gd name="T28" fmla="*/ 320 w 320"/>
                <a:gd name="T29" fmla="*/ 100 h 120"/>
                <a:gd name="T30" fmla="*/ 320 w 320"/>
                <a:gd name="T31" fmla="*/ 79 h 120"/>
                <a:gd name="T32" fmla="*/ 297 w 320"/>
                <a:gd name="T33" fmla="*/ 4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0" h="120">
                  <a:moveTo>
                    <a:pt x="297" y="41"/>
                  </a:moveTo>
                  <a:cubicBezTo>
                    <a:pt x="273" y="20"/>
                    <a:pt x="240" y="0"/>
                    <a:pt x="160" y="0"/>
                  </a:cubicBezTo>
                  <a:cubicBezTo>
                    <a:pt x="80" y="0"/>
                    <a:pt x="48" y="20"/>
                    <a:pt x="23" y="41"/>
                  </a:cubicBezTo>
                  <a:cubicBezTo>
                    <a:pt x="9" y="53"/>
                    <a:pt x="0" y="61"/>
                    <a:pt x="0" y="7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11"/>
                    <a:pt x="9" y="120"/>
                    <a:pt x="2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71" y="120"/>
                    <a:pt x="80" y="111"/>
                    <a:pt x="80" y="100"/>
                  </a:cubicBezTo>
                  <a:cubicBezTo>
                    <a:pt x="80" y="89"/>
                    <a:pt x="82" y="80"/>
                    <a:pt x="91" y="67"/>
                  </a:cubicBezTo>
                  <a:cubicBezTo>
                    <a:pt x="101" y="55"/>
                    <a:pt x="120" y="40"/>
                    <a:pt x="160" y="41"/>
                  </a:cubicBezTo>
                  <a:cubicBezTo>
                    <a:pt x="200" y="40"/>
                    <a:pt x="220" y="55"/>
                    <a:pt x="229" y="67"/>
                  </a:cubicBezTo>
                  <a:cubicBezTo>
                    <a:pt x="239" y="80"/>
                    <a:pt x="241" y="89"/>
                    <a:pt x="241" y="100"/>
                  </a:cubicBezTo>
                  <a:cubicBezTo>
                    <a:pt x="241" y="111"/>
                    <a:pt x="250" y="120"/>
                    <a:pt x="261" y="120"/>
                  </a:cubicBezTo>
                  <a:cubicBezTo>
                    <a:pt x="301" y="120"/>
                    <a:pt x="301" y="120"/>
                    <a:pt x="301" y="120"/>
                  </a:cubicBezTo>
                  <a:cubicBezTo>
                    <a:pt x="312" y="120"/>
                    <a:pt x="320" y="111"/>
                    <a:pt x="320" y="100"/>
                  </a:cubicBezTo>
                  <a:cubicBezTo>
                    <a:pt x="320" y="79"/>
                    <a:pt x="320" y="79"/>
                    <a:pt x="320" y="79"/>
                  </a:cubicBezTo>
                  <a:cubicBezTo>
                    <a:pt x="320" y="61"/>
                    <a:pt x="311" y="53"/>
                    <a:pt x="29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57160" tIns="128580" rIns="257160" bIns="12858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3600" b="0" i="0" u="none" strike="noStrike" kern="1200" cap="none" spc="0" normalizeH="0" baseline="0" noProof="0">
                <a:ln>
                  <a:noFill/>
                </a:ln>
                <a:solidFill>
                  <a:srgbClr val="38ADF8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5" name="Oval 60"/>
            <p:cNvSpPr>
              <a:spLocks noChangeArrowheads="1"/>
            </p:cNvSpPr>
            <p:nvPr/>
          </p:nvSpPr>
          <p:spPr bwMode="auto">
            <a:xfrm>
              <a:off x="457200" y="679451"/>
              <a:ext cx="301625" cy="303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57160" tIns="128580" rIns="257160" bIns="12858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3600" b="0" i="0" u="none" strike="noStrike" kern="1200" cap="none" spc="0" normalizeH="0" baseline="0" noProof="0">
                <a:ln>
                  <a:noFill/>
                </a:ln>
                <a:solidFill>
                  <a:srgbClr val="38ADF8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6" name="Freeform 61"/>
            <p:cNvSpPr>
              <a:spLocks noEditPoints="1"/>
            </p:cNvSpPr>
            <p:nvPr/>
          </p:nvSpPr>
          <p:spPr bwMode="auto">
            <a:xfrm>
              <a:off x="77788" y="301626"/>
              <a:ext cx="1060450" cy="833438"/>
            </a:xfrm>
            <a:custGeom>
              <a:avLst/>
              <a:gdLst>
                <a:gd name="T0" fmla="*/ 210 w 280"/>
                <a:gd name="T1" fmla="*/ 40 h 220"/>
                <a:gd name="T2" fmla="*/ 200 w 280"/>
                <a:gd name="T3" fmla="*/ 40 h 220"/>
                <a:gd name="T4" fmla="*/ 200 w 280"/>
                <a:gd name="T5" fmla="*/ 15 h 220"/>
                <a:gd name="T6" fmla="*/ 180 w 280"/>
                <a:gd name="T7" fmla="*/ 0 h 220"/>
                <a:gd name="T8" fmla="*/ 160 w 280"/>
                <a:gd name="T9" fmla="*/ 15 h 220"/>
                <a:gd name="T10" fmla="*/ 160 w 280"/>
                <a:gd name="T11" fmla="*/ 40 h 220"/>
                <a:gd name="T12" fmla="*/ 120 w 280"/>
                <a:gd name="T13" fmla="*/ 40 h 220"/>
                <a:gd name="T14" fmla="*/ 120 w 280"/>
                <a:gd name="T15" fmla="*/ 15 h 220"/>
                <a:gd name="T16" fmla="*/ 100 w 280"/>
                <a:gd name="T17" fmla="*/ 0 h 220"/>
                <a:gd name="T18" fmla="*/ 80 w 280"/>
                <a:gd name="T19" fmla="*/ 15 h 220"/>
                <a:gd name="T20" fmla="*/ 80 w 280"/>
                <a:gd name="T21" fmla="*/ 40 h 220"/>
                <a:gd name="T22" fmla="*/ 71 w 280"/>
                <a:gd name="T23" fmla="*/ 40 h 220"/>
                <a:gd name="T24" fmla="*/ 54 w 280"/>
                <a:gd name="T25" fmla="*/ 49 h 220"/>
                <a:gd name="T26" fmla="*/ 0 w 280"/>
                <a:gd name="T27" fmla="*/ 160 h 220"/>
                <a:gd name="T28" fmla="*/ 0 w 280"/>
                <a:gd name="T29" fmla="*/ 200 h 220"/>
                <a:gd name="T30" fmla="*/ 20 w 280"/>
                <a:gd name="T31" fmla="*/ 220 h 220"/>
                <a:gd name="T32" fmla="*/ 260 w 280"/>
                <a:gd name="T33" fmla="*/ 220 h 220"/>
                <a:gd name="T34" fmla="*/ 280 w 280"/>
                <a:gd name="T35" fmla="*/ 200 h 220"/>
                <a:gd name="T36" fmla="*/ 280 w 280"/>
                <a:gd name="T37" fmla="*/ 162 h 220"/>
                <a:gd name="T38" fmla="*/ 226 w 280"/>
                <a:gd name="T39" fmla="*/ 48 h 220"/>
                <a:gd name="T40" fmla="*/ 210 w 280"/>
                <a:gd name="T41" fmla="*/ 40 h 220"/>
                <a:gd name="T42" fmla="*/ 140 w 280"/>
                <a:gd name="T43" fmla="*/ 200 h 220"/>
                <a:gd name="T44" fmla="*/ 80 w 280"/>
                <a:gd name="T45" fmla="*/ 140 h 220"/>
                <a:gd name="T46" fmla="*/ 140 w 280"/>
                <a:gd name="T47" fmla="*/ 80 h 220"/>
                <a:gd name="T48" fmla="*/ 200 w 280"/>
                <a:gd name="T49" fmla="*/ 140 h 220"/>
                <a:gd name="T50" fmla="*/ 140 w 280"/>
                <a:gd name="T51" fmla="*/ 2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0" h="220">
                  <a:moveTo>
                    <a:pt x="210" y="40"/>
                  </a:moveTo>
                  <a:cubicBezTo>
                    <a:pt x="200" y="40"/>
                    <a:pt x="200" y="40"/>
                    <a:pt x="200" y="40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0" y="7"/>
                    <a:pt x="191" y="0"/>
                    <a:pt x="180" y="0"/>
                  </a:cubicBezTo>
                  <a:cubicBezTo>
                    <a:pt x="169" y="0"/>
                    <a:pt x="160" y="7"/>
                    <a:pt x="160" y="15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11" y="0"/>
                    <a:pt x="100" y="0"/>
                  </a:cubicBezTo>
                  <a:cubicBezTo>
                    <a:pt x="89" y="0"/>
                    <a:pt x="80" y="7"/>
                    <a:pt x="80" y="15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4" y="40"/>
                    <a:pt x="58" y="43"/>
                    <a:pt x="54" y="49"/>
                  </a:cubicBezTo>
                  <a:cubicBezTo>
                    <a:pt x="39" y="72"/>
                    <a:pt x="0" y="133"/>
                    <a:pt x="0" y="16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1"/>
                    <a:pt x="9" y="220"/>
                    <a:pt x="20" y="220"/>
                  </a:cubicBezTo>
                  <a:cubicBezTo>
                    <a:pt x="260" y="220"/>
                    <a:pt x="260" y="220"/>
                    <a:pt x="260" y="220"/>
                  </a:cubicBezTo>
                  <a:cubicBezTo>
                    <a:pt x="271" y="220"/>
                    <a:pt x="280" y="211"/>
                    <a:pt x="280" y="200"/>
                  </a:cubicBezTo>
                  <a:cubicBezTo>
                    <a:pt x="280" y="183"/>
                    <a:pt x="280" y="162"/>
                    <a:pt x="280" y="162"/>
                  </a:cubicBezTo>
                  <a:cubicBezTo>
                    <a:pt x="280" y="127"/>
                    <a:pt x="241" y="70"/>
                    <a:pt x="226" y="48"/>
                  </a:cubicBezTo>
                  <a:cubicBezTo>
                    <a:pt x="222" y="43"/>
                    <a:pt x="216" y="40"/>
                    <a:pt x="210" y="40"/>
                  </a:cubicBezTo>
                  <a:close/>
                  <a:moveTo>
                    <a:pt x="140" y="200"/>
                  </a:moveTo>
                  <a:cubicBezTo>
                    <a:pt x="107" y="200"/>
                    <a:pt x="80" y="173"/>
                    <a:pt x="80" y="140"/>
                  </a:cubicBezTo>
                  <a:cubicBezTo>
                    <a:pt x="80" y="107"/>
                    <a:pt x="107" y="80"/>
                    <a:pt x="140" y="80"/>
                  </a:cubicBezTo>
                  <a:cubicBezTo>
                    <a:pt x="173" y="80"/>
                    <a:pt x="200" y="107"/>
                    <a:pt x="200" y="140"/>
                  </a:cubicBezTo>
                  <a:cubicBezTo>
                    <a:pt x="200" y="173"/>
                    <a:pt x="173" y="200"/>
                    <a:pt x="140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57160" tIns="128580" rIns="257160" bIns="12858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3600" b="0" i="0" u="none" strike="noStrike" kern="1200" cap="none" spc="0" normalizeH="0" baseline="0" noProof="0">
                <a:ln>
                  <a:noFill/>
                </a:ln>
                <a:solidFill>
                  <a:srgbClr val="38ADF8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24" y="6520780"/>
            <a:ext cx="784866" cy="784866"/>
          </a:xfrm>
          <a:prstGeom prst="rect">
            <a:avLst/>
          </a:prstGeom>
        </p:spPr>
      </p:pic>
      <p:grpSp>
        <p:nvGrpSpPr>
          <p:cNvPr id="48" name="Group 33"/>
          <p:cNvGrpSpPr/>
          <p:nvPr/>
        </p:nvGrpSpPr>
        <p:grpSpPr bwMode="auto">
          <a:xfrm>
            <a:off x="16973610" y="10760040"/>
            <a:ext cx="897890" cy="857250"/>
            <a:chOff x="0" y="0"/>
            <a:chExt cx="1270000" cy="1270000"/>
          </a:xfrm>
        </p:grpSpPr>
        <p:sp>
          <p:nvSpPr>
            <p:cNvPr id="49" name="Oval 34"/>
            <p:cNvSpPr/>
            <p:nvPr/>
          </p:nvSpPr>
          <p:spPr bwMode="auto">
            <a:xfrm>
              <a:off x="0" y="0"/>
              <a:ext cx="1270000" cy="1270000"/>
            </a:xfrm>
            <a:prstGeom prst="ellipse">
              <a:avLst/>
            </a:prstGeom>
            <a:solidFill>
              <a:srgbClr val="419CFF"/>
            </a:solidFill>
            <a:ln>
              <a:noFill/>
            </a:ln>
            <a:effectLst>
              <a:outerShdw blurRad="63500" dist="228600" dir="3931666" algn="ctr" rotWithShape="0">
                <a:srgbClr val="3190F6">
                  <a:alpha val="30095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0" tIns="508000" rIns="508000" bIns="508000" anchor="ctr"/>
            <a:lstStyle>
              <a:lvl1pPr eaLnBrk="0"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eaLnBrk="1">
                <a:defRPr/>
              </a:pPr>
              <a:endParaRPr lang="zh-CN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50" name="Picture 35" descr="客户回访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66" y="357585"/>
              <a:ext cx="575735" cy="57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51" name="圆角矩形 45"/>
          <p:cNvSpPr/>
          <p:nvPr/>
        </p:nvSpPr>
        <p:spPr>
          <a:xfrm>
            <a:off x="10401360" y="2610450"/>
            <a:ext cx="12857480" cy="2419350"/>
          </a:xfrm>
          <a:prstGeom prst="roundRect">
            <a:avLst>
              <a:gd name="adj" fmla="val 57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智能外呼管理（私有部署）</a:t>
            </a: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1690410" y="4121750"/>
            <a:ext cx="21336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外呼数据</a:t>
            </a: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4671100" y="4111590"/>
            <a:ext cx="21336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外呼规则</a:t>
            </a: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7651790" y="4081110"/>
            <a:ext cx="21336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对话记录</a:t>
            </a: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0746780" y="4081110"/>
            <a:ext cx="21336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统计报表</a:t>
            </a: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8407440" y="7038940"/>
            <a:ext cx="5080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zh-CN" altLang="en-US" sz="360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sym typeface="+mn-ea"/>
              </a:rPr>
              <a:t>智能</a:t>
            </a: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zh-CN" altLang="en-US" sz="360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sym typeface="+mn-ea"/>
              </a:rPr>
              <a:t>外呼机器人</a:t>
            </a:r>
            <a:endParaRPr lang="zh-CN" altLang="en-US" sz="3600"/>
          </a:p>
        </p:txBody>
      </p:sp>
      <p:sp>
        <p:nvSpPr>
          <p:cNvPr id="57" name="左箭头 51"/>
          <p:cNvSpPr/>
          <p:nvPr/>
        </p:nvSpPr>
        <p:spPr>
          <a:xfrm>
            <a:off x="9194860" y="7313260"/>
            <a:ext cx="925830" cy="1016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1239166" y="8814246"/>
            <a:ext cx="2383994" cy="1071428"/>
          </a:xfrm>
          <a:prstGeom prst="rect">
            <a:avLst/>
          </a:prstGeom>
          <a:noFill/>
          <a:ln w="15875">
            <a:solidFill>
              <a:srgbClr val="38ADF8">
                <a:alpha val="90000"/>
              </a:srgbClr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智能对话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8696626" y="8815666"/>
            <a:ext cx="2383994" cy="1071428"/>
          </a:xfrm>
          <a:prstGeom prst="rect">
            <a:avLst/>
          </a:prstGeom>
          <a:noFill/>
          <a:ln w="15875">
            <a:solidFill>
              <a:srgbClr val="38ADF8">
                <a:alpha val="90000"/>
              </a:srgbClr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AI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应答处理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8697016" y="10318078"/>
            <a:ext cx="2383994" cy="1071428"/>
          </a:xfrm>
          <a:prstGeom prst="rect">
            <a:avLst/>
          </a:prstGeom>
          <a:noFill/>
          <a:ln w="15875">
            <a:solidFill>
              <a:srgbClr val="38ADF8">
                <a:alpha val="90000"/>
              </a:srgbClr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自动记录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1239556" y="10318078"/>
            <a:ext cx="2383994" cy="1071428"/>
          </a:xfrm>
          <a:prstGeom prst="rect">
            <a:avLst/>
          </a:prstGeom>
          <a:noFill/>
          <a:ln w="15875">
            <a:solidFill>
              <a:srgbClr val="38ADF8">
                <a:alpha val="90000"/>
              </a:srgbClr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自动统计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跨境智能自运营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– 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智能外呼系统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: 圆角 16"/>
          <p:cNvSpPr/>
          <p:nvPr/>
        </p:nvSpPr>
        <p:spPr>
          <a:xfrm>
            <a:off x="1297452" y="3785444"/>
            <a:ext cx="2190044" cy="1071254"/>
          </a:xfrm>
          <a:prstGeom prst="roundRect">
            <a:avLst/>
          </a:prstGeom>
          <a:solidFill>
            <a:srgbClr val="7CC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个人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矩形: 圆角 19"/>
          <p:cNvSpPr/>
          <p:nvPr/>
        </p:nvSpPr>
        <p:spPr>
          <a:xfrm>
            <a:off x="10021144" y="5589060"/>
            <a:ext cx="3452240" cy="1797108"/>
          </a:xfrm>
          <a:prstGeom prst="roundRect">
            <a:avLst/>
          </a:prstGeom>
          <a:solidFill>
            <a:srgbClr val="1B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语音外呼机器人设备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153538" y="3619684"/>
            <a:ext cx="238194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25068"/>
                </a:solidFill>
                <a:latin typeface="微软雅黑" panose="020B0503020204020204" charset="-122"/>
                <a:ea typeface="微软雅黑" panose="020B0503020204020204" charset="-122"/>
              </a:rPr>
              <a:t>电话线路</a:t>
            </a:r>
            <a:endParaRPr lang="zh-CN" altLang="en-US" sz="3200" dirty="0">
              <a:solidFill>
                <a:srgbClr val="5250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矩形: 圆角 30"/>
          <p:cNvSpPr/>
          <p:nvPr/>
        </p:nvSpPr>
        <p:spPr>
          <a:xfrm>
            <a:off x="10133730" y="7994230"/>
            <a:ext cx="3227070" cy="1111844"/>
          </a:xfrm>
          <a:prstGeom prst="roundRect">
            <a:avLst/>
          </a:prstGeom>
          <a:solidFill>
            <a:srgbClr val="1B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接口控制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矩形: 圆角 31"/>
          <p:cNvSpPr/>
          <p:nvPr/>
        </p:nvSpPr>
        <p:spPr>
          <a:xfrm>
            <a:off x="17222556" y="6996862"/>
            <a:ext cx="2368464" cy="802206"/>
          </a:xfrm>
          <a:prstGeom prst="roundRect">
            <a:avLst/>
          </a:prstGeom>
          <a:solidFill>
            <a:srgbClr val="7CC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话务数据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矩形: 圆角 32"/>
          <p:cNvSpPr/>
          <p:nvPr/>
        </p:nvSpPr>
        <p:spPr>
          <a:xfrm>
            <a:off x="16507460" y="4575782"/>
            <a:ext cx="3037840" cy="1324610"/>
          </a:xfrm>
          <a:prstGeom prst="roundRect">
            <a:avLst/>
          </a:prstGeom>
          <a:solidFill>
            <a:srgbClr val="7CC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业务系统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电脑</a:t>
            </a:r>
            <a:endParaRPr lang="en-US" altLang="zh-CN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8" name="直接箭头连接符 67"/>
          <p:cNvCxnSpPr>
            <a:stCxn id="65" idx="0"/>
            <a:endCxn id="63" idx="2"/>
          </p:cNvCxnSpPr>
          <p:nvPr/>
        </p:nvCxnSpPr>
        <p:spPr>
          <a:xfrm flipH="1" flipV="1">
            <a:off x="11747264" y="7386168"/>
            <a:ext cx="2" cy="608062"/>
          </a:xfrm>
          <a:prstGeom prst="straightConnector1">
            <a:avLst/>
          </a:prstGeom>
          <a:ln w="12700">
            <a:solidFill>
              <a:srgbClr val="52506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17867630" y="3924582"/>
            <a:ext cx="3680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25068"/>
                </a:solidFill>
                <a:latin typeface="微软雅黑" panose="020B0503020204020204" charset="-122"/>
                <a:ea typeface="微软雅黑" panose="020B0503020204020204" charset="-122"/>
              </a:rPr>
              <a:t>业务服务要求</a:t>
            </a:r>
            <a:endParaRPr lang="zh-CN" altLang="en-US" sz="3200" dirty="0">
              <a:solidFill>
                <a:srgbClr val="5250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4817088" y="6542280"/>
            <a:ext cx="238194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25068"/>
                </a:solidFill>
                <a:latin typeface="微软雅黑" panose="020B0503020204020204" charset="-122"/>
                <a:ea typeface="微软雅黑" panose="020B0503020204020204" charset="-122"/>
              </a:rPr>
              <a:t>数据</a:t>
            </a:r>
            <a:endParaRPr lang="zh-CN" altLang="en-US" sz="3200" dirty="0">
              <a:solidFill>
                <a:srgbClr val="5250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矩形: 圆角 54"/>
          <p:cNvSpPr/>
          <p:nvPr/>
        </p:nvSpPr>
        <p:spPr>
          <a:xfrm>
            <a:off x="20238718" y="1849074"/>
            <a:ext cx="3412490" cy="1548130"/>
          </a:xfrm>
          <a:prstGeom prst="roundRect">
            <a:avLst/>
          </a:prstGeom>
          <a:solidFill>
            <a:srgbClr val="1B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其他系统发送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（邮件</a:t>
            </a:r>
            <a:r>
              <a:rPr lang="en-US" altLang="zh-CN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文件）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2" name="直接箭头连接符 71"/>
          <p:cNvCxnSpPr>
            <a:endCxn id="92" idx="0"/>
          </p:cNvCxnSpPr>
          <p:nvPr/>
        </p:nvCxnSpPr>
        <p:spPr>
          <a:xfrm>
            <a:off x="21945596" y="3474754"/>
            <a:ext cx="2" cy="1105068"/>
          </a:xfrm>
          <a:prstGeom prst="straightConnector1">
            <a:avLst/>
          </a:prstGeom>
          <a:ln w="12700">
            <a:solidFill>
              <a:srgbClr val="52506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: 圆角 69"/>
          <p:cNvSpPr/>
          <p:nvPr/>
        </p:nvSpPr>
        <p:spPr>
          <a:xfrm>
            <a:off x="17480846" y="10472680"/>
            <a:ext cx="4137460" cy="1163934"/>
          </a:xfrm>
          <a:prstGeom prst="roundRect">
            <a:avLst/>
          </a:prstGeom>
          <a:solidFill>
            <a:srgbClr val="1B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TTS</a:t>
            </a:r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文本转声音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引擎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3681714" y="8087776"/>
            <a:ext cx="352779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2506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TTS</a:t>
            </a:r>
            <a:r>
              <a:rPr lang="zh-CN" altLang="en-US" sz="3200" dirty="0">
                <a:solidFill>
                  <a:srgbClr val="52506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请求</a:t>
            </a:r>
            <a:endParaRPr lang="zh-CN" altLang="en-US" sz="3200" dirty="0">
              <a:solidFill>
                <a:srgbClr val="52506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矩形: 圆角 69"/>
          <p:cNvSpPr/>
          <p:nvPr/>
        </p:nvSpPr>
        <p:spPr>
          <a:xfrm>
            <a:off x="17480846" y="9048412"/>
            <a:ext cx="4137460" cy="1163934"/>
          </a:xfrm>
          <a:prstGeom prst="roundRect">
            <a:avLst/>
          </a:prstGeom>
          <a:solidFill>
            <a:srgbClr val="1B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ASR</a:t>
            </a:r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语音识别引擎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3711406" y="7349310"/>
            <a:ext cx="352779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2506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ASR</a:t>
            </a:r>
            <a:r>
              <a:rPr lang="zh-CN" altLang="en-US" sz="3200" dirty="0">
                <a:solidFill>
                  <a:srgbClr val="52506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请求</a:t>
            </a:r>
            <a:endParaRPr lang="zh-CN" altLang="en-US" sz="3200" dirty="0">
              <a:solidFill>
                <a:srgbClr val="52506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7" name="直接箭头连接符 76"/>
          <p:cNvCxnSpPr>
            <a:stCxn id="62" idx="3"/>
          </p:cNvCxnSpPr>
          <p:nvPr/>
        </p:nvCxnSpPr>
        <p:spPr>
          <a:xfrm flipV="1">
            <a:off x="3486226" y="4321070"/>
            <a:ext cx="3527772" cy="2"/>
          </a:xfrm>
          <a:prstGeom prst="straightConnector1">
            <a:avLst/>
          </a:prstGeom>
          <a:ln w="12700">
            <a:solidFill>
              <a:srgbClr val="52506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圆角矩形 84"/>
          <p:cNvSpPr/>
          <p:nvPr/>
        </p:nvSpPr>
        <p:spPr>
          <a:xfrm>
            <a:off x="9722206" y="5291666"/>
            <a:ext cx="3986534" cy="4195478"/>
          </a:xfrm>
          <a:prstGeom prst="roundRect">
            <a:avLst>
              <a:gd name="adj" fmla="val 5306"/>
            </a:avLst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9" name="直接连接符 78"/>
          <p:cNvCxnSpPr/>
          <p:nvPr/>
        </p:nvCxnSpPr>
        <p:spPr>
          <a:xfrm>
            <a:off x="13736320" y="8648700"/>
            <a:ext cx="2861310" cy="0"/>
          </a:xfrm>
          <a:prstGeom prst="line">
            <a:avLst/>
          </a:prstGeom>
          <a:ln w="12700">
            <a:solidFill>
              <a:srgbClr val="525068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 flipH="1">
            <a:off x="13726156" y="8042910"/>
            <a:ext cx="4423410" cy="905510"/>
            <a:chOff x="1898424" y="2909267"/>
            <a:chExt cx="2924756" cy="833804"/>
          </a:xfrm>
        </p:grpSpPr>
        <p:cxnSp>
          <p:nvCxnSpPr>
            <p:cNvPr id="81" name="直接连接符 80"/>
            <p:cNvCxnSpPr/>
            <p:nvPr/>
          </p:nvCxnSpPr>
          <p:spPr>
            <a:xfrm flipH="1">
              <a:off x="1911860" y="2916250"/>
              <a:ext cx="2911320" cy="0"/>
            </a:xfrm>
            <a:prstGeom prst="line">
              <a:avLst/>
            </a:prstGeom>
            <a:ln w="12700">
              <a:solidFill>
                <a:srgbClr val="525068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>
              <a:off x="1898424" y="2909267"/>
              <a:ext cx="13436" cy="833804"/>
            </a:xfrm>
            <a:prstGeom prst="straightConnector1">
              <a:avLst/>
            </a:prstGeom>
            <a:ln w="12700">
              <a:solidFill>
                <a:srgbClr val="52506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/>
          <p:cNvGrpSpPr/>
          <p:nvPr/>
        </p:nvGrpSpPr>
        <p:grpSpPr>
          <a:xfrm flipH="1">
            <a:off x="13726154" y="6510862"/>
            <a:ext cx="4374066" cy="467360"/>
            <a:chOff x="1872531" y="3029641"/>
            <a:chExt cx="2950649" cy="233630"/>
          </a:xfrm>
        </p:grpSpPr>
        <p:cxnSp>
          <p:nvCxnSpPr>
            <p:cNvPr id="84" name="直接连接符 83"/>
            <p:cNvCxnSpPr/>
            <p:nvPr/>
          </p:nvCxnSpPr>
          <p:spPr>
            <a:xfrm flipH="1">
              <a:off x="1872531" y="3030559"/>
              <a:ext cx="2950649" cy="0"/>
            </a:xfrm>
            <a:prstGeom prst="line">
              <a:avLst/>
            </a:prstGeom>
            <a:ln w="12700">
              <a:solidFill>
                <a:srgbClr val="525068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/>
            <p:cNvCxnSpPr/>
            <p:nvPr/>
          </p:nvCxnSpPr>
          <p:spPr>
            <a:xfrm flipH="1">
              <a:off x="1872531" y="3029641"/>
              <a:ext cx="0" cy="233630"/>
            </a:xfrm>
            <a:prstGeom prst="straightConnector1">
              <a:avLst/>
            </a:prstGeom>
            <a:ln w="12700">
              <a:solidFill>
                <a:srgbClr val="52506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直接箭头连接符 85"/>
          <p:cNvCxnSpPr/>
          <p:nvPr/>
        </p:nvCxnSpPr>
        <p:spPr>
          <a:xfrm>
            <a:off x="15340330" y="5093124"/>
            <a:ext cx="1169036" cy="0"/>
          </a:xfrm>
          <a:prstGeom prst="straightConnector1">
            <a:avLst/>
          </a:prstGeom>
          <a:ln w="12700">
            <a:solidFill>
              <a:srgbClr val="52506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>
          <a:xfrm>
            <a:off x="13681714" y="6006224"/>
            <a:ext cx="1662296" cy="0"/>
          </a:xfrm>
          <a:prstGeom prst="straightConnector1">
            <a:avLst/>
          </a:prstGeom>
          <a:ln w="12700">
            <a:solidFill>
              <a:srgbClr val="525068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H="1">
            <a:off x="15327630" y="5093124"/>
            <a:ext cx="12700" cy="886980"/>
          </a:xfrm>
          <a:prstGeom prst="line">
            <a:avLst/>
          </a:prstGeom>
          <a:ln w="12700">
            <a:solidFill>
              <a:srgbClr val="525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bject 18"/>
          <p:cNvSpPr>
            <a:spLocks noChangeArrowheads="1"/>
          </p:cNvSpPr>
          <p:nvPr/>
        </p:nvSpPr>
        <p:spPr bwMode="auto">
          <a:xfrm>
            <a:off x="7340334" y="3474754"/>
            <a:ext cx="1803166" cy="1925914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6400"/>
          </a:p>
        </p:txBody>
      </p:sp>
      <p:sp>
        <p:nvSpPr>
          <p:cNvPr id="90" name="矩形 89"/>
          <p:cNvSpPr/>
          <p:nvPr/>
        </p:nvSpPr>
        <p:spPr>
          <a:xfrm>
            <a:off x="14857730" y="2310130"/>
            <a:ext cx="8966200" cy="11405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1" name="圆角矩形 5"/>
          <p:cNvSpPr/>
          <p:nvPr/>
        </p:nvSpPr>
        <p:spPr>
          <a:xfrm>
            <a:off x="15020290" y="3924580"/>
            <a:ext cx="8803640" cy="9214246"/>
          </a:xfrm>
          <a:prstGeom prst="roundRect">
            <a:avLst>
              <a:gd name="adj" fmla="val 5306"/>
            </a:avLst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" name="矩形: 圆角 54"/>
          <p:cNvSpPr/>
          <p:nvPr/>
        </p:nvSpPr>
        <p:spPr>
          <a:xfrm>
            <a:off x="20239988" y="4579822"/>
            <a:ext cx="3411220" cy="1324610"/>
          </a:xfrm>
          <a:prstGeom prst="roundRect">
            <a:avLst/>
          </a:prstGeom>
          <a:solidFill>
            <a:srgbClr val="1B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电话名单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电话规则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" name="矩形: 圆角 31"/>
          <p:cNvSpPr/>
          <p:nvPr/>
        </p:nvSpPr>
        <p:spPr>
          <a:xfrm>
            <a:off x="20882042" y="6996862"/>
            <a:ext cx="2632008" cy="802208"/>
          </a:xfrm>
          <a:prstGeom prst="roundRect">
            <a:avLst/>
          </a:prstGeom>
          <a:solidFill>
            <a:srgbClr val="7CC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报表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" name="object 48"/>
          <p:cNvSpPr txBox="1">
            <a:spLocks noChangeArrowheads="1"/>
          </p:cNvSpPr>
          <p:nvPr/>
        </p:nvSpPr>
        <p:spPr bwMode="auto">
          <a:xfrm>
            <a:off x="9152890" y="11903710"/>
            <a:ext cx="26073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</a:rPr>
              <a:t>按需转人工</a:t>
            </a:r>
            <a:endParaRPr lang="zh-CN" altLang="zh-CN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object 49"/>
          <p:cNvSpPr>
            <a:spLocks noChangeArrowheads="1"/>
          </p:cNvSpPr>
          <p:nvPr/>
        </p:nvSpPr>
        <p:spPr bwMode="auto">
          <a:xfrm>
            <a:off x="9374504" y="10112892"/>
            <a:ext cx="1329094" cy="171427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6400"/>
          </a:p>
        </p:txBody>
      </p:sp>
      <p:sp>
        <p:nvSpPr>
          <p:cNvPr id="96" name="object 50"/>
          <p:cNvSpPr/>
          <p:nvPr/>
        </p:nvSpPr>
        <p:spPr bwMode="auto">
          <a:xfrm>
            <a:off x="9480320" y="10887492"/>
            <a:ext cx="1117454" cy="757666"/>
          </a:xfrm>
          <a:custGeom>
            <a:avLst/>
            <a:gdLst>
              <a:gd name="T0" fmla="*/ 348139 w 558800"/>
              <a:gd name="T1" fmla="*/ 71397 h 379095"/>
              <a:gd name="T2" fmla="*/ 70580 w 558800"/>
              <a:gd name="T3" fmla="*/ 71397 h 379095"/>
              <a:gd name="T4" fmla="*/ 67247 w 558800"/>
              <a:gd name="T5" fmla="*/ 71807 h 379095"/>
              <a:gd name="T6" fmla="*/ 39338 w 558800"/>
              <a:gd name="T7" fmla="*/ 83354 h 379095"/>
              <a:gd name="T8" fmla="*/ 17431 w 558800"/>
              <a:gd name="T9" fmla="*/ 107353 h 379095"/>
              <a:gd name="T10" fmla="*/ 3619 w 558800"/>
              <a:gd name="T11" fmla="*/ 140519 h 379095"/>
              <a:gd name="T12" fmla="*/ 0 w 558800"/>
              <a:gd name="T13" fmla="*/ 169278 h 379095"/>
              <a:gd name="T14" fmla="*/ 0 w 558800"/>
              <a:gd name="T15" fmla="*/ 232118 h 379095"/>
              <a:gd name="T16" fmla="*/ 13907 w 558800"/>
              <a:gd name="T17" fmla="*/ 257592 h 379095"/>
              <a:gd name="T18" fmla="*/ 50006 w 558800"/>
              <a:gd name="T19" fmla="*/ 272795 h 379095"/>
              <a:gd name="T20" fmla="*/ 81534 w 558800"/>
              <a:gd name="T21" fmla="*/ 278840 h 379095"/>
              <a:gd name="T22" fmla="*/ 116015 w 558800"/>
              <a:gd name="T23" fmla="*/ 282324 h 379095"/>
              <a:gd name="T24" fmla="*/ 167259 w 558800"/>
              <a:gd name="T25" fmla="*/ 283971 h 379095"/>
              <a:gd name="T26" fmla="*/ 251936 w 558800"/>
              <a:gd name="T27" fmla="*/ 283971 h 379095"/>
              <a:gd name="T28" fmla="*/ 285274 w 558800"/>
              <a:gd name="T29" fmla="*/ 283239 h 379095"/>
              <a:gd name="T30" fmla="*/ 320135 w 558800"/>
              <a:gd name="T31" fmla="*/ 280859 h 379095"/>
              <a:gd name="T32" fmla="*/ 353568 w 558800"/>
              <a:gd name="T33" fmla="*/ 276279 h 379095"/>
              <a:gd name="T34" fmla="*/ 382524 w 558800"/>
              <a:gd name="T35" fmla="*/ 268769 h 379095"/>
              <a:gd name="T36" fmla="*/ 409004 w 558800"/>
              <a:gd name="T37" fmla="*/ 254108 h 379095"/>
              <a:gd name="T38" fmla="*/ 418719 w 558800"/>
              <a:gd name="T39" fmla="*/ 232118 h 379095"/>
              <a:gd name="T40" fmla="*/ 418719 w 558800"/>
              <a:gd name="T41" fmla="*/ 169278 h 379095"/>
              <a:gd name="T42" fmla="*/ 415576 w 558800"/>
              <a:gd name="T43" fmla="*/ 140519 h 379095"/>
              <a:gd name="T44" fmla="*/ 401669 w 558800"/>
              <a:gd name="T45" fmla="*/ 107353 h 379095"/>
              <a:gd name="T46" fmla="*/ 379856 w 558800"/>
              <a:gd name="T47" fmla="*/ 83354 h 379095"/>
              <a:gd name="T48" fmla="*/ 351473 w 558800"/>
              <a:gd name="T49" fmla="*/ 71807 h 379095"/>
              <a:gd name="T50" fmla="*/ 348139 w 558800"/>
              <a:gd name="T51" fmla="*/ 71397 h 379095"/>
              <a:gd name="T52" fmla="*/ 150685 w 558800"/>
              <a:gd name="T53" fmla="*/ 0 h 379095"/>
              <a:gd name="T54" fmla="*/ 149352 w 558800"/>
              <a:gd name="T55" fmla="*/ 3617 h 379095"/>
              <a:gd name="T56" fmla="*/ 147923 w 558800"/>
              <a:gd name="T57" fmla="*/ 10280 h 379095"/>
              <a:gd name="T58" fmla="*/ 147542 w 558800"/>
              <a:gd name="T59" fmla="*/ 13898 h 379095"/>
              <a:gd name="T60" fmla="*/ 147065 w 558800"/>
              <a:gd name="T61" fmla="*/ 19610 h 379095"/>
              <a:gd name="T62" fmla="*/ 146018 w 558800"/>
              <a:gd name="T63" fmla="*/ 25417 h 379095"/>
              <a:gd name="T64" fmla="*/ 130683 w 558800"/>
              <a:gd name="T65" fmla="*/ 50358 h 379095"/>
              <a:gd name="T66" fmla="*/ 102775 w 558800"/>
              <a:gd name="T67" fmla="*/ 66637 h 379095"/>
              <a:gd name="T68" fmla="*/ 74581 w 558800"/>
              <a:gd name="T69" fmla="*/ 71397 h 379095"/>
              <a:gd name="T70" fmla="*/ 344138 w 558800"/>
              <a:gd name="T71" fmla="*/ 71397 h 379095"/>
              <a:gd name="T72" fmla="*/ 315944 w 558800"/>
              <a:gd name="T73" fmla="*/ 66637 h 379095"/>
              <a:gd name="T74" fmla="*/ 287655 w 558800"/>
              <a:gd name="T75" fmla="*/ 50358 h 379095"/>
              <a:gd name="T76" fmla="*/ 272034 w 558800"/>
              <a:gd name="T77" fmla="*/ 25417 h 379095"/>
              <a:gd name="T78" fmla="*/ 271019 w 558800"/>
              <a:gd name="T79" fmla="*/ 20657 h 379095"/>
              <a:gd name="T80" fmla="*/ 209931 w 558800"/>
              <a:gd name="T81" fmla="*/ 20657 h 379095"/>
              <a:gd name="T82" fmla="*/ 178213 w 558800"/>
              <a:gd name="T83" fmla="*/ 15516 h 379095"/>
              <a:gd name="T84" fmla="*/ 156782 w 558800"/>
              <a:gd name="T85" fmla="*/ 4759 h 379095"/>
              <a:gd name="T86" fmla="*/ 150685 w 558800"/>
              <a:gd name="T87" fmla="*/ 0 h 379095"/>
              <a:gd name="T88" fmla="*/ 268891 w 558800"/>
              <a:gd name="T89" fmla="*/ 0 h 379095"/>
              <a:gd name="T90" fmla="*/ 240983 w 558800"/>
              <a:gd name="T91" fmla="*/ 15516 h 379095"/>
              <a:gd name="T92" fmla="*/ 209931 w 558800"/>
              <a:gd name="T93" fmla="*/ 20657 h 379095"/>
              <a:gd name="T94" fmla="*/ 271019 w 558800"/>
              <a:gd name="T95" fmla="*/ 20657 h 379095"/>
              <a:gd name="T96" fmla="*/ 270796 w 558800"/>
              <a:gd name="T97" fmla="*/ 19610 h 379095"/>
              <a:gd name="T98" fmla="*/ 270415 w 558800"/>
              <a:gd name="T99" fmla="*/ 13898 h 379095"/>
              <a:gd name="T100" fmla="*/ 270415 w 558800"/>
              <a:gd name="T101" fmla="*/ 7139 h 379095"/>
              <a:gd name="T102" fmla="*/ 270224 w 558800"/>
              <a:gd name="T103" fmla="*/ 3617 h 379095"/>
              <a:gd name="T104" fmla="*/ 268891 w 558800"/>
              <a:gd name="T105" fmla="*/ 0 h 37909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58800" h="379095">
                <a:moveTo>
                  <a:pt x="464185" y="95249"/>
                </a:moveTo>
                <a:lnTo>
                  <a:pt x="94107" y="95249"/>
                </a:lnTo>
                <a:lnTo>
                  <a:pt x="89662" y="95796"/>
                </a:lnTo>
                <a:lnTo>
                  <a:pt x="52450" y="111201"/>
                </a:lnTo>
                <a:lnTo>
                  <a:pt x="23241" y="143217"/>
                </a:lnTo>
                <a:lnTo>
                  <a:pt x="4825" y="187464"/>
                </a:lnTo>
                <a:lnTo>
                  <a:pt x="0" y="225831"/>
                </a:lnTo>
                <a:lnTo>
                  <a:pt x="0" y="309664"/>
                </a:lnTo>
                <a:lnTo>
                  <a:pt x="18542" y="343649"/>
                </a:lnTo>
                <a:lnTo>
                  <a:pt x="66675" y="363931"/>
                </a:lnTo>
                <a:lnTo>
                  <a:pt x="108712" y="371995"/>
                </a:lnTo>
                <a:lnTo>
                  <a:pt x="154686" y="376643"/>
                </a:lnTo>
                <a:lnTo>
                  <a:pt x="223012" y="378840"/>
                </a:lnTo>
                <a:lnTo>
                  <a:pt x="335915" y="378840"/>
                </a:lnTo>
                <a:lnTo>
                  <a:pt x="380365" y="377863"/>
                </a:lnTo>
                <a:lnTo>
                  <a:pt x="426847" y="374688"/>
                </a:lnTo>
                <a:lnTo>
                  <a:pt x="471424" y="368579"/>
                </a:lnTo>
                <a:lnTo>
                  <a:pt x="510032" y="358559"/>
                </a:lnTo>
                <a:lnTo>
                  <a:pt x="545338" y="339001"/>
                </a:lnTo>
                <a:lnTo>
                  <a:pt x="558292" y="309664"/>
                </a:lnTo>
                <a:lnTo>
                  <a:pt x="558292" y="225831"/>
                </a:lnTo>
                <a:lnTo>
                  <a:pt x="554101" y="187464"/>
                </a:lnTo>
                <a:lnTo>
                  <a:pt x="535559" y="143217"/>
                </a:lnTo>
                <a:lnTo>
                  <a:pt x="506475" y="111201"/>
                </a:lnTo>
                <a:lnTo>
                  <a:pt x="468630" y="95796"/>
                </a:lnTo>
                <a:lnTo>
                  <a:pt x="464185" y="95249"/>
                </a:lnTo>
                <a:close/>
              </a:path>
              <a:path w="558800" h="379095">
                <a:moveTo>
                  <a:pt x="200913" y="0"/>
                </a:moveTo>
                <a:lnTo>
                  <a:pt x="199136" y="4825"/>
                </a:lnTo>
                <a:lnTo>
                  <a:pt x="197231" y="13715"/>
                </a:lnTo>
                <a:lnTo>
                  <a:pt x="196723" y="18541"/>
                </a:lnTo>
                <a:lnTo>
                  <a:pt x="196087" y="26161"/>
                </a:lnTo>
                <a:lnTo>
                  <a:pt x="194691" y="33908"/>
                </a:lnTo>
                <a:lnTo>
                  <a:pt x="174244" y="67182"/>
                </a:lnTo>
                <a:lnTo>
                  <a:pt x="137033" y="88899"/>
                </a:lnTo>
                <a:lnTo>
                  <a:pt x="99441" y="95249"/>
                </a:lnTo>
                <a:lnTo>
                  <a:pt x="458850" y="95249"/>
                </a:lnTo>
                <a:lnTo>
                  <a:pt x="421259" y="88899"/>
                </a:lnTo>
                <a:lnTo>
                  <a:pt x="383540" y="67182"/>
                </a:lnTo>
                <a:lnTo>
                  <a:pt x="362712" y="33908"/>
                </a:lnTo>
                <a:lnTo>
                  <a:pt x="361358" y="27558"/>
                </a:lnTo>
                <a:lnTo>
                  <a:pt x="279908" y="27558"/>
                </a:lnTo>
                <a:lnTo>
                  <a:pt x="237617" y="20700"/>
                </a:lnTo>
                <a:lnTo>
                  <a:pt x="209042" y="6349"/>
                </a:lnTo>
                <a:lnTo>
                  <a:pt x="200913" y="0"/>
                </a:lnTo>
                <a:close/>
              </a:path>
              <a:path w="558800" h="379095">
                <a:moveTo>
                  <a:pt x="358521" y="0"/>
                </a:moveTo>
                <a:lnTo>
                  <a:pt x="321310" y="20700"/>
                </a:lnTo>
                <a:lnTo>
                  <a:pt x="279908" y="27558"/>
                </a:lnTo>
                <a:lnTo>
                  <a:pt x="361358" y="27558"/>
                </a:lnTo>
                <a:lnTo>
                  <a:pt x="361061" y="26161"/>
                </a:lnTo>
                <a:lnTo>
                  <a:pt x="360553" y="18541"/>
                </a:lnTo>
                <a:lnTo>
                  <a:pt x="360553" y="9524"/>
                </a:lnTo>
                <a:lnTo>
                  <a:pt x="360299" y="4825"/>
                </a:lnTo>
                <a:lnTo>
                  <a:pt x="3585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 sz="6400"/>
          </a:p>
        </p:txBody>
      </p:sp>
      <p:sp>
        <p:nvSpPr>
          <p:cNvPr id="97" name="object 51"/>
          <p:cNvSpPr/>
          <p:nvPr/>
        </p:nvSpPr>
        <p:spPr bwMode="auto">
          <a:xfrm>
            <a:off x="9624236" y="10146756"/>
            <a:ext cx="825394" cy="651848"/>
          </a:xfrm>
          <a:custGeom>
            <a:avLst/>
            <a:gdLst>
              <a:gd name="T0" fmla="*/ 131730 w 412750"/>
              <a:gd name="T1" fmla="*/ 227419 h 327660"/>
              <a:gd name="T2" fmla="*/ 123063 w 412750"/>
              <a:gd name="T3" fmla="*/ 231209 h 327660"/>
              <a:gd name="T4" fmla="*/ 121634 w 412750"/>
              <a:gd name="T5" fmla="*/ 234999 h 327660"/>
              <a:gd name="T6" fmla="*/ 170307 w 412750"/>
              <a:gd name="T7" fmla="*/ 243527 h 327660"/>
              <a:gd name="T8" fmla="*/ 184881 w 412750"/>
              <a:gd name="T9" fmla="*/ 238790 h 327660"/>
              <a:gd name="T10" fmla="*/ 221646 w 412750"/>
              <a:gd name="T11" fmla="*/ 232156 h 327660"/>
              <a:gd name="T12" fmla="*/ 179355 w 412750"/>
              <a:gd name="T13" fmla="*/ 227419 h 327660"/>
              <a:gd name="T14" fmla="*/ 198930 w 412750"/>
              <a:gd name="T15" fmla="*/ 9476 h 327660"/>
              <a:gd name="T16" fmla="*/ 172403 w 412750"/>
              <a:gd name="T17" fmla="*/ 11371 h 327660"/>
              <a:gd name="T18" fmla="*/ 243649 w 412750"/>
              <a:gd name="T19" fmla="*/ 61593 h 327660"/>
              <a:gd name="T20" fmla="*/ 268701 w 412750"/>
              <a:gd name="T21" fmla="*/ 99496 h 327660"/>
              <a:gd name="T22" fmla="*/ 278988 w 412750"/>
              <a:gd name="T23" fmla="*/ 105181 h 327660"/>
              <a:gd name="T24" fmla="*/ 283369 w 412750"/>
              <a:gd name="T25" fmla="*/ 111814 h 327660"/>
              <a:gd name="T26" fmla="*/ 283750 w 412750"/>
              <a:gd name="T27" fmla="*/ 177197 h 327660"/>
              <a:gd name="T28" fmla="*/ 281082 w 412750"/>
              <a:gd name="T29" fmla="*/ 182882 h 327660"/>
              <a:gd name="T30" fmla="*/ 271557 w 412750"/>
              <a:gd name="T31" fmla="*/ 188568 h 327660"/>
              <a:gd name="T32" fmla="*/ 274320 w 412750"/>
              <a:gd name="T33" fmla="*/ 193306 h 327660"/>
              <a:gd name="T34" fmla="*/ 251460 w 412750"/>
              <a:gd name="T35" fmla="*/ 209415 h 327660"/>
              <a:gd name="T36" fmla="*/ 234792 w 412750"/>
              <a:gd name="T37" fmla="*/ 216995 h 327660"/>
              <a:gd name="T38" fmla="*/ 202692 w 412750"/>
              <a:gd name="T39" fmla="*/ 225523 h 327660"/>
              <a:gd name="T40" fmla="*/ 228505 w 412750"/>
              <a:gd name="T41" fmla="*/ 229314 h 327660"/>
              <a:gd name="T42" fmla="*/ 271368 w 412750"/>
              <a:gd name="T43" fmla="*/ 209415 h 327660"/>
              <a:gd name="T44" fmla="*/ 285273 w 412750"/>
              <a:gd name="T45" fmla="*/ 198044 h 327660"/>
              <a:gd name="T46" fmla="*/ 292227 w 412750"/>
              <a:gd name="T47" fmla="*/ 196149 h 327660"/>
              <a:gd name="T48" fmla="*/ 301848 w 412750"/>
              <a:gd name="T49" fmla="*/ 182882 h 327660"/>
              <a:gd name="T50" fmla="*/ 306229 w 412750"/>
              <a:gd name="T51" fmla="*/ 170564 h 327660"/>
              <a:gd name="T52" fmla="*/ 309372 w 412750"/>
              <a:gd name="T53" fmla="*/ 151612 h 327660"/>
              <a:gd name="T54" fmla="*/ 307276 w 412750"/>
              <a:gd name="T55" fmla="*/ 126028 h 327660"/>
              <a:gd name="T56" fmla="*/ 302229 w 412750"/>
              <a:gd name="T57" fmla="*/ 110867 h 327660"/>
              <a:gd name="T58" fmla="*/ 295752 w 412750"/>
              <a:gd name="T59" fmla="*/ 99496 h 327660"/>
              <a:gd name="T60" fmla="*/ 287941 w 412750"/>
              <a:gd name="T61" fmla="*/ 94758 h 327660"/>
              <a:gd name="T62" fmla="*/ 280226 w 412750"/>
              <a:gd name="T63" fmla="*/ 93810 h 327660"/>
              <a:gd name="T64" fmla="*/ 277463 w 412750"/>
              <a:gd name="T65" fmla="*/ 91915 h 327660"/>
              <a:gd name="T66" fmla="*/ 263175 w 412750"/>
              <a:gd name="T67" fmla="*/ 73911 h 327660"/>
              <a:gd name="T68" fmla="*/ 220790 w 412750"/>
              <a:gd name="T69" fmla="*/ 21794 h 327660"/>
              <a:gd name="T70" fmla="*/ 162591 w 412750"/>
              <a:gd name="T71" fmla="*/ 224576 h 327660"/>
              <a:gd name="T72" fmla="*/ 170307 w 412750"/>
              <a:gd name="T73" fmla="*/ 225523 h 327660"/>
              <a:gd name="T74" fmla="*/ 144684 w 412750"/>
              <a:gd name="T75" fmla="*/ 0 h 327660"/>
              <a:gd name="T76" fmla="*/ 100584 w 412750"/>
              <a:gd name="T77" fmla="*/ 14214 h 327660"/>
              <a:gd name="T78" fmla="*/ 38386 w 412750"/>
              <a:gd name="T79" fmla="*/ 90967 h 327660"/>
              <a:gd name="T80" fmla="*/ 30479 w 412750"/>
              <a:gd name="T81" fmla="*/ 92863 h 327660"/>
              <a:gd name="T82" fmla="*/ 19145 w 412750"/>
              <a:gd name="T83" fmla="*/ 95705 h 327660"/>
              <a:gd name="T84" fmla="*/ 1619 w 412750"/>
              <a:gd name="T85" fmla="*/ 126028 h 327660"/>
              <a:gd name="T86" fmla="*/ 8573 w 412750"/>
              <a:gd name="T87" fmla="*/ 186673 h 327660"/>
              <a:gd name="T88" fmla="*/ 27337 w 412750"/>
              <a:gd name="T89" fmla="*/ 198044 h 327660"/>
              <a:gd name="T90" fmla="*/ 32957 w 412750"/>
              <a:gd name="T91" fmla="*/ 194253 h 327660"/>
              <a:gd name="T92" fmla="*/ 32765 w 412750"/>
              <a:gd name="T93" fmla="*/ 186673 h 327660"/>
              <a:gd name="T94" fmla="*/ 27337 w 412750"/>
              <a:gd name="T95" fmla="*/ 180987 h 327660"/>
              <a:gd name="T96" fmla="*/ 25019 w 412750"/>
              <a:gd name="T97" fmla="*/ 174354 h 327660"/>
              <a:gd name="T98" fmla="*/ 26003 w 412750"/>
              <a:gd name="T99" fmla="*/ 111814 h 327660"/>
              <a:gd name="T100" fmla="*/ 30479 w 412750"/>
              <a:gd name="T101" fmla="*/ 106129 h 327660"/>
              <a:gd name="T102" fmla="*/ 38386 w 412750"/>
              <a:gd name="T103" fmla="*/ 101391 h 327660"/>
              <a:gd name="T104" fmla="*/ 47053 w 412750"/>
              <a:gd name="T105" fmla="*/ 99496 h 327660"/>
              <a:gd name="T106" fmla="*/ 54769 w 412750"/>
              <a:gd name="T107" fmla="*/ 78649 h 327660"/>
              <a:gd name="T108" fmla="*/ 76486 w 412750"/>
              <a:gd name="T109" fmla="*/ 46431 h 327660"/>
              <a:gd name="T110" fmla="*/ 198930 w 412750"/>
              <a:gd name="T111" fmla="*/ 9476 h 327660"/>
              <a:gd name="T112" fmla="*/ 182118 w 412750"/>
              <a:gd name="T113" fmla="*/ 2843 h 3276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12750" h="327660">
                <a:moveTo>
                  <a:pt x="231267" y="302260"/>
                </a:moveTo>
                <a:lnTo>
                  <a:pt x="181737" y="302260"/>
                </a:lnTo>
                <a:lnTo>
                  <a:pt x="175640" y="304800"/>
                </a:lnTo>
                <a:lnTo>
                  <a:pt x="169672" y="306070"/>
                </a:lnTo>
                <a:lnTo>
                  <a:pt x="165735" y="308610"/>
                </a:lnTo>
                <a:lnTo>
                  <a:pt x="164084" y="309880"/>
                </a:lnTo>
                <a:lnTo>
                  <a:pt x="162940" y="311150"/>
                </a:lnTo>
                <a:lnTo>
                  <a:pt x="162178" y="312420"/>
                </a:lnTo>
                <a:lnTo>
                  <a:pt x="162178" y="314960"/>
                </a:lnTo>
                <a:lnTo>
                  <a:pt x="197103" y="327660"/>
                </a:lnTo>
                <a:lnTo>
                  <a:pt x="223265" y="327660"/>
                </a:lnTo>
                <a:lnTo>
                  <a:pt x="227075" y="326390"/>
                </a:lnTo>
                <a:lnTo>
                  <a:pt x="234442" y="325120"/>
                </a:lnTo>
                <a:lnTo>
                  <a:pt x="241173" y="322580"/>
                </a:lnTo>
                <a:lnTo>
                  <a:pt x="246507" y="320040"/>
                </a:lnTo>
                <a:lnTo>
                  <a:pt x="266573" y="317500"/>
                </a:lnTo>
                <a:lnTo>
                  <a:pt x="286258" y="312420"/>
                </a:lnTo>
                <a:lnTo>
                  <a:pt x="295528" y="311150"/>
                </a:lnTo>
                <a:lnTo>
                  <a:pt x="304673" y="307340"/>
                </a:lnTo>
                <a:lnTo>
                  <a:pt x="241681" y="307340"/>
                </a:lnTo>
                <a:lnTo>
                  <a:pt x="239140" y="304800"/>
                </a:lnTo>
                <a:lnTo>
                  <a:pt x="235585" y="303530"/>
                </a:lnTo>
                <a:lnTo>
                  <a:pt x="231267" y="302260"/>
                </a:lnTo>
                <a:close/>
              </a:path>
              <a:path w="412750" h="327660">
                <a:moveTo>
                  <a:pt x="265239" y="12700"/>
                </a:moveTo>
                <a:lnTo>
                  <a:pt x="217932" y="12700"/>
                </a:lnTo>
                <a:lnTo>
                  <a:pt x="223520" y="13970"/>
                </a:lnTo>
                <a:lnTo>
                  <a:pt x="229870" y="15240"/>
                </a:lnTo>
                <a:lnTo>
                  <a:pt x="247269" y="19050"/>
                </a:lnTo>
                <a:lnTo>
                  <a:pt x="285623" y="39370"/>
                </a:lnTo>
                <a:lnTo>
                  <a:pt x="324865" y="82550"/>
                </a:lnTo>
                <a:lnTo>
                  <a:pt x="342519" y="118110"/>
                </a:lnTo>
                <a:lnTo>
                  <a:pt x="348742" y="133350"/>
                </a:lnTo>
                <a:lnTo>
                  <a:pt x="358267" y="133350"/>
                </a:lnTo>
                <a:lnTo>
                  <a:pt x="363855" y="134620"/>
                </a:lnTo>
                <a:lnTo>
                  <a:pt x="366902" y="135890"/>
                </a:lnTo>
                <a:lnTo>
                  <a:pt x="371983" y="140970"/>
                </a:lnTo>
                <a:lnTo>
                  <a:pt x="374776" y="143510"/>
                </a:lnTo>
                <a:lnTo>
                  <a:pt x="376174" y="147320"/>
                </a:lnTo>
                <a:lnTo>
                  <a:pt x="377825" y="149860"/>
                </a:lnTo>
                <a:lnTo>
                  <a:pt x="378968" y="153670"/>
                </a:lnTo>
                <a:lnTo>
                  <a:pt x="378968" y="232410"/>
                </a:lnTo>
                <a:lnTo>
                  <a:pt x="378333" y="237490"/>
                </a:lnTo>
                <a:lnTo>
                  <a:pt x="377189" y="242570"/>
                </a:lnTo>
                <a:lnTo>
                  <a:pt x="375538" y="243840"/>
                </a:lnTo>
                <a:lnTo>
                  <a:pt x="374776" y="245110"/>
                </a:lnTo>
                <a:lnTo>
                  <a:pt x="370586" y="248920"/>
                </a:lnTo>
                <a:lnTo>
                  <a:pt x="367411" y="251460"/>
                </a:lnTo>
                <a:lnTo>
                  <a:pt x="362076" y="252730"/>
                </a:lnTo>
                <a:lnTo>
                  <a:pt x="363855" y="256540"/>
                </a:lnTo>
                <a:lnTo>
                  <a:pt x="364363" y="257810"/>
                </a:lnTo>
                <a:lnTo>
                  <a:pt x="365760" y="259080"/>
                </a:lnTo>
                <a:lnTo>
                  <a:pt x="354584" y="269240"/>
                </a:lnTo>
                <a:lnTo>
                  <a:pt x="348742" y="273050"/>
                </a:lnTo>
                <a:lnTo>
                  <a:pt x="335280" y="280670"/>
                </a:lnTo>
                <a:lnTo>
                  <a:pt x="327913" y="284480"/>
                </a:lnTo>
                <a:lnTo>
                  <a:pt x="320928" y="288290"/>
                </a:lnTo>
                <a:lnTo>
                  <a:pt x="313055" y="290830"/>
                </a:lnTo>
                <a:lnTo>
                  <a:pt x="304673" y="293370"/>
                </a:lnTo>
                <a:lnTo>
                  <a:pt x="287655" y="299720"/>
                </a:lnTo>
                <a:lnTo>
                  <a:pt x="270256" y="302260"/>
                </a:lnTo>
                <a:lnTo>
                  <a:pt x="260731" y="304800"/>
                </a:lnTo>
                <a:lnTo>
                  <a:pt x="241681" y="307340"/>
                </a:lnTo>
                <a:lnTo>
                  <a:pt x="304673" y="307340"/>
                </a:lnTo>
                <a:lnTo>
                  <a:pt x="314198" y="304800"/>
                </a:lnTo>
                <a:lnTo>
                  <a:pt x="354584" y="284480"/>
                </a:lnTo>
                <a:lnTo>
                  <a:pt x="361823" y="280670"/>
                </a:lnTo>
                <a:lnTo>
                  <a:pt x="368553" y="275590"/>
                </a:lnTo>
                <a:lnTo>
                  <a:pt x="374776" y="270510"/>
                </a:lnTo>
                <a:lnTo>
                  <a:pt x="380364" y="265430"/>
                </a:lnTo>
                <a:lnTo>
                  <a:pt x="383413" y="265430"/>
                </a:lnTo>
                <a:lnTo>
                  <a:pt x="386461" y="264160"/>
                </a:lnTo>
                <a:lnTo>
                  <a:pt x="389636" y="262890"/>
                </a:lnTo>
                <a:lnTo>
                  <a:pt x="392430" y="259080"/>
                </a:lnTo>
                <a:lnTo>
                  <a:pt x="394843" y="256540"/>
                </a:lnTo>
                <a:lnTo>
                  <a:pt x="402463" y="245110"/>
                </a:lnTo>
                <a:lnTo>
                  <a:pt x="404749" y="238760"/>
                </a:lnTo>
                <a:lnTo>
                  <a:pt x="406653" y="233680"/>
                </a:lnTo>
                <a:lnTo>
                  <a:pt x="408305" y="228600"/>
                </a:lnTo>
                <a:lnTo>
                  <a:pt x="409701" y="222250"/>
                </a:lnTo>
                <a:lnTo>
                  <a:pt x="411988" y="209550"/>
                </a:lnTo>
                <a:lnTo>
                  <a:pt x="412496" y="203200"/>
                </a:lnTo>
                <a:lnTo>
                  <a:pt x="412496" y="184150"/>
                </a:lnTo>
                <a:lnTo>
                  <a:pt x="411480" y="175260"/>
                </a:lnTo>
                <a:lnTo>
                  <a:pt x="409701" y="168910"/>
                </a:lnTo>
                <a:lnTo>
                  <a:pt x="407797" y="161290"/>
                </a:lnTo>
                <a:lnTo>
                  <a:pt x="405764" y="154940"/>
                </a:lnTo>
                <a:lnTo>
                  <a:pt x="402971" y="148590"/>
                </a:lnTo>
                <a:lnTo>
                  <a:pt x="400558" y="142240"/>
                </a:lnTo>
                <a:lnTo>
                  <a:pt x="397383" y="137160"/>
                </a:lnTo>
                <a:lnTo>
                  <a:pt x="394335" y="133350"/>
                </a:lnTo>
                <a:lnTo>
                  <a:pt x="390651" y="129540"/>
                </a:lnTo>
                <a:lnTo>
                  <a:pt x="387096" y="128270"/>
                </a:lnTo>
                <a:lnTo>
                  <a:pt x="383921" y="127000"/>
                </a:lnTo>
                <a:lnTo>
                  <a:pt x="374142" y="127000"/>
                </a:lnTo>
                <a:lnTo>
                  <a:pt x="374142" y="125730"/>
                </a:lnTo>
                <a:lnTo>
                  <a:pt x="373634" y="125730"/>
                </a:lnTo>
                <a:lnTo>
                  <a:pt x="372490" y="124460"/>
                </a:lnTo>
                <a:lnTo>
                  <a:pt x="371094" y="124460"/>
                </a:lnTo>
                <a:lnTo>
                  <a:pt x="369950" y="123190"/>
                </a:lnTo>
                <a:lnTo>
                  <a:pt x="362076" y="116840"/>
                </a:lnTo>
                <a:lnTo>
                  <a:pt x="353949" y="106680"/>
                </a:lnTo>
                <a:lnTo>
                  <a:pt x="350900" y="99060"/>
                </a:lnTo>
                <a:lnTo>
                  <a:pt x="346710" y="91440"/>
                </a:lnTo>
                <a:lnTo>
                  <a:pt x="323976" y="57150"/>
                </a:lnTo>
                <a:lnTo>
                  <a:pt x="294386" y="29210"/>
                </a:lnTo>
                <a:lnTo>
                  <a:pt x="269748" y="15240"/>
                </a:lnTo>
                <a:lnTo>
                  <a:pt x="265239" y="12700"/>
                </a:lnTo>
                <a:close/>
              </a:path>
              <a:path w="412750" h="327660">
                <a:moveTo>
                  <a:pt x="216788" y="300990"/>
                </a:moveTo>
                <a:lnTo>
                  <a:pt x="197103" y="300990"/>
                </a:lnTo>
                <a:lnTo>
                  <a:pt x="188975" y="302260"/>
                </a:lnTo>
                <a:lnTo>
                  <a:pt x="227075" y="302260"/>
                </a:lnTo>
                <a:lnTo>
                  <a:pt x="216788" y="300990"/>
                </a:lnTo>
                <a:close/>
              </a:path>
              <a:path w="412750" h="327660">
                <a:moveTo>
                  <a:pt x="215392" y="0"/>
                </a:moveTo>
                <a:lnTo>
                  <a:pt x="192912" y="0"/>
                </a:lnTo>
                <a:lnTo>
                  <a:pt x="186817" y="1270"/>
                </a:lnTo>
                <a:lnTo>
                  <a:pt x="180594" y="1270"/>
                </a:lnTo>
                <a:lnTo>
                  <a:pt x="134112" y="19050"/>
                </a:lnTo>
                <a:lnTo>
                  <a:pt x="94361" y="50800"/>
                </a:lnTo>
                <a:lnTo>
                  <a:pt x="69976" y="82550"/>
                </a:lnTo>
                <a:lnTo>
                  <a:pt x="51181" y="121920"/>
                </a:lnTo>
                <a:lnTo>
                  <a:pt x="47625" y="121920"/>
                </a:lnTo>
                <a:lnTo>
                  <a:pt x="43687" y="123190"/>
                </a:lnTo>
                <a:lnTo>
                  <a:pt x="40639" y="124460"/>
                </a:lnTo>
                <a:lnTo>
                  <a:pt x="37846" y="127000"/>
                </a:lnTo>
                <a:lnTo>
                  <a:pt x="28575" y="127000"/>
                </a:lnTo>
                <a:lnTo>
                  <a:pt x="25526" y="128270"/>
                </a:lnTo>
                <a:lnTo>
                  <a:pt x="22351" y="129540"/>
                </a:lnTo>
                <a:lnTo>
                  <a:pt x="19303" y="132080"/>
                </a:lnTo>
                <a:lnTo>
                  <a:pt x="2159" y="168910"/>
                </a:lnTo>
                <a:lnTo>
                  <a:pt x="0" y="189230"/>
                </a:lnTo>
                <a:lnTo>
                  <a:pt x="0" y="203200"/>
                </a:lnTo>
                <a:lnTo>
                  <a:pt x="11430" y="250190"/>
                </a:lnTo>
                <a:lnTo>
                  <a:pt x="25526" y="264160"/>
                </a:lnTo>
                <a:lnTo>
                  <a:pt x="28575" y="265430"/>
                </a:lnTo>
                <a:lnTo>
                  <a:pt x="36449" y="265430"/>
                </a:lnTo>
                <a:lnTo>
                  <a:pt x="38862" y="264160"/>
                </a:lnTo>
                <a:lnTo>
                  <a:pt x="41401" y="262890"/>
                </a:lnTo>
                <a:lnTo>
                  <a:pt x="43942" y="260350"/>
                </a:lnTo>
                <a:lnTo>
                  <a:pt x="47371" y="257810"/>
                </a:lnTo>
                <a:lnTo>
                  <a:pt x="49784" y="252730"/>
                </a:lnTo>
                <a:lnTo>
                  <a:pt x="43687" y="250190"/>
                </a:lnTo>
                <a:lnTo>
                  <a:pt x="40639" y="247650"/>
                </a:lnTo>
                <a:lnTo>
                  <a:pt x="37846" y="245110"/>
                </a:lnTo>
                <a:lnTo>
                  <a:pt x="36449" y="242570"/>
                </a:lnTo>
                <a:lnTo>
                  <a:pt x="34671" y="240030"/>
                </a:lnTo>
                <a:lnTo>
                  <a:pt x="33527" y="236220"/>
                </a:lnTo>
                <a:lnTo>
                  <a:pt x="33358" y="233680"/>
                </a:lnTo>
                <a:lnTo>
                  <a:pt x="33400" y="154940"/>
                </a:lnTo>
                <a:lnTo>
                  <a:pt x="33527" y="153670"/>
                </a:lnTo>
                <a:lnTo>
                  <a:pt x="34671" y="149860"/>
                </a:lnTo>
                <a:lnTo>
                  <a:pt x="36449" y="147320"/>
                </a:lnTo>
                <a:lnTo>
                  <a:pt x="37846" y="144780"/>
                </a:lnTo>
                <a:lnTo>
                  <a:pt x="40639" y="142240"/>
                </a:lnTo>
                <a:lnTo>
                  <a:pt x="43687" y="139700"/>
                </a:lnTo>
                <a:lnTo>
                  <a:pt x="49784" y="137160"/>
                </a:lnTo>
                <a:lnTo>
                  <a:pt x="51181" y="135890"/>
                </a:lnTo>
                <a:lnTo>
                  <a:pt x="53975" y="134620"/>
                </a:lnTo>
                <a:lnTo>
                  <a:pt x="56514" y="133350"/>
                </a:lnTo>
                <a:lnTo>
                  <a:pt x="62737" y="133350"/>
                </a:lnTo>
                <a:lnTo>
                  <a:pt x="62737" y="129540"/>
                </a:lnTo>
                <a:lnTo>
                  <a:pt x="67437" y="116840"/>
                </a:lnTo>
                <a:lnTo>
                  <a:pt x="73025" y="105410"/>
                </a:lnTo>
                <a:lnTo>
                  <a:pt x="86487" y="82550"/>
                </a:lnTo>
                <a:lnTo>
                  <a:pt x="94361" y="72390"/>
                </a:lnTo>
                <a:lnTo>
                  <a:pt x="101981" y="62230"/>
                </a:lnTo>
                <a:lnTo>
                  <a:pt x="150113" y="25400"/>
                </a:lnTo>
                <a:lnTo>
                  <a:pt x="194056" y="12700"/>
                </a:lnTo>
                <a:lnTo>
                  <a:pt x="265239" y="12700"/>
                </a:lnTo>
                <a:lnTo>
                  <a:pt x="260731" y="10160"/>
                </a:lnTo>
                <a:lnTo>
                  <a:pt x="252095" y="7620"/>
                </a:lnTo>
                <a:lnTo>
                  <a:pt x="242824" y="3810"/>
                </a:lnTo>
                <a:lnTo>
                  <a:pt x="21539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 sz="6400"/>
          </a:p>
        </p:txBody>
      </p:sp>
      <p:sp>
        <p:nvSpPr>
          <p:cNvPr id="98" name="object 52"/>
          <p:cNvSpPr/>
          <p:nvPr/>
        </p:nvSpPr>
        <p:spPr bwMode="auto">
          <a:xfrm>
            <a:off x="9725822" y="10197546"/>
            <a:ext cx="626452" cy="711108"/>
          </a:xfrm>
          <a:custGeom>
            <a:avLst/>
            <a:gdLst>
              <a:gd name="T0" fmla="*/ 4652 w 314325"/>
              <a:gd name="T1" fmla="*/ 91318 h 354964"/>
              <a:gd name="T2" fmla="*/ 1044 w 314325"/>
              <a:gd name="T3" fmla="*/ 93703 h 354964"/>
              <a:gd name="T4" fmla="*/ 0 w 314325"/>
              <a:gd name="T5" fmla="*/ 97711 h 354964"/>
              <a:gd name="T6" fmla="*/ 475 w 314325"/>
              <a:gd name="T7" fmla="*/ 156299 h 354964"/>
              <a:gd name="T8" fmla="*/ 2373 w 314325"/>
              <a:gd name="T9" fmla="*/ 160211 h 354964"/>
              <a:gd name="T10" fmla="*/ 4652 w 314325"/>
              <a:gd name="T11" fmla="*/ 161452 h 354964"/>
              <a:gd name="T12" fmla="*/ 12341 w 314325"/>
              <a:gd name="T13" fmla="*/ 173379 h 354964"/>
              <a:gd name="T14" fmla="*/ 27908 w 314325"/>
              <a:gd name="T15" fmla="*/ 210307 h 354964"/>
              <a:gd name="T16" fmla="*/ 73475 w 314325"/>
              <a:gd name="T17" fmla="*/ 255441 h 354964"/>
              <a:gd name="T18" fmla="*/ 90088 w 314325"/>
              <a:gd name="T19" fmla="*/ 262311 h 354964"/>
              <a:gd name="T20" fmla="*/ 98631 w 314325"/>
              <a:gd name="T21" fmla="*/ 264697 h 354964"/>
              <a:gd name="T22" fmla="*/ 107459 w 314325"/>
              <a:gd name="T23" fmla="*/ 265937 h 354964"/>
              <a:gd name="T24" fmla="*/ 122933 w 314325"/>
              <a:gd name="T25" fmla="*/ 266319 h 354964"/>
              <a:gd name="T26" fmla="*/ 135274 w 314325"/>
              <a:gd name="T27" fmla="*/ 264697 h 354964"/>
              <a:gd name="T28" fmla="*/ 147235 w 314325"/>
              <a:gd name="T29" fmla="*/ 261166 h 354964"/>
              <a:gd name="T30" fmla="*/ 179037 w 314325"/>
              <a:gd name="T31" fmla="*/ 243132 h 354964"/>
              <a:gd name="T32" fmla="*/ 117522 w 314325"/>
              <a:gd name="T33" fmla="*/ 235784 h 354964"/>
              <a:gd name="T34" fmla="*/ 101954 w 314325"/>
              <a:gd name="T35" fmla="*/ 234735 h 354964"/>
              <a:gd name="T36" fmla="*/ 91322 w 314325"/>
              <a:gd name="T37" fmla="*/ 232349 h 354964"/>
              <a:gd name="T38" fmla="*/ 73475 w 314325"/>
              <a:gd name="T39" fmla="*/ 215842 h 354964"/>
              <a:gd name="T40" fmla="*/ 81923 w 314325"/>
              <a:gd name="T41" fmla="*/ 202578 h 354964"/>
              <a:gd name="T42" fmla="*/ 87715 w 314325"/>
              <a:gd name="T43" fmla="*/ 199429 h 354964"/>
              <a:gd name="T44" fmla="*/ 94265 w 314325"/>
              <a:gd name="T45" fmla="*/ 197807 h 354964"/>
              <a:gd name="T46" fmla="*/ 109074 w 314325"/>
              <a:gd name="T47" fmla="*/ 195422 h 354964"/>
              <a:gd name="T48" fmla="*/ 177803 w 314325"/>
              <a:gd name="T49" fmla="*/ 194372 h 354964"/>
              <a:gd name="T50" fmla="*/ 221090 w 314325"/>
              <a:gd name="T51" fmla="*/ 173379 h 354964"/>
              <a:gd name="T52" fmla="*/ 230109 w 314325"/>
              <a:gd name="T53" fmla="*/ 161070 h 354964"/>
              <a:gd name="T54" fmla="*/ 232861 w 314325"/>
              <a:gd name="T55" fmla="*/ 158685 h 354964"/>
              <a:gd name="T56" fmla="*/ 234285 w 314325"/>
              <a:gd name="T57" fmla="*/ 156299 h 354964"/>
              <a:gd name="T58" fmla="*/ 234760 w 314325"/>
              <a:gd name="T59" fmla="*/ 97711 h 354964"/>
              <a:gd name="T60" fmla="*/ 233430 w 314325"/>
              <a:gd name="T61" fmla="*/ 93703 h 354964"/>
              <a:gd name="T62" fmla="*/ 232007 w 314325"/>
              <a:gd name="T63" fmla="*/ 91890 h 354964"/>
              <a:gd name="T64" fmla="*/ 228875 w 314325"/>
              <a:gd name="T65" fmla="*/ 91318 h 354964"/>
              <a:gd name="T66" fmla="*/ 188244 w 314325"/>
              <a:gd name="T67" fmla="*/ 222616 h 354964"/>
              <a:gd name="T68" fmla="*/ 163942 w 314325"/>
              <a:gd name="T69" fmla="*/ 227578 h 354964"/>
              <a:gd name="T70" fmla="*/ 146570 w 314325"/>
              <a:gd name="T71" fmla="*/ 231777 h 354964"/>
              <a:gd name="T72" fmla="*/ 132521 w 314325"/>
              <a:gd name="T73" fmla="*/ 235117 h 354964"/>
              <a:gd name="T74" fmla="*/ 186878 w 314325"/>
              <a:gd name="T75" fmla="*/ 235784 h 354964"/>
              <a:gd name="T76" fmla="*/ 192612 w 314325"/>
              <a:gd name="T77" fmla="*/ 229582 h 354964"/>
              <a:gd name="T78" fmla="*/ 200015 w 314325"/>
              <a:gd name="T79" fmla="*/ 219086 h 354964"/>
              <a:gd name="T80" fmla="*/ 120180 w 314325"/>
              <a:gd name="T81" fmla="*/ 195422 h 354964"/>
              <a:gd name="T82" fmla="*/ 131951 w 314325"/>
              <a:gd name="T83" fmla="*/ 196757 h 354964"/>
              <a:gd name="T84" fmla="*/ 145337 w 314325"/>
              <a:gd name="T85" fmla="*/ 199811 h 354964"/>
              <a:gd name="T86" fmla="*/ 167549 w 314325"/>
              <a:gd name="T87" fmla="*/ 196757 h 354964"/>
              <a:gd name="T88" fmla="*/ 116477 w 314325"/>
              <a:gd name="T89" fmla="*/ 0 h 354964"/>
              <a:gd name="T90" fmla="*/ 59900 w 314325"/>
              <a:gd name="T91" fmla="*/ 22423 h 354964"/>
              <a:gd name="T92" fmla="*/ 22403 w 314325"/>
              <a:gd name="T93" fmla="*/ 80630 h 354964"/>
              <a:gd name="T94" fmla="*/ 216534 w 314325"/>
              <a:gd name="T95" fmla="*/ 91318 h 354964"/>
              <a:gd name="T96" fmla="*/ 208369 w 314325"/>
              <a:gd name="T97" fmla="*/ 72233 h 354964"/>
              <a:gd name="T98" fmla="*/ 175429 w 314325"/>
              <a:gd name="T99" fmla="*/ 23760 h 354964"/>
              <a:gd name="T100" fmla="*/ 139261 w 314325"/>
              <a:gd name="T101" fmla="*/ 3339 h 354964"/>
              <a:gd name="T102" fmla="*/ 116477 w 314325"/>
              <a:gd name="T103" fmla="*/ 0 h 3549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14325" h="354964">
                <a:moveTo>
                  <a:pt x="306197" y="121539"/>
                </a:moveTo>
                <a:lnTo>
                  <a:pt x="6223" y="121539"/>
                </a:lnTo>
                <a:lnTo>
                  <a:pt x="3175" y="122301"/>
                </a:lnTo>
                <a:lnTo>
                  <a:pt x="1397" y="124714"/>
                </a:lnTo>
                <a:lnTo>
                  <a:pt x="635" y="126873"/>
                </a:lnTo>
                <a:lnTo>
                  <a:pt x="0" y="130048"/>
                </a:lnTo>
                <a:lnTo>
                  <a:pt x="0" y="205867"/>
                </a:lnTo>
                <a:lnTo>
                  <a:pt x="635" y="208026"/>
                </a:lnTo>
                <a:lnTo>
                  <a:pt x="1397" y="210947"/>
                </a:lnTo>
                <a:lnTo>
                  <a:pt x="3175" y="213233"/>
                </a:lnTo>
                <a:lnTo>
                  <a:pt x="4572" y="213868"/>
                </a:lnTo>
                <a:lnTo>
                  <a:pt x="6223" y="214884"/>
                </a:lnTo>
                <a:lnTo>
                  <a:pt x="24384" y="220218"/>
                </a:lnTo>
                <a:lnTo>
                  <a:pt x="16510" y="230759"/>
                </a:lnTo>
                <a:lnTo>
                  <a:pt x="20827" y="243713"/>
                </a:lnTo>
                <a:lnTo>
                  <a:pt x="37337" y="279908"/>
                </a:lnTo>
                <a:lnTo>
                  <a:pt x="59943" y="310642"/>
                </a:lnTo>
                <a:lnTo>
                  <a:pt x="98298" y="339979"/>
                </a:lnTo>
                <a:lnTo>
                  <a:pt x="114935" y="347091"/>
                </a:lnTo>
                <a:lnTo>
                  <a:pt x="120523" y="349123"/>
                </a:lnTo>
                <a:lnTo>
                  <a:pt x="126111" y="350774"/>
                </a:lnTo>
                <a:lnTo>
                  <a:pt x="131952" y="352298"/>
                </a:lnTo>
                <a:lnTo>
                  <a:pt x="137540" y="352933"/>
                </a:lnTo>
                <a:lnTo>
                  <a:pt x="143763" y="353949"/>
                </a:lnTo>
                <a:lnTo>
                  <a:pt x="149605" y="354457"/>
                </a:lnTo>
                <a:lnTo>
                  <a:pt x="164464" y="354457"/>
                </a:lnTo>
                <a:lnTo>
                  <a:pt x="172847" y="353441"/>
                </a:lnTo>
                <a:lnTo>
                  <a:pt x="180975" y="352298"/>
                </a:lnTo>
                <a:lnTo>
                  <a:pt x="189356" y="350266"/>
                </a:lnTo>
                <a:lnTo>
                  <a:pt x="196976" y="347599"/>
                </a:lnTo>
                <a:lnTo>
                  <a:pt x="204850" y="344932"/>
                </a:lnTo>
                <a:lnTo>
                  <a:pt x="239522" y="323596"/>
                </a:lnTo>
                <a:lnTo>
                  <a:pt x="250012" y="313817"/>
                </a:lnTo>
                <a:lnTo>
                  <a:pt x="157225" y="313817"/>
                </a:lnTo>
                <a:lnTo>
                  <a:pt x="146812" y="313436"/>
                </a:lnTo>
                <a:lnTo>
                  <a:pt x="136398" y="312420"/>
                </a:lnTo>
                <a:lnTo>
                  <a:pt x="126618" y="310642"/>
                </a:lnTo>
                <a:lnTo>
                  <a:pt x="122174" y="309245"/>
                </a:lnTo>
                <a:lnTo>
                  <a:pt x="117348" y="307975"/>
                </a:lnTo>
                <a:lnTo>
                  <a:pt x="98298" y="287274"/>
                </a:lnTo>
                <a:lnTo>
                  <a:pt x="98933" y="283591"/>
                </a:lnTo>
                <a:lnTo>
                  <a:pt x="109600" y="269621"/>
                </a:lnTo>
                <a:lnTo>
                  <a:pt x="113156" y="267208"/>
                </a:lnTo>
                <a:lnTo>
                  <a:pt x="117348" y="265430"/>
                </a:lnTo>
                <a:lnTo>
                  <a:pt x="121665" y="264033"/>
                </a:lnTo>
                <a:lnTo>
                  <a:pt x="126111" y="263271"/>
                </a:lnTo>
                <a:lnTo>
                  <a:pt x="136143" y="261366"/>
                </a:lnTo>
                <a:lnTo>
                  <a:pt x="145923" y="260096"/>
                </a:lnTo>
                <a:lnTo>
                  <a:pt x="231835" y="260096"/>
                </a:lnTo>
                <a:lnTo>
                  <a:pt x="237871" y="258699"/>
                </a:lnTo>
                <a:lnTo>
                  <a:pt x="275081" y="243713"/>
                </a:lnTo>
                <a:lnTo>
                  <a:pt x="295783" y="230759"/>
                </a:lnTo>
                <a:lnTo>
                  <a:pt x="288543" y="220218"/>
                </a:lnTo>
                <a:lnTo>
                  <a:pt x="307848" y="214376"/>
                </a:lnTo>
                <a:lnTo>
                  <a:pt x="309879" y="213233"/>
                </a:lnTo>
                <a:lnTo>
                  <a:pt x="311530" y="211201"/>
                </a:lnTo>
                <a:lnTo>
                  <a:pt x="312927" y="210058"/>
                </a:lnTo>
                <a:lnTo>
                  <a:pt x="313436" y="208026"/>
                </a:lnTo>
                <a:lnTo>
                  <a:pt x="314071" y="205867"/>
                </a:lnTo>
                <a:lnTo>
                  <a:pt x="314071" y="130048"/>
                </a:lnTo>
                <a:lnTo>
                  <a:pt x="313436" y="126873"/>
                </a:lnTo>
                <a:lnTo>
                  <a:pt x="312292" y="124714"/>
                </a:lnTo>
                <a:lnTo>
                  <a:pt x="311530" y="123190"/>
                </a:lnTo>
                <a:lnTo>
                  <a:pt x="310388" y="122301"/>
                </a:lnTo>
                <a:lnTo>
                  <a:pt x="308483" y="122047"/>
                </a:lnTo>
                <a:lnTo>
                  <a:pt x="306197" y="121539"/>
                </a:lnTo>
                <a:close/>
              </a:path>
              <a:path w="314325" h="354964">
                <a:moveTo>
                  <a:pt x="267588" y="291592"/>
                </a:moveTo>
                <a:lnTo>
                  <a:pt x="251840" y="296291"/>
                </a:lnTo>
                <a:lnTo>
                  <a:pt x="235838" y="299720"/>
                </a:lnTo>
                <a:lnTo>
                  <a:pt x="219328" y="302895"/>
                </a:lnTo>
                <a:lnTo>
                  <a:pt x="202311" y="305562"/>
                </a:lnTo>
                <a:lnTo>
                  <a:pt x="196087" y="308483"/>
                </a:lnTo>
                <a:lnTo>
                  <a:pt x="189991" y="310261"/>
                </a:lnTo>
                <a:lnTo>
                  <a:pt x="177291" y="312928"/>
                </a:lnTo>
                <a:lnTo>
                  <a:pt x="157225" y="313817"/>
                </a:lnTo>
                <a:lnTo>
                  <a:pt x="250012" y="313817"/>
                </a:lnTo>
                <a:lnTo>
                  <a:pt x="251840" y="311912"/>
                </a:lnTo>
                <a:lnTo>
                  <a:pt x="257683" y="305562"/>
                </a:lnTo>
                <a:lnTo>
                  <a:pt x="262763" y="298958"/>
                </a:lnTo>
                <a:lnTo>
                  <a:pt x="267588" y="291592"/>
                </a:lnTo>
                <a:close/>
              </a:path>
              <a:path w="314325" h="354964">
                <a:moveTo>
                  <a:pt x="231835" y="260096"/>
                </a:moveTo>
                <a:lnTo>
                  <a:pt x="160781" y="260096"/>
                </a:lnTo>
                <a:lnTo>
                  <a:pt x="166115" y="260604"/>
                </a:lnTo>
                <a:lnTo>
                  <a:pt x="176529" y="261874"/>
                </a:lnTo>
                <a:lnTo>
                  <a:pt x="186309" y="264033"/>
                </a:lnTo>
                <a:lnTo>
                  <a:pt x="194437" y="265938"/>
                </a:lnTo>
                <a:lnTo>
                  <a:pt x="209550" y="264541"/>
                </a:lnTo>
                <a:lnTo>
                  <a:pt x="224154" y="261874"/>
                </a:lnTo>
                <a:lnTo>
                  <a:pt x="231835" y="260096"/>
                </a:lnTo>
                <a:close/>
              </a:path>
              <a:path w="314325" h="354964">
                <a:moveTo>
                  <a:pt x="155828" y="0"/>
                </a:moveTo>
                <a:lnTo>
                  <a:pt x="116331" y="7619"/>
                </a:lnTo>
                <a:lnTo>
                  <a:pt x="80137" y="29844"/>
                </a:lnTo>
                <a:lnTo>
                  <a:pt x="50800" y="63627"/>
                </a:lnTo>
                <a:lnTo>
                  <a:pt x="29972" y="107315"/>
                </a:lnTo>
                <a:lnTo>
                  <a:pt x="24384" y="121539"/>
                </a:lnTo>
                <a:lnTo>
                  <a:pt x="289687" y="121539"/>
                </a:lnTo>
                <a:lnTo>
                  <a:pt x="282321" y="107315"/>
                </a:lnTo>
                <a:lnTo>
                  <a:pt x="278764" y="96139"/>
                </a:lnTo>
                <a:lnTo>
                  <a:pt x="249936" y="46481"/>
                </a:lnTo>
                <a:lnTo>
                  <a:pt x="234696" y="31623"/>
                </a:lnTo>
                <a:lnTo>
                  <a:pt x="225551" y="24003"/>
                </a:lnTo>
                <a:lnTo>
                  <a:pt x="186309" y="4444"/>
                </a:lnTo>
                <a:lnTo>
                  <a:pt x="166115" y="508"/>
                </a:lnTo>
                <a:lnTo>
                  <a:pt x="1558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 sz="6400" dirty="0"/>
          </a:p>
        </p:txBody>
      </p:sp>
      <p:sp>
        <p:nvSpPr>
          <p:cNvPr id="99" name="object 18"/>
          <p:cNvSpPr>
            <a:spLocks noChangeArrowheads="1"/>
          </p:cNvSpPr>
          <p:nvPr/>
        </p:nvSpPr>
        <p:spPr bwMode="auto">
          <a:xfrm>
            <a:off x="7116248" y="5275160"/>
            <a:ext cx="1803166" cy="1925914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6400"/>
          </a:p>
        </p:txBody>
      </p:sp>
      <p:sp>
        <p:nvSpPr>
          <p:cNvPr id="100" name="object 18"/>
          <p:cNvSpPr>
            <a:spLocks noChangeArrowheads="1"/>
          </p:cNvSpPr>
          <p:nvPr/>
        </p:nvSpPr>
        <p:spPr bwMode="auto">
          <a:xfrm>
            <a:off x="7246574" y="9353534"/>
            <a:ext cx="1803166" cy="1925914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6400"/>
          </a:p>
        </p:txBody>
      </p:sp>
      <p:grpSp>
        <p:nvGrpSpPr>
          <p:cNvPr id="101" name="组合 100"/>
          <p:cNvGrpSpPr/>
          <p:nvPr/>
        </p:nvGrpSpPr>
        <p:grpSpPr>
          <a:xfrm flipH="1">
            <a:off x="9335536" y="4448830"/>
            <a:ext cx="2517140" cy="1045216"/>
            <a:chOff x="1911860" y="3030559"/>
            <a:chExt cx="2911320" cy="712512"/>
          </a:xfrm>
        </p:grpSpPr>
        <p:cxnSp>
          <p:nvCxnSpPr>
            <p:cNvPr id="102" name="直接连接符 101"/>
            <p:cNvCxnSpPr/>
            <p:nvPr/>
          </p:nvCxnSpPr>
          <p:spPr>
            <a:xfrm flipH="1">
              <a:off x="1911860" y="3030559"/>
              <a:ext cx="2911320" cy="0"/>
            </a:xfrm>
            <a:prstGeom prst="line">
              <a:avLst/>
            </a:prstGeom>
            <a:ln w="12700">
              <a:solidFill>
                <a:srgbClr val="525068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102"/>
            <p:cNvCxnSpPr/>
            <p:nvPr/>
          </p:nvCxnSpPr>
          <p:spPr>
            <a:xfrm flipH="1">
              <a:off x="1911860" y="3030559"/>
              <a:ext cx="0" cy="712512"/>
            </a:xfrm>
            <a:prstGeom prst="straightConnector1">
              <a:avLst/>
            </a:prstGeom>
            <a:ln w="12700">
              <a:solidFill>
                <a:srgbClr val="52506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文本框 104"/>
          <p:cNvSpPr txBox="1"/>
          <p:nvPr/>
        </p:nvSpPr>
        <p:spPr>
          <a:xfrm>
            <a:off x="6428740" y="7593330"/>
            <a:ext cx="1318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20</a:t>
            </a:r>
            <a:r>
              <a:rPr lang="zh-CN" altLang="en-US" sz="3600"/>
              <a:t>路</a:t>
            </a:r>
            <a:endParaRPr lang="zh-CN" altLang="en-US" sz="3600"/>
          </a:p>
        </p:txBody>
      </p:sp>
      <p:cxnSp>
        <p:nvCxnSpPr>
          <p:cNvPr id="106" name="直接连接符 105"/>
          <p:cNvCxnSpPr/>
          <p:nvPr/>
        </p:nvCxnSpPr>
        <p:spPr>
          <a:xfrm>
            <a:off x="8072120" y="7349490"/>
            <a:ext cx="0" cy="179578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矩形: 圆角 16"/>
          <p:cNvSpPr/>
          <p:nvPr/>
        </p:nvSpPr>
        <p:spPr>
          <a:xfrm>
            <a:off x="1255372" y="5093124"/>
            <a:ext cx="2190044" cy="1071254"/>
          </a:xfrm>
          <a:prstGeom prst="roundRect">
            <a:avLst/>
          </a:prstGeom>
          <a:solidFill>
            <a:srgbClr val="7CC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企业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8" name="直接箭头连接符 107"/>
          <p:cNvCxnSpPr/>
          <p:nvPr/>
        </p:nvCxnSpPr>
        <p:spPr>
          <a:xfrm flipV="1">
            <a:off x="3587656" y="5628750"/>
            <a:ext cx="3527772" cy="2"/>
          </a:xfrm>
          <a:prstGeom prst="straightConnector1">
            <a:avLst/>
          </a:prstGeom>
          <a:ln w="12700">
            <a:solidFill>
              <a:srgbClr val="52506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/>
          <p:nvPr/>
        </p:nvCxnSpPr>
        <p:spPr>
          <a:xfrm flipH="1" flipV="1">
            <a:off x="19277330" y="8042910"/>
            <a:ext cx="13482" cy="905510"/>
          </a:xfrm>
          <a:prstGeom prst="straightConnector1">
            <a:avLst/>
          </a:prstGeom>
          <a:ln w="12700">
            <a:solidFill>
              <a:srgbClr val="52506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/>
          <p:nvPr/>
        </p:nvCxnSpPr>
        <p:spPr>
          <a:xfrm flipV="1">
            <a:off x="19608022" y="5271274"/>
            <a:ext cx="504190" cy="8890"/>
          </a:xfrm>
          <a:prstGeom prst="straightConnector1">
            <a:avLst/>
          </a:prstGeom>
          <a:ln w="12700">
            <a:solidFill>
              <a:srgbClr val="52506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矩形: 圆角 69"/>
          <p:cNvSpPr/>
          <p:nvPr/>
        </p:nvSpPr>
        <p:spPr>
          <a:xfrm>
            <a:off x="17498866" y="11827170"/>
            <a:ext cx="4137460" cy="1163934"/>
          </a:xfrm>
          <a:prstGeom prst="roundRect">
            <a:avLst/>
          </a:prstGeom>
          <a:solidFill>
            <a:srgbClr val="1B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真人业务录音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片段文件</a:t>
            </a:r>
            <a:endParaRPr lang="en-US" altLang="zh-CN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12" name="直接箭头连接符 111"/>
          <p:cNvCxnSpPr>
            <a:endCxn id="111" idx="1"/>
          </p:cNvCxnSpPr>
          <p:nvPr/>
        </p:nvCxnSpPr>
        <p:spPr>
          <a:xfrm flipV="1">
            <a:off x="15576790" y="12408706"/>
            <a:ext cx="1921510" cy="3810"/>
          </a:xfrm>
          <a:prstGeom prst="straightConnector1">
            <a:avLst/>
          </a:prstGeom>
          <a:ln w="12700">
            <a:solidFill>
              <a:srgbClr val="52506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>
            <a:off x="13745210" y="9128760"/>
            <a:ext cx="1814830" cy="16510"/>
          </a:xfrm>
          <a:prstGeom prst="straightConnector1">
            <a:avLst/>
          </a:prstGeom>
          <a:ln w="12700">
            <a:solidFill>
              <a:srgbClr val="525068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15540990" y="9117330"/>
            <a:ext cx="25684" cy="3291376"/>
          </a:xfrm>
          <a:prstGeom prst="line">
            <a:avLst/>
          </a:prstGeom>
          <a:ln w="12700">
            <a:solidFill>
              <a:srgbClr val="525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>
            <a:off x="16574770" y="8613140"/>
            <a:ext cx="13732" cy="2381312"/>
          </a:xfrm>
          <a:prstGeom prst="line">
            <a:avLst/>
          </a:prstGeom>
          <a:ln w="12700">
            <a:solidFill>
              <a:srgbClr val="525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/>
          <p:nvPr/>
        </p:nvCxnSpPr>
        <p:spPr>
          <a:xfrm>
            <a:off x="16579462" y="10970030"/>
            <a:ext cx="861060" cy="25400"/>
          </a:xfrm>
          <a:prstGeom prst="straightConnector1">
            <a:avLst/>
          </a:prstGeom>
          <a:ln w="12700">
            <a:solidFill>
              <a:srgbClr val="52506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肘形连接符 26"/>
          <p:cNvCxnSpPr>
            <a:stCxn id="67" idx="2"/>
            <a:endCxn id="93" idx="0"/>
          </p:cNvCxnSpPr>
          <p:nvPr/>
        </p:nvCxnSpPr>
        <p:spPr>
          <a:xfrm rot="16200000" flipH="1">
            <a:off x="19563978" y="4362792"/>
            <a:ext cx="1096470" cy="41716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文本框 117"/>
          <p:cNvSpPr txBox="1"/>
          <p:nvPr/>
        </p:nvSpPr>
        <p:spPr>
          <a:xfrm>
            <a:off x="12856214" y="9286656"/>
            <a:ext cx="352779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2506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录音请求</a:t>
            </a:r>
            <a:endParaRPr lang="zh-CN" altLang="en-US" sz="3200" dirty="0">
              <a:solidFill>
                <a:srgbClr val="52506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19" name="直接箭头连接符 118"/>
          <p:cNvCxnSpPr/>
          <p:nvPr/>
        </p:nvCxnSpPr>
        <p:spPr>
          <a:xfrm>
            <a:off x="17660664" y="3474754"/>
            <a:ext cx="4" cy="1100110"/>
          </a:xfrm>
          <a:prstGeom prst="straightConnector1">
            <a:avLst/>
          </a:prstGeom>
          <a:ln w="12700">
            <a:solidFill>
              <a:srgbClr val="52506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矩形: 圆角 54"/>
          <p:cNvSpPr/>
          <p:nvPr/>
        </p:nvSpPr>
        <p:spPr>
          <a:xfrm>
            <a:off x="15954418" y="1855930"/>
            <a:ext cx="3412490" cy="1548130"/>
          </a:xfrm>
          <a:prstGeom prst="roundRect">
            <a:avLst/>
          </a:prstGeom>
          <a:solidFill>
            <a:srgbClr val="1B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其他系统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APP/</a:t>
            </a:r>
            <a:r>
              <a:rPr lang="zh-CN" altLang="en-US" sz="32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企业微信</a:t>
            </a:r>
            <a:endParaRPr lang="zh-CN" altLang="en-US" sz="320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跨境智能自运营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– 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自运营机器人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app-file-symbol_29531"/>
          <p:cNvSpPr/>
          <p:nvPr/>
        </p:nvSpPr>
        <p:spPr>
          <a:xfrm>
            <a:off x="2254672" y="4239464"/>
            <a:ext cx="694648" cy="1056656"/>
          </a:xfrm>
          <a:custGeom>
            <a:avLst/>
            <a:gdLst>
              <a:gd name="connsiteX0" fmla="*/ 174174 w 341607"/>
              <a:gd name="connsiteY0" fmla="*/ 254247 h 608556"/>
              <a:gd name="connsiteX1" fmla="*/ 198237 w 341607"/>
              <a:gd name="connsiteY1" fmla="*/ 274795 h 608556"/>
              <a:gd name="connsiteX2" fmla="*/ 208932 w 341607"/>
              <a:gd name="connsiteY2" fmla="*/ 365346 h 608556"/>
              <a:gd name="connsiteX3" fmla="*/ 225788 w 341607"/>
              <a:gd name="connsiteY3" fmla="*/ 365346 h 608556"/>
              <a:gd name="connsiteX4" fmla="*/ 249038 w 341607"/>
              <a:gd name="connsiteY4" fmla="*/ 371963 h 608556"/>
              <a:gd name="connsiteX5" fmla="*/ 265313 w 341607"/>
              <a:gd name="connsiteY5" fmla="*/ 376723 h 608556"/>
              <a:gd name="connsiteX6" fmla="*/ 288214 w 341607"/>
              <a:gd name="connsiteY6" fmla="*/ 383456 h 608556"/>
              <a:gd name="connsiteX7" fmla="*/ 305303 w 341607"/>
              <a:gd name="connsiteY7" fmla="*/ 388564 h 608556"/>
              <a:gd name="connsiteX8" fmla="*/ 330529 w 341607"/>
              <a:gd name="connsiteY8" fmla="*/ 418051 h 608556"/>
              <a:gd name="connsiteX9" fmla="*/ 330529 w 341607"/>
              <a:gd name="connsiteY9" fmla="*/ 491304 h 608556"/>
              <a:gd name="connsiteX10" fmla="*/ 320997 w 341607"/>
              <a:gd name="connsiteY10" fmla="*/ 525783 h 608556"/>
              <a:gd name="connsiteX11" fmla="*/ 306582 w 341607"/>
              <a:gd name="connsiteY11" fmla="*/ 549930 h 608556"/>
              <a:gd name="connsiteX12" fmla="*/ 306698 w 341607"/>
              <a:gd name="connsiteY12" fmla="*/ 592420 h 608556"/>
              <a:gd name="connsiteX13" fmla="*/ 290539 w 341607"/>
              <a:gd name="connsiteY13" fmla="*/ 608556 h 608556"/>
              <a:gd name="connsiteX14" fmla="*/ 154295 w 341607"/>
              <a:gd name="connsiteY14" fmla="*/ 608556 h 608556"/>
              <a:gd name="connsiteX15" fmla="*/ 138020 w 341607"/>
              <a:gd name="connsiteY15" fmla="*/ 592420 h 608556"/>
              <a:gd name="connsiteX16" fmla="*/ 138020 w 341607"/>
              <a:gd name="connsiteY16" fmla="*/ 550975 h 608556"/>
              <a:gd name="connsiteX17" fmla="*/ 70595 w 341607"/>
              <a:gd name="connsiteY17" fmla="*/ 440457 h 608556"/>
              <a:gd name="connsiteX18" fmla="*/ 76292 w 341607"/>
              <a:gd name="connsiteY18" fmla="*/ 417819 h 608556"/>
              <a:gd name="connsiteX19" fmla="*/ 95822 w 341607"/>
              <a:gd name="connsiteY19" fmla="*/ 408764 h 608556"/>
              <a:gd name="connsiteX20" fmla="*/ 119188 w 341607"/>
              <a:gd name="connsiteY20" fmla="*/ 421766 h 608556"/>
              <a:gd name="connsiteX21" fmla="*/ 123140 w 341607"/>
              <a:gd name="connsiteY21" fmla="*/ 427455 h 608556"/>
              <a:gd name="connsiteX22" fmla="*/ 124186 w 341607"/>
              <a:gd name="connsiteY22" fmla="*/ 428964 h 608556"/>
              <a:gd name="connsiteX23" fmla="*/ 148483 w 341607"/>
              <a:gd name="connsiteY23" fmla="*/ 445100 h 608556"/>
              <a:gd name="connsiteX24" fmla="*/ 148599 w 341607"/>
              <a:gd name="connsiteY24" fmla="*/ 278046 h 608556"/>
              <a:gd name="connsiteX25" fmla="*/ 155109 w 341607"/>
              <a:gd name="connsiteY25" fmla="*/ 261793 h 608556"/>
              <a:gd name="connsiteX26" fmla="*/ 174174 w 341607"/>
              <a:gd name="connsiteY26" fmla="*/ 254247 h 608556"/>
              <a:gd name="connsiteX27" fmla="*/ 170804 w 341607"/>
              <a:gd name="connsiteY27" fmla="*/ 198994 h 608556"/>
              <a:gd name="connsiteX28" fmla="*/ 225668 w 341607"/>
              <a:gd name="connsiteY28" fmla="*/ 253802 h 608556"/>
              <a:gd name="connsiteX29" fmla="*/ 216718 w 341607"/>
              <a:gd name="connsiteY29" fmla="*/ 283761 h 608556"/>
              <a:gd name="connsiteX30" fmla="*/ 212766 w 341607"/>
              <a:gd name="connsiteY30" fmla="*/ 285502 h 608556"/>
              <a:gd name="connsiteX31" fmla="*/ 211836 w 341607"/>
              <a:gd name="connsiteY31" fmla="*/ 277374 h 608556"/>
              <a:gd name="connsiteX32" fmla="*/ 211371 w 341607"/>
              <a:gd name="connsiteY32" fmla="*/ 273426 h 608556"/>
              <a:gd name="connsiteX33" fmla="*/ 174175 w 341607"/>
              <a:gd name="connsiteY33" fmla="*/ 241145 h 608556"/>
              <a:gd name="connsiteX34" fmla="*/ 145813 w 341607"/>
              <a:gd name="connsiteY34" fmla="*/ 252525 h 608556"/>
              <a:gd name="connsiteX35" fmla="*/ 135351 w 341607"/>
              <a:gd name="connsiteY35" fmla="*/ 278071 h 608556"/>
              <a:gd name="connsiteX36" fmla="*/ 135351 w 341607"/>
              <a:gd name="connsiteY36" fmla="*/ 287244 h 608556"/>
              <a:gd name="connsiteX37" fmla="*/ 129888 w 341607"/>
              <a:gd name="connsiteY37" fmla="*/ 290147 h 608556"/>
              <a:gd name="connsiteX38" fmla="*/ 115939 w 341607"/>
              <a:gd name="connsiteY38" fmla="*/ 253802 h 608556"/>
              <a:gd name="connsiteX39" fmla="*/ 170804 w 341607"/>
              <a:gd name="connsiteY39" fmla="*/ 198994 h 608556"/>
              <a:gd name="connsiteX40" fmla="*/ 109632 w 341607"/>
              <a:gd name="connsiteY40" fmla="*/ 186947 h 608556"/>
              <a:gd name="connsiteX41" fmla="*/ 111258 w 341607"/>
              <a:gd name="connsiteY41" fmla="*/ 202154 h 608556"/>
              <a:gd name="connsiteX42" fmla="*/ 94761 w 341607"/>
              <a:gd name="connsiteY42" fmla="*/ 249049 h 608556"/>
              <a:gd name="connsiteX43" fmla="*/ 111026 w 341607"/>
              <a:gd name="connsiteY43" fmla="*/ 295712 h 608556"/>
              <a:gd name="connsiteX44" fmla="*/ 109283 w 341607"/>
              <a:gd name="connsiteY44" fmla="*/ 310919 h 608556"/>
              <a:gd name="connsiteX45" fmla="*/ 102545 w 341607"/>
              <a:gd name="connsiteY45" fmla="*/ 313240 h 608556"/>
              <a:gd name="connsiteX46" fmla="*/ 93948 w 341607"/>
              <a:gd name="connsiteY46" fmla="*/ 309177 h 608556"/>
              <a:gd name="connsiteX47" fmla="*/ 73035 w 341607"/>
              <a:gd name="connsiteY47" fmla="*/ 249049 h 608556"/>
              <a:gd name="connsiteX48" fmla="*/ 94412 w 341607"/>
              <a:gd name="connsiteY48" fmla="*/ 188573 h 608556"/>
              <a:gd name="connsiteX49" fmla="*/ 109632 w 341607"/>
              <a:gd name="connsiteY49" fmla="*/ 186947 h 608556"/>
              <a:gd name="connsiteX50" fmla="*/ 232400 w 341607"/>
              <a:gd name="connsiteY50" fmla="*/ 186831 h 608556"/>
              <a:gd name="connsiteX51" fmla="*/ 247636 w 341607"/>
              <a:gd name="connsiteY51" fmla="*/ 188573 h 608556"/>
              <a:gd name="connsiteX52" fmla="*/ 268571 w 341607"/>
              <a:gd name="connsiteY52" fmla="*/ 248701 h 608556"/>
              <a:gd name="connsiteX53" fmla="*/ 247287 w 341607"/>
              <a:gd name="connsiteY53" fmla="*/ 309177 h 608556"/>
              <a:gd name="connsiteX54" fmla="*/ 238797 w 341607"/>
              <a:gd name="connsiteY54" fmla="*/ 313240 h 608556"/>
              <a:gd name="connsiteX55" fmla="*/ 232052 w 341607"/>
              <a:gd name="connsiteY55" fmla="*/ 310802 h 608556"/>
              <a:gd name="connsiteX56" fmla="*/ 230307 w 341607"/>
              <a:gd name="connsiteY56" fmla="*/ 295596 h 608556"/>
              <a:gd name="connsiteX57" fmla="*/ 246939 w 341607"/>
              <a:gd name="connsiteY57" fmla="*/ 248701 h 608556"/>
              <a:gd name="connsiteX58" fmla="*/ 230656 w 341607"/>
              <a:gd name="connsiteY58" fmla="*/ 202038 h 608556"/>
              <a:gd name="connsiteX59" fmla="*/ 232400 w 341607"/>
              <a:gd name="connsiteY59" fmla="*/ 186831 h 608556"/>
              <a:gd name="connsiteX60" fmla="*/ 147084 w 341607"/>
              <a:gd name="connsiteY60" fmla="*/ 23915 h 608556"/>
              <a:gd name="connsiteX61" fmla="*/ 139294 w 341607"/>
              <a:gd name="connsiteY61" fmla="*/ 31693 h 608556"/>
              <a:gd name="connsiteX62" fmla="*/ 147084 w 341607"/>
              <a:gd name="connsiteY62" fmla="*/ 39355 h 608556"/>
              <a:gd name="connsiteX63" fmla="*/ 194639 w 341607"/>
              <a:gd name="connsiteY63" fmla="*/ 39355 h 608556"/>
              <a:gd name="connsiteX64" fmla="*/ 202430 w 341607"/>
              <a:gd name="connsiteY64" fmla="*/ 31693 h 608556"/>
              <a:gd name="connsiteX65" fmla="*/ 194639 w 341607"/>
              <a:gd name="connsiteY65" fmla="*/ 23915 h 608556"/>
              <a:gd name="connsiteX66" fmla="*/ 31044 w 341607"/>
              <a:gd name="connsiteY66" fmla="*/ 0 h 608556"/>
              <a:gd name="connsiteX67" fmla="*/ 310679 w 341607"/>
              <a:gd name="connsiteY67" fmla="*/ 0 h 608556"/>
              <a:gd name="connsiteX68" fmla="*/ 341607 w 341607"/>
              <a:gd name="connsiteY68" fmla="*/ 30996 h 608556"/>
              <a:gd name="connsiteX69" fmla="*/ 341607 w 341607"/>
              <a:gd name="connsiteY69" fmla="*/ 396335 h 608556"/>
              <a:gd name="connsiteX70" fmla="*/ 337073 w 341607"/>
              <a:gd name="connsiteY70" fmla="*/ 397263 h 608556"/>
              <a:gd name="connsiteX71" fmla="*/ 311842 w 341607"/>
              <a:gd name="connsiteY71" fmla="*/ 376599 h 608556"/>
              <a:gd name="connsiteX72" fmla="*/ 306261 w 341607"/>
              <a:gd name="connsiteY72" fmla="*/ 367892 h 608556"/>
              <a:gd name="connsiteX73" fmla="*/ 306261 w 341607"/>
              <a:gd name="connsiteY73" fmla="*/ 67333 h 608556"/>
              <a:gd name="connsiteX74" fmla="*/ 298587 w 341607"/>
              <a:gd name="connsiteY74" fmla="*/ 59555 h 608556"/>
              <a:gd name="connsiteX75" fmla="*/ 43137 w 341607"/>
              <a:gd name="connsiteY75" fmla="*/ 59555 h 608556"/>
              <a:gd name="connsiteX76" fmla="*/ 35346 w 341607"/>
              <a:gd name="connsiteY76" fmla="*/ 67333 h 608556"/>
              <a:gd name="connsiteX77" fmla="*/ 35346 w 341607"/>
              <a:gd name="connsiteY77" fmla="*/ 420830 h 608556"/>
              <a:gd name="connsiteX78" fmla="*/ 43137 w 341607"/>
              <a:gd name="connsiteY78" fmla="*/ 428608 h 608556"/>
              <a:gd name="connsiteX79" fmla="*/ 50113 w 341607"/>
              <a:gd name="connsiteY79" fmla="*/ 428608 h 608556"/>
              <a:gd name="connsiteX80" fmla="*/ 56857 w 341607"/>
              <a:gd name="connsiteY80" fmla="*/ 435573 h 608556"/>
              <a:gd name="connsiteX81" fmla="*/ 57554 w 341607"/>
              <a:gd name="connsiteY81" fmla="*/ 442539 h 608556"/>
              <a:gd name="connsiteX82" fmla="*/ 95227 w 341607"/>
              <a:gd name="connsiteY82" fmla="*/ 520320 h 608556"/>
              <a:gd name="connsiteX83" fmla="*/ 89878 w 341607"/>
              <a:gd name="connsiteY83" fmla="*/ 527053 h 608556"/>
              <a:gd name="connsiteX84" fmla="*/ 31044 w 341607"/>
              <a:gd name="connsiteY84" fmla="*/ 527053 h 608556"/>
              <a:gd name="connsiteX85" fmla="*/ 0 w 341607"/>
              <a:gd name="connsiteY85" fmla="*/ 496057 h 608556"/>
              <a:gd name="connsiteX86" fmla="*/ 0 w 341607"/>
              <a:gd name="connsiteY86" fmla="*/ 30996 h 608556"/>
              <a:gd name="connsiteX87" fmla="*/ 31044 w 341607"/>
              <a:gd name="connsiteY87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41607" h="608556">
                <a:moveTo>
                  <a:pt x="174174" y="254247"/>
                </a:moveTo>
                <a:cubicBezTo>
                  <a:pt x="187077" y="254247"/>
                  <a:pt x="196959" y="262722"/>
                  <a:pt x="198237" y="274795"/>
                </a:cubicBezTo>
                <a:cubicBezTo>
                  <a:pt x="199400" y="283618"/>
                  <a:pt x="206142" y="341199"/>
                  <a:pt x="208932" y="365346"/>
                </a:cubicBezTo>
                <a:cubicBezTo>
                  <a:pt x="214047" y="364185"/>
                  <a:pt x="219976" y="364185"/>
                  <a:pt x="225788" y="365346"/>
                </a:cubicBezTo>
                <a:cubicBezTo>
                  <a:pt x="231833" y="366507"/>
                  <a:pt x="240668" y="369293"/>
                  <a:pt x="249038" y="371963"/>
                </a:cubicBezTo>
                <a:cubicBezTo>
                  <a:pt x="255432" y="373937"/>
                  <a:pt x="262058" y="376142"/>
                  <a:pt x="265313" y="376723"/>
                </a:cubicBezTo>
                <a:cubicBezTo>
                  <a:pt x="271475" y="378000"/>
                  <a:pt x="279961" y="380786"/>
                  <a:pt x="288214" y="383456"/>
                </a:cubicBezTo>
                <a:cubicBezTo>
                  <a:pt x="294841" y="385662"/>
                  <a:pt x="301583" y="387868"/>
                  <a:pt x="305303" y="388564"/>
                </a:cubicBezTo>
                <a:cubicBezTo>
                  <a:pt x="320183" y="391466"/>
                  <a:pt x="330297" y="408183"/>
                  <a:pt x="330529" y="418051"/>
                </a:cubicBezTo>
                <a:lnTo>
                  <a:pt x="330529" y="491304"/>
                </a:lnTo>
                <a:cubicBezTo>
                  <a:pt x="330529" y="503378"/>
                  <a:pt x="327274" y="515335"/>
                  <a:pt x="320997" y="525783"/>
                </a:cubicBezTo>
                <a:lnTo>
                  <a:pt x="306582" y="549930"/>
                </a:lnTo>
                <a:lnTo>
                  <a:pt x="306698" y="592420"/>
                </a:lnTo>
                <a:cubicBezTo>
                  <a:pt x="306698" y="601359"/>
                  <a:pt x="299491" y="608556"/>
                  <a:pt x="290539" y="608556"/>
                </a:cubicBezTo>
                <a:lnTo>
                  <a:pt x="154295" y="608556"/>
                </a:lnTo>
                <a:cubicBezTo>
                  <a:pt x="145344" y="608556"/>
                  <a:pt x="138020" y="601359"/>
                  <a:pt x="138020" y="592420"/>
                </a:cubicBezTo>
                <a:lnTo>
                  <a:pt x="138020" y="550975"/>
                </a:lnTo>
                <a:cubicBezTo>
                  <a:pt x="94659" y="506396"/>
                  <a:pt x="73967" y="460540"/>
                  <a:pt x="70595" y="440457"/>
                </a:cubicBezTo>
                <a:cubicBezTo>
                  <a:pt x="69084" y="431866"/>
                  <a:pt x="71177" y="423856"/>
                  <a:pt x="76292" y="417819"/>
                </a:cubicBezTo>
                <a:cubicBezTo>
                  <a:pt x="81174" y="412131"/>
                  <a:pt x="88265" y="408764"/>
                  <a:pt x="95822" y="408764"/>
                </a:cubicBezTo>
                <a:cubicBezTo>
                  <a:pt x="105005" y="408764"/>
                  <a:pt x="113492" y="413524"/>
                  <a:pt x="119188" y="421766"/>
                </a:cubicBezTo>
                <a:cubicBezTo>
                  <a:pt x="120467" y="423507"/>
                  <a:pt x="121745" y="425365"/>
                  <a:pt x="123140" y="427455"/>
                </a:cubicBezTo>
                <a:lnTo>
                  <a:pt x="124186" y="428964"/>
                </a:lnTo>
                <a:cubicBezTo>
                  <a:pt x="132091" y="440341"/>
                  <a:pt x="142786" y="443939"/>
                  <a:pt x="148483" y="445100"/>
                </a:cubicBezTo>
                <a:lnTo>
                  <a:pt x="148599" y="278046"/>
                </a:lnTo>
                <a:cubicBezTo>
                  <a:pt x="148483" y="271777"/>
                  <a:pt x="150808" y="266204"/>
                  <a:pt x="155109" y="261793"/>
                </a:cubicBezTo>
                <a:cubicBezTo>
                  <a:pt x="159875" y="257033"/>
                  <a:pt x="166850" y="254247"/>
                  <a:pt x="174174" y="254247"/>
                </a:cubicBezTo>
                <a:close/>
                <a:moveTo>
                  <a:pt x="170804" y="198994"/>
                </a:moveTo>
                <a:cubicBezTo>
                  <a:pt x="201026" y="198994"/>
                  <a:pt x="225668" y="223611"/>
                  <a:pt x="225668" y="253802"/>
                </a:cubicBezTo>
                <a:cubicBezTo>
                  <a:pt x="225668" y="264833"/>
                  <a:pt x="222414" y="275052"/>
                  <a:pt x="216718" y="283761"/>
                </a:cubicBezTo>
                <a:cubicBezTo>
                  <a:pt x="215672" y="285386"/>
                  <a:pt x="212533" y="290960"/>
                  <a:pt x="212766" y="285502"/>
                </a:cubicBezTo>
                <a:cubicBezTo>
                  <a:pt x="212185" y="281206"/>
                  <a:pt x="212185" y="280393"/>
                  <a:pt x="211836" y="277374"/>
                </a:cubicBezTo>
                <a:lnTo>
                  <a:pt x="211371" y="273426"/>
                </a:lnTo>
                <a:cubicBezTo>
                  <a:pt x="209279" y="254383"/>
                  <a:pt x="194051" y="241145"/>
                  <a:pt x="174175" y="241145"/>
                </a:cubicBezTo>
                <a:cubicBezTo>
                  <a:pt x="163364" y="241145"/>
                  <a:pt x="153019" y="245325"/>
                  <a:pt x="145813" y="252525"/>
                </a:cubicBezTo>
                <a:cubicBezTo>
                  <a:pt x="139071" y="259376"/>
                  <a:pt x="135351" y="268433"/>
                  <a:pt x="135351" y="278071"/>
                </a:cubicBezTo>
                <a:lnTo>
                  <a:pt x="135351" y="287244"/>
                </a:lnTo>
                <a:cubicBezTo>
                  <a:pt x="135700" y="291424"/>
                  <a:pt x="134886" y="297927"/>
                  <a:pt x="129888" y="290147"/>
                </a:cubicBezTo>
                <a:cubicBezTo>
                  <a:pt x="122797" y="279232"/>
                  <a:pt x="115939" y="267736"/>
                  <a:pt x="115939" y="253802"/>
                </a:cubicBezTo>
                <a:cubicBezTo>
                  <a:pt x="115939" y="223611"/>
                  <a:pt x="140582" y="198994"/>
                  <a:pt x="170804" y="198994"/>
                </a:cubicBezTo>
                <a:close/>
                <a:moveTo>
                  <a:pt x="109632" y="186947"/>
                </a:moveTo>
                <a:cubicBezTo>
                  <a:pt x="114279" y="190662"/>
                  <a:pt x="115092" y="197510"/>
                  <a:pt x="111258" y="202154"/>
                </a:cubicBezTo>
                <a:cubicBezTo>
                  <a:pt x="100454" y="215619"/>
                  <a:pt x="94761" y="231869"/>
                  <a:pt x="94761" y="249049"/>
                </a:cubicBezTo>
                <a:cubicBezTo>
                  <a:pt x="94761" y="266229"/>
                  <a:pt x="100337" y="282247"/>
                  <a:pt x="111026" y="295712"/>
                </a:cubicBezTo>
                <a:cubicBezTo>
                  <a:pt x="114744" y="300356"/>
                  <a:pt x="113930" y="307204"/>
                  <a:pt x="109283" y="310919"/>
                </a:cubicBezTo>
                <a:cubicBezTo>
                  <a:pt x="107192" y="312428"/>
                  <a:pt x="104868" y="313240"/>
                  <a:pt x="102545" y="313240"/>
                </a:cubicBezTo>
                <a:cubicBezTo>
                  <a:pt x="99292" y="313240"/>
                  <a:pt x="96155" y="311847"/>
                  <a:pt x="93948" y="309177"/>
                </a:cubicBezTo>
                <a:cubicBezTo>
                  <a:pt x="80238" y="291882"/>
                  <a:pt x="73035" y="271104"/>
                  <a:pt x="73035" y="249049"/>
                </a:cubicBezTo>
                <a:cubicBezTo>
                  <a:pt x="73035" y="227110"/>
                  <a:pt x="80587" y="205636"/>
                  <a:pt x="94412" y="188573"/>
                </a:cubicBezTo>
                <a:cubicBezTo>
                  <a:pt x="98130" y="183929"/>
                  <a:pt x="104985" y="183117"/>
                  <a:pt x="109632" y="186947"/>
                </a:cubicBezTo>
                <a:close/>
                <a:moveTo>
                  <a:pt x="232400" y="186831"/>
                </a:moveTo>
                <a:cubicBezTo>
                  <a:pt x="237053" y="183117"/>
                  <a:pt x="243915" y="183929"/>
                  <a:pt x="247636" y="188573"/>
                </a:cubicBezTo>
                <a:cubicBezTo>
                  <a:pt x="261360" y="205868"/>
                  <a:pt x="268571" y="226646"/>
                  <a:pt x="268571" y="248701"/>
                </a:cubicBezTo>
                <a:cubicBezTo>
                  <a:pt x="268571" y="270640"/>
                  <a:pt x="261011" y="292114"/>
                  <a:pt x="247287" y="309177"/>
                </a:cubicBezTo>
                <a:cubicBezTo>
                  <a:pt x="245078" y="311847"/>
                  <a:pt x="241937" y="313240"/>
                  <a:pt x="238797" y="313240"/>
                </a:cubicBezTo>
                <a:cubicBezTo>
                  <a:pt x="236355" y="313240"/>
                  <a:pt x="234029" y="312428"/>
                  <a:pt x="232052" y="310802"/>
                </a:cubicBezTo>
                <a:cubicBezTo>
                  <a:pt x="227283" y="307088"/>
                  <a:pt x="226585" y="300239"/>
                  <a:pt x="230307" y="295596"/>
                </a:cubicBezTo>
                <a:cubicBezTo>
                  <a:pt x="241123" y="282131"/>
                  <a:pt x="246939" y="265880"/>
                  <a:pt x="246939" y="248701"/>
                </a:cubicBezTo>
                <a:cubicBezTo>
                  <a:pt x="246939" y="231521"/>
                  <a:pt x="241240" y="215503"/>
                  <a:pt x="230656" y="202038"/>
                </a:cubicBezTo>
                <a:cubicBezTo>
                  <a:pt x="226934" y="197394"/>
                  <a:pt x="227748" y="190546"/>
                  <a:pt x="232400" y="186831"/>
                </a:cubicBezTo>
                <a:close/>
                <a:moveTo>
                  <a:pt x="147084" y="23915"/>
                </a:moveTo>
                <a:cubicBezTo>
                  <a:pt x="142782" y="23915"/>
                  <a:pt x="139294" y="27397"/>
                  <a:pt x="139294" y="31693"/>
                </a:cubicBezTo>
                <a:cubicBezTo>
                  <a:pt x="139294" y="35988"/>
                  <a:pt x="142782" y="39355"/>
                  <a:pt x="147084" y="39355"/>
                </a:cubicBezTo>
                <a:lnTo>
                  <a:pt x="194639" y="39355"/>
                </a:lnTo>
                <a:cubicBezTo>
                  <a:pt x="198942" y="39355"/>
                  <a:pt x="202430" y="35988"/>
                  <a:pt x="202430" y="31693"/>
                </a:cubicBezTo>
                <a:cubicBezTo>
                  <a:pt x="202430" y="27397"/>
                  <a:pt x="198942" y="23915"/>
                  <a:pt x="194639" y="23915"/>
                </a:cubicBezTo>
                <a:close/>
                <a:moveTo>
                  <a:pt x="31044" y="0"/>
                </a:moveTo>
                <a:lnTo>
                  <a:pt x="310679" y="0"/>
                </a:lnTo>
                <a:cubicBezTo>
                  <a:pt x="327771" y="0"/>
                  <a:pt x="341607" y="13931"/>
                  <a:pt x="341607" y="30996"/>
                </a:cubicBezTo>
                <a:lnTo>
                  <a:pt x="341607" y="396335"/>
                </a:lnTo>
                <a:cubicBezTo>
                  <a:pt x="341607" y="402023"/>
                  <a:pt x="339049" y="400398"/>
                  <a:pt x="337073" y="397263"/>
                </a:cubicBezTo>
                <a:cubicBezTo>
                  <a:pt x="331724" y="388324"/>
                  <a:pt x="323120" y="380082"/>
                  <a:pt x="311842" y="376599"/>
                </a:cubicBezTo>
                <a:cubicBezTo>
                  <a:pt x="310563" y="376251"/>
                  <a:pt x="306261" y="375322"/>
                  <a:pt x="306261" y="367892"/>
                </a:cubicBezTo>
                <a:lnTo>
                  <a:pt x="306261" y="67333"/>
                </a:lnTo>
                <a:cubicBezTo>
                  <a:pt x="306261" y="63037"/>
                  <a:pt x="302772" y="59555"/>
                  <a:pt x="298587" y="59555"/>
                </a:cubicBezTo>
                <a:lnTo>
                  <a:pt x="43137" y="59555"/>
                </a:lnTo>
                <a:cubicBezTo>
                  <a:pt x="38835" y="59555"/>
                  <a:pt x="35346" y="63037"/>
                  <a:pt x="35346" y="67333"/>
                </a:cubicBezTo>
                <a:lnTo>
                  <a:pt x="35346" y="420830"/>
                </a:lnTo>
                <a:cubicBezTo>
                  <a:pt x="35346" y="425125"/>
                  <a:pt x="38835" y="428608"/>
                  <a:pt x="43137" y="428608"/>
                </a:cubicBezTo>
                <a:lnTo>
                  <a:pt x="50113" y="428608"/>
                </a:lnTo>
                <a:cubicBezTo>
                  <a:pt x="58136" y="428608"/>
                  <a:pt x="56857" y="433252"/>
                  <a:pt x="56857" y="435573"/>
                </a:cubicBezTo>
                <a:cubicBezTo>
                  <a:pt x="56857" y="437895"/>
                  <a:pt x="57089" y="440217"/>
                  <a:pt x="57554" y="442539"/>
                </a:cubicBezTo>
                <a:cubicBezTo>
                  <a:pt x="60577" y="460649"/>
                  <a:pt x="73252" y="489556"/>
                  <a:pt x="95227" y="520320"/>
                </a:cubicBezTo>
                <a:cubicBezTo>
                  <a:pt x="96855" y="522526"/>
                  <a:pt x="101738" y="527053"/>
                  <a:pt x="89878" y="527053"/>
                </a:cubicBezTo>
                <a:lnTo>
                  <a:pt x="31044" y="527053"/>
                </a:lnTo>
                <a:cubicBezTo>
                  <a:pt x="13952" y="527053"/>
                  <a:pt x="0" y="513122"/>
                  <a:pt x="0" y="496057"/>
                </a:cubicBezTo>
                <a:lnTo>
                  <a:pt x="0" y="30996"/>
                </a:lnTo>
                <a:cubicBezTo>
                  <a:pt x="0" y="13931"/>
                  <a:pt x="13952" y="0"/>
                  <a:pt x="3104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" name="programming_69045"/>
          <p:cNvSpPr/>
          <p:nvPr/>
        </p:nvSpPr>
        <p:spPr>
          <a:xfrm>
            <a:off x="2071980" y="2225286"/>
            <a:ext cx="1060036" cy="914168"/>
          </a:xfrm>
          <a:custGeom>
            <a:avLst/>
            <a:gdLst>
              <a:gd name="connsiteX0" fmla="*/ 367955 w 607427"/>
              <a:gd name="connsiteY0" fmla="*/ 139084 h 523313"/>
              <a:gd name="connsiteX1" fmla="*/ 375457 w 607427"/>
              <a:gd name="connsiteY1" fmla="*/ 140737 h 523313"/>
              <a:gd name="connsiteX2" fmla="*/ 468235 w 607427"/>
              <a:gd name="connsiteY2" fmla="*/ 183823 h 523313"/>
              <a:gd name="connsiteX3" fmla="*/ 478715 w 607427"/>
              <a:gd name="connsiteY3" fmla="*/ 200132 h 523313"/>
              <a:gd name="connsiteX4" fmla="*/ 478715 w 607427"/>
              <a:gd name="connsiteY4" fmla="*/ 201455 h 523313"/>
              <a:gd name="connsiteX5" fmla="*/ 468235 w 607427"/>
              <a:gd name="connsiteY5" fmla="*/ 217764 h 523313"/>
              <a:gd name="connsiteX6" fmla="*/ 375457 w 607427"/>
              <a:gd name="connsiteY6" fmla="*/ 260850 h 523313"/>
              <a:gd name="connsiteX7" fmla="*/ 367845 w 607427"/>
              <a:gd name="connsiteY7" fmla="*/ 262503 h 523313"/>
              <a:gd name="connsiteX8" fmla="*/ 358247 w 607427"/>
              <a:gd name="connsiteY8" fmla="*/ 259748 h 523313"/>
              <a:gd name="connsiteX9" fmla="*/ 349863 w 607427"/>
              <a:gd name="connsiteY9" fmla="*/ 244541 h 523313"/>
              <a:gd name="connsiteX10" fmla="*/ 349863 w 607427"/>
              <a:gd name="connsiteY10" fmla="*/ 244100 h 523313"/>
              <a:gd name="connsiteX11" fmla="*/ 360344 w 607427"/>
              <a:gd name="connsiteY11" fmla="*/ 227681 h 523313"/>
              <a:gd name="connsiteX12" fmla="*/ 418371 w 607427"/>
              <a:gd name="connsiteY12" fmla="*/ 200793 h 523313"/>
              <a:gd name="connsiteX13" fmla="*/ 360344 w 607427"/>
              <a:gd name="connsiteY13" fmla="*/ 173906 h 523313"/>
              <a:gd name="connsiteX14" fmla="*/ 349863 w 607427"/>
              <a:gd name="connsiteY14" fmla="*/ 157487 h 523313"/>
              <a:gd name="connsiteX15" fmla="*/ 349863 w 607427"/>
              <a:gd name="connsiteY15" fmla="*/ 157046 h 523313"/>
              <a:gd name="connsiteX16" fmla="*/ 358247 w 607427"/>
              <a:gd name="connsiteY16" fmla="*/ 141839 h 523313"/>
              <a:gd name="connsiteX17" fmla="*/ 367955 w 607427"/>
              <a:gd name="connsiteY17" fmla="*/ 139084 h 523313"/>
              <a:gd name="connsiteX18" fmla="*/ 239471 w 607427"/>
              <a:gd name="connsiteY18" fmla="*/ 139084 h 523313"/>
              <a:gd name="connsiteX19" fmla="*/ 249179 w 607427"/>
              <a:gd name="connsiteY19" fmla="*/ 141839 h 523313"/>
              <a:gd name="connsiteX20" fmla="*/ 257563 w 607427"/>
              <a:gd name="connsiteY20" fmla="*/ 157046 h 523313"/>
              <a:gd name="connsiteX21" fmla="*/ 257563 w 607427"/>
              <a:gd name="connsiteY21" fmla="*/ 157487 h 523313"/>
              <a:gd name="connsiteX22" fmla="*/ 247082 w 607427"/>
              <a:gd name="connsiteY22" fmla="*/ 173906 h 523313"/>
              <a:gd name="connsiteX23" fmla="*/ 189055 w 607427"/>
              <a:gd name="connsiteY23" fmla="*/ 200793 h 523313"/>
              <a:gd name="connsiteX24" fmla="*/ 247082 w 607427"/>
              <a:gd name="connsiteY24" fmla="*/ 227681 h 523313"/>
              <a:gd name="connsiteX25" fmla="*/ 257563 w 607427"/>
              <a:gd name="connsiteY25" fmla="*/ 244100 h 523313"/>
              <a:gd name="connsiteX26" fmla="*/ 257563 w 607427"/>
              <a:gd name="connsiteY26" fmla="*/ 244541 h 523313"/>
              <a:gd name="connsiteX27" fmla="*/ 249179 w 607427"/>
              <a:gd name="connsiteY27" fmla="*/ 259748 h 523313"/>
              <a:gd name="connsiteX28" fmla="*/ 239471 w 607427"/>
              <a:gd name="connsiteY28" fmla="*/ 262503 h 523313"/>
              <a:gd name="connsiteX29" fmla="*/ 231859 w 607427"/>
              <a:gd name="connsiteY29" fmla="*/ 260850 h 523313"/>
              <a:gd name="connsiteX30" fmla="*/ 139081 w 607427"/>
              <a:gd name="connsiteY30" fmla="*/ 217764 h 523313"/>
              <a:gd name="connsiteX31" fmla="*/ 128711 w 607427"/>
              <a:gd name="connsiteY31" fmla="*/ 201455 h 523313"/>
              <a:gd name="connsiteX32" fmla="*/ 128711 w 607427"/>
              <a:gd name="connsiteY32" fmla="*/ 200132 h 523313"/>
              <a:gd name="connsiteX33" fmla="*/ 139081 w 607427"/>
              <a:gd name="connsiteY33" fmla="*/ 183823 h 523313"/>
              <a:gd name="connsiteX34" fmla="*/ 231859 w 607427"/>
              <a:gd name="connsiteY34" fmla="*/ 140737 h 523313"/>
              <a:gd name="connsiteX35" fmla="*/ 239471 w 607427"/>
              <a:gd name="connsiteY35" fmla="*/ 139084 h 523313"/>
              <a:gd name="connsiteX36" fmla="*/ 333983 w 607427"/>
              <a:gd name="connsiteY36" fmla="*/ 87783 h 523313"/>
              <a:gd name="connsiteX37" fmla="*/ 334424 w 607427"/>
              <a:gd name="connsiteY37" fmla="*/ 87783 h 523313"/>
              <a:gd name="connsiteX38" fmla="*/ 348980 w 607427"/>
              <a:gd name="connsiteY38" fmla="*/ 95162 h 523313"/>
              <a:gd name="connsiteX39" fmla="*/ 351627 w 607427"/>
              <a:gd name="connsiteY39" fmla="*/ 111351 h 523313"/>
              <a:gd name="connsiteX40" fmla="*/ 290535 w 607427"/>
              <a:gd name="connsiteY40" fmla="*/ 300332 h 523313"/>
              <a:gd name="connsiteX41" fmla="*/ 273333 w 607427"/>
              <a:gd name="connsiteY41" fmla="*/ 312887 h 523313"/>
              <a:gd name="connsiteX42" fmla="*/ 272891 w 607427"/>
              <a:gd name="connsiteY42" fmla="*/ 312887 h 523313"/>
              <a:gd name="connsiteX43" fmla="*/ 258335 w 607427"/>
              <a:gd name="connsiteY43" fmla="*/ 305508 h 523313"/>
              <a:gd name="connsiteX44" fmla="*/ 255689 w 607427"/>
              <a:gd name="connsiteY44" fmla="*/ 289429 h 523313"/>
              <a:gd name="connsiteX45" fmla="*/ 316890 w 607427"/>
              <a:gd name="connsiteY45" fmla="*/ 100338 h 523313"/>
              <a:gd name="connsiteX46" fmla="*/ 333983 w 607427"/>
              <a:gd name="connsiteY46" fmla="*/ 87783 h 523313"/>
              <a:gd name="connsiteX47" fmla="*/ 44120 w 607427"/>
              <a:gd name="connsiteY47" fmla="*/ 44059 h 523313"/>
              <a:gd name="connsiteX48" fmla="*/ 44120 w 607427"/>
              <a:gd name="connsiteY48" fmla="*/ 358311 h 523313"/>
              <a:gd name="connsiteX49" fmla="*/ 563307 w 607427"/>
              <a:gd name="connsiteY49" fmla="*/ 358311 h 523313"/>
              <a:gd name="connsiteX50" fmla="*/ 563307 w 607427"/>
              <a:gd name="connsiteY50" fmla="*/ 44059 h 523313"/>
              <a:gd name="connsiteX51" fmla="*/ 29450 w 607427"/>
              <a:gd name="connsiteY51" fmla="*/ 0 h 523313"/>
              <a:gd name="connsiteX52" fmla="*/ 577977 w 607427"/>
              <a:gd name="connsiteY52" fmla="*/ 0 h 523313"/>
              <a:gd name="connsiteX53" fmla="*/ 607427 w 607427"/>
              <a:gd name="connsiteY53" fmla="*/ 29410 h 523313"/>
              <a:gd name="connsiteX54" fmla="*/ 607427 w 607427"/>
              <a:gd name="connsiteY54" fmla="*/ 373071 h 523313"/>
              <a:gd name="connsiteX55" fmla="*/ 577977 w 607427"/>
              <a:gd name="connsiteY55" fmla="*/ 402371 h 523313"/>
              <a:gd name="connsiteX56" fmla="*/ 372817 w 607427"/>
              <a:gd name="connsiteY56" fmla="*/ 402371 h 523313"/>
              <a:gd name="connsiteX57" fmla="*/ 372817 w 607427"/>
              <a:gd name="connsiteY57" fmla="*/ 468900 h 523313"/>
              <a:gd name="connsiteX58" fmla="*/ 452675 w 607427"/>
              <a:gd name="connsiteY58" fmla="*/ 468900 h 523313"/>
              <a:gd name="connsiteX59" fmla="*/ 479809 w 607427"/>
              <a:gd name="connsiteY59" fmla="*/ 496106 h 523313"/>
              <a:gd name="connsiteX60" fmla="*/ 452675 w 607427"/>
              <a:gd name="connsiteY60" fmla="*/ 523313 h 523313"/>
              <a:gd name="connsiteX61" fmla="*/ 154752 w 607427"/>
              <a:gd name="connsiteY61" fmla="*/ 523313 h 523313"/>
              <a:gd name="connsiteX62" fmla="*/ 127508 w 607427"/>
              <a:gd name="connsiteY62" fmla="*/ 496106 h 523313"/>
              <a:gd name="connsiteX63" fmla="*/ 154752 w 607427"/>
              <a:gd name="connsiteY63" fmla="*/ 468900 h 523313"/>
              <a:gd name="connsiteX64" fmla="*/ 234610 w 607427"/>
              <a:gd name="connsiteY64" fmla="*/ 468900 h 523313"/>
              <a:gd name="connsiteX65" fmla="*/ 234610 w 607427"/>
              <a:gd name="connsiteY65" fmla="*/ 402371 h 523313"/>
              <a:gd name="connsiteX66" fmla="*/ 29450 w 607427"/>
              <a:gd name="connsiteY66" fmla="*/ 402371 h 523313"/>
              <a:gd name="connsiteX67" fmla="*/ 0 w 607427"/>
              <a:gd name="connsiteY67" fmla="*/ 373071 h 523313"/>
              <a:gd name="connsiteX68" fmla="*/ 0 w 607427"/>
              <a:gd name="connsiteY68" fmla="*/ 29410 h 523313"/>
              <a:gd name="connsiteX69" fmla="*/ 29450 w 607427"/>
              <a:gd name="connsiteY69" fmla="*/ 0 h 52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7427" h="523313">
                <a:moveTo>
                  <a:pt x="367955" y="139084"/>
                </a:moveTo>
                <a:cubicBezTo>
                  <a:pt x="370493" y="139084"/>
                  <a:pt x="373140" y="139635"/>
                  <a:pt x="375457" y="140737"/>
                </a:cubicBezTo>
                <a:lnTo>
                  <a:pt x="468235" y="183823"/>
                </a:lnTo>
                <a:cubicBezTo>
                  <a:pt x="474633" y="186799"/>
                  <a:pt x="478715" y="193190"/>
                  <a:pt x="478715" y="200132"/>
                </a:cubicBezTo>
                <a:lnTo>
                  <a:pt x="478715" y="201455"/>
                </a:lnTo>
                <a:cubicBezTo>
                  <a:pt x="478715" y="208397"/>
                  <a:pt x="474633" y="214788"/>
                  <a:pt x="468235" y="217764"/>
                </a:cubicBezTo>
                <a:lnTo>
                  <a:pt x="375457" y="260850"/>
                </a:lnTo>
                <a:cubicBezTo>
                  <a:pt x="373030" y="261952"/>
                  <a:pt x="370493" y="262503"/>
                  <a:pt x="367845" y="262503"/>
                </a:cubicBezTo>
                <a:cubicBezTo>
                  <a:pt x="364425" y="262503"/>
                  <a:pt x="361116" y="261621"/>
                  <a:pt x="358247" y="259748"/>
                </a:cubicBezTo>
                <a:cubicBezTo>
                  <a:pt x="352952" y="256442"/>
                  <a:pt x="349863" y="250712"/>
                  <a:pt x="349863" y="244541"/>
                </a:cubicBezTo>
                <a:lnTo>
                  <a:pt x="349863" y="244100"/>
                </a:lnTo>
                <a:cubicBezTo>
                  <a:pt x="349863" y="237048"/>
                  <a:pt x="353945" y="230656"/>
                  <a:pt x="360344" y="227681"/>
                </a:cubicBezTo>
                <a:lnTo>
                  <a:pt x="418371" y="200793"/>
                </a:lnTo>
                <a:lnTo>
                  <a:pt x="360344" y="173906"/>
                </a:lnTo>
                <a:cubicBezTo>
                  <a:pt x="353945" y="170931"/>
                  <a:pt x="349863" y="164539"/>
                  <a:pt x="349863" y="157487"/>
                </a:cubicBezTo>
                <a:lnTo>
                  <a:pt x="349863" y="157046"/>
                </a:lnTo>
                <a:cubicBezTo>
                  <a:pt x="349863" y="150875"/>
                  <a:pt x="352952" y="145145"/>
                  <a:pt x="358247" y="141839"/>
                </a:cubicBezTo>
                <a:cubicBezTo>
                  <a:pt x="361116" y="140076"/>
                  <a:pt x="364425" y="139084"/>
                  <a:pt x="367955" y="139084"/>
                </a:cubicBezTo>
                <a:close/>
                <a:moveTo>
                  <a:pt x="239471" y="139084"/>
                </a:moveTo>
                <a:cubicBezTo>
                  <a:pt x="243001" y="139084"/>
                  <a:pt x="246310" y="140076"/>
                  <a:pt x="249179" y="141839"/>
                </a:cubicBezTo>
                <a:cubicBezTo>
                  <a:pt x="254364" y="145145"/>
                  <a:pt x="257563" y="150875"/>
                  <a:pt x="257563" y="157046"/>
                </a:cubicBezTo>
                <a:lnTo>
                  <a:pt x="257563" y="157487"/>
                </a:lnTo>
                <a:cubicBezTo>
                  <a:pt x="257563" y="164539"/>
                  <a:pt x="253481" y="170931"/>
                  <a:pt x="247082" y="173906"/>
                </a:cubicBezTo>
                <a:lnTo>
                  <a:pt x="189055" y="200793"/>
                </a:lnTo>
                <a:lnTo>
                  <a:pt x="247082" y="227681"/>
                </a:lnTo>
                <a:cubicBezTo>
                  <a:pt x="253481" y="230656"/>
                  <a:pt x="257563" y="237048"/>
                  <a:pt x="257563" y="244100"/>
                </a:cubicBezTo>
                <a:lnTo>
                  <a:pt x="257563" y="244541"/>
                </a:lnTo>
                <a:cubicBezTo>
                  <a:pt x="257563" y="250712"/>
                  <a:pt x="254364" y="256442"/>
                  <a:pt x="249179" y="259748"/>
                </a:cubicBezTo>
                <a:cubicBezTo>
                  <a:pt x="246310" y="261621"/>
                  <a:pt x="242890" y="262503"/>
                  <a:pt x="239471" y="262503"/>
                </a:cubicBezTo>
                <a:cubicBezTo>
                  <a:pt x="236823" y="262503"/>
                  <a:pt x="234286" y="261952"/>
                  <a:pt x="231859" y="260850"/>
                </a:cubicBezTo>
                <a:lnTo>
                  <a:pt x="139081" y="217764"/>
                </a:lnTo>
                <a:cubicBezTo>
                  <a:pt x="132793" y="214788"/>
                  <a:pt x="128711" y="208397"/>
                  <a:pt x="128711" y="201455"/>
                </a:cubicBezTo>
                <a:lnTo>
                  <a:pt x="128711" y="200132"/>
                </a:lnTo>
                <a:cubicBezTo>
                  <a:pt x="128711" y="193190"/>
                  <a:pt x="132793" y="186799"/>
                  <a:pt x="139081" y="183823"/>
                </a:cubicBezTo>
                <a:lnTo>
                  <a:pt x="231859" y="140737"/>
                </a:lnTo>
                <a:cubicBezTo>
                  <a:pt x="234286" y="139635"/>
                  <a:pt x="236823" y="139084"/>
                  <a:pt x="239471" y="139084"/>
                </a:cubicBezTo>
                <a:close/>
                <a:moveTo>
                  <a:pt x="333983" y="87783"/>
                </a:moveTo>
                <a:lnTo>
                  <a:pt x="334424" y="87783"/>
                </a:lnTo>
                <a:cubicBezTo>
                  <a:pt x="340158" y="87783"/>
                  <a:pt x="345672" y="90536"/>
                  <a:pt x="348980" y="95162"/>
                </a:cubicBezTo>
                <a:cubicBezTo>
                  <a:pt x="352399" y="99787"/>
                  <a:pt x="353391" y="105844"/>
                  <a:pt x="351627" y="111351"/>
                </a:cubicBezTo>
                <a:lnTo>
                  <a:pt x="290535" y="300332"/>
                </a:lnTo>
                <a:cubicBezTo>
                  <a:pt x="288109" y="307821"/>
                  <a:pt x="281272" y="312887"/>
                  <a:pt x="273333" y="312887"/>
                </a:cubicBezTo>
                <a:lnTo>
                  <a:pt x="272891" y="312887"/>
                </a:lnTo>
                <a:cubicBezTo>
                  <a:pt x="267157" y="312887"/>
                  <a:pt x="261754" y="310134"/>
                  <a:pt x="258335" y="305508"/>
                </a:cubicBezTo>
                <a:cubicBezTo>
                  <a:pt x="255027" y="300883"/>
                  <a:pt x="254035" y="294826"/>
                  <a:pt x="255689" y="289429"/>
                </a:cubicBezTo>
                <a:lnTo>
                  <a:pt x="316890" y="100338"/>
                </a:lnTo>
                <a:cubicBezTo>
                  <a:pt x="319206" y="92849"/>
                  <a:pt x="326153" y="87783"/>
                  <a:pt x="333983" y="87783"/>
                </a:cubicBezTo>
                <a:close/>
                <a:moveTo>
                  <a:pt x="44120" y="44059"/>
                </a:moveTo>
                <a:lnTo>
                  <a:pt x="44120" y="358311"/>
                </a:lnTo>
                <a:lnTo>
                  <a:pt x="563307" y="358311"/>
                </a:lnTo>
                <a:lnTo>
                  <a:pt x="563307" y="44059"/>
                </a:lnTo>
                <a:close/>
                <a:moveTo>
                  <a:pt x="29450" y="0"/>
                </a:moveTo>
                <a:lnTo>
                  <a:pt x="577977" y="0"/>
                </a:lnTo>
                <a:cubicBezTo>
                  <a:pt x="594191" y="0"/>
                  <a:pt x="607427" y="13108"/>
                  <a:pt x="607427" y="29410"/>
                </a:cubicBezTo>
                <a:lnTo>
                  <a:pt x="607427" y="373071"/>
                </a:lnTo>
                <a:cubicBezTo>
                  <a:pt x="607427" y="389263"/>
                  <a:pt x="594191" y="402371"/>
                  <a:pt x="577977" y="402371"/>
                </a:cubicBezTo>
                <a:lnTo>
                  <a:pt x="372817" y="402371"/>
                </a:lnTo>
                <a:lnTo>
                  <a:pt x="372817" y="468900"/>
                </a:lnTo>
                <a:lnTo>
                  <a:pt x="452675" y="468900"/>
                </a:lnTo>
                <a:cubicBezTo>
                  <a:pt x="467676" y="468900"/>
                  <a:pt x="479809" y="481126"/>
                  <a:pt x="479809" y="496106"/>
                </a:cubicBezTo>
                <a:cubicBezTo>
                  <a:pt x="479809" y="511087"/>
                  <a:pt x="467676" y="523313"/>
                  <a:pt x="452675" y="523313"/>
                </a:cubicBezTo>
                <a:lnTo>
                  <a:pt x="154752" y="523313"/>
                </a:lnTo>
                <a:cubicBezTo>
                  <a:pt x="139751" y="523313"/>
                  <a:pt x="127508" y="511087"/>
                  <a:pt x="127508" y="496106"/>
                </a:cubicBezTo>
                <a:cubicBezTo>
                  <a:pt x="127508" y="481126"/>
                  <a:pt x="139751" y="468900"/>
                  <a:pt x="154752" y="468900"/>
                </a:cubicBezTo>
                <a:lnTo>
                  <a:pt x="234610" y="468900"/>
                </a:lnTo>
                <a:lnTo>
                  <a:pt x="234610" y="402371"/>
                </a:lnTo>
                <a:lnTo>
                  <a:pt x="29450" y="402371"/>
                </a:lnTo>
                <a:cubicBezTo>
                  <a:pt x="13126" y="402371"/>
                  <a:pt x="0" y="389263"/>
                  <a:pt x="0" y="373071"/>
                </a:cubicBezTo>
                <a:lnTo>
                  <a:pt x="0" y="29410"/>
                </a:lnTo>
                <a:cubicBezTo>
                  <a:pt x="0" y="13108"/>
                  <a:pt x="13126" y="0"/>
                  <a:pt x="2945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65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1" name="iconfont-10313-5038949"/>
          <p:cNvSpPr/>
          <p:nvPr/>
        </p:nvSpPr>
        <p:spPr>
          <a:xfrm>
            <a:off x="2044810" y="6321330"/>
            <a:ext cx="1008036" cy="1056656"/>
          </a:xfrm>
          <a:custGeom>
            <a:avLst/>
            <a:gdLst>
              <a:gd name="T0" fmla="*/ 6365 w 11245"/>
              <a:gd name="T1" fmla="*/ 5618 h 11245"/>
              <a:gd name="T2" fmla="*/ 6108 w 11245"/>
              <a:gd name="T3" fmla="*/ 5884 h 11245"/>
              <a:gd name="T4" fmla="*/ 6365 w 11245"/>
              <a:gd name="T5" fmla="*/ 6122 h 11245"/>
              <a:gd name="T6" fmla="*/ 6694 w 11245"/>
              <a:gd name="T7" fmla="*/ 5884 h 11245"/>
              <a:gd name="T8" fmla="*/ 6365 w 11245"/>
              <a:gd name="T9" fmla="*/ 5618 h 11245"/>
              <a:gd name="T10" fmla="*/ 5522 w 11245"/>
              <a:gd name="T11" fmla="*/ 4382 h 11245"/>
              <a:gd name="T12" fmla="*/ 5852 w 11245"/>
              <a:gd name="T13" fmla="*/ 4061 h 11245"/>
              <a:gd name="T14" fmla="*/ 5522 w 11245"/>
              <a:gd name="T15" fmla="*/ 3740 h 11245"/>
              <a:gd name="T16" fmla="*/ 5146 w 11245"/>
              <a:gd name="T17" fmla="*/ 4061 h 11245"/>
              <a:gd name="T18" fmla="*/ 5522 w 11245"/>
              <a:gd name="T19" fmla="*/ 4382 h 11245"/>
              <a:gd name="T20" fmla="*/ 5623 w 11245"/>
              <a:gd name="T21" fmla="*/ 0 h 11245"/>
              <a:gd name="T22" fmla="*/ 0 w 11245"/>
              <a:gd name="T23" fmla="*/ 5623 h 11245"/>
              <a:gd name="T24" fmla="*/ 5623 w 11245"/>
              <a:gd name="T25" fmla="*/ 11245 h 11245"/>
              <a:gd name="T26" fmla="*/ 11245 w 11245"/>
              <a:gd name="T27" fmla="*/ 5623 h 11245"/>
              <a:gd name="T28" fmla="*/ 5623 w 11245"/>
              <a:gd name="T29" fmla="*/ 0 h 11245"/>
              <a:gd name="T30" fmla="*/ 4560 w 11245"/>
              <a:gd name="T31" fmla="*/ 7047 h 11245"/>
              <a:gd name="T32" fmla="*/ 3653 w 11245"/>
              <a:gd name="T33" fmla="*/ 6901 h 11245"/>
              <a:gd name="T34" fmla="*/ 2728 w 11245"/>
              <a:gd name="T35" fmla="*/ 7368 h 11245"/>
              <a:gd name="T36" fmla="*/ 2993 w 11245"/>
              <a:gd name="T37" fmla="*/ 6580 h 11245"/>
              <a:gd name="T38" fmla="*/ 1958 w 11245"/>
              <a:gd name="T39" fmla="*/ 4840 h 11245"/>
              <a:gd name="T40" fmla="*/ 4560 w 11245"/>
              <a:gd name="T41" fmla="*/ 2641 h 11245"/>
              <a:gd name="T42" fmla="*/ 7171 w 11245"/>
              <a:gd name="T43" fmla="*/ 4455 h 11245"/>
              <a:gd name="T44" fmla="*/ 6923 w 11245"/>
              <a:gd name="T45" fmla="*/ 4427 h 11245"/>
              <a:gd name="T46" fmla="*/ 4716 w 11245"/>
              <a:gd name="T47" fmla="*/ 6489 h 11245"/>
              <a:gd name="T48" fmla="*/ 4789 w 11245"/>
              <a:gd name="T49" fmla="*/ 7038 h 11245"/>
              <a:gd name="T50" fmla="*/ 4560 w 11245"/>
              <a:gd name="T51" fmla="*/ 7047 h 11245"/>
              <a:gd name="T52" fmla="*/ 8380 w 11245"/>
              <a:gd name="T53" fmla="*/ 7945 h 11245"/>
              <a:gd name="T54" fmla="*/ 8563 w 11245"/>
              <a:gd name="T55" fmla="*/ 8605 h 11245"/>
              <a:gd name="T56" fmla="*/ 7867 w 11245"/>
              <a:gd name="T57" fmla="*/ 8211 h 11245"/>
              <a:gd name="T58" fmla="*/ 7079 w 11245"/>
              <a:gd name="T59" fmla="*/ 8348 h 11245"/>
              <a:gd name="T60" fmla="*/ 4881 w 11245"/>
              <a:gd name="T61" fmla="*/ 6461 h 11245"/>
              <a:gd name="T62" fmla="*/ 7079 w 11245"/>
              <a:gd name="T63" fmla="*/ 4574 h 11245"/>
              <a:gd name="T64" fmla="*/ 9287 w 11245"/>
              <a:gd name="T65" fmla="*/ 6461 h 11245"/>
              <a:gd name="T66" fmla="*/ 8380 w 11245"/>
              <a:gd name="T67" fmla="*/ 7945 h 11245"/>
              <a:gd name="T68" fmla="*/ 3708 w 11245"/>
              <a:gd name="T69" fmla="*/ 3740 h 11245"/>
              <a:gd name="T70" fmla="*/ 3314 w 11245"/>
              <a:gd name="T71" fmla="*/ 4061 h 11245"/>
              <a:gd name="T72" fmla="*/ 3708 w 11245"/>
              <a:gd name="T73" fmla="*/ 4382 h 11245"/>
              <a:gd name="T74" fmla="*/ 4038 w 11245"/>
              <a:gd name="T75" fmla="*/ 4061 h 11245"/>
              <a:gd name="T76" fmla="*/ 3708 w 11245"/>
              <a:gd name="T77" fmla="*/ 3740 h 11245"/>
              <a:gd name="T78" fmla="*/ 7803 w 11245"/>
              <a:gd name="T79" fmla="*/ 5618 h 11245"/>
              <a:gd name="T80" fmla="*/ 7546 w 11245"/>
              <a:gd name="T81" fmla="*/ 5884 h 11245"/>
              <a:gd name="T82" fmla="*/ 7803 w 11245"/>
              <a:gd name="T83" fmla="*/ 6122 h 11245"/>
              <a:gd name="T84" fmla="*/ 8124 w 11245"/>
              <a:gd name="T85" fmla="*/ 5884 h 11245"/>
              <a:gd name="T86" fmla="*/ 7803 w 11245"/>
              <a:gd name="T87" fmla="*/ 5618 h 11245"/>
              <a:gd name="T88" fmla="*/ 7803 w 11245"/>
              <a:gd name="T89" fmla="*/ 5618 h 1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245" h="11245">
                <a:moveTo>
                  <a:pt x="6365" y="5618"/>
                </a:moveTo>
                <a:cubicBezTo>
                  <a:pt x="6236" y="5618"/>
                  <a:pt x="6108" y="5737"/>
                  <a:pt x="6108" y="5884"/>
                </a:cubicBezTo>
                <a:cubicBezTo>
                  <a:pt x="6108" y="6003"/>
                  <a:pt x="6236" y="6122"/>
                  <a:pt x="6365" y="6122"/>
                </a:cubicBezTo>
                <a:cubicBezTo>
                  <a:pt x="6557" y="6122"/>
                  <a:pt x="6694" y="6003"/>
                  <a:pt x="6694" y="5884"/>
                </a:cubicBezTo>
                <a:cubicBezTo>
                  <a:pt x="6694" y="5737"/>
                  <a:pt x="6557" y="5618"/>
                  <a:pt x="6365" y="5618"/>
                </a:cubicBezTo>
                <a:close/>
                <a:moveTo>
                  <a:pt x="5522" y="4382"/>
                </a:moveTo>
                <a:cubicBezTo>
                  <a:pt x="5723" y="4382"/>
                  <a:pt x="5852" y="4253"/>
                  <a:pt x="5852" y="4061"/>
                </a:cubicBezTo>
                <a:cubicBezTo>
                  <a:pt x="5852" y="3859"/>
                  <a:pt x="5723" y="3740"/>
                  <a:pt x="5522" y="3740"/>
                </a:cubicBezTo>
                <a:cubicBezTo>
                  <a:pt x="5329" y="3740"/>
                  <a:pt x="5146" y="3859"/>
                  <a:pt x="5146" y="4061"/>
                </a:cubicBezTo>
                <a:cubicBezTo>
                  <a:pt x="5146" y="4253"/>
                  <a:pt x="5329" y="4382"/>
                  <a:pt x="5522" y="4382"/>
                </a:cubicBezTo>
                <a:close/>
                <a:moveTo>
                  <a:pt x="5623" y="0"/>
                </a:moveTo>
                <a:cubicBezTo>
                  <a:pt x="2517" y="0"/>
                  <a:pt x="0" y="2517"/>
                  <a:pt x="0" y="5623"/>
                </a:cubicBezTo>
                <a:cubicBezTo>
                  <a:pt x="0" y="8728"/>
                  <a:pt x="2517" y="11245"/>
                  <a:pt x="5623" y="11245"/>
                </a:cubicBezTo>
                <a:cubicBezTo>
                  <a:pt x="8728" y="11245"/>
                  <a:pt x="11245" y="8728"/>
                  <a:pt x="11245" y="5623"/>
                </a:cubicBezTo>
                <a:cubicBezTo>
                  <a:pt x="11245" y="2517"/>
                  <a:pt x="8728" y="0"/>
                  <a:pt x="5623" y="0"/>
                </a:cubicBezTo>
                <a:close/>
                <a:moveTo>
                  <a:pt x="4560" y="7047"/>
                </a:moveTo>
                <a:cubicBezTo>
                  <a:pt x="4221" y="7047"/>
                  <a:pt x="3974" y="6992"/>
                  <a:pt x="3653" y="6901"/>
                </a:cubicBezTo>
                <a:lnTo>
                  <a:pt x="2728" y="7368"/>
                </a:lnTo>
                <a:lnTo>
                  <a:pt x="2993" y="6580"/>
                </a:lnTo>
                <a:cubicBezTo>
                  <a:pt x="2343" y="6122"/>
                  <a:pt x="1958" y="5545"/>
                  <a:pt x="1958" y="4840"/>
                </a:cubicBezTo>
                <a:cubicBezTo>
                  <a:pt x="1958" y="3594"/>
                  <a:pt x="3131" y="2641"/>
                  <a:pt x="4560" y="2641"/>
                </a:cubicBezTo>
                <a:cubicBezTo>
                  <a:pt x="5824" y="2641"/>
                  <a:pt x="6951" y="3392"/>
                  <a:pt x="7171" y="4455"/>
                </a:cubicBezTo>
                <a:cubicBezTo>
                  <a:pt x="7079" y="4437"/>
                  <a:pt x="6997" y="4427"/>
                  <a:pt x="6923" y="4427"/>
                </a:cubicBezTo>
                <a:cubicBezTo>
                  <a:pt x="5678" y="4427"/>
                  <a:pt x="4716" y="5362"/>
                  <a:pt x="4716" y="6489"/>
                </a:cubicBezTo>
                <a:cubicBezTo>
                  <a:pt x="4716" y="6681"/>
                  <a:pt x="4743" y="6855"/>
                  <a:pt x="4789" y="7038"/>
                </a:cubicBezTo>
                <a:cubicBezTo>
                  <a:pt x="4716" y="7047"/>
                  <a:pt x="4633" y="7047"/>
                  <a:pt x="4560" y="7047"/>
                </a:cubicBezTo>
                <a:close/>
                <a:moveTo>
                  <a:pt x="8380" y="7945"/>
                </a:moveTo>
                <a:lnTo>
                  <a:pt x="8563" y="8605"/>
                </a:lnTo>
                <a:lnTo>
                  <a:pt x="7867" y="8211"/>
                </a:lnTo>
                <a:cubicBezTo>
                  <a:pt x="7601" y="8266"/>
                  <a:pt x="7345" y="8348"/>
                  <a:pt x="7079" y="8348"/>
                </a:cubicBezTo>
                <a:cubicBezTo>
                  <a:pt x="5852" y="8348"/>
                  <a:pt x="4881" y="7505"/>
                  <a:pt x="4881" y="6461"/>
                </a:cubicBezTo>
                <a:cubicBezTo>
                  <a:pt x="4881" y="5417"/>
                  <a:pt x="5852" y="4574"/>
                  <a:pt x="7079" y="4574"/>
                </a:cubicBezTo>
                <a:cubicBezTo>
                  <a:pt x="8243" y="4574"/>
                  <a:pt x="9287" y="5417"/>
                  <a:pt x="9287" y="6461"/>
                </a:cubicBezTo>
                <a:cubicBezTo>
                  <a:pt x="9287" y="7047"/>
                  <a:pt x="8893" y="7569"/>
                  <a:pt x="8380" y="7945"/>
                </a:cubicBezTo>
                <a:close/>
                <a:moveTo>
                  <a:pt x="3708" y="3740"/>
                </a:moveTo>
                <a:cubicBezTo>
                  <a:pt x="3516" y="3740"/>
                  <a:pt x="3314" y="3859"/>
                  <a:pt x="3314" y="4061"/>
                </a:cubicBezTo>
                <a:cubicBezTo>
                  <a:pt x="3314" y="4253"/>
                  <a:pt x="3516" y="4382"/>
                  <a:pt x="3708" y="4382"/>
                </a:cubicBezTo>
                <a:cubicBezTo>
                  <a:pt x="3891" y="4382"/>
                  <a:pt x="4038" y="4253"/>
                  <a:pt x="4038" y="4061"/>
                </a:cubicBezTo>
                <a:cubicBezTo>
                  <a:pt x="4038" y="3859"/>
                  <a:pt x="3891" y="3740"/>
                  <a:pt x="3708" y="3740"/>
                </a:cubicBezTo>
                <a:close/>
                <a:moveTo>
                  <a:pt x="7803" y="5618"/>
                </a:moveTo>
                <a:cubicBezTo>
                  <a:pt x="7665" y="5618"/>
                  <a:pt x="7546" y="5737"/>
                  <a:pt x="7546" y="5884"/>
                </a:cubicBezTo>
                <a:cubicBezTo>
                  <a:pt x="7546" y="6003"/>
                  <a:pt x="7665" y="6122"/>
                  <a:pt x="7803" y="6122"/>
                </a:cubicBezTo>
                <a:cubicBezTo>
                  <a:pt x="7986" y="6122"/>
                  <a:pt x="8124" y="6003"/>
                  <a:pt x="8124" y="5884"/>
                </a:cubicBezTo>
                <a:cubicBezTo>
                  <a:pt x="8124" y="5737"/>
                  <a:pt x="7986" y="5618"/>
                  <a:pt x="7803" y="5618"/>
                </a:cubicBezTo>
                <a:close/>
                <a:moveTo>
                  <a:pt x="7803" y="5618"/>
                </a:move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3" name="图片 122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90" y="3230826"/>
            <a:ext cx="2162322" cy="8568510"/>
          </a:xfrm>
          <a:prstGeom prst="rect">
            <a:avLst/>
          </a:prstGeom>
        </p:spPr>
      </p:pic>
      <p:sp>
        <p:nvSpPr>
          <p:cNvPr id="124" name="文本框 123"/>
          <p:cNvSpPr txBox="1"/>
          <p:nvPr/>
        </p:nvSpPr>
        <p:spPr>
          <a:xfrm>
            <a:off x="2018806" y="5458860"/>
            <a:ext cx="13256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2071974" y="3399124"/>
            <a:ext cx="13256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Web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1844964" y="7666734"/>
            <a:ext cx="13256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微信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1769552" y="9914896"/>
            <a:ext cx="1476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小程序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1769552" y="11852840"/>
            <a:ext cx="14764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更多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1844964" y="10876056"/>
            <a:ext cx="13256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6309162" y="2853854"/>
            <a:ext cx="11712198" cy="8774732"/>
            <a:chOff x="2997091" y="1677874"/>
            <a:chExt cx="5856099" cy="4387366"/>
          </a:xfrm>
        </p:grpSpPr>
        <p:pic>
          <p:nvPicPr>
            <p:cNvPr id="131" name="图片 1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7091" y="1677874"/>
              <a:ext cx="5856099" cy="43873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2" name="图片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0673" y="2433040"/>
              <a:ext cx="1441964" cy="2868802"/>
            </a:xfrm>
            <a:prstGeom prst="rect">
              <a:avLst/>
            </a:prstGeom>
          </p:spPr>
        </p:pic>
        <p:pic>
          <p:nvPicPr>
            <p:cNvPr id="133" name="图片 1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0529" y="2600587"/>
              <a:ext cx="1115996" cy="151002"/>
            </a:xfrm>
            <a:prstGeom prst="rect">
              <a:avLst/>
            </a:prstGeom>
          </p:spPr>
        </p:pic>
        <p:pic>
          <p:nvPicPr>
            <p:cNvPr id="134" name="图片 1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0529" y="3212653"/>
              <a:ext cx="1115996" cy="151002"/>
            </a:xfrm>
            <a:prstGeom prst="rect">
              <a:avLst/>
            </a:prstGeom>
          </p:spPr>
        </p:pic>
        <p:pic>
          <p:nvPicPr>
            <p:cNvPr id="135" name="图片 1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0529" y="3543688"/>
              <a:ext cx="1115996" cy="151002"/>
            </a:xfrm>
            <a:prstGeom prst="rect">
              <a:avLst/>
            </a:prstGeom>
          </p:spPr>
        </p:pic>
        <p:pic>
          <p:nvPicPr>
            <p:cNvPr id="136" name="图片 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0529" y="3867441"/>
              <a:ext cx="1115996" cy="151002"/>
            </a:xfrm>
            <a:prstGeom prst="rect">
              <a:avLst/>
            </a:prstGeom>
          </p:spPr>
        </p:pic>
        <p:pic>
          <p:nvPicPr>
            <p:cNvPr id="137" name="图片 1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0529" y="4191194"/>
              <a:ext cx="1115996" cy="151002"/>
            </a:xfrm>
            <a:prstGeom prst="rect">
              <a:avLst/>
            </a:prstGeom>
          </p:spPr>
        </p:pic>
        <p:pic>
          <p:nvPicPr>
            <p:cNvPr id="138" name="图片 1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0529" y="4528424"/>
              <a:ext cx="1115996" cy="151002"/>
            </a:xfrm>
            <a:prstGeom prst="rect">
              <a:avLst/>
            </a:prstGeom>
          </p:spPr>
        </p:pic>
        <p:pic>
          <p:nvPicPr>
            <p:cNvPr id="139" name="图片 1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0529" y="4833225"/>
              <a:ext cx="1115996" cy="151002"/>
            </a:xfrm>
            <a:prstGeom prst="rect">
              <a:avLst/>
            </a:prstGeom>
          </p:spPr>
        </p:pic>
        <p:pic>
          <p:nvPicPr>
            <p:cNvPr id="140" name="图片 1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0529" y="5122571"/>
              <a:ext cx="1115996" cy="151002"/>
            </a:xfrm>
            <a:prstGeom prst="rect">
              <a:avLst/>
            </a:prstGeom>
          </p:spPr>
        </p:pic>
        <p:pic>
          <p:nvPicPr>
            <p:cNvPr id="141" name="图片 1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2558" y="2355382"/>
              <a:ext cx="1171575" cy="1087250"/>
            </a:xfrm>
            <a:prstGeom prst="rect">
              <a:avLst/>
            </a:prstGeom>
          </p:spPr>
        </p:pic>
      </p:grpSp>
      <p:sp>
        <p:nvSpPr>
          <p:cNvPr id="142" name="文本框 141"/>
          <p:cNvSpPr txBox="1"/>
          <p:nvPr/>
        </p:nvSpPr>
        <p:spPr>
          <a:xfrm>
            <a:off x="3587716" y="6980994"/>
            <a:ext cx="2018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259EC"/>
                </a:solidFill>
                <a:latin typeface="微软雅黑" panose="020B0503020204020204" charset="-122"/>
                <a:ea typeface="微软雅黑" panose="020B0503020204020204" charset="-122"/>
              </a:rPr>
              <a:t>多渠道客户</a:t>
            </a:r>
            <a:endParaRPr lang="zh-CN" altLang="en-US" sz="2400" b="1" dirty="0">
              <a:solidFill>
                <a:srgbClr val="0259E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21007406" y="6321330"/>
            <a:ext cx="1701680" cy="1158600"/>
            <a:chOff x="2941638" y="1250950"/>
            <a:chExt cx="6302375" cy="4291013"/>
          </a:xfrm>
        </p:grpSpPr>
        <p:sp>
          <p:nvSpPr>
            <p:cNvPr id="144" name="任意多边形 5"/>
            <p:cNvSpPr/>
            <p:nvPr/>
          </p:nvSpPr>
          <p:spPr bwMode="auto">
            <a:xfrm>
              <a:off x="2941638" y="2847975"/>
              <a:ext cx="1212850" cy="2693988"/>
            </a:xfrm>
            <a:custGeom>
              <a:avLst/>
              <a:gdLst>
                <a:gd name="T0" fmla="*/ 269 w 322"/>
                <a:gd name="T1" fmla="*/ 29 h 714"/>
                <a:gd name="T2" fmla="*/ 222 w 322"/>
                <a:gd name="T3" fmla="*/ 48 h 714"/>
                <a:gd name="T4" fmla="*/ 217 w 322"/>
                <a:gd name="T5" fmla="*/ 90 h 714"/>
                <a:gd name="T6" fmla="*/ 171 w 322"/>
                <a:gd name="T7" fmla="*/ 118 h 714"/>
                <a:gd name="T8" fmla="*/ 121 w 322"/>
                <a:gd name="T9" fmla="*/ 133 h 714"/>
                <a:gd name="T10" fmla="*/ 87 w 322"/>
                <a:gd name="T11" fmla="*/ 171 h 714"/>
                <a:gd name="T12" fmla="*/ 94 w 322"/>
                <a:gd name="T13" fmla="*/ 206 h 714"/>
                <a:gd name="T14" fmla="*/ 64 w 322"/>
                <a:gd name="T15" fmla="*/ 253 h 714"/>
                <a:gd name="T16" fmla="*/ 50 w 322"/>
                <a:gd name="T17" fmla="*/ 315 h 714"/>
                <a:gd name="T18" fmla="*/ 18 w 322"/>
                <a:gd name="T19" fmla="*/ 356 h 714"/>
                <a:gd name="T20" fmla="*/ 44 w 322"/>
                <a:gd name="T21" fmla="*/ 376 h 714"/>
                <a:gd name="T22" fmla="*/ 28 w 322"/>
                <a:gd name="T23" fmla="*/ 420 h 714"/>
                <a:gd name="T24" fmla="*/ 27 w 322"/>
                <a:gd name="T25" fmla="*/ 449 h 714"/>
                <a:gd name="T26" fmla="*/ 46 w 322"/>
                <a:gd name="T27" fmla="*/ 479 h 714"/>
                <a:gd name="T28" fmla="*/ 38 w 322"/>
                <a:gd name="T29" fmla="*/ 527 h 714"/>
                <a:gd name="T30" fmla="*/ 60 w 322"/>
                <a:gd name="T31" fmla="*/ 531 h 714"/>
                <a:gd name="T32" fmla="*/ 74 w 322"/>
                <a:gd name="T33" fmla="*/ 582 h 714"/>
                <a:gd name="T34" fmla="*/ 99 w 322"/>
                <a:gd name="T35" fmla="*/ 601 h 714"/>
                <a:gd name="T36" fmla="*/ 138 w 322"/>
                <a:gd name="T37" fmla="*/ 617 h 714"/>
                <a:gd name="T38" fmla="*/ 161 w 322"/>
                <a:gd name="T39" fmla="*/ 661 h 714"/>
                <a:gd name="T40" fmla="*/ 194 w 322"/>
                <a:gd name="T41" fmla="*/ 672 h 714"/>
                <a:gd name="T42" fmla="*/ 239 w 322"/>
                <a:gd name="T43" fmla="*/ 652 h 714"/>
                <a:gd name="T44" fmla="*/ 201 w 322"/>
                <a:gd name="T45" fmla="*/ 674 h 714"/>
                <a:gd name="T46" fmla="*/ 154 w 322"/>
                <a:gd name="T47" fmla="*/ 657 h 714"/>
                <a:gd name="T48" fmla="*/ 102 w 322"/>
                <a:gd name="T49" fmla="*/ 616 h 714"/>
                <a:gd name="T50" fmla="*/ 98 w 322"/>
                <a:gd name="T51" fmla="*/ 571 h 714"/>
                <a:gd name="T52" fmla="*/ 73 w 322"/>
                <a:gd name="T53" fmla="*/ 557 h 714"/>
                <a:gd name="T54" fmla="*/ 43 w 322"/>
                <a:gd name="T55" fmla="*/ 514 h 714"/>
                <a:gd name="T56" fmla="*/ 64 w 322"/>
                <a:gd name="T57" fmla="*/ 479 h 714"/>
                <a:gd name="T58" fmla="*/ 52 w 322"/>
                <a:gd name="T59" fmla="*/ 437 h 714"/>
                <a:gd name="T60" fmla="*/ 46 w 322"/>
                <a:gd name="T61" fmla="*/ 367 h 714"/>
                <a:gd name="T62" fmla="*/ 61 w 322"/>
                <a:gd name="T63" fmla="*/ 324 h 714"/>
                <a:gd name="T64" fmla="*/ 38 w 322"/>
                <a:gd name="T65" fmla="*/ 284 h 714"/>
                <a:gd name="T66" fmla="*/ 61 w 322"/>
                <a:gd name="T67" fmla="*/ 238 h 714"/>
                <a:gd name="T68" fmla="*/ 98 w 322"/>
                <a:gd name="T69" fmla="*/ 177 h 714"/>
                <a:gd name="T70" fmla="*/ 151 w 322"/>
                <a:gd name="T71" fmla="*/ 135 h 714"/>
                <a:gd name="T72" fmla="*/ 173 w 322"/>
                <a:gd name="T73" fmla="*/ 95 h 714"/>
                <a:gd name="T74" fmla="*/ 223 w 322"/>
                <a:gd name="T75" fmla="*/ 57 h 714"/>
                <a:gd name="T76" fmla="*/ 270 w 322"/>
                <a:gd name="T77" fmla="*/ 69 h 714"/>
                <a:gd name="T78" fmla="*/ 318 w 322"/>
                <a:gd name="T79" fmla="*/ 5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2" h="714">
                  <a:moveTo>
                    <a:pt x="318" y="43"/>
                  </a:moveTo>
                  <a:cubicBezTo>
                    <a:pt x="305" y="44"/>
                    <a:pt x="278" y="0"/>
                    <a:pt x="269" y="29"/>
                  </a:cubicBezTo>
                  <a:cubicBezTo>
                    <a:pt x="266" y="43"/>
                    <a:pt x="274" y="73"/>
                    <a:pt x="252" y="60"/>
                  </a:cubicBezTo>
                  <a:cubicBezTo>
                    <a:pt x="245" y="57"/>
                    <a:pt x="231" y="44"/>
                    <a:pt x="222" y="48"/>
                  </a:cubicBezTo>
                  <a:cubicBezTo>
                    <a:pt x="215" y="51"/>
                    <a:pt x="216" y="61"/>
                    <a:pt x="216" y="67"/>
                  </a:cubicBezTo>
                  <a:cubicBezTo>
                    <a:pt x="216" y="73"/>
                    <a:pt x="219" y="86"/>
                    <a:pt x="217" y="90"/>
                  </a:cubicBezTo>
                  <a:cubicBezTo>
                    <a:pt x="210" y="101"/>
                    <a:pt x="198" y="89"/>
                    <a:pt x="189" y="86"/>
                  </a:cubicBezTo>
                  <a:cubicBezTo>
                    <a:pt x="159" y="74"/>
                    <a:pt x="169" y="98"/>
                    <a:pt x="171" y="118"/>
                  </a:cubicBezTo>
                  <a:cubicBezTo>
                    <a:pt x="172" y="143"/>
                    <a:pt x="149" y="124"/>
                    <a:pt x="134" y="124"/>
                  </a:cubicBezTo>
                  <a:cubicBezTo>
                    <a:pt x="126" y="123"/>
                    <a:pt x="123" y="125"/>
                    <a:pt x="121" y="133"/>
                  </a:cubicBezTo>
                  <a:cubicBezTo>
                    <a:pt x="120" y="144"/>
                    <a:pt x="140" y="166"/>
                    <a:pt x="126" y="173"/>
                  </a:cubicBezTo>
                  <a:cubicBezTo>
                    <a:pt x="116" y="179"/>
                    <a:pt x="97" y="163"/>
                    <a:pt x="87" y="171"/>
                  </a:cubicBezTo>
                  <a:cubicBezTo>
                    <a:pt x="81" y="176"/>
                    <a:pt x="83" y="183"/>
                    <a:pt x="86" y="188"/>
                  </a:cubicBezTo>
                  <a:cubicBezTo>
                    <a:pt x="88" y="195"/>
                    <a:pt x="91" y="200"/>
                    <a:pt x="94" y="206"/>
                  </a:cubicBezTo>
                  <a:cubicBezTo>
                    <a:pt x="101" y="224"/>
                    <a:pt x="88" y="221"/>
                    <a:pt x="75" y="221"/>
                  </a:cubicBezTo>
                  <a:cubicBezTo>
                    <a:pt x="46" y="221"/>
                    <a:pt x="48" y="232"/>
                    <a:pt x="64" y="253"/>
                  </a:cubicBezTo>
                  <a:cubicBezTo>
                    <a:pt x="88" y="288"/>
                    <a:pt x="26" y="263"/>
                    <a:pt x="27" y="289"/>
                  </a:cubicBezTo>
                  <a:cubicBezTo>
                    <a:pt x="28" y="300"/>
                    <a:pt x="46" y="306"/>
                    <a:pt x="50" y="315"/>
                  </a:cubicBezTo>
                  <a:cubicBezTo>
                    <a:pt x="57" y="335"/>
                    <a:pt x="21" y="330"/>
                    <a:pt x="14" y="342"/>
                  </a:cubicBezTo>
                  <a:cubicBezTo>
                    <a:pt x="11" y="347"/>
                    <a:pt x="13" y="351"/>
                    <a:pt x="18" y="356"/>
                  </a:cubicBezTo>
                  <a:cubicBezTo>
                    <a:pt x="21" y="360"/>
                    <a:pt x="28" y="362"/>
                    <a:pt x="33" y="366"/>
                  </a:cubicBezTo>
                  <a:cubicBezTo>
                    <a:pt x="37" y="368"/>
                    <a:pt x="43" y="371"/>
                    <a:pt x="44" y="376"/>
                  </a:cubicBezTo>
                  <a:cubicBezTo>
                    <a:pt x="44" y="383"/>
                    <a:pt x="37" y="384"/>
                    <a:pt x="31" y="388"/>
                  </a:cubicBezTo>
                  <a:cubicBezTo>
                    <a:pt x="8" y="399"/>
                    <a:pt x="0" y="409"/>
                    <a:pt x="28" y="420"/>
                  </a:cubicBezTo>
                  <a:cubicBezTo>
                    <a:pt x="35" y="424"/>
                    <a:pt x="48" y="425"/>
                    <a:pt x="44" y="435"/>
                  </a:cubicBezTo>
                  <a:cubicBezTo>
                    <a:pt x="43" y="440"/>
                    <a:pt x="30" y="447"/>
                    <a:pt x="27" y="449"/>
                  </a:cubicBezTo>
                  <a:cubicBezTo>
                    <a:pt x="21" y="455"/>
                    <a:pt x="13" y="461"/>
                    <a:pt x="18" y="469"/>
                  </a:cubicBezTo>
                  <a:cubicBezTo>
                    <a:pt x="21" y="476"/>
                    <a:pt x="39" y="477"/>
                    <a:pt x="46" y="479"/>
                  </a:cubicBezTo>
                  <a:cubicBezTo>
                    <a:pt x="72" y="486"/>
                    <a:pt x="37" y="502"/>
                    <a:pt x="34" y="515"/>
                  </a:cubicBezTo>
                  <a:cubicBezTo>
                    <a:pt x="31" y="522"/>
                    <a:pt x="33" y="524"/>
                    <a:pt x="38" y="527"/>
                  </a:cubicBezTo>
                  <a:cubicBezTo>
                    <a:pt x="41" y="530"/>
                    <a:pt x="48" y="530"/>
                    <a:pt x="51" y="530"/>
                  </a:cubicBezTo>
                  <a:cubicBezTo>
                    <a:pt x="54" y="531"/>
                    <a:pt x="57" y="531"/>
                    <a:pt x="60" y="531"/>
                  </a:cubicBezTo>
                  <a:cubicBezTo>
                    <a:pt x="72" y="532"/>
                    <a:pt x="78" y="531"/>
                    <a:pt x="74" y="542"/>
                  </a:cubicBezTo>
                  <a:cubicBezTo>
                    <a:pt x="72" y="556"/>
                    <a:pt x="42" y="582"/>
                    <a:pt x="74" y="582"/>
                  </a:cubicBezTo>
                  <a:cubicBezTo>
                    <a:pt x="81" y="582"/>
                    <a:pt x="93" y="576"/>
                    <a:pt x="98" y="578"/>
                  </a:cubicBezTo>
                  <a:cubicBezTo>
                    <a:pt x="111" y="583"/>
                    <a:pt x="103" y="593"/>
                    <a:pt x="99" y="601"/>
                  </a:cubicBezTo>
                  <a:cubicBezTo>
                    <a:pt x="97" y="609"/>
                    <a:pt x="90" y="622"/>
                    <a:pt x="99" y="627"/>
                  </a:cubicBezTo>
                  <a:cubicBezTo>
                    <a:pt x="111" y="634"/>
                    <a:pt x="127" y="614"/>
                    <a:pt x="138" y="617"/>
                  </a:cubicBezTo>
                  <a:cubicBezTo>
                    <a:pt x="154" y="623"/>
                    <a:pt x="134" y="650"/>
                    <a:pt x="142" y="660"/>
                  </a:cubicBezTo>
                  <a:cubicBezTo>
                    <a:pt x="148" y="667"/>
                    <a:pt x="154" y="665"/>
                    <a:pt x="161" y="661"/>
                  </a:cubicBezTo>
                  <a:cubicBezTo>
                    <a:pt x="165" y="658"/>
                    <a:pt x="177" y="645"/>
                    <a:pt x="183" y="646"/>
                  </a:cubicBezTo>
                  <a:cubicBezTo>
                    <a:pt x="194" y="646"/>
                    <a:pt x="192" y="664"/>
                    <a:pt x="194" y="672"/>
                  </a:cubicBezTo>
                  <a:cubicBezTo>
                    <a:pt x="201" y="714"/>
                    <a:pt x="223" y="661"/>
                    <a:pt x="239" y="659"/>
                  </a:cubicBezTo>
                  <a:cubicBezTo>
                    <a:pt x="243" y="659"/>
                    <a:pt x="243" y="652"/>
                    <a:pt x="239" y="652"/>
                  </a:cubicBezTo>
                  <a:cubicBezTo>
                    <a:pt x="229" y="653"/>
                    <a:pt x="223" y="664"/>
                    <a:pt x="217" y="671"/>
                  </a:cubicBezTo>
                  <a:cubicBezTo>
                    <a:pt x="211" y="677"/>
                    <a:pt x="207" y="686"/>
                    <a:pt x="201" y="674"/>
                  </a:cubicBezTo>
                  <a:cubicBezTo>
                    <a:pt x="198" y="667"/>
                    <a:pt x="200" y="657"/>
                    <a:pt x="198" y="650"/>
                  </a:cubicBezTo>
                  <a:cubicBezTo>
                    <a:pt x="188" y="620"/>
                    <a:pt x="169" y="657"/>
                    <a:pt x="154" y="657"/>
                  </a:cubicBezTo>
                  <a:cubicBezTo>
                    <a:pt x="138" y="657"/>
                    <a:pt x="165" y="612"/>
                    <a:pt x="140" y="611"/>
                  </a:cubicBezTo>
                  <a:cubicBezTo>
                    <a:pt x="129" y="609"/>
                    <a:pt x="106" y="628"/>
                    <a:pt x="102" y="616"/>
                  </a:cubicBezTo>
                  <a:cubicBezTo>
                    <a:pt x="98" y="605"/>
                    <a:pt x="118" y="591"/>
                    <a:pt x="113" y="578"/>
                  </a:cubicBezTo>
                  <a:cubicBezTo>
                    <a:pt x="111" y="572"/>
                    <a:pt x="105" y="571"/>
                    <a:pt x="98" y="571"/>
                  </a:cubicBezTo>
                  <a:cubicBezTo>
                    <a:pt x="91" y="571"/>
                    <a:pt x="86" y="574"/>
                    <a:pt x="79" y="574"/>
                  </a:cubicBezTo>
                  <a:cubicBezTo>
                    <a:pt x="63" y="575"/>
                    <a:pt x="66" y="569"/>
                    <a:pt x="73" y="557"/>
                  </a:cubicBezTo>
                  <a:cubicBezTo>
                    <a:pt x="84" y="540"/>
                    <a:pt x="91" y="526"/>
                    <a:pt x="65" y="524"/>
                  </a:cubicBezTo>
                  <a:cubicBezTo>
                    <a:pt x="56" y="524"/>
                    <a:pt x="41" y="527"/>
                    <a:pt x="43" y="514"/>
                  </a:cubicBezTo>
                  <a:cubicBezTo>
                    <a:pt x="44" y="508"/>
                    <a:pt x="56" y="501"/>
                    <a:pt x="59" y="496"/>
                  </a:cubicBezTo>
                  <a:cubicBezTo>
                    <a:pt x="63" y="492"/>
                    <a:pt x="67" y="486"/>
                    <a:pt x="64" y="479"/>
                  </a:cubicBezTo>
                  <a:cubicBezTo>
                    <a:pt x="59" y="471"/>
                    <a:pt x="42" y="472"/>
                    <a:pt x="34" y="469"/>
                  </a:cubicBezTo>
                  <a:cubicBezTo>
                    <a:pt x="12" y="458"/>
                    <a:pt x="45" y="449"/>
                    <a:pt x="52" y="437"/>
                  </a:cubicBezTo>
                  <a:cubicBezTo>
                    <a:pt x="65" y="414"/>
                    <a:pt x="12" y="417"/>
                    <a:pt x="20" y="402"/>
                  </a:cubicBezTo>
                  <a:cubicBezTo>
                    <a:pt x="27" y="389"/>
                    <a:pt x="68" y="388"/>
                    <a:pt x="46" y="367"/>
                  </a:cubicBezTo>
                  <a:cubicBezTo>
                    <a:pt x="35" y="357"/>
                    <a:pt x="8" y="347"/>
                    <a:pt x="35" y="338"/>
                  </a:cubicBezTo>
                  <a:cubicBezTo>
                    <a:pt x="42" y="337"/>
                    <a:pt x="59" y="334"/>
                    <a:pt x="61" y="324"/>
                  </a:cubicBezTo>
                  <a:cubicBezTo>
                    <a:pt x="63" y="318"/>
                    <a:pt x="56" y="312"/>
                    <a:pt x="51" y="307"/>
                  </a:cubicBezTo>
                  <a:cubicBezTo>
                    <a:pt x="46" y="303"/>
                    <a:pt x="33" y="293"/>
                    <a:pt x="38" y="284"/>
                  </a:cubicBezTo>
                  <a:cubicBezTo>
                    <a:pt x="41" y="279"/>
                    <a:pt x="59" y="281"/>
                    <a:pt x="65" y="279"/>
                  </a:cubicBezTo>
                  <a:cubicBezTo>
                    <a:pt x="96" y="271"/>
                    <a:pt x="64" y="254"/>
                    <a:pt x="61" y="238"/>
                  </a:cubicBezTo>
                  <a:cubicBezTo>
                    <a:pt x="57" y="216"/>
                    <a:pt x="105" y="241"/>
                    <a:pt x="105" y="215"/>
                  </a:cubicBezTo>
                  <a:cubicBezTo>
                    <a:pt x="104" y="202"/>
                    <a:pt x="80" y="181"/>
                    <a:pt x="98" y="177"/>
                  </a:cubicBezTo>
                  <a:cubicBezTo>
                    <a:pt x="109" y="174"/>
                    <a:pt x="124" y="186"/>
                    <a:pt x="134" y="179"/>
                  </a:cubicBezTo>
                  <a:cubicBezTo>
                    <a:pt x="155" y="164"/>
                    <a:pt x="102" y="120"/>
                    <a:pt x="151" y="135"/>
                  </a:cubicBezTo>
                  <a:cubicBezTo>
                    <a:pt x="159" y="138"/>
                    <a:pt x="172" y="143"/>
                    <a:pt x="178" y="134"/>
                  </a:cubicBezTo>
                  <a:cubicBezTo>
                    <a:pt x="185" y="123"/>
                    <a:pt x="168" y="105"/>
                    <a:pt x="173" y="95"/>
                  </a:cubicBezTo>
                  <a:cubicBezTo>
                    <a:pt x="184" y="75"/>
                    <a:pt x="224" y="128"/>
                    <a:pt x="224" y="84"/>
                  </a:cubicBezTo>
                  <a:cubicBezTo>
                    <a:pt x="224" y="80"/>
                    <a:pt x="219" y="59"/>
                    <a:pt x="223" y="57"/>
                  </a:cubicBezTo>
                  <a:cubicBezTo>
                    <a:pt x="230" y="51"/>
                    <a:pt x="247" y="66"/>
                    <a:pt x="252" y="69"/>
                  </a:cubicBezTo>
                  <a:cubicBezTo>
                    <a:pt x="259" y="72"/>
                    <a:pt x="266" y="75"/>
                    <a:pt x="270" y="69"/>
                  </a:cubicBezTo>
                  <a:cubicBezTo>
                    <a:pt x="279" y="60"/>
                    <a:pt x="268" y="28"/>
                    <a:pt x="283" y="28"/>
                  </a:cubicBezTo>
                  <a:cubicBezTo>
                    <a:pt x="296" y="28"/>
                    <a:pt x="303" y="51"/>
                    <a:pt x="318" y="50"/>
                  </a:cubicBezTo>
                  <a:cubicBezTo>
                    <a:pt x="322" y="50"/>
                    <a:pt x="322" y="43"/>
                    <a:pt x="318" y="43"/>
                  </a:cubicBezTo>
                  <a:close/>
                </a:path>
              </a:pathLst>
            </a:custGeom>
            <a:solidFill>
              <a:srgbClr val="EDE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任意多边形 6"/>
            <p:cNvSpPr/>
            <p:nvPr/>
          </p:nvSpPr>
          <p:spPr bwMode="auto">
            <a:xfrm>
              <a:off x="2941638" y="2847975"/>
              <a:ext cx="1212850" cy="2693988"/>
            </a:xfrm>
            <a:custGeom>
              <a:avLst/>
              <a:gdLst>
                <a:gd name="T0" fmla="*/ 269 w 322"/>
                <a:gd name="T1" fmla="*/ 29 h 714"/>
                <a:gd name="T2" fmla="*/ 222 w 322"/>
                <a:gd name="T3" fmla="*/ 48 h 714"/>
                <a:gd name="T4" fmla="*/ 217 w 322"/>
                <a:gd name="T5" fmla="*/ 90 h 714"/>
                <a:gd name="T6" fmla="*/ 171 w 322"/>
                <a:gd name="T7" fmla="*/ 118 h 714"/>
                <a:gd name="T8" fmla="*/ 121 w 322"/>
                <a:gd name="T9" fmla="*/ 133 h 714"/>
                <a:gd name="T10" fmla="*/ 87 w 322"/>
                <a:gd name="T11" fmla="*/ 171 h 714"/>
                <a:gd name="T12" fmla="*/ 94 w 322"/>
                <a:gd name="T13" fmla="*/ 206 h 714"/>
                <a:gd name="T14" fmla="*/ 64 w 322"/>
                <a:gd name="T15" fmla="*/ 253 h 714"/>
                <a:gd name="T16" fmla="*/ 50 w 322"/>
                <a:gd name="T17" fmla="*/ 315 h 714"/>
                <a:gd name="T18" fmla="*/ 18 w 322"/>
                <a:gd name="T19" fmla="*/ 356 h 714"/>
                <a:gd name="T20" fmla="*/ 44 w 322"/>
                <a:gd name="T21" fmla="*/ 376 h 714"/>
                <a:gd name="T22" fmla="*/ 28 w 322"/>
                <a:gd name="T23" fmla="*/ 420 h 714"/>
                <a:gd name="T24" fmla="*/ 27 w 322"/>
                <a:gd name="T25" fmla="*/ 449 h 714"/>
                <a:gd name="T26" fmla="*/ 46 w 322"/>
                <a:gd name="T27" fmla="*/ 479 h 714"/>
                <a:gd name="T28" fmla="*/ 38 w 322"/>
                <a:gd name="T29" fmla="*/ 527 h 714"/>
                <a:gd name="T30" fmla="*/ 60 w 322"/>
                <a:gd name="T31" fmla="*/ 531 h 714"/>
                <a:gd name="T32" fmla="*/ 74 w 322"/>
                <a:gd name="T33" fmla="*/ 582 h 714"/>
                <a:gd name="T34" fmla="*/ 99 w 322"/>
                <a:gd name="T35" fmla="*/ 601 h 714"/>
                <a:gd name="T36" fmla="*/ 138 w 322"/>
                <a:gd name="T37" fmla="*/ 617 h 714"/>
                <a:gd name="T38" fmla="*/ 161 w 322"/>
                <a:gd name="T39" fmla="*/ 661 h 714"/>
                <a:gd name="T40" fmla="*/ 194 w 322"/>
                <a:gd name="T41" fmla="*/ 672 h 714"/>
                <a:gd name="T42" fmla="*/ 239 w 322"/>
                <a:gd name="T43" fmla="*/ 652 h 714"/>
                <a:gd name="T44" fmla="*/ 201 w 322"/>
                <a:gd name="T45" fmla="*/ 674 h 714"/>
                <a:gd name="T46" fmla="*/ 154 w 322"/>
                <a:gd name="T47" fmla="*/ 657 h 714"/>
                <a:gd name="T48" fmla="*/ 102 w 322"/>
                <a:gd name="T49" fmla="*/ 616 h 714"/>
                <a:gd name="T50" fmla="*/ 98 w 322"/>
                <a:gd name="T51" fmla="*/ 571 h 714"/>
                <a:gd name="T52" fmla="*/ 73 w 322"/>
                <a:gd name="T53" fmla="*/ 557 h 714"/>
                <a:gd name="T54" fmla="*/ 43 w 322"/>
                <a:gd name="T55" fmla="*/ 514 h 714"/>
                <a:gd name="T56" fmla="*/ 64 w 322"/>
                <a:gd name="T57" fmla="*/ 479 h 714"/>
                <a:gd name="T58" fmla="*/ 52 w 322"/>
                <a:gd name="T59" fmla="*/ 437 h 714"/>
                <a:gd name="T60" fmla="*/ 46 w 322"/>
                <a:gd name="T61" fmla="*/ 367 h 714"/>
                <a:gd name="T62" fmla="*/ 61 w 322"/>
                <a:gd name="T63" fmla="*/ 324 h 714"/>
                <a:gd name="T64" fmla="*/ 38 w 322"/>
                <a:gd name="T65" fmla="*/ 284 h 714"/>
                <a:gd name="T66" fmla="*/ 61 w 322"/>
                <a:gd name="T67" fmla="*/ 238 h 714"/>
                <a:gd name="T68" fmla="*/ 98 w 322"/>
                <a:gd name="T69" fmla="*/ 177 h 714"/>
                <a:gd name="T70" fmla="*/ 151 w 322"/>
                <a:gd name="T71" fmla="*/ 135 h 714"/>
                <a:gd name="T72" fmla="*/ 173 w 322"/>
                <a:gd name="T73" fmla="*/ 95 h 714"/>
                <a:gd name="T74" fmla="*/ 223 w 322"/>
                <a:gd name="T75" fmla="*/ 57 h 714"/>
                <a:gd name="T76" fmla="*/ 270 w 322"/>
                <a:gd name="T77" fmla="*/ 69 h 714"/>
                <a:gd name="T78" fmla="*/ 318 w 322"/>
                <a:gd name="T79" fmla="*/ 5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2" h="714">
                  <a:moveTo>
                    <a:pt x="318" y="43"/>
                  </a:moveTo>
                  <a:cubicBezTo>
                    <a:pt x="305" y="44"/>
                    <a:pt x="278" y="0"/>
                    <a:pt x="269" y="29"/>
                  </a:cubicBezTo>
                  <a:cubicBezTo>
                    <a:pt x="266" y="43"/>
                    <a:pt x="274" y="73"/>
                    <a:pt x="252" y="60"/>
                  </a:cubicBezTo>
                  <a:cubicBezTo>
                    <a:pt x="245" y="57"/>
                    <a:pt x="231" y="44"/>
                    <a:pt x="222" y="48"/>
                  </a:cubicBezTo>
                  <a:cubicBezTo>
                    <a:pt x="215" y="51"/>
                    <a:pt x="216" y="61"/>
                    <a:pt x="216" y="67"/>
                  </a:cubicBezTo>
                  <a:cubicBezTo>
                    <a:pt x="216" y="73"/>
                    <a:pt x="219" y="86"/>
                    <a:pt x="217" y="90"/>
                  </a:cubicBezTo>
                  <a:cubicBezTo>
                    <a:pt x="210" y="101"/>
                    <a:pt x="198" y="89"/>
                    <a:pt x="189" y="86"/>
                  </a:cubicBezTo>
                  <a:cubicBezTo>
                    <a:pt x="159" y="74"/>
                    <a:pt x="169" y="98"/>
                    <a:pt x="171" y="118"/>
                  </a:cubicBezTo>
                  <a:cubicBezTo>
                    <a:pt x="172" y="143"/>
                    <a:pt x="149" y="124"/>
                    <a:pt x="134" y="124"/>
                  </a:cubicBezTo>
                  <a:cubicBezTo>
                    <a:pt x="126" y="123"/>
                    <a:pt x="123" y="125"/>
                    <a:pt x="121" y="133"/>
                  </a:cubicBezTo>
                  <a:cubicBezTo>
                    <a:pt x="120" y="144"/>
                    <a:pt x="140" y="166"/>
                    <a:pt x="126" y="173"/>
                  </a:cubicBezTo>
                  <a:cubicBezTo>
                    <a:pt x="116" y="179"/>
                    <a:pt x="97" y="163"/>
                    <a:pt x="87" y="171"/>
                  </a:cubicBezTo>
                  <a:cubicBezTo>
                    <a:pt x="81" y="176"/>
                    <a:pt x="83" y="183"/>
                    <a:pt x="86" y="188"/>
                  </a:cubicBezTo>
                  <a:cubicBezTo>
                    <a:pt x="88" y="195"/>
                    <a:pt x="91" y="200"/>
                    <a:pt x="94" y="206"/>
                  </a:cubicBezTo>
                  <a:cubicBezTo>
                    <a:pt x="101" y="224"/>
                    <a:pt x="88" y="221"/>
                    <a:pt x="75" y="221"/>
                  </a:cubicBezTo>
                  <a:cubicBezTo>
                    <a:pt x="46" y="221"/>
                    <a:pt x="48" y="232"/>
                    <a:pt x="64" y="253"/>
                  </a:cubicBezTo>
                  <a:cubicBezTo>
                    <a:pt x="88" y="288"/>
                    <a:pt x="26" y="263"/>
                    <a:pt x="27" y="289"/>
                  </a:cubicBezTo>
                  <a:cubicBezTo>
                    <a:pt x="28" y="300"/>
                    <a:pt x="46" y="306"/>
                    <a:pt x="50" y="315"/>
                  </a:cubicBezTo>
                  <a:cubicBezTo>
                    <a:pt x="57" y="335"/>
                    <a:pt x="21" y="330"/>
                    <a:pt x="14" y="342"/>
                  </a:cubicBezTo>
                  <a:cubicBezTo>
                    <a:pt x="11" y="347"/>
                    <a:pt x="13" y="351"/>
                    <a:pt x="18" y="356"/>
                  </a:cubicBezTo>
                  <a:cubicBezTo>
                    <a:pt x="21" y="360"/>
                    <a:pt x="28" y="362"/>
                    <a:pt x="33" y="366"/>
                  </a:cubicBezTo>
                  <a:cubicBezTo>
                    <a:pt x="37" y="368"/>
                    <a:pt x="43" y="371"/>
                    <a:pt x="44" y="376"/>
                  </a:cubicBezTo>
                  <a:cubicBezTo>
                    <a:pt x="44" y="383"/>
                    <a:pt x="37" y="384"/>
                    <a:pt x="31" y="388"/>
                  </a:cubicBezTo>
                  <a:cubicBezTo>
                    <a:pt x="8" y="399"/>
                    <a:pt x="0" y="409"/>
                    <a:pt x="28" y="420"/>
                  </a:cubicBezTo>
                  <a:cubicBezTo>
                    <a:pt x="35" y="424"/>
                    <a:pt x="48" y="425"/>
                    <a:pt x="44" y="435"/>
                  </a:cubicBezTo>
                  <a:cubicBezTo>
                    <a:pt x="43" y="440"/>
                    <a:pt x="30" y="447"/>
                    <a:pt x="27" y="449"/>
                  </a:cubicBezTo>
                  <a:cubicBezTo>
                    <a:pt x="21" y="455"/>
                    <a:pt x="13" y="461"/>
                    <a:pt x="18" y="469"/>
                  </a:cubicBezTo>
                  <a:cubicBezTo>
                    <a:pt x="21" y="476"/>
                    <a:pt x="39" y="477"/>
                    <a:pt x="46" y="479"/>
                  </a:cubicBezTo>
                  <a:cubicBezTo>
                    <a:pt x="72" y="486"/>
                    <a:pt x="37" y="502"/>
                    <a:pt x="34" y="515"/>
                  </a:cubicBezTo>
                  <a:cubicBezTo>
                    <a:pt x="31" y="522"/>
                    <a:pt x="33" y="524"/>
                    <a:pt x="38" y="527"/>
                  </a:cubicBezTo>
                  <a:cubicBezTo>
                    <a:pt x="41" y="530"/>
                    <a:pt x="48" y="530"/>
                    <a:pt x="51" y="530"/>
                  </a:cubicBezTo>
                  <a:cubicBezTo>
                    <a:pt x="54" y="531"/>
                    <a:pt x="57" y="531"/>
                    <a:pt x="60" y="531"/>
                  </a:cubicBezTo>
                  <a:cubicBezTo>
                    <a:pt x="72" y="532"/>
                    <a:pt x="78" y="531"/>
                    <a:pt x="74" y="542"/>
                  </a:cubicBezTo>
                  <a:cubicBezTo>
                    <a:pt x="72" y="556"/>
                    <a:pt x="42" y="582"/>
                    <a:pt x="74" y="582"/>
                  </a:cubicBezTo>
                  <a:cubicBezTo>
                    <a:pt x="81" y="582"/>
                    <a:pt x="93" y="576"/>
                    <a:pt x="98" y="578"/>
                  </a:cubicBezTo>
                  <a:cubicBezTo>
                    <a:pt x="111" y="583"/>
                    <a:pt x="103" y="593"/>
                    <a:pt x="99" y="601"/>
                  </a:cubicBezTo>
                  <a:cubicBezTo>
                    <a:pt x="97" y="609"/>
                    <a:pt x="90" y="622"/>
                    <a:pt x="99" y="627"/>
                  </a:cubicBezTo>
                  <a:cubicBezTo>
                    <a:pt x="111" y="634"/>
                    <a:pt x="127" y="614"/>
                    <a:pt x="138" y="617"/>
                  </a:cubicBezTo>
                  <a:cubicBezTo>
                    <a:pt x="154" y="623"/>
                    <a:pt x="134" y="650"/>
                    <a:pt x="142" y="660"/>
                  </a:cubicBezTo>
                  <a:cubicBezTo>
                    <a:pt x="148" y="667"/>
                    <a:pt x="154" y="665"/>
                    <a:pt x="161" y="661"/>
                  </a:cubicBezTo>
                  <a:cubicBezTo>
                    <a:pt x="165" y="658"/>
                    <a:pt x="177" y="645"/>
                    <a:pt x="183" y="646"/>
                  </a:cubicBezTo>
                  <a:cubicBezTo>
                    <a:pt x="194" y="646"/>
                    <a:pt x="192" y="664"/>
                    <a:pt x="194" y="672"/>
                  </a:cubicBezTo>
                  <a:cubicBezTo>
                    <a:pt x="201" y="714"/>
                    <a:pt x="223" y="661"/>
                    <a:pt x="239" y="659"/>
                  </a:cubicBezTo>
                  <a:cubicBezTo>
                    <a:pt x="243" y="659"/>
                    <a:pt x="243" y="652"/>
                    <a:pt x="239" y="652"/>
                  </a:cubicBezTo>
                  <a:cubicBezTo>
                    <a:pt x="229" y="653"/>
                    <a:pt x="223" y="664"/>
                    <a:pt x="217" y="671"/>
                  </a:cubicBezTo>
                  <a:cubicBezTo>
                    <a:pt x="211" y="677"/>
                    <a:pt x="207" y="686"/>
                    <a:pt x="201" y="674"/>
                  </a:cubicBezTo>
                  <a:cubicBezTo>
                    <a:pt x="198" y="667"/>
                    <a:pt x="200" y="657"/>
                    <a:pt x="198" y="650"/>
                  </a:cubicBezTo>
                  <a:cubicBezTo>
                    <a:pt x="188" y="620"/>
                    <a:pt x="169" y="657"/>
                    <a:pt x="154" y="657"/>
                  </a:cubicBezTo>
                  <a:cubicBezTo>
                    <a:pt x="138" y="657"/>
                    <a:pt x="165" y="612"/>
                    <a:pt x="140" y="611"/>
                  </a:cubicBezTo>
                  <a:cubicBezTo>
                    <a:pt x="129" y="609"/>
                    <a:pt x="106" y="628"/>
                    <a:pt x="102" y="616"/>
                  </a:cubicBezTo>
                  <a:cubicBezTo>
                    <a:pt x="98" y="605"/>
                    <a:pt x="118" y="591"/>
                    <a:pt x="113" y="578"/>
                  </a:cubicBezTo>
                  <a:cubicBezTo>
                    <a:pt x="111" y="572"/>
                    <a:pt x="105" y="571"/>
                    <a:pt x="98" y="571"/>
                  </a:cubicBezTo>
                  <a:cubicBezTo>
                    <a:pt x="91" y="571"/>
                    <a:pt x="86" y="574"/>
                    <a:pt x="79" y="574"/>
                  </a:cubicBezTo>
                  <a:cubicBezTo>
                    <a:pt x="63" y="575"/>
                    <a:pt x="66" y="569"/>
                    <a:pt x="73" y="557"/>
                  </a:cubicBezTo>
                  <a:cubicBezTo>
                    <a:pt x="84" y="540"/>
                    <a:pt x="91" y="526"/>
                    <a:pt x="65" y="524"/>
                  </a:cubicBezTo>
                  <a:cubicBezTo>
                    <a:pt x="56" y="524"/>
                    <a:pt x="41" y="527"/>
                    <a:pt x="43" y="514"/>
                  </a:cubicBezTo>
                  <a:cubicBezTo>
                    <a:pt x="44" y="508"/>
                    <a:pt x="56" y="501"/>
                    <a:pt x="59" y="496"/>
                  </a:cubicBezTo>
                  <a:cubicBezTo>
                    <a:pt x="63" y="492"/>
                    <a:pt x="67" y="486"/>
                    <a:pt x="64" y="479"/>
                  </a:cubicBezTo>
                  <a:cubicBezTo>
                    <a:pt x="59" y="471"/>
                    <a:pt x="42" y="472"/>
                    <a:pt x="34" y="469"/>
                  </a:cubicBezTo>
                  <a:cubicBezTo>
                    <a:pt x="12" y="458"/>
                    <a:pt x="45" y="449"/>
                    <a:pt x="52" y="437"/>
                  </a:cubicBezTo>
                  <a:cubicBezTo>
                    <a:pt x="65" y="414"/>
                    <a:pt x="12" y="417"/>
                    <a:pt x="20" y="402"/>
                  </a:cubicBezTo>
                  <a:cubicBezTo>
                    <a:pt x="27" y="389"/>
                    <a:pt x="68" y="388"/>
                    <a:pt x="46" y="367"/>
                  </a:cubicBezTo>
                  <a:cubicBezTo>
                    <a:pt x="35" y="357"/>
                    <a:pt x="8" y="347"/>
                    <a:pt x="35" y="338"/>
                  </a:cubicBezTo>
                  <a:cubicBezTo>
                    <a:pt x="42" y="337"/>
                    <a:pt x="59" y="334"/>
                    <a:pt x="61" y="324"/>
                  </a:cubicBezTo>
                  <a:cubicBezTo>
                    <a:pt x="63" y="318"/>
                    <a:pt x="56" y="312"/>
                    <a:pt x="51" y="307"/>
                  </a:cubicBezTo>
                  <a:cubicBezTo>
                    <a:pt x="46" y="303"/>
                    <a:pt x="33" y="293"/>
                    <a:pt x="38" y="284"/>
                  </a:cubicBezTo>
                  <a:cubicBezTo>
                    <a:pt x="41" y="279"/>
                    <a:pt x="59" y="281"/>
                    <a:pt x="65" y="279"/>
                  </a:cubicBezTo>
                  <a:cubicBezTo>
                    <a:pt x="96" y="271"/>
                    <a:pt x="64" y="254"/>
                    <a:pt x="61" y="238"/>
                  </a:cubicBezTo>
                  <a:cubicBezTo>
                    <a:pt x="57" y="216"/>
                    <a:pt x="105" y="241"/>
                    <a:pt x="105" y="215"/>
                  </a:cubicBezTo>
                  <a:cubicBezTo>
                    <a:pt x="104" y="202"/>
                    <a:pt x="80" y="181"/>
                    <a:pt x="98" y="177"/>
                  </a:cubicBezTo>
                  <a:cubicBezTo>
                    <a:pt x="109" y="174"/>
                    <a:pt x="124" y="186"/>
                    <a:pt x="134" y="179"/>
                  </a:cubicBezTo>
                  <a:cubicBezTo>
                    <a:pt x="155" y="164"/>
                    <a:pt x="102" y="120"/>
                    <a:pt x="151" y="135"/>
                  </a:cubicBezTo>
                  <a:cubicBezTo>
                    <a:pt x="159" y="138"/>
                    <a:pt x="172" y="143"/>
                    <a:pt x="178" y="134"/>
                  </a:cubicBezTo>
                  <a:cubicBezTo>
                    <a:pt x="185" y="123"/>
                    <a:pt x="168" y="105"/>
                    <a:pt x="173" y="95"/>
                  </a:cubicBezTo>
                  <a:cubicBezTo>
                    <a:pt x="184" y="75"/>
                    <a:pt x="224" y="128"/>
                    <a:pt x="224" y="84"/>
                  </a:cubicBezTo>
                  <a:cubicBezTo>
                    <a:pt x="224" y="80"/>
                    <a:pt x="219" y="59"/>
                    <a:pt x="223" y="57"/>
                  </a:cubicBezTo>
                  <a:cubicBezTo>
                    <a:pt x="230" y="51"/>
                    <a:pt x="247" y="66"/>
                    <a:pt x="252" y="69"/>
                  </a:cubicBezTo>
                  <a:cubicBezTo>
                    <a:pt x="259" y="72"/>
                    <a:pt x="266" y="75"/>
                    <a:pt x="270" y="69"/>
                  </a:cubicBezTo>
                  <a:cubicBezTo>
                    <a:pt x="279" y="60"/>
                    <a:pt x="268" y="28"/>
                    <a:pt x="283" y="28"/>
                  </a:cubicBezTo>
                  <a:cubicBezTo>
                    <a:pt x="296" y="28"/>
                    <a:pt x="303" y="51"/>
                    <a:pt x="318" y="50"/>
                  </a:cubicBezTo>
                  <a:cubicBezTo>
                    <a:pt x="322" y="50"/>
                    <a:pt x="322" y="43"/>
                    <a:pt x="318" y="43"/>
                  </a:cubicBezTo>
                  <a:close/>
                </a:path>
              </a:pathLst>
            </a:custGeom>
            <a:solidFill>
              <a:srgbClr val="EDE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任意多边形 7"/>
            <p:cNvSpPr/>
            <p:nvPr/>
          </p:nvSpPr>
          <p:spPr bwMode="auto">
            <a:xfrm>
              <a:off x="3973513" y="1881188"/>
              <a:ext cx="1281113" cy="1222375"/>
            </a:xfrm>
            <a:custGeom>
              <a:avLst/>
              <a:gdLst>
                <a:gd name="T0" fmla="*/ 216 w 340"/>
                <a:gd name="T1" fmla="*/ 89 h 324"/>
                <a:gd name="T2" fmla="*/ 216 w 340"/>
                <a:gd name="T3" fmla="*/ 150 h 324"/>
                <a:gd name="T4" fmla="*/ 128 w 340"/>
                <a:gd name="T5" fmla="*/ 214 h 324"/>
                <a:gd name="T6" fmla="*/ 95 w 340"/>
                <a:gd name="T7" fmla="*/ 195 h 324"/>
                <a:gd name="T8" fmla="*/ 4 w 340"/>
                <a:gd name="T9" fmla="*/ 251 h 324"/>
                <a:gd name="T10" fmla="*/ 56 w 340"/>
                <a:gd name="T11" fmla="*/ 313 h 324"/>
                <a:gd name="T12" fmla="*/ 255 w 340"/>
                <a:gd name="T13" fmla="*/ 201 h 324"/>
                <a:gd name="T14" fmla="*/ 334 w 340"/>
                <a:gd name="T15" fmla="*/ 73 h 324"/>
                <a:gd name="T16" fmla="*/ 283 w 340"/>
                <a:gd name="T17" fmla="*/ 0 h 324"/>
                <a:gd name="T18" fmla="*/ 216 w 340"/>
                <a:gd name="T19" fmla="*/ 8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24">
                  <a:moveTo>
                    <a:pt x="216" y="89"/>
                  </a:moveTo>
                  <a:cubicBezTo>
                    <a:pt x="216" y="89"/>
                    <a:pt x="246" y="107"/>
                    <a:pt x="216" y="150"/>
                  </a:cubicBezTo>
                  <a:cubicBezTo>
                    <a:pt x="197" y="178"/>
                    <a:pt x="160" y="215"/>
                    <a:pt x="128" y="214"/>
                  </a:cubicBezTo>
                  <a:cubicBezTo>
                    <a:pt x="108" y="214"/>
                    <a:pt x="95" y="195"/>
                    <a:pt x="95" y="195"/>
                  </a:cubicBezTo>
                  <a:cubicBezTo>
                    <a:pt x="4" y="251"/>
                    <a:pt x="4" y="251"/>
                    <a:pt x="4" y="251"/>
                  </a:cubicBezTo>
                  <a:cubicBezTo>
                    <a:pt x="4" y="251"/>
                    <a:pt x="0" y="304"/>
                    <a:pt x="56" y="313"/>
                  </a:cubicBezTo>
                  <a:cubicBezTo>
                    <a:pt x="112" y="324"/>
                    <a:pt x="214" y="244"/>
                    <a:pt x="255" y="201"/>
                  </a:cubicBezTo>
                  <a:cubicBezTo>
                    <a:pt x="303" y="153"/>
                    <a:pt x="329" y="110"/>
                    <a:pt x="334" y="73"/>
                  </a:cubicBezTo>
                  <a:cubicBezTo>
                    <a:pt x="340" y="25"/>
                    <a:pt x="283" y="0"/>
                    <a:pt x="283" y="0"/>
                  </a:cubicBezTo>
                  <a:cubicBezTo>
                    <a:pt x="216" y="89"/>
                    <a:pt x="216" y="89"/>
                    <a:pt x="216" y="89"/>
                  </a:cubicBezTo>
                </a:path>
              </a:pathLst>
            </a:custGeom>
            <a:solidFill>
              <a:srgbClr val="EDE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任意多边形 8"/>
            <p:cNvSpPr/>
            <p:nvPr/>
          </p:nvSpPr>
          <p:spPr bwMode="auto">
            <a:xfrm>
              <a:off x="4686300" y="1798638"/>
              <a:ext cx="411163" cy="468313"/>
            </a:xfrm>
            <a:custGeom>
              <a:avLst/>
              <a:gdLst>
                <a:gd name="T0" fmla="*/ 4 w 109"/>
                <a:gd name="T1" fmla="*/ 94 h 124"/>
                <a:gd name="T2" fmla="*/ 33 w 109"/>
                <a:gd name="T3" fmla="*/ 123 h 124"/>
                <a:gd name="T4" fmla="*/ 109 w 109"/>
                <a:gd name="T5" fmla="*/ 30 h 124"/>
                <a:gd name="T6" fmla="*/ 72 w 109"/>
                <a:gd name="T7" fmla="*/ 5 h 124"/>
                <a:gd name="T8" fmla="*/ 4 w 109"/>
                <a:gd name="T9" fmla="*/ 9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24">
                  <a:moveTo>
                    <a:pt x="4" y="94"/>
                  </a:moveTo>
                  <a:cubicBezTo>
                    <a:pt x="0" y="102"/>
                    <a:pt x="28" y="124"/>
                    <a:pt x="33" y="123"/>
                  </a:cubicBezTo>
                  <a:cubicBezTo>
                    <a:pt x="37" y="120"/>
                    <a:pt x="109" y="41"/>
                    <a:pt x="109" y="30"/>
                  </a:cubicBezTo>
                  <a:cubicBezTo>
                    <a:pt x="108" y="19"/>
                    <a:pt x="80" y="0"/>
                    <a:pt x="72" y="5"/>
                  </a:cubicBezTo>
                  <a:cubicBezTo>
                    <a:pt x="64" y="12"/>
                    <a:pt x="7" y="88"/>
                    <a:pt x="4" y="94"/>
                  </a:cubicBezTo>
                </a:path>
              </a:pathLst>
            </a:custGeom>
            <a:solidFill>
              <a:srgbClr val="EDE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任意多边形 9"/>
            <p:cNvSpPr/>
            <p:nvPr/>
          </p:nvSpPr>
          <p:spPr bwMode="auto">
            <a:xfrm>
              <a:off x="3921125" y="2546350"/>
              <a:ext cx="466725" cy="342900"/>
            </a:xfrm>
            <a:custGeom>
              <a:avLst/>
              <a:gdLst>
                <a:gd name="T0" fmla="*/ 3 w 124"/>
                <a:gd name="T1" fmla="*/ 53 h 91"/>
                <a:gd name="T2" fmla="*/ 20 w 124"/>
                <a:gd name="T3" fmla="*/ 91 h 91"/>
                <a:gd name="T4" fmla="*/ 122 w 124"/>
                <a:gd name="T5" fmla="*/ 29 h 91"/>
                <a:gd name="T6" fmla="*/ 101 w 124"/>
                <a:gd name="T7" fmla="*/ 0 h 91"/>
                <a:gd name="T8" fmla="*/ 3 w 124"/>
                <a:gd name="T9" fmla="*/ 5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91">
                  <a:moveTo>
                    <a:pt x="3" y="53"/>
                  </a:moveTo>
                  <a:cubicBezTo>
                    <a:pt x="0" y="61"/>
                    <a:pt x="12" y="91"/>
                    <a:pt x="20" y="91"/>
                  </a:cubicBezTo>
                  <a:cubicBezTo>
                    <a:pt x="28" y="91"/>
                    <a:pt x="119" y="33"/>
                    <a:pt x="122" y="29"/>
                  </a:cubicBezTo>
                  <a:cubicBezTo>
                    <a:pt x="124" y="24"/>
                    <a:pt x="110" y="0"/>
                    <a:pt x="101" y="0"/>
                  </a:cubicBezTo>
                  <a:cubicBezTo>
                    <a:pt x="89" y="1"/>
                    <a:pt x="9" y="41"/>
                    <a:pt x="3" y="53"/>
                  </a:cubicBezTo>
                </a:path>
              </a:pathLst>
            </a:custGeom>
            <a:solidFill>
              <a:srgbClr val="EDE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任意多边形 10"/>
            <p:cNvSpPr/>
            <p:nvPr/>
          </p:nvSpPr>
          <p:spPr bwMode="auto">
            <a:xfrm>
              <a:off x="4700588" y="1812925"/>
              <a:ext cx="396875" cy="449263"/>
            </a:xfrm>
            <a:custGeom>
              <a:avLst/>
              <a:gdLst>
                <a:gd name="T0" fmla="*/ 73 w 105"/>
                <a:gd name="T1" fmla="*/ 0 h 119"/>
                <a:gd name="T2" fmla="*/ 68 w 105"/>
                <a:gd name="T3" fmla="*/ 1 h 119"/>
                <a:gd name="T4" fmla="*/ 0 w 105"/>
                <a:gd name="T5" fmla="*/ 90 h 119"/>
                <a:gd name="T6" fmla="*/ 0 w 105"/>
                <a:gd name="T7" fmla="*/ 92 h 119"/>
                <a:gd name="T8" fmla="*/ 27 w 105"/>
                <a:gd name="T9" fmla="*/ 119 h 119"/>
                <a:gd name="T10" fmla="*/ 29 w 105"/>
                <a:gd name="T11" fmla="*/ 119 h 119"/>
                <a:gd name="T12" fmla="*/ 105 w 105"/>
                <a:gd name="T13" fmla="*/ 25 h 119"/>
                <a:gd name="T14" fmla="*/ 105 w 105"/>
                <a:gd name="T15" fmla="*/ 25 h 119"/>
                <a:gd name="T16" fmla="*/ 73 w 105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19">
                  <a:moveTo>
                    <a:pt x="73" y="0"/>
                  </a:moveTo>
                  <a:cubicBezTo>
                    <a:pt x="70" y="0"/>
                    <a:pt x="69" y="1"/>
                    <a:pt x="68" y="1"/>
                  </a:cubicBezTo>
                  <a:cubicBezTo>
                    <a:pt x="60" y="8"/>
                    <a:pt x="3" y="84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100"/>
                    <a:pt x="23" y="119"/>
                    <a:pt x="27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33" y="116"/>
                    <a:pt x="105" y="37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4" y="16"/>
                    <a:pt x="83" y="0"/>
                    <a:pt x="73" y="0"/>
                  </a:cubicBezTo>
                </a:path>
              </a:pathLst>
            </a:custGeom>
            <a:solidFill>
              <a:srgbClr val="DCD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任意多边形 11"/>
            <p:cNvSpPr/>
            <p:nvPr/>
          </p:nvSpPr>
          <p:spPr bwMode="auto">
            <a:xfrm>
              <a:off x="3929063" y="2546350"/>
              <a:ext cx="447675" cy="342900"/>
            </a:xfrm>
            <a:custGeom>
              <a:avLst/>
              <a:gdLst>
                <a:gd name="T0" fmla="*/ 98 w 119"/>
                <a:gd name="T1" fmla="*/ 0 h 91"/>
                <a:gd name="T2" fmla="*/ 98 w 119"/>
                <a:gd name="T3" fmla="*/ 0 h 91"/>
                <a:gd name="T4" fmla="*/ 1 w 119"/>
                <a:gd name="T5" fmla="*/ 53 h 91"/>
                <a:gd name="T6" fmla="*/ 0 w 119"/>
                <a:gd name="T7" fmla="*/ 57 h 91"/>
                <a:gd name="T8" fmla="*/ 17 w 119"/>
                <a:gd name="T9" fmla="*/ 91 h 91"/>
                <a:gd name="T10" fmla="*/ 17 w 119"/>
                <a:gd name="T11" fmla="*/ 91 h 91"/>
                <a:gd name="T12" fmla="*/ 119 w 119"/>
                <a:gd name="T13" fmla="*/ 29 h 91"/>
                <a:gd name="T14" fmla="*/ 119 w 119"/>
                <a:gd name="T15" fmla="*/ 27 h 91"/>
                <a:gd name="T16" fmla="*/ 98 w 119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91"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87" y="1"/>
                    <a:pt x="7" y="41"/>
                    <a:pt x="1" y="53"/>
                  </a:cubicBezTo>
                  <a:cubicBezTo>
                    <a:pt x="1" y="54"/>
                    <a:pt x="0" y="55"/>
                    <a:pt x="0" y="57"/>
                  </a:cubicBezTo>
                  <a:cubicBezTo>
                    <a:pt x="0" y="69"/>
                    <a:pt x="11" y="91"/>
                    <a:pt x="17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26" y="91"/>
                    <a:pt x="117" y="33"/>
                    <a:pt x="119" y="29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9" y="20"/>
                    <a:pt x="107" y="0"/>
                    <a:pt x="98" y="0"/>
                  </a:cubicBezTo>
                </a:path>
              </a:pathLst>
            </a:custGeom>
            <a:solidFill>
              <a:srgbClr val="DCD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任意多边形 12"/>
            <p:cNvSpPr/>
            <p:nvPr/>
          </p:nvSpPr>
          <p:spPr bwMode="auto">
            <a:xfrm>
              <a:off x="7689850" y="4843463"/>
              <a:ext cx="674688" cy="514350"/>
            </a:xfrm>
            <a:custGeom>
              <a:avLst/>
              <a:gdLst>
                <a:gd name="T0" fmla="*/ 142 w 179"/>
                <a:gd name="T1" fmla="*/ 104 h 136"/>
                <a:gd name="T2" fmla="*/ 162 w 179"/>
                <a:gd name="T3" fmla="*/ 54 h 136"/>
                <a:gd name="T4" fmla="*/ 133 w 179"/>
                <a:gd name="T5" fmla="*/ 32 h 136"/>
                <a:gd name="T6" fmla="*/ 133 w 179"/>
                <a:gd name="T7" fmla="*/ 76 h 136"/>
                <a:gd name="T8" fmla="*/ 127 w 179"/>
                <a:gd name="T9" fmla="*/ 28 h 136"/>
                <a:gd name="T10" fmla="*/ 72 w 179"/>
                <a:gd name="T11" fmla="*/ 10 h 136"/>
                <a:gd name="T12" fmla="*/ 89 w 179"/>
                <a:gd name="T13" fmla="*/ 51 h 136"/>
                <a:gd name="T14" fmla="*/ 53 w 179"/>
                <a:gd name="T15" fmla="*/ 8 h 136"/>
                <a:gd name="T16" fmla="*/ 6 w 179"/>
                <a:gd name="T17" fmla="*/ 24 h 136"/>
                <a:gd name="T18" fmla="*/ 16 w 179"/>
                <a:gd name="T19" fmla="*/ 62 h 136"/>
                <a:gd name="T20" fmla="*/ 60 w 179"/>
                <a:gd name="T21" fmla="*/ 68 h 136"/>
                <a:gd name="T22" fmla="*/ 18 w 179"/>
                <a:gd name="T23" fmla="*/ 76 h 136"/>
                <a:gd name="T24" fmla="*/ 55 w 179"/>
                <a:gd name="T25" fmla="*/ 114 h 136"/>
                <a:gd name="T26" fmla="*/ 96 w 179"/>
                <a:gd name="T27" fmla="*/ 98 h 136"/>
                <a:gd name="T28" fmla="*/ 112 w 179"/>
                <a:gd name="T29" fmla="*/ 104 h 136"/>
                <a:gd name="T30" fmla="*/ 73 w 179"/>
                <a:gd name="T31" fmla="*/ 114 h 136"/>
                <a:gd name="T32" fmla="*/ 73 w 179"/>
                <a:gd name="T33" fmla="*/ 132 h 136"/>
                <a:gd name="T34" fmla="*/ 135 w 179"/>
                <a:gd name="T35" fmla="*/ 119 h 136"/>
                <a:gd name="T36" fmla="*/ 142 w 179"/>
                <a:gd name="T37" fmla="*/ 10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9" h="136">
                  <a:moveTo>
                    <a:pt x="142" y="104"/>
                  </a:moveTo>
                  <a:cubicBezTo>
                    <a:pt x="142" y="104"/>
                    <a:pt x="179" y="83"/>
                    <a:pt x="162" y="54"/>
                  </a:cubicBezTo>
                  <a:cubicBezTo>
                    <a:pt x="162" y="54"/>
                    <a:pt x="148" y="37"/>
                    <a:pt x="133" y="32"/>
                  </a:cubicBezTo>
                  <a:cubicBezTo>
                    <a:pt x="133" y="32"/>
                    <a:pt x="141" y="75"/>
                    <a:pt x="133" y="76"/>
                  </a:cubicBezTo>
                  <a:cubicBezTo>
                    <a:pt x="125" y="77"/>
                    <a:pt x="127" y="28"/>
                    <a:pt x="127" y="28"/>
                  </a:cubicBezTo>
                  <a:cubicBezTo>
                    <a:pt x="127" y="28"/>
                    <a:pt x="88" y="9"/>
                    <a:pt x="72" y="10"/>
                  </a:cubicBezTo>
                  <a:cubicBezTo>
                    <a:pt x="72" y="10"/>
                    <a:pt x="97" y="52"/>
                    <a:pt x="89" y="51"/>
                  </a:cubicBezTo>
                  <a:cubicBezTo>
                    <a:pt x="81" y="50"/>
                    <a:pt x="53" y="8"/>
                    <a:pt x="53" y="8"/>
                  </a:cubicBezTo>
                  <a:cubicBezTo>
                    <a:pt x="53" y="8"/>
                    <a:pt x="13" y="0"/>
                    <a:pt x="6" y="24"/>
                  </a:cubicBezTo>
                  <a:cubicBezTo>
                    <a:pt x="0" y="48"/>
                    <a:pt x="10" y="60"/>
                    <a:pt x="16" y="62"/>
                  </a:cubicBezTo>
                  <a:cubicBezTo>
                    <a:pt x="22" y="63"/>
                    <a:pt x="61" y="63"/>
                    <a:pt x="60" y="68"/>
                  </a:cubicBezTo>
                  <a:cubicBezTo>
                    <a:pt x="59" y="73"/>
                    <a:pt x="33" y="81"/>
                    <a:pt x="18" y="76"/>
                  </a:cubicBezTo>
                  <a:cubicBezTo>
                    <a:pt x="18" y="76"/>
                    <a:pt x="34" y="116"/>
                    <a:pt x="55" y="114"/>
                  </a:cubicBezTo>
                  <a:cubicBezTo>
                    <a:pt x="76" y="112"/>
                    <a:pt x="83" y="99"/>
                    <a:pt x="96" y="98"/>
                  </a:cubicBezTo>
                  <a:cubicBezTo>
                    <a:pt x="109" y="97"/>
                    <a:pt x="118" y="100"/>
                    <a:pt x="112" y="104"/>
                  </a:cubicBezTo>
                  <a:cubicBezTo>
                    <a:pt x="105" y="107"/>
                    <a:pt x="83" y="105"/>
                    <a:pt x="73" y="114"/>
                  </a:cubicBezTo>
                  <a:cubicBezTo>
                    <a:pt x="62" y="123"/>
                    <a:pt x="54" y="128"/>
                    <a:pt x="73" y="132"/>
                  </a:cubicBezTo>
                  <a:cubicBezTo>
                    <a:pt x="93" y="136"/>
                    <a:pt x="128" y="134"/>
                    <a:pt x="135" y="119"/>
                  </a:cubicBezTo>
                  <a:cubicBezTo>
                    <a:pt x="142" y="104"/>
                    <a:pt x="142" y="104"/>
                    <a:pt x="142" y="104"/>
                  </a:cubicBezTo>
                  <a:close/>
                </a:path>
              </a:pathLst>
            </a:custGeom>
            <a:solidFill>
              <a:srgbClr val="D2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任意多边形 13"/>
            <p:cNvSpPr/>
            <p:nvPr/>
          </p:nvSpPr>
          <p:spPr bwMode="auto">
            <a:xfrm>
              <a:off x="7785100" y="4964113"/>
              <a:ext cx="500063" cy="438150"/>
            </a:xfrm>
            <a:custGeom>
              <a:avLst/>
              <a:gdLst>
                <a:gd name="T0" fmla="*/ 0 w 133"/>
                <a:gd name="T1" fmla="*/ 0 h 116"/>
                <a:gd name="T2" fmla="*/ 117 w 133"/>
                <a:gd name="T3" fmla="*/ 72 h 116"/>
                <a:gd name="T4" fmla="*/ 127 w 133"/>
                <a:gd name="T5" fmla="*/ 108 h 116"/>
                <a:gd name="T6" fmla="*/ 127 w 133"/>
                <a:gd name="T7" fmla="*/ 116 h 116"/>
                <a:gd name="T8" fmla="*/ 110 w 133"/>
                <a:gd name="T9" fmla="*/ 87 h 116"/>
                <a:gd name="T10" fmla="*/ 0 w 133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16">
                  <a:moveTo>
                    <a:pt x="0" y="0"/>
                  </a:moveTo>
                  <a:cubicBezTo>
                    <a:pt x="0" y="0"/>
                    <a:pt x="105" y="34"/>
                    <a:pt x="117" y="72"/>
                  </a:cubicBezTo>
                  <a:cubicBezTo>
                    <a:pt x="117" y="72"/>
                    <a:pt x="116" y="89"/>
                    <a:pt x="127" y="108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7" y="116"/>
                    <a:pt x="116" y="90"/>
                    <a:pt x="110" y="87"/>
                  </a:cubicBezTo>
                  <a:cubicBezTo>
                    <a:pt x="110" y="87"/>
                    <a:pt x="133" y="54"/>
                    <a:pt x="0" y="0"/>
                  </a:cubicBezTo>
                  <a:close/>
                </a:path>
              </a:pathLst>
            </a:custGeom>
            <a:solidFill>
              <a:srgbClr val="D2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任意多边形 14"/>
            <p:cNvSpPr/>
            <p:nvPr/>
          </p:nvSpPr>
          <p:spPr bwMode="auto">
            <a:xfrm>
              <a:off x="8237538" y="5338763"/>
              <a:ext cx="60325" cy="142875"/>
            </a:xfrm>
            <a:custGeom>
              <a:avLst/>
              <a:gdLst>
                <a:gd name="T0" fmla="*/ 3 w 16"/>
                <a:gd name="T1" fmla="*/ 7 h 38"/>
                <a:gd name="T2" fmla="*/ 3 w 16"/>
                <a:gd name="T3" fmla="*/ 7 h 38"/>
                <a:gd name="T4" fmla="*/ 3 w 16"/>
                <a:gd name="T5" fmla="*/ 7 h 38"/>
                <a:gd name="T6" fmla="*/ 5 w 16"/>
                <a:gd name="T7" fmla="*/ 13 h 38"/>
                <a:gd name="T8" fmla="*/ 5 w 16"/>
                <a:gd name="T9" fmla="*/ 13 h 38"/>
                <a:gd name="T10" fmla="*/ 5 w 16"/>
                <a:gd name="T11" fmla="*/ 13 h 38"/>
                <a:gd name="T12" fmla="*/ 6 w 16"/>
                <a:gd name="T13" fmla="*/ 15 h 38"/>
                <a:gd name="T14" fmla="*/ 6 w 16"/>
                <a:gd name="T15" fmla="*/ 16 h 38"/>
                <a:gd name="T16" fmla="*/ 6 w 16"/>
                <a:gd name="T17" fmla="*/ 16 h 38"/>
                <a:gd name="T18" fmla="*/ 10 w 16"/>
                <a:gd name="T19" fmla="*/ 38 h 38"/>
                <a:gd name="T20" fmla="*/ 11 w 16"/>
                <a:gd name="T21" fmla="*/ 38 h 38"/>
                <a:gd name="T22" fmla="*/ 16 w 16"/>
                <a:gd name="T23" fmla="*/ 38 h 38"/>
                <a:gd name="T24" fmla="*/ 7 w 16"/>
                <a:gd name="T25" fmla="*/ 9 h 38"/>
                <a:gd name="T26" fmla="*/ 7 w 16"/>
                <a:gd name="T27" fmla="*/ 9 h 38"/>
                <a:gd name="T28" fmla="*/ 3 w 16"/>
                <a:gd name="T2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8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9"/>
                    <a:pt x="4" y="10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9" y="22"/>
                    <a:pt x="10" y="30"/>
                    <a:pt x="10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21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0" y="0"/>
                    <a:pt x="3" y="7"/>
                  </a:cubicBezTo>
                  <a:close/>
                </a:path>
              </a:pathLst>
            </a:custGeom>
            <a:solidFill>
              <a:srgbClr val="D2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任意多边形 15"/>
            <p:cNvSpPr/>
            <p:nvPr/>
          </p:nvSpPr>
          <p:spPr bwMode="auto">
            <a:xfrm>
              <a:off x="5989638" y="2209800"/>
              <a:ext cx="2036763" cy="1890713"/>
            </a:xfrm>
            <a:custGeom>
              <a:avLst/>
              <a:gdLst>
                <a:gd name="T0" fmla="*/ 230 w 540"/>
                <a:gd name="T1" fmla="*/ 6 h 501"/>
                <a:gd name="T2" fmla="*/ 333 w 540"/>
                <a:gd name="T3" fmla="*/ 70 h 501"/>
                <a:gd name="T4" fmla="*/ 472 w 540"/>
                <a:gd name="T5" fmla="*/ 176 h 501"/>
                <a:gd name="T6" fmla="*/ 457 w 540"/>
                <a:gd name="T7" fmla="*/ 312 h 501"/>
                <a:gd name="T8" fmla="*/ 406 w 540"/>
                <a:gd name="T9" fmla="*/ 484 h 501"/>
                <a:gd name="T10" fmla="*/ 48 w 540"/>
                <a:gd name="T11" fmla="*/ 450 h 501"/>
                <a:gd name="T12" fmla="*/ 46 w 540"/>
                <a:gd name="T13" fmla="*/ 351 h 501"/>
                <a:gd name="T14" fmla="*/ 54 w 540"/>
                <a:gd name="T15" fmla="*/ 218 h 501"/>
                <a:gd name="T16" fmla="*/ 230 w 540"/>
                <a:gd name="T17" fmla="*/ 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0" h="501">
                  <a:moveTo>
                    <a:pt x="230" y="6"/>
                  </a:moveTo>
                  <a:cubicBezTo>
                    <a:pt x="230" y="6"/>
                    <a:pt x="295" y="0"/>
                    <a:pt x="333" y="70"/>
                  </a:cubicBezTo>
                  <a:cubicBezTo>
                    <a:pt x="371" y="139"/>
                    <a:pt x="431" y="107"/>
                    <a:pt x="472" y="176"/>
                  </a:cubicBezTo>
                  <a:cubicBezTo>
                    <a:pt x="513" y="244"/>
                    <a:pt x="384" y="286"/>
                    <a:pt x="457" y="312"/>
                  </a:cubicBezTo>
                  <a:cubicBezTo>
                    <a:pt x="530" y="338"/>
                    <a:pt x="540" y="466"/>
                    <a:pt x="406" y="484"/>
                  </a:cubicBezTo>
                  <a:cubicBezTo>
                    <a:pt x="272" y="501"/>
                    <a:pt x="60" y="473"/>
                    <a:pt x="48" y="450"/>
                  </a:cubicBezTo>
                  <a:cubicBezTo>
                    <a:pt x="36" y="427"/>
                    <a:pt x="0" y="401"/>
                    <a:pt x="46" y="351"/>
                  </a:cubicBezTo>
                  <a:cubicBezTo>
                    <a:pt x="92" y="301"/>
                    <a:pt x="15" y="329"/>
                    <a:pt x="54" y="218"/>
                  </a:cubicBezTo>
                  <a:cubicBezTo>
                    <a:pt x="93" y="107"/>
                    <a:pt x="230" y="6"/>
                    <a:pt x="230" y="6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任意多边形 16"/>
            <p:cNvSpPr/>
            <p:nvPr/>
          </p:nvSpPr>
          <p:spPr bwMode="auto">
            <a:xfrm>
              <a:off x="6122988" y="2670175"/>
              <a:ext cx="436563" cy="512763"/>
            </a:xfrm>
            <a:custGeom>
              <a:avLst/>
              <a:gdLst>
                <a:gd name="T0" fmla="*/ 43 w 116"/>
                <a:gd name="T1" fmla="*/ 129 h 136"/>
                <a:gd name="T2" fmla="*/ 49 w 116"/>
                <a:gd name="T3" fmla="*/ 130 h 136"/>
                <a:gd name="T4" fmla="*/ 105 w 116"/>
                <a:gd name="T5" fmla="*/ 93 h 136"/>
                <a:gd name="T6" fmla="*/ 111 w 116"/>
                <a:gd name="T7" fmla="*/ 63 h 136"/>
                <a:gd name="T8" fmla="*/ 74 w 116"/>
                <a:gd name="T9" fmla="*/ 6 h 136"/>
                <a:gd name="T10" fmla="*/ 68 w 116"/>
                <a:gd name="T11" fmla="*/ 5 h 136"/>
                <a:gd name="T12" fmla="*/ 11 w 116"/>
                <a:gd name="T13" fmla="*/ 42 h 136"/>
                <a:gd name="T14" fmla="*/ 5 w 116"/>
                <a:gd name="T15" fmla="*/ 73 h 136"/>
                <a:gd name="T16" fmla="*/ 43 w 116"/>
                <a:gd name="T17" fmla="*/ 1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36">
                  <a:moveTo>
                    <a:pt x="43" y="129"/>
                  </a:moveTo>
                  <a:cubicBezTo>
                    <a:pt x="49" y="130"/>
                    <a:pt x="49" y="130"/>
                    <a:pt x="49" y="130"/>
                  </a:cubicBezTo>
                  <a:cubicBezTo>
                    <a:pt x="74" y="136"/>
                    <a:pt x="100" y="119"/>
                    <a:pt x="105" y="93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16" y="37"/>
                    <a:pt x="99" y="11"/>
                    <a:pt x="74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42" y="0"/>
                    <a:pt x="16" y="17"/>
                    <a:pt x="11" y="4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0" y="98"/>
                    <a:pt x="17" y="124"/>
                    <a:pt x="43" y="129"/>
                  </a:cubicBezTo>
                  <a:close/>
                </a:path>
              </a:pathLst>
            </a:custGeom>
            <a:solidFill>
              <a:srgbClr val="ED7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任意多边形 17"/>
            <p:cNvSpPr/>
            <p:nvPr/>
          </p:nvSpPr>
          <p:spPr bwMode="auto">
            <a:xfrm>
              <a:off x="4864100" y="3662363"/>
              <a:ext cx="1450975" cy="1822450"/>
            </a:xfrm>
            <a:custGeom>
              <a:avLst/>
              <a:gdLst>
                <a:gd name="T0" fmla="*/ 6 w 385"/>
                <a:gd name="T1" fmla="*/ 483 h 483"/>
                <a:gd name="T2" fmla="*/ 248 w 385"/>
                <a:gd name="T3" fmla="*/ 483 h 483"/>
                <a:gd name="T4" fmla="*/ 292 w 385"/>
                <a:gd name="T5" fmla="*/ 458 h 483"/>
                <a:gd name="T6" fmla="*/ 373 w 385"/>
                <a:gd name="T7" fmla="*/ 235 h 483"/>
                <a:gd name="T8" fmla="*/ 363 w 385"/>
                <a:gd name="T9" fmla="*/ 146 h 483"/>
                <a:gd name="T10" fmla="*/ 385 w 385"/>
                <a:gd name="T11" fmla="*/ 0 h 483"/>
                <a:gd name="T12" fmla="*/ 269 w 385"/>
                <a:gd name="T13" fmla="*/ 91 h 483"/>
                <a:gd name="T14" fmla="*/ 203 w 385"/>
                <a:gd name="T15" fmla="*/ 323 h 483"/>
                <a:gd name="T16" fmla="*/ 146 w 385"/>
                <a:gd name="T17" fmla="*/ 388 h 483"/>
                <a:gd name="T18" fmla="*/ 9 w 385"/>
                <a:gd name="T19" fmla="*/ 433 h 483"/>
                <a:gd name="T20" fmla="*/ 6 w 385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83">
                  <a:moveTo>
                    <a:pt x="6" y="483"/>
                  </a:moveTo>
                  <a:cubicBezTo>
                    <a:pt x="248" y="483"/>
                    <a:pt x="248" y="483"/>
                    <a:pt x="248" y="483"/>
                  </a:cubicBezTo>
                  <a:cubicBezTo>
                    <a:pt x="266" y="483"/>
                    <a:pt x="283" y="473"/>
                    <a:pt x="292" y="458"/>
                  </a:cubicBezTo>
                  <a:cubicBezTo>
                    <a:pt x="332" y="388"/>
                    <a:pt x="364" y="303"/>
                    <a:pt x="373" y="235"/>
                  </a:cubicBezTo>
                  <a:cubicBezTo>
                    <a:pt x="377" y="199"/>
                    <a:pt x="375" y="167"/>
                    <a:pt x="363" y="146"/>
                  </a:cubicBezTo>
                  <a:cubicBezTo>
                    <a:pt x="325" y="79"/>
                    <a:pt x="385" y="0"/>
                    <a:pt x="385" y="0"/>
                  </a:cubicBezTo>
                  <a:cubicBezTo>
                    <a:pt x="385" y="0"/>
                    <a:pt x="299" y="27"/>
                    <a:pt x="269" y="91"/>
                  </a:cubicBezTo>
                  <a:cubicBezTo>
                    <a:pt x="240" y="155"/>
                    <a:pt x="216" y="261"/>
                    <a:pt x="203" y="323"/>
                  </a:cubicBezTo>
                  <a:cubicBezTo>
                    <a:pt x="197" y="354"/>
                    <a:pt x="175" y="379"/>
                    <a:pt x="146" y="388"/>
                  </a:cubicBezTo>
                  <a:cubicBezTo>
                    <a:pt x="9" y="433"/>
                    <a:pt x="9" y="433"/>
                    <a:pt x="9" y="433"/>
                  </a:cubicBezTo>
                  <a:cubicBezTo>
                    <a:pt x="0" y="457"/>
                    <a:pt x="6" y="483"/>
                    <a:pt x="6" y="483"/>
                  </a:cubicBezTo>
                  <a:close/>
                </a:path>
              </a:pathLst>
            </a:custGeom>
            <a:solidFill>
              <a:srgbClr val="F99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任意多边形 18"/>
            <p:cNvSpPr/>
            <p:nvPr/>
          </p:nvSpPr>
          <p:spPr bwMode="auto">
            <a:xfrm>
              <a:off x="4886325" y="4503738"/>
              <a:ext cx="1382713" cy="981075"/>
            </a:xfrm>
            <a:custGeom>
              <a:avLst/>
              <a:gdLst>
                <a:gd name="T0" fmla="*/ 0 w 367"/>
                <a:gd name="T1" fmla="*/ 260 h 260"/>
                <a:gd name="T2" fmla="*/ 247 w 367"/>
                <a:gd name="T3" fmla="*/ 260 h 260"/>
                <a:gd name="T4" fmla="*/ 283 w 367"/>
                <a:gd name="T5" fmla="*/ 239 h 260"/>
                <a:gd name="T6" fmla="*/ 367 w 367"/>
                <a:gd name="T7" fmla="*/ 12 h 260"/>
                <a:gd name="T8" fmla="*/ 327 w 367"/>
                <a:gd name="T9" fmla="*/ 0 h 260"/>
                <a:gd name="T10" fmla="*/ 238 w 367"/>
                <a:gd name="T11" fmla="*/ 203 h 260"/>
                <a:gd name="T12" fmla="*/ 0 w 367"/>
                <a:gd name="T13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260">
                  <a:moveTo>
                    <a:pt x="0" y="260"/>
                  </a:moveTo>
                  <a:cubicBezTo>
                    <a:pt x="247" y="260"/>
                    <a:pt x="247" y="260"/>
                    <a:pt x="247" y="260"/>
                  </a:cubicBezTo>
                  <a:cubicBezTo>
                    <a:pt x="262" y="260"/>
                    <a:pt x="276" y="252"/>
                    <a:pt x="283" y="239"/>
                  </a:cubicBezTo>
                  <a:cubicBezTo>
                    <a:pt x="324" y="169"/>
                    <a:pt x="358" y="82"/>
                    <a:pt x="367" y="12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7" y="0"/>
                    <a:pt x="269" y="169"/>
                    <a:pt x="238" y="203"/>
                  </a:cubicBezTo>
                  <a:cubicBezTo>
                    <a:pt x="209" y="235"/>
                    <a:pt x="0" y="260"/>
                    <a:pt x="0" y="260"/>
                  </a:cubicBezTo>
                  <a:close/>
                </a:path>
              </a:pathLst>
            </a:custGeom>
            <a:solidFill>
              <a:srgbClr val="ED7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任意多边形 19"/>
            <p:cNvSpPr/>
            <p:nvPr/>
          </p:nvSpPr>
          <p:spPr bwMode="auto">
            <a:xfrm>
              <a:off x="6164263" y="3138488"/>
              <a:ext cx="1141413" cy="1285875"/>
            </a:xfrm>
            <a:custGeom>
              <a:avLst/>
              <a:gdLst>
                <a:gd name="T0" fmla="*/ 0 w 303"/>
                <a:gd name="T1" fmla="*/ 249 h 341"/>
                <a:gd name="T2" fmla="*/ 82 w 303"/>
                <a:gd name="T3" fmla="*/ 296 h 341"/>
                <a:gd name="T4" fmla="*/ 303 w 303"/>
                <a:gd name="T5" fmla="*/ 160 h 341"/>
                <a:gd name="T6" fmla="*/ 260 w 303"/>
                <a:gd name="T7" fmla="*/ 141 h 341"/>
                <a:gd name="T8" fmla="*/ 232 w 303"/>
                <a:gd name="T9" fmla="*/ 135 h 341"/>
                <a:gd name="T10" fmla="*/ 205 w 303"/>
                <a:gd name="T11" fmla="*/ 0 h 341"/>
                <a:gd name="T12" fmla="*/ 198 w 303"/>
                <a:gd name="T13" fmla="*/ 1 h 341"/>
                <a:gd name="T14" fmla="*/ 90 w 303"/>
                <a:gd name="T15" fmla="*/ 18 h 341"/>
                <a:gd name="T16" fmla="*/ 90 w 303"/>
                <a:gd name="T17" fmla="*/ 83 h 341"/>
                <a:gd name="T18" fmla="*/ 85 w 303"/>
                <a:gd name="T19" fmla="*/ 128 h 341"/>
                <a:gd name="T20" fmla="*/ 68 w 303"/>
                <a:gd name="T21" fmla="*/ 138 h 341"/>
                <a:gd name="T22" fmla="*/ 68 w 303"/>
                <a:gd name="T23" fmla="*/ 138 h 341"/>
                <a:gd name="T24" fmla="*/ 0 w 303"/>
                <a:gd name="T25" fmla="*/ 24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41">
                  <a:moveTo>
                    <a:pt x="0" y="249"/>
                  </a:moveTo>
                  <a:cubicBezTo>
                    <a:pt x="21" y="267"/>
                    <a:pt x="47" y="283"/>
                    <a:pt x="82" y="296"/>
                  </a:cubicBezTo>
                  <a:cubicBezTo>
                    <a:pt x="212" y="341"/>
                    <a:pt x="276" y="235"/>
                    <a:pt x="303" y="160"/>
                  </a:cubicBezTo>
                  <a:cubicBezTo>
                    <a:pt x="286" y="147"/>
                    <a:pt x="270" y="143"/>
                    <a:pt x="260" y="141"/>
                  </a:cubicBezTo>
                  <a:cubicBezTo>
                    <a:pt x="250" y="139"/>
                    <a:pt x="240" y="137"/>
                    <a:pt x="232" y="135"/>
                  </a:cubicBezTo>
                  <a:cubicBezTo>
                    <a:pt x="218" y="122"/>
                    <a:pt x="201" y="73"/>
                    <a:pt x="205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8"/>
                    <a:pt x="91" y="51"/>
                    <a:pt x="90" y="83"/>
                  </a:cubicBezTo>
                  <a:cubicBezTo>
                    <a:pt x="89" y="108"/>
                    <a:pt x="85" y="128"/>
                    <a:pt x="85" y="128"/>
                  </a:cubicBezTo>
                  <a:cubicBezTo>
                    <a:pt x="77" y="129"/>
                    <a:pt x="68" y="138"/>
                    <a:pt x="6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6" y="141"/>
                    <a:pt x="30" y="187"/>
                    <a:pt x="0" y="249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任意多边形 20"/>
            <p:cNvSpPr/>
            <p:nvPr/>
          </p:nvSpPr>
          <p:spPr bwMode="auto">
            <a:xfrm>
              <a:off x="6502400" y="3141663"/>
              <a:ext cx="407988" cy="314325"/>
            </a:xfrm>
            <a:custGeom>
              <a:avLst/>
              <a:gdLst>
                <a:gd name="T0" fmla="*/ 0 w 108"/>
                <a:gd name="T1" fmla="*/ 17 h 83"/>
                <a:gd name="T2" fmla="*/ 0 w 108"/>
                <a:gd name="T3" fmla="*/ 82 h 83"/>
                <a:gd name="T4" fmla="*/ 108 w 108"/>
                <a:gd name="T5" fmla="*/ 0 h 83"/>
                <a:gd name="T6" fmla="*/ 0 w 108"/>
                <a:gd name="T7" fmla="*/ 1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83">
                  <a:moveTo>
                    <a:pt x="0" y="17"/>
                  </a:moveTo>
                  <a:cubicBezTo>
                    <a:pt x="0" y="17"/>
                    <a:pt x="1" y="50"/>
                    <a:pt x="0" y="82"/>
                  </a:cubicBezTo>
                  <a:cubicBezTo>
                    <a:pt x="60" y="83"/>
                    <a:pt x="94" y="30"/>
                    <a:pt x="108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ED9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任意多边形 21"/>
            <p:cNvSpPr/>
            <p:nvPr/>
          </p:nvSpPr>
          <p:spPr bwMode="auto">
            <a:xfrm>
              <a:off x="5964238" y="3613150"/>
              <a:ext cx="1631950" cy="1876425"/>
            </a:xfrm>
            <a:custGeom>
              <a:avLst/>
              <a:gdLst>
                <a:gd name="T0" fmla="*/ 1 w 433"/>
                <a:gd name="T1" fmla="*/ 236 h 497"/>
                <a:gd name="T2" fmla="*/ 31 w 433"/>
                <a:gd name="T3" fmla="*/ 334 h 497"/>
                <a:gd name="T4" fmla="*/ 59 w 433"/>
                <a:gd name="T5" fmla="*/ 497 h 497"/>
                <a:gd name="T6" fmla="*/ 99 w 433"/>
                <a:gd name="T7" fmla="*/ 497 h 497"/>
                <a:gd name="T8" fmla="*/ 361 w 433"/>
                <a:gd name="T9" fmla="*/ 496 h 497"/>
                <a:gd name="T10" fmla="*/ 413 w 433"/>
                <a:gd name="T11" fmla="*/ 255 h 497"/>
                <a:gd name="T12" fmla="*/ 421 w 433"/>
                <a:gd name="T13" fmla="*/ 240 h 497"/>
                <a:gd name="T14" fmla="*/ 358 w 433"/>
                <a:gd name="T15" fmla="*/ 12 h 497"/>
                <a:gd name="T16" fmla="*/ 278 w 433"/>
                <a:gd name="T17" fmla="*/ 0 h 497"/>
                <a:gd name="T18" fmla="*/ 185 w 433"/>
                <a:gd name="T19" fmla="*/ 79 h 497"/>
                <a:gd name="T20" fmla="*/ 138 w 433"/>
                <a:gd name="T21" fmla="*/ 2 h 497"/>
                <a:gd name="T22" fmla="*/ 57 w 433"/>
                <a:gd name="T23" fmla="*/ 29 h 497"/>
                <a:gd name="T24" fmla="*/ 1 w 433"/>
                <a:gd name="T25" fmla="*/ 23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3" h="497">
                  <a:moveTo>
                    <a:pt x="1" y="236"/>
                  </a:moveTo>
                  <a:cubicBezTo>
                    <a:pt x="1" y="238"/>
                    <a:pt x="30" y="332"/>
                    <a:pt x="31" y="334"/>
                  </a:cubicBezTo>
                  <a:cubicBezTo>
                    <a:pt x="41" y="413"/>
                    <a:pt x="59" y="497"/>
                    <a:pt x="59" y="497"/>
                  </a:cubicBezTo>
                  <a:cubicBezTo>
                    <a:pt x="99" y="497"/>
                    <a:pt x="99" y="497"/>
                    <a:pt x="99" y="497"/>
                  </a:cubicBezTo>
                  <a:cubicBezTo>
                    <a:pt x="361" y="496"/>
                    <a:pt x="361" y="496"/>
                    <a:pt x="361" y="496"/>
                  </a:cubicBezTo>
                  <a:cubicBezTo>
                    <a:pt x="361" y="496"/>
                    <a:pt x="329" y="401"/>
                    <a:pt x="413" y="255"/>
                  </a:cubicBezTo>
                  <a:cubicBezTo>
                    <a:pt x="415" y="250"/>
                    <a:pt x="418" y="245"/>
                    <a:pt x="421" y="240"/>
                  </a:cubicBezTo>
                  <a:cubicBezTo>
                    <a:pt x="433" y="221"/>
                    <a:pt x="358" y="12"/>
                    <a:pt x="358" y="12"/>
                  </a:cubicBezTo>
                  <a:cubicBezTo>
                    <a:pt x="358" y="12"/>
                    <a:pt x="324" y="4"/>
                    <a:pt x="278" y="0"/>
                  </a:cubicBezTo>
                  <a:cubicBezTo>
                    <a:pt x="274" y="4"/>
                    <a:pt x="243" y="79"/>
                    <a:pt x="185" y="79"/>
                  </a:cubicBezTo>
                  <a:cubicBezTo>
                    <a:pt x="104" y="79"/>
                    <a:pt x="138" y="2"/>
                    <a:pt x="138" y="2"/>
                  </a:cubicBezTo>
                  <a:cubicBezTo>
                    <a:pt x="107" y="8"/>
                    <a:pt x="96" y="10"/>
                    <a:pt x="57" y="29"/>
                  </a:cubicBezTo>
                  <a:cubicBezTo>
                    <a:pt x="57" y="29"/>
                    <a:pt x="0" y="223"/>
                    <a:pt x="1" y="236"/>
                  </a:cubicBezTo>
                  <a:close/>
                </a:path>
              </a:pathLst>
            </a:custGeom>
            <a:solidFill>
              <a:srgbClr val="F99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任意多边形 22"/>
            <p:cNvSpPr/>
            <p:nvPr/>
          </p:nvSpPr>
          <p:spPr bwMode="auto">
            <a:xfrm>
              <a:off x="6243638" y="2398713"/>
              <a:ext cx="812800" cy="947738"/>
            </a:xfrm>
            <a:custGeom>
              <a:avLst/>
              <a:gdLst>
                <a:gd name="T0" fmla="*/ 49 w 216"/>
                <a:gd name="T1" fmla="*/ 245 h 251"/>
                <a:gd name="T2" fmla="*/ 194 w 216"/>
                <a:gd name="T3" fmla="*/ 162 h 251"/>
                <a:gd name="T4" fmla="*/ 125 w 216"/>
                <a:gd name="T5" fmla="*/ 7 h 251"/>
                <a:gd name="T6" fmla="*/ 8 w 216"/>
                <a:gd name="T7" fmla="*/ 62 h 251"/>
                <a:gd name="T8" fmla="*/ 49 w 216"/>
                <a:gd name="T9" fmla="*/ 24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51">
                  <a:moveTo>
                    <a:pt x="49" y="245"/>
                  </a:moveTo>
                  <a:cubicBezTo>
                    <a:pt x="49" y="245"/>
                    <a:pt x="191" y="251"/>
                    <a:pt x="194" y="162"/>
                  </a:cubicBezTo>
                  <a:cubicBezTo>
                    <a:pt x="196" y="74"/>
                    <a:pt x="216" y="15"/>
                    <a:pt x="125" y="7"/>
                  </a:cubicBezTo>
                  <a:cubicBezTo>
                    <a:pt x="35" y="0"/>
                    <a:pt x="16" y="33"/>
                    <a:pt x="8" y="62"/>
                  </a:cubicBezTo>
                  <a:cubicBezTo>
                    <a:pt x="0" y="92"/>
                    <a:pt x="12" y="241"/>
                    <a:pt x="49" y="245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任意多边形 23"/>
            <p:cNvSpPr/>
            <p:nvPr/>
          </p:nvSpPr>
          <p:spPr bwMode="auto">
            <a:xfrm>
              <a:off x="6375400" y="3103563"/>
              <a:ext cx="169863" cy="79375"/>
            </a:xfrm>
            <a:custGeom>
              <a:avLst/>
              <a:gdLst>
                <a:gd name="T0" fmla="*/ 45 w 45"/>
                <a:gd name="T1" fmla="*/ 10 h 21"/>
                <a:gd name="T2" fmla="*/ 20 w 45"/>
                <a:gd name="T3" fmla="*/ 21 h 21"/>
                <a:gd name="T4" fmla="*/ 0 w 45"/>
                <a:gd name="T5" fmla="*/ 10 h 21"/>
                <a:gd name="T6" fmla="*/ 45 w 45"/>
                <a:gd name="T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21">
                  <a:moveTo>
                    <a:pt x="45" y="10"/>
                  </a:moveTo>
                  <a:cubicBezTo>
                    <a:pt x="45" y="10"/>
                    <a:pt x="44" y="21"/>
                    <a:pt x="20" y="21"/>
                  </a:cubicBezTo>
                  <a:cubicBezTo>
                    <a:pt x="20" y="21"/>
                    <a:pt x="1" y="21"/>
                    <a:pt x="0" y="10"/>
                  </a:cubicBezTo>
                  <a:cubicBezTo>
                    <a:pt x="0" y="10"/>
                    <a:pt x="19" y="0"/>
                    <a:pt x="4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任意多边形 24"/>
            <p:cNvSpPr/>
            <p:nvPr/>
          </p:nvSpPr>
          <p:spPr bwMode="auto">
            <a:xfrm>
              <a:off x="6496050" y="2903538"/>
              <a:ext cx="414338" cy="374650"/>
            </a:xfrm>
            <a:custGeom>
              <a:avLst/>
              <a:gdLst>
                <a:gd name="T0" fmla="*/ 3 w 110"/>
                <a:gd name="T1" fmla="*/ 98 h 99"/>
                <a:gd name="T2" fmla="*/ 110 w 110"/>
                <a:gd name="T3" fmla="*/ 2 h 99"/>
                <a:gd name="T4" fmla="*/ 102 w 110"/>
                <a:gd name="T5" fmla="*/ 0 h 99"/>
                <a:gd name="T6" fmla="*/ 106 w 110"/>
                <a:gd name="T7" fmla="*/ 1 h 99"/>
                <a:gd name="T8" fmla="*/ 102 w 110"/>
                <a:gd name="T9" fmla="*/ 0 h 99"/>
                <a:gd name="T10" fmla="*/ 1 w 110"/>
                <a:gd name="T11" fmla="*/ 90 h 99"/>
                <a:gd name="T12" fmla="*/ 0 w 110"/>
                <a:gd name="T13" fmla="*/ 90 h 99"/>
                <a:gd name="T14" fmla="*/ 2 w 110"/>
                <a:gd name="T15" fmla="*/ 99 h 99"/>
                <a:gd name="T16" fmla="*/ 3 w 110"/>
                <a:gd name="T17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9">
                  <a:moveTo>
                    <a:pt x="3" y="98"/>
                  </a:moveTo>
                  <a:cubicBezTo>
                    <a:pt x="85" y="78"/>
                    <a:pt x="110" y="3"/>
                    <a:pt x="110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78" y="71"/>
                    <a:pt x="1" y="90"/>
                  </a:cubicBezTo>
                  <a:cubicBezTo>
                    <a:pt x="1" y="90"/>
                    <a:pt x="0" y="90"/>
                    <a:pt x="0" y="90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3" y="99"/>
                    <a:pt x="3" y="98"/>
                  </a:cubicBezTo>
                  <a:close/>
                </a:path>
              </a:pathLst>
            </a:custGeom>
            <a:solidFill>
              <a:srgbClr val="122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任意多边形 25"/>
            <p:cNvSpPr/>
            <p:nvPr/>
          </p:nvSpPr>
          <p:spPr bwMode="auto">
            <a:xfrm>
              <a:off x="6435725" y="3232150"/>
              <a:ext cx="90488" cy="68263"/>
            </a:xfrm>
            <a:custGeom>
              <a:avLst/>
              <a:gdLst>
                <a:gd name="T0" fmla="*/ 10 w 24"/>
                <a:gd name="T1" fmla="*/ 17 h 18"/>
                <a:gd name="T2" fmla="*/ 17 w 24"/>
                <a:gd name="T3" fmla="*/ 15 h 18"/>
                <a:gd name="T4" fmla="*/ 23 w 24"/>
                <a:gd name="T5" fmla="*/ 6 h 18"/>
                <a:gd name="T6" fmla="*/ 23 w 24"/>
                <a:gd name="T7" fmla="*/ 6 h 18"/>
                <a:gd name="T8" fmla="*/ 14 w 24"/>
                <a:gd name="T9" fmla="*/ 1 h 18"/>
                <a:gd name="T10" fmla="*/ 6 w 24"/>
                <a:gd name="T11" fmla="*/ 2 h 18"/>
                <a:gd name="T12" fmla="*/ 1 w 24"/>
                <a:gd name="T13" fmla="*/ 11 h 18"/>
                <a:gd name="T14" fmla="*/ 1 w 24"/>
                <a:gd name="T15" fmla="*/ 11 h 18"/>
                <a:gd name="T16" fmla="*/ 10 w 24"/>
                <a:gd name="T1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8">
                  <a:moveTo>
                    <a:pt x="10" y="17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21" y="14"/>
                    <a:pt x="24" y="10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2"/>
                    <a:pt x="18" y="0"/>
                    <a:pt x="14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8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5"/>
                    <a:pt x="6" y="18"/>
                    <a:pt x="10" y="17"/>
                  </a:cubicBezTo>
                  <a:close/>
                </a:path>
              </a:pathLst>
            </a:custGeom>
            <a:solidFill>
              <a:srgbClr val="ED7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任意多边形 26"/>
            <p:cNvSpPr/>
            <p:nvPr/>
          </p:nvSpPr>
          <p:spPr bwMode="auto">
            <a:xfrm>
              <a:off x="6134100" y="2163763"/>
              <a:ext cx="862013" cy="766763"/>
            </a:xfrm>
            <a:custGeom>
              <a:avLst/>
              <a:gdLst>
                <a:gd name="T0" fmla="*/ 159 w 229"/>
                <a:gd name="T1" fmla="*/ 14 h 203"/>
                <a:gd name="T2" fmla="*/ 29 w 229"/>
                <a:gd name="T3" fmla="*/ 76 h 203"/>
                <a:gd name="T4" fmla="*/ 36 w 229"/>
                <a:gd name="T5" fmla="*/ 181 h 203"/>
                <a:gd name="T6" fmla="*/ 79 w 229"/>
                <a:gd name="T7" fmla="*/ 91 h 203"/>
                <a:gd name="T8" fmla="*/ 109 w 229"/>
                <a:gd name="T9" fmla="*/ 100 h 203"/>
                <a:gd name="T10" fmla="*/ 160 w 229"/>
                <a:gd name="T11" fmla="*/ 188 h 203"/>
                <a:gd name="T12" fmla="*/ 226 w 229"/>
                <a:gd name="T13" fmla="*/ 181 h 203"/>
                <a:gd name="T14" fmla="*/ 212 w 229"/>
                <a:gd name="T15" fmla="*/ 79 h 203"/>
                <a:gd name="T16" fmla="*/ 159 w 229"/>
                <a:gd name="T17" fmla="*/ 1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03">
                  <a:moveTo>
                    <a:pt x="159" y="14"/>
                  </a:moveTo>
                  <a:cubicBezTo>
                    <a:pt x="159" y="14"/>
                    <a:pt x="67" y="0"/>
                    <a:pt x="29" y="76"/>
                  </a:cubicBezTo>
                  <a:cubicBezTo>
                    <a:pt x="0" y="134"/>
                    <a:pt x="25" y="170"/>
                    <a:pt x="36" y="181"/>
                  </a:cubicBezTo>
                  <a:cubicBezTo>
                    <a:pt x="36" y="181"/>
                    <a:pt x="51" y="98"/>
                    <a:pt x="79" y="91"/>
                  </a:cubicBezTo>
                  <a:cubicBezTo>
                    <a:pt x="79" y="91"/>
                    <a:pt x="97" y="86"/>
                    <a:pt x="109" y="100"/>
                  </a:cubicBezTo>
                  <a:cubicBezTo>
                    <a:pt x="121" y="114"/>
                    <a:pt x="139" y="178"/>
                    <a:pt x="160" y="188"/>
                  </a:cubicBezTo>
                  <a:cubicBezTo>
                    <a:pt x="160" y="188"/>
                    <a:pt x="223" y="203"/>
                    <a:pt x="226" y="181"/>
                  </a:cubicBezTo>
                  <a:cubicBezTo>
                    <a:pt x="229" y="159"/>
                    <a:pt x="215" y="98"/>
                    <a:pt x="212" y="79"/>
                  </a:cubicBezTo>
                  <a:cubicBezTo>
                    <a:pt x="201" y="28"/>
                    <a:pt x="159" y="14"/>
                    <a:pt x="159" y="14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任意多边形 27"/>
            <p:cNvSpPr/>
            <p:nvPr/>
          </p:nvSpPr>
          <p:spPr bwMode="auto">
            <a:xfrm>
              <a:off x="6680200" y="2670175"/>
              <a:ext cx="436563" cy="512763"/>
            </a:xfrm>
            <a:custGeom>
              <a:avLst/>
              <a:gdLst>
                <a:gd name="T0" fmla="*/ 43 w 116"/>
                <a:gd name="T1" fmla="*/ 129 h 136"/>
                <a:gd name="T2" fmla="*/ 49 w 116"/>
                <a:gd name="T3" fmla="*/ 130 h 136"/>
                <a:gd name="T4" fmla="*/ 105 w 116"/>
                <a:gd name="T5" fmla="*/ 93 h 136"/>
                <a:gd name="T6" fmla="*/ 111 w 116"/>
                <a:gd name="T7" fmla="*/ 63 h 136"/>
                <a:gd name="T8" fmla="*/ 74 w 116"/>
                <a:gd name="T9" fmla="*/ 6 h 136"/>
                <a:gd name="T10" fmla="*/ 68 w 116"/>
                <a:gd name="T11" fmla="*/ 5 h 136"/>
                <a:gd name="T12" fmla="*/ 11 w 116"/>
                <a:gd name="T13" fmla="*/ 42 h 136"/>
                <a:gd name="T14" fmla="*/ 5 w 116"/>
                <a:gd name="T15" fmla="*/ 73 h 136"/>
                <a:gd name="T16" fmla="*/ 43 w 116"/>
                <a:gd name="T17" fmla="*/ 1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36">
                  <a:moveTo>
                    <a:pt x="43" y="129"/>
                  </a:moveTo>
                  <a:cubicBezTo>
                    <a:pt x="49" y="130"/>
                    <a:pt x="49" y="130"/>
                    <a:pt x="49" y="130"/>
                  </a:cubicBezTo>
                  <a:cubicBezTo>
                    <a:pt x="74" y="136"/>
                    <a:pt x="100" y="119"/>
                    <a:pt x="105" y="93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16" y="37"/>
                    <a:pt x="99" y="11"/>
                    <a:pt x="74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42" y="0"/>
                    <a:pt x="16" y="17"/>
                    <a:pt x="11" y="4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0" y="98"/>
                    <a:pt x="17" y="124"/>
                    <a:pt x="43" y="129"/>
                  </a:cubicBezTo>
                  <a:close/>
                </a:path>
              </a:pathLst>
            </a:custGeom>
            <a:solidFill>
              <a:srgbClr val="ED7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任意多边形 28"/>
            <p:cNvSpPr/>
            <p:nvPr/>
          </p:nvSpPr>
          <p:spPr bwMode="auto">
            <a:xfrm>
              <a:off x="6732588" y="2217738"/>
              <a:ext cx="312738" cy="528638"/>
            </a:xfrm>
            <a:custGeom>
              <a:avLst/>
              <a:gdLst>
                <a:gd name="T0" fmla="*/ 74 w 83"/>
                <a:gd name="T1" fmla="*/ 140 h 140"/>
                <a:gd name="T2" fmla="*/ 68 w 83"/>
                <a:gd name="T3" fmla="*/ 43 h 140"/>
                <a:gd name="T4" fmla="*/ 33 w 83"/>
                <a:gd name="T5" fmla="*/ 4 h 140"/>
                <a:gd name="T6" fmla="*/ 15 w 83"/>
                <a:gd name="T7" fmla="*/ 0 h 140"/>
                <a:gd name="T8" fmla="*/ 0 w 83"/>
                <a:gd name="T9" fmla="*/ 0 h 140"/>
                <a:gd name="T10" fmla="*/ 58 w 83"/>
                <a:gd name="T11" fmla="*/ 133 h 140"/>
                <a:gd name="T12" fmla="*/ 58 w 83"/>
                <a:gd name="T13" fmla="*/ 132 h 140"/>
                <a:gd name="T14" fmla="*/ 74 w 83"/>
                <a:gd name="T1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40">
                  <a:moveTo>
                    <a:pt x="74" y="140"/>
                  </a:moveTo>
                  <a:cubicBezTo>
                    <a:pt x="78" y="134"/>
                    <a:pt x="83" y="83"/>
                    <a:pt x="68" y="43"/>
                  </a:cubicBezTo>
                  <a:cubicBezTo>
                    <a:pt x="60" y="23"/>
                    <a:pt x="48" y="12"/>
                    <a:pt x="33" y="4"/>
                  </a:cubicBezTo>
                  <a:cubicBezTo>
                    <a:pt x="28" y="2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20"/>
                    <a:pt x="62" y="122"/>
                    <a:pt x="58" y="133"/>
                  </a:cubicBezTo>
                  <a:cubicBezTo>
                    <a:pt x="58" y="133"/>
                    <a:pt x="58" y="132"/>
                    <a:pt x="58" y="132"/>
                  </a:cubicBezTo>
                  <a:lnTo>
                    <a:pt x="74" y="140"/>
                  </a:lnTo>
                  <a:close/>
                </a:path>
              </a:pathLst>
            </a:custGeom>
            <a:solidFill>
              <a:srgbClr val="ED7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任意多边形 29"/>
            <p:cNvSpPr/>
            <p:nvPr/>
          </p:nvSpPr>
          <p:spPr bwMode="auto">
            <a:xfrm>
              <a:off x="6811963" y="2801938"/>
              <a:ext cx="219075" cy="257175"/>
            </a:xfrm>
            <a:custGeom>
              <a:avLst/>
              <a:gdLst>
                <a:gd name="T0" fmla="*/ 21 w 58"/>
                <a:gd name="T1" fmla="*/ 64 h 68"/>
                <a:gd name="T2" fmla="*/ 24 w 58"/>
                <a:gd name="T3" fmla="*/ 65 h 68"/>
                <a:gd name="T4" fmla="*/ 52 w 58"/>
                <a:gd name="T5" fmla="*/ 46 h 68"/>
                <a:gd name="T6" fmla="*/ 55 w 58"/>
                <a:gd name="T7" fmla="*/ 31 h 68"/>
                <a:gd name="T8" fmla="*/ 37 w 58"/>
                <a:gd name="T9" fmla="*/ 3 h 68"/>
                <a:gd name="T10" fmla="*/ 34 w 58"/>
                <a:gd name="T11" fmla="*/ 3 h 68"/>
                <a:gd name="T12" fmla="*/ 6 w 58"/>
                <a:gd name="T13" fmla="*/ 21 h 68"/>
                <a:gd name="T14" fmla="*/ 3 w 58"/>
                <a:gd name="T15" fmla="*/ 36 h 68"/>
                <a:gd name="T16" fmla="*/ 21 w 58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68">
                  <a:moveTo>
                    <a:pt x="21" y="64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37" y="68"/>
                    <a:pt x="50" y="59"/>
                    <a:pt x="52" y="4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8" y="18"/>
                    <a:pt x="50" y="6"/>
                    <a:pt x="37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21" y="0"/>
                    <a:pt x="8" y="8"/>
                    <a:pt x="6" y="21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49"/>
                    <a:pt x="8" y="62"/>
                    <a:pt x="21" y="64"/>
                  </a:cubicBezTo>
                  <a:close/>
                </a:path>
              </a:pathLst>
            </a:custGeom>
            <a:solidFill>
              <a:srgbClr val="F99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任意多边形 30"/>
            <p:cNvSpPr/>
            <p:nvPr/>
          </p:nvSpPr>
          <p:spPr bwMode="auto">
            <a:xfrm>
              <a:off x="6337300" y="4470400"/>
              <a:ext cx="1182688" cy="1019175"/>
            </a:xfrm>
            <a:custGeom>
              <a:avLst/>
              <a:gdLst>
                <a:gd name="T0" fmla="*/ 262 w 314"/>
                <a:gd name="T1" fmla="*/ 269 h 270"/>
                <a:gd name="T2" fmla="*/ 314 w 314"/>
                <a:gd name="T3" fmla="*/ 28 h 270"/>
                <a:gd name="T4" fmla="*/ 249 w 314"/>
                <a:gd name="T5" fmla="*/ 0 h 270"/>
                <a:gd name="T6" fmla="*/ 159 w 314"/>
                <a:gd name="T7" fmla="*/ 190 h 270"/>
                <a:gd name="T8" fmla="*/ 0 w 314"/>
                <a:gd name="T9" fmla="*/ 270 h 270"/>
                <a:gd name="T10" fmla="*/ 262 w 314"/>
                <a:gd name="T11" fmla="*/ 26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70">
                  <a:moveTo>
                    <a:pt x="262" y="269"/>
                  </a:moveTo>
                  <a:cubicBezTo>
                    <a:pt x="262" y="269"/>
                    <a:pt x="265" y="200"/>
                    <a:pt x="314" y="28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0"/>
                    <a:pt x="228" y="145"/>
                    <a:pt x="159" y="190"/>
                  </a:cubicBezTo>
                  <a:cubicBezTo>
                    <a:pt x="90" y="235"/>
                    <a:pt x="9" y="226"/>
                    <a:pt x="0" y="270"/>
                  </a:cubicBezTo>
                  <a:lnTo>
                    <a:pt x="262" y="269"/>
                  </a:lnTo>
                  <a:close/>
                </a:path>
              </a:pathLst>
            </a:custGeom>
            <a:solidFill>
              <a:srgbClr val="ED7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任意多边形 31"/>
            <p:cNvSpPr/>
            <p:nvPr/>
          </p:nvSpPr>
          <p:spPr bwMode="auto">
            <a:xfrm>
              <a:off x="6921500" y="3659188"/>
              <a:ext cx="1371600" cy="1825625"/>
            </a:xfrm>
            <a:custGeom>
              <a:avLst/>
              <a:gdLst>
                <a:gd name="T0" fmla="*/ 104 w 364"/>
                <a:gd name="T1" fmla="*/ 0 h 484"/>
                <a:gd name="T2" fmla="*/ 199 w 364"/>
                <a:gd name="T3" fmla="*/ 72 h 484"/>
                <a:gd name="T4" fmla="*/ 309 w 364"/>
                <a:gd name="T5" fmla="*/ 484 h 484"/>
                <a:gd name="T6" fmla="*/ 6 w 364"/>
                <a:gd name="T7" fmla="*/ 484 h 484"/>
                <a:gd name="T8" fmla="*/ 9 w 364"/>
                <a:gd name="T9" fmla="*/ 434 h 484"/>
                <a:gd name="T10" fmla="*/ 175 w 364"/>
                <a:gd name="T11" fmla="*/ 388 h 484"/>
                <a:gd name="T12" fmla="*/ 83 w 364"/>
                <a:gd name="T13" fmla="*/ 159 h 484"/>
                <a:gd name="T14" fmla="*/ 104 w 364"/>
                <a:gd name="T1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" h="484">
                  <a:moveTo>
                    <a:pt x="104" y="0"/>
                  </a:moveTo>
                  <a:cubicBezTo>
                    <a:pt x="104" y="0"/>
                    <a:pt x="161" y="5"/>
                    <a:pt x="199" y="72"/>
                  </a:cubicBezTo>
                  <a:cubicBezTo>
                    <a:pt x="237" y="139"/>
                    <a:pt x="364" y="452"/>
                    <a:pt x="309" y="484"/>
                  </a:cubicBezTo>
                  <a:cubicBezTo>
                    <a:pt x="6" y="484"/>
                    <a:pt x="6" y="484"/>
                    <a:pt x="6" y="484"/>
                  </a:cubicBezTo>
                  <a:cubicBezTo>
                    <a:pt x="6" y="484"/>
                    <a:pt x="0" y="458"/>
                    <a:pt x="9" y="434"/>
                  </a:cubicBezTo>
                  <a:cubicBezTo>
                    <a:pt x="175" y="388"/>
                    <a:pt x="175" y="388"/>
                    <a:pt x="175" y="388"/>
                  </a:cubicBezTo>
                  <a:cubicBezTo>
                    <a:pt x="175" y="388"/>
                    <a:pt x="84" y="231"/>
                    <a:pt x="83" y="159"/>
                  </a:cubicBezTo>
                  <a:cubicBezTo>
                    <a:pt x="81" y="87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F99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任意多边形 32"/>
            <p:cNvSpPr/>
            <p:nvPr/>
          </p:nvSpPr>
          <p:spPr bwMode="auto">
            <a:xfrm>
              <a:off x="6442075" y="5349875"/>
              <a:ext cx="531813" cy="139700"/>
            </a:xfrm>
            <a:custGeom>
              <a:avLst/>
              <a:gdLst>
                <a:gd name="T0" fmla="*/ 131 w 141"/>
                <a:gd name="T1" fmla="*/ 5 h 37"/>
                <a:gd name="T2" fmla="*/ 62 w 141"/>
                <a:gd name="T3" fmla="*/ 2 h 37"/>
                <a:gd name="T4" fmla="*/ 18 w 141"/>
                <a:gd name="T5" fmla="*/ 20 h 37"/>
                <a:gd name="T6" fmla="*/ 0 w 141"/>
                <a:gd name="T7" fmla="*/ 36 h 37"/>
                <a:gd name="T8" fmla="*/ 12 w 141"/>
                <a:gd name="T9" fmla="*/ 36 h 37"/>
                <a:gd name="T10" fmla="*/ 33 w 141"/>
                <a:gd name="T11" fmla="*/ 34 h 37"/>
                <a:gd name="T12" fmla="*/ 49 w 141"/>
                <a:gd name="T13" fmla="*/ 37 h 37"/>
                <a:gd name="T14" fmla="*/ 141 w 141"/>
                <a:gd name="T15" fmla="*/ 37 h 37"/>
                <a:gd name="T16" fmla="*/ 131 w 141"/>
                <a:gd name="T17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7">
                  <a:moveTo>
                    <a:pt x="131" y="5"/>
                  </a:moveTo>
                  <a:cubicBezTo>
                    <a:pt x="131" y="5"/>
                    <a:pt x="72" y="0"/>
                    <a:pt x="62" y="2"/>
                  </a:cubicBezTo>
                  <a:cubicBezTo>
                    <a:pt x="52" y="5"/>
                    <a:pt x="24" y="16"/>
                    <a:pt x="18" y="20"/>
                  </a:cubicBezTo>
                  <a:cubicBezTo>
                    <a:pt x="12" y="24"/>
                    <a:pt x="0" y="36"/>
                    <a:pt x="0" y="36"/>
                  </a:cubicBezTo>
                  <a:cubicBezTo>
                    <a:pt x="0" y="36"/>
                    <a:pt x="7" y="37"/>
                    <a:pt x="12" y="36"/>
                  </a:cubicBezTo>
                  <a:cubicBezTo>
                    <a:pt x="16" y="35"/>
                    <a:pt x="30" y="35"/>
                    <a:pt x="33" y="34"/>
                  </a:cubicBezTo>
                  <a:cubicBezTo>
                    <a:pt x="37" y="34"/>
                    <a:pt x="49" y="37"/>
                    <a:pt x="49" y="37"/>
                  </a:cubicBezTo>
                  <a:cubicBezTo>
                    <a:pt x="141" y="37"/>
                    <a:pt x="141" y="37"/>
                    <a:pt x="141" y="37"/>
                  </a:cubicBezTo>
                  <a:lnTo>
                    <a:pt x="131" y="5"/>
                  </a:ln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任意多边形 33"/>
            <p:cNvSpPr/>
            <p:nvPr/>
          </p:nvSpPr>
          <p:spPr bwMode="auto">
            <a:xfrm>
              <a:off x="5040313" y="5394325"/>
              <a:ext cx="1160463" cy="95250"/>
            </a:xfrm>
            <a:custGeom>
              <a:avLst/>
              <a:gdLst>
                <a:gd name="T0" fmla="*/ 0 w 308"/>
                <a:gd name="T1" fmla="*/ 25 h 25"/>
                <a:gd name="T2" fmla="*/ 308 w 308"/>
                <a:gd name="T3" fmla="*/ 25 h 25"/>
                <a:gd name="T4" fmla="*/ 308 w 308"/>
                <a:gd name="T5" fmla="*/ 25 h 25"/>
                <a:gd name="T6" fmla="*/ 283 w 308"/>
                <a:gd name="T7" fmla="*/ 0 h 25"/>
                <a:gd name="T8" fmla="*/ 0 w 308"/>
                <a:gd name="T9" fmla="*/ 0 h 25"/>
                <a:gd name="T10" fmla="*/ 0 w 308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5">
                  <a:moveTo>
                    <a:pt x="0" y="25"/>
                  </a:moveTo>
                  <a:cubicBezTo>
                    <a:pt x="308" y="25"/>
                    <a:pt x="308" y="25"/>
                    <a:pt x="308" y="25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8" y="11"/>
                    <a:pt x="297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23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任意多边形 34"/>
            <p:cNvSpPr/>
            <p:nvPr/>
          </p:nvSpPr>
          <p:spPr bwMode="auto">
            <a:xfrm>
              <a:off x="3249613" y="4229100"/>
              <a:ext cx="2235200" cy="1260475"/>
            </a:xfrm>
            <a:custGeom>
              <a:avLst/>
              <a:gdLst>
                <a:gd name="T0" fmla="*/ 0 w 1408"/>
                <a:gd name="T1" fmla="*/ 0 h 794"/>
                <a:gd name="T2" fmla="*/ 271 w 1408"/>
                <a:gd name="T3" fmla="*/ 794 h 794"/>
                <a:gd name="T4" fmla="*/ 1408 w 1408"/>
                <a:gd name="T5" fmla="*/ 794 h 794"/>
                <a:gd name="T6" fmla="*/ 1131 w 1408"/>
                <a:gd name="T7" fmla="*/ 0 h 794"/>
                <a:gd name="T8" fmla="*/ 0 w 1408"/>
                <a:gd name="T9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8" h="794">
                  <a:moveTo>
                    <a:pt x="0" y="0"/>
                  </a:moveTo>
                  <a:lnTo>
                    <a:pt x="271" y="794"/>
                  </a:lnTo>
                  <a:lnTo>
                    <a:pt x="1408" y="794"/>
                  </a:lnTo>
                  <a:lnTo>
                    <a:pt x="11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任意多边形 35"/>
            <p:cNvSpPr/>
            <p:nvPr/>
          </p:nvSpPr>
          <p:spPr bwMode="auto">
            <a:xfrm>
              <a:off x="3186113" y="4229100"/>
              <a:ext cx="2208213" cy="1260475"/>
            </a:xfrm>
            <a:custGeom>
              <a:avLst/>
              <a:gdLst>
                <a:gd name="T0" fmla="*/ 0 w 1391"/>
                <a:gd name="T1" fmla="*/ 0 h 794"/>
                <a:gd name="T2" fmla="*/ 268 w 1391"/>
                <a:gd name="T3" fmla="*/ 787 h 794"/>
                <a:gd name="T4" fmla="*/ 271 w 1391"/>
                <a:gd name="T5" fmla="*/ 794 h 794"/>
                <a:gd name="T6" fmla="*/ 1391 w 1391"/>
                <a:gd name="T7" fmla="*/ 794 h 794"/>
                <a:gd name="T8" fmla="*/ 1114 w 1391"/>
                <a:gd name="T9" fmla="*/ 0 h 794"/>
                <a:gd name="T10" fmla="*/ 0 w 1391"/>
                <a:gd name="T11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1" h="794">
                  <a:moveTo>
                    <a:pt x="0" y="0"/>
                  </a:moveTo>
                  <a:lnTo>
                    <a:pt x="268" y="787"/>
                  </a:lnTo>
                  <a:lnTo>
                    <a:pt x="271" y="794"/>
                  </a:lnTo>
                  <a:lnTo>
                    <a:pt x="1391" y="794"/>
                  </a:lnTo>
                  <a:lnTo>
                    <a:pt x="1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4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任意多边形 36"/>
            <p:cNvSpPr/>
            <p:nvPr/>
          </p:nvSpPr>
          <p:spPr bwMode="auto">
            <a:xfrm>
              <a:off x="4113213" y="4806950"/>
              <a:ext cx="161925" cy="146050"/>
            </a:xfrm>
            <a:custGeom>
              <a:avLst/>
              <a:gdLst>
                <a:gd name="T0" fmla="*/ 2 w 43"/>
                <a:gd name="T1" fmla="*/ 20 h 39"/>
                <a:gd name="T2" fmla="*/ 26 w 43"/>
                <a:gd name="T3" fmla="*/ 39 h 39"/>
                <a:gd name="T4" fmla="*/ 41 w 43"/>
                <a:gd name="T5" fmla="*/ 20 h 39"/>
                <a:gd name="T6" fmla="*/ 17 w 43"/>
                <a:gd name="T7" fmla="*/ 0 h 39"/>
                <a:gd name="T8" fmla="*/ 2 w 43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9">
                  <a:moveTo>
                    <a:pt x="2" y="20"/>
                  </a:moveTo>
                  <a:cubicBezTo>
                    <a:pt x="5" y="30"/>
                    <a:pt x="15" y="39"/>
                    <a:pt x="26" y="39"/>
                  </a:cubicBezTo>
                  <a:cubicBezTo>
                    <a:pt x="37" y="39"/>
                    <a:pt x="43" y="30"/>
                    <a:pt x="41" y="20"/>
                  </a:cubicBezTo>
                  <a:cubicBezTo>
                    <a:pt x="38" y="9"/>
                    <a:pt x="28" y="0"/>
                    <a:pt x="17" y="0"/>
                  </a:cubicBezTo>
                  <a:cubicBezTo>
                    <a:pt x="7" y="0"/>
                    <a:pt x="0" y="9"/>
                    <a:pt x="2" y="20"/>
                  </a:cubicBezTo>
                  <a:close/>
                </a:path>
              </a:pathLst>
            </a:custGeom>
            <a:solidFill>
              <a:srgbClr val="EBF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任意多边形 37"/>
            <p:cNvSpPr/>
            <p:nvPr/>
          </p:nvSpPr>
          <p:spPr bwMode="auto">
            <a:xfrm>
              <a:off x="7604125" y="1250950"/>
              <a:ext cx="885825" cy="1019175"/>
            </a:xfrm>
            <a:custGeom>
              <a:avLst/>
              <a:gdLst>
                <a:gd name="T0" fmla="*/ 229 w 235"/>
                <a:gd name="T1" fmla="*/ 123 h 270"/>
                <a:gd name="T2" fmla="*/ 204 w 235"/>
                <a:gd name="T3" fmla="*/ 217 h 270"/>
                <a:gd name="T4" fmla="*/ 72 w 235"/>
                <a:gd name="T5" fmla="*/ 247 h 270"/>
                <a:gd name="T6" fmla="*/ 72 w 235"/>
                <a:gd name="T7" fmla="*/ 247 h 270"/>
                <a:gd name="T8" fmla="*/ 32 w 235"/>
                <a:gd name="T9" fmla="*/ 270 h 270"/>
                <a:gd name="T10" fmla="*/ 43 w 235"/>
                <a:gd name="T11" fmla="*/ 228 h 270"/>
                <a:gd name="T12" fmla="*/ 7 w 235"/>
                <a:gd name="T13" fmla="*/ 163 h 270"/>
                <a:gd name="T14" fmla="*/ 33 w 235"/>
                <a:gd name="T15" fmla="*/ 69 h 270"/>
                <a:gd name="T16" fmla="*/ 229 w 235"/>
                <a:gd name="T17" fmla="*/ 12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270">
                  <a:moveTo>
                    <a:pt x="229" y="123"/>
                  </a:moveTo>
                  <a:cubicBezTo>
                    <a:pt x="235" y="158"/>
                    <a:pt x="226" y="192"/>
                    <a:pt x="204" y="217"/>
                  </a:cubicBezTo>
                  <a:cubicBezTo>
                    <a:pt x="166" y="258"/>
                    <a:pt x="115" y="264"/>
                    <a:pt x="72" y="247"/>
                  </a:cubicBezTo>
                  <a:cubicBezTo>
                    <a:pt x="72" y="247"/>
                    <a:pt x="72" y="247"/>
                    <a:pt x="72" y="247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43" y="228"/>
                    <a:pt x="43" y="228"/>
                    <a:pt x="43" y="228"/>
                  </a:cubicBezTo>
                  <a:cubicBezTo>
                    <a:pt x="25" y="213"/>
                    <a:pt x="11" y="191"/>
                    <a:pt x="7" y="163"/>
                  </a:cubicBezTo>
                  <a:cubicBezTo>
                    <a:pt x="0" y="130"/>
                    <a:pt x="10" y="94"/>
                    <a:pt x="33" y="69"/>
                  </a:cubicBezTo>
                  <a:cubicBezTo>
                    <a:pt x="97" y="0"/>
                    <a:pt x="210" y="31"/>
                    <a:pt x="229" y="123"/>
                  </a:cubicBezTo>
                  <a:close/>
                </a:path>
              </a:pathLst>
            </a:custGeom>
            <a:solidFill>
              <a:srgbClr val="7E8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任意多边形 39"/>
            <p:cNvSpPr/>
            <p:nvPr/>
          </p:nvSpPr>
          <p:spPr bwMode="auto">
            <a:xfrm>
              <a:off x="5073650" y="2598738"/>
              <a:ext cx="750888" cy="644525"/>
            </a:xfrm>
            <a:custGeom>
              <a:avLst/>
              <a:gdLst>
                <a:gd name="T0" fmla="*/ 83 w 199"/>
                <a:gd name="T1" fmla="*/ 7 h 171"/>
                <a:gd name="T2" fmla="*/ 152 w 199"/>
                <a:gd name="T3" fmla="*/ 20 h 171"/>
                <a:gd name="T4" fmla="*/ 180 w 199"/>
                <a:gd name="T5" fmla="*/ 112 h 171"/>
                <a:gd name="T6" fmla="*/ 180 w 199"/>
                <a:gd name="T7" fmla="*/ 112 h 171"/>
                <a:gd name="T8" fmla="*/ 199 w 199"/>
                <a:gd name="T9" fmla="*/ 141 h 171"/>
                <a:gd name="T10" fmla="*/ 168 w 199"/>
                <a:gd name="T11" fmla="*/ 134 h 171"/>
                <a:gd name="T12" fmla="*/ 123 w 199"/>
                <a:gd name="T13" fmla="*/ 165 h 171"/>
                <a:gd name="T14" fmla="*/ 54 w 199"/>
                <a:gd name="T15" fmla="*/ 150 h 171"/>
                <a:gd name="T16" fmla="*/ 83 w 199"/>
                <a:gd name="T17" fmla="*/ 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71">
                  <a:moveTo>
                    <a:pt x="83" y="7"/>
                  </a:moveTo>
                  <a:cubicBezTo>
                    <a:pt x="106" y="0"/>
                    <a:pt x="132" y="5"/>
                    <a:pt x="152" y="20"/>
                  </a:cubicBezTo>
                  <a:cubicBezTo>
                    <a:pt x="182" y="44"/>
                    <a:pt x="191" y="81"/>
                    <a:pt x="180" y="112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58" y="149"/>
                    <a:pt x="143" y="159"/>
                    <a:pt x="123" y="165"/>
                  </a:cubicBezTo>
                  <a:cubicBezTo>
                    <a:pt x="99" y="171"/>
                    <a:pt x="73" y="166"/>
                    <a:pt x="54" y="150"/>
                  </a:cubicBezTo>
                  <a:cubicBezTo>
                    <a:pt x="0" y="108"/>
                    <a:pt x="16" y="25"/>
                    <a:pt x="83" y="7"/>
                  </a:cubicBezTo>
                  <a:close/>
                </a:path>
              </a:pathLst>
            </a:custGeom>
            <a:solidFill>
              <a:srgbClr val="7E8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任意多边形 40"/>
            <p:cNvSpPr/>
            <p:nvPr/>
          </p:nvSpPr>
          <p:spPr bwMode="auto">
            <a:xfrm>
              <a:off x="5345113" y="2976563"/>
              <a:ext cx="57150" cy="60325"/>
            </a:xfrm>
            <a:custGeom>
              <a:avLst/>
              <a:gdLst>
                <a:gd name="T0" fmla="*/ 3 w 15"/>
                <a:gd name="T1" fmla="*/ 13 h 16"/>
                <a:gd name="T2" fmla="*/ 2 w 15"/>
                <a:gd name="T3" fmla="*/ 3 h 16"/>
                <a:gd name="T4" fmla="*/ 12 w 15"/>
                <a:gd name="T5" fmla="*/ 3 h 16"/>
                <a:gd name="T6" fmla="*/ 13 w 15"/>
                <a:gd name="T7" fmla="*/ 12 h 16"/>
                <a:gd name="T8" fmla="*/ 3 w 15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3" y="13"/>
                  </a:moveTo>
                  <a:cubicBezTo>
                    <a:pt x="0" y="11"/>
                    <a:pt x="0" y="6"/>
                    <a:pt x="2" y="3"/>
                  </a:cubicBezTo>
                  <a:cubicBezTo>
                    <a:pt x="4" y="1"/>
                    <a:pt x="9" y="0"/>
                    <a:pt x="12" y="3"/>
                  </a:cubicBezTo>
                  <a:cubicBezTo>
                    <a:pt x="15" y="5"/>
                    <a:pt x="15" y="9"/>
                    <a:pt x="13" y="12"/>
                  </a:cubicBezTo>
                  <a:cubicBezTo>
                    <a:pt x="10" y="15"/>
                    <a:pt x="6" y="16"/>
                    <a:pt x="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任意多边形 41"/>
            <p:cNvSpPr/>
            <p:nvPr/>
          </p:nvSpPr>
          <p:spPr bwMode="auto">
            <a:xfrm>
              <a:off x="5421313" y="2881313"/>
              <a:ext cx="60325" cy="60325"/>
            </a:xfrm>
            <a:custGeom>
              <a:avLst/>
              <a:gdLst>
                <a:gd name="T0" fmla="*/ 4 w 16"/>
                <a:gd name="T1" fmla="*/ 13 h 16"/>
                <a:gd name="T2" fmla="*/ 3 w 16"/>
                <a:gd name="T3" fmla="*/ 3 h 16"/>
                <a:gd name="T4" fmla="*/ 12 w 16"/>
                <a:gd name="T5" fmla="*/ 2 h 16"/>
                <a:gd name="T6" fmla="*/ 13 w 16"/>
                <a:gd name="T7" fmla="*/ 12 h 16"/>
                <a:gd name="T8" fmla="*/ 4 w 16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4" y="13"/>
                  </a:moveTo>
                  <a:cubicBezTo>
                    <a:pt x="1" y="11"/>
                    <a:pt x="0" y="6"/>
                    <a:pt x="3" y="3"/>
                  </a:cubicBezTo>
                  <a:cubicBezTo>
                    <a:pt x="5" y="0"/>
                    <a:pt x="9" y="0"/>
                    <a:pt x="12" y="2"/>
                  </a:cubicBezTo>
                  <a:cubicBezTo>
                    <a:pt x="15" y="5"/>
                    <a:pt x="16" y="9"/>
                    <a:pt x="13" y="12"/>
                  </a:cubicBezTo>
                  <a:cubicBezTo>
                    <a:pt x="11" y="15"/>
                    <a:pt x="7" y="16"/>
                    <a:pt x="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任意多边形 42"/>
            <p:cNvSpPr/>
            <p:nvPr/>
          </p:nvSpPr>
          <p:spPr bwMode="auto">
            <a:xfrm>
              <a:off x="5500688" y="2787650"/>
              <a:ext cx="55563" cy="55563"/>
            </a:xfrm>
            <a:custGeom>
              <a:avLst/>
              <a:gdLst>
                <a:gd name="T0" fmla="*/ 3 w 15"/>
                <a:gd name="T1" fmla="*/ 13 h 15"/>
                <a:gd name="T2" fmla="*/ 2 w 15"/>
                <a:gd name="T3" fmla="*/ 3 h 15"/>
                <a:gd name="T4" fmla="*/ 12 w 15"/>
                <a:gd name="T5" fmla="*/ 2 h 15"/>
                <a:gd name="T6" fmla="*/ 13 w 15"/>
                <a:gd name="T7" fmla="*/ 12 h 15"/>
                <a:gd name="T8" fmla="*/ 3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3" y="13"/>
                  </a:move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9" y="0"/>
                    <a:pt x="12" y="2"/>
                  </a:cubicBezTo>
                  <a:cubicBezTo>
                    <a:pt x="15" y="5"/>
                    <a:pt x="15" y="9"/>
                    <a:pt x="13" y="12"/>
                  </a:cubicBezTo>
                  <a:cubicBezTo>
                    <a:pt x="10" y="15"/>
                    <a:pt x="6" y="15"/>
                    <a:pt x="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任意多边形 43"/>
            <p:cNvSpPr/>
            <p:nvPr/>
          </p:nvSpPr>
          <p:spPr bwMode="auto">
            <a:xfrm>
              <a:off x="8166100" y="4519613"/>
              <a:ext cx="1077913" cy="814388"/>
            </a:xfrm>
            <a:custGeom>
              <a:avLst/>
              <a:gdLst>
                <a:gd name="T0" fmla="*/ 60 w 286"/>
                <a:gd name="T1" fmla="*/ 164 h 216"/>
                <a:gd name="T2" fmla="*/ 28 w 286"/>
                <a:gd name="T3" fmla="*/ 85 h 216"/>
                <a:gd name="T4" fmla="*/ 74 w 286"/>
                <a:gd name="T5" fmla="*/ 50 h 216"/>
                <a:gd name="T6" fmla="*/ 74 w 286"/>
                <a:gd name="T7" fmla="*/ 119 h 216"/>
                <a:gd name="T8" fmla="*/ 83 w 286"/>
                <a:gd name="T9" fmla="*/ 43 h 216"/>
                <a:gd name="T10" fmla="*/ 170 w 286"/>
                <a:gd name="T11" fmla="*/ 15 h 216"/>
                <a:gd name="T12" fmla="*/ 144 w 286"/>
                <a:gd name="T13" fmla="*/ 80 h 216"/>
                <a:gd name="T14" fmla="*/ 201 w 286"/>
                <a:gd name="T15" fmla="*/ 11 h 216"/>
                <a:gd name="T16" fmla="*/ 276 w 286"/>
                <a:gd name="T17" fmla="*/ 38 h 216"/>
                <a:gd name="T18" fmla="*/ 260 w 286"/>
                <a:gd name="T19" fmla="*/ 97 h 216"/>
                <a:gd name="T20" fmla="*/ 190 w 286"/>
                <a:gd name="T21" fmla="*/ 107 h 216"/>
                <a:gd name="T22" fmla="*/ 256 w 286"/>
                <a:gd name="T23" fmla="*/ 120 h 216"/>
                <a:gd name="T24" fmla="*/ 198 w 286"/>
                <a:gd name="T25" fmla="*/ 180 h 216"/>
                <a:gd name="T26" fmla="*/ 133 w 286"/>
                <a:gd name="T27" fmla="*/ 154 h 216"/>
                <a:gd name="T28" fmla="*/ 108 w 286"/>
                <a:gd name="T29" fmla="*/ 164 h 216"/>
                <a:gd name="T30" fmla="*/ 170 w 286"/>
                <a:gd name="T31" fmla="*/ 180 h 216"/>
                <a:gd name="T32" fmla="*/ 169 w 286"/>
                <a:gd name="T33" fmla="*/ 209 h 216"/>
                <a:gd name="T34" fmla="*/ 71 w 286"/>
                <a:gd name="T35" fmla="*/ 188 h 216"/>
                <a:gd name="T36" fmla="*/ 60 w 286"/>
                <a:gd name="T37" fmla="*/ 16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" h="216">
                  <a:moveTo>
                    <a:pt x="60" y="164"/>
                  </a:moveTo>
                  <a:cubicBezTo>
                    <a:pt x="60" y="164"/>
                    <a:pt x="0" y="131"/>
                    <a:pt x="28" y="85"/>
                  </a:cubicBezTo>
                  <a:cubicBezTo>
                    <a:pt x="28" y="85"/>
                    <a:pt x="50" y="57"/>
                    <a:pt x="74" y="50"/>
                  </a:cubicBezTo>
                  <a:cubicBezTo>
                    <a:pt x="74" y="50"/>
                    <a:pt x="61" y="118"/>
                    <a:pt x="74" y="119"/>
                  </a:cubicBezTo>
                  <a:cubicBezTo>
                    <a:pt x="87" y="121"/>
                    <a:pt x="83" y="43"/>
                    <a:pt x="83" y="43"/>
                  </a:cubicBezTo>
                  <a:cubicBezTo>
                    <a:pt x="83" y="43"/>
                    <a:pt x="146" y="13"/>
                    <a:pt x="170" y="15"/>
                  </a:cubicBezTo>
                  <a:cubicBezTo>
                    <a:pt x="170" y="15"/>
                    <a:pt x="131" y="81"/>
                    <a:pt x="144" y="80"/>
                  </a:cubicBezTo>
                  <a:cubicBezTo>
                    <a:pt x="157" y="78"/>
                    <a:pt x="201" y="11"/>
                    <a:pt x="201" y="11"/>
                  </a:cubicBezTo>
                  <a:cubicBezTo>
                    <a:pt x="201" y="11"/>
                    <a:pt x="265" y="0"/>
                    <a:pt x="276" y="38"/>
                  </a:cubicBezTo>
                  <a:cubicBezTo>
                    <a:pt x="286" y="76"/>
                    <a:pt x="269" y="95"/>
                    <a:pt x="260" y="97"/>
                  </a:cubicBezTo>
                  <a:cubicBezTo>
                    <a:pt x="250" y="100"/>
                    <a:pt x="189" y="99"/>
                    <a:pt x="190" y="107"/>
                  </a:cubicBezTo>
                  <a:cubicBezTo>
                    <a:pt x="192" y="115"/>
                    <a:pt x="233" y="127"/>
                    <a:pt x="256" y="120"/>
                  </a:cubicBezTo>
                  <a:cubicBezTo>
                    <a:pt x="256" y="120"/>
                    <a:pt x="231" y="183"/>
                    <a:pt x="198" y="180"/>
                  </a:cubicBezTo>
                  <a:cubicBezTo>
                    <a:pt x="164" y="177"/>
                    <a:pt x="154" y="156"/>
                    <a:pt x="133" y="154"/>
                  </a:cubicBezTo>
                  <a:cubicBezTo>
                    <a:pt x="112" y="153"/>
                    <a:pt x="97" y="158"/>
                    <a:pt x="108" y="164"/>
                  </a:cubicBezTo>
                  <a:cubicBezTo>
                    <a:pt x="118" y="170"/>
                    <a:pt x="153" y="166"/>
                    <a:pt x="170" y="180"/>
                  </a:cubicBezTo>
                  <a:cubicBezTo>
                    <a:pt x="186" y="194"/>
                    <a:pt x="200" y="203"/>
                    <a:pt x="169" y="209"/>
                  </a:cubicBezTo>
                  <a:cubicBezTo>
                    <a:pt x="138" y="216"/>
                    <a:pt x="82" y="212"/>
                    <a:pt x="71" y="188"/>
                  </a:cubicBezTo>
                  <a:cubicBezTo>
                    <a:pt x="60" y="164"/>
                    <a:pt x="60" y="164"/>
                    <a:pt x="60" y="164"/>
                  </a:cubicBezTo>
                  <a:close/>
                </a:path>
              </a:pathLst>
            </a:custGeom>
            <a:solidFill>
              <a:srgbClr val="AE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2" name="任意多边形 44"/>
            <p:cNvSpPr/>
            <p:nvPr/>
          </p:nvSpPr>
          <p:spPr bwMode="auto">
            <a:xfrm>
              <a:off x="8293100" y="4708525"/>
              <a:ext cx="800100" cy="693738"/>
            </a:xfrm>
            <a:custGeom>
              <a:avLst/>
              <a:gdLst>
                <a:gd name="T0" fmla="*/ 212 w 212"/>
                <a:gd name="T1" fmla="*/ 0 h 184"/>
                <a:gd name="T2" fmla="*/ 26 w 212"/>
                <a:gd name="T3" fmla="*/ 114 h 184"/>
                <a:gd name="T4" fmla="*/ 10 w 212"/>
                <a:gd name="T5" fmla="*/ 172 h 184"/>
                <a:gd name="T6" fmla="*/ 10 w 212"/>
                <a:gd name="T7" fmla="*/ 184 h 184"/>
                <a:gd name="T8" fmla="*/ 37 w 212"/>
                <a:gd name="T9" fmla="*/ 138 h 184"/>
                <a:gd name="T10" fmla="*/ 212 w 212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184">
                  <a:moveTo>
                    <a:pt x="212" y="0"/>
                  </a:moveTo>
                  <a:cubicBezTo>
                    <a:pt x="212" y="0"/>
                    <a:pt x="45" y="54"/>
                    <a:pt x="26" y="114"/>
                  </a:cubicBezTo>
                  <a:cubicBezTo>
                    <a:pt x="26" y="114"/>
                    <a:pt x="27" y="141"/>
                    <a:pt x="10" y="172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0" y="184"/>
                    <a:pt x="27" y="143"/>
                    <a:pt x="37" y="138"/>
                  </a:cubicBezTo>
                  <a:cubicBezTo>
                    <a:pt x="37" y="138"/>
                    <a:pt x="0" y="85"/>
                    <a:pt x="212" y="0"/>
                  </a:cubicBezTo>
                  <a:close/>
                </a:path>
              </a:pathLst>
            </a:custGeom>
            <a:solidFill>
              <a:srgbClr val="AE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3" name="任意多边形 45"/>
            <p:cNvSpPr/>
            <p:nvPr/>
          </p:nvSpPr>
          <p:spPr bwMode="auto">
            <a:xfrm>
              <a:off x="8281988" y="5300663"/>
              <a:ext cx="93663" cy="180975"/>
            </a:xfrm>
            <a:custGeom>
              <a:avLst/>
              <a:gdLst>
                <a:gd name="T0" fmla="*/ 0 w 25"/>
                <a:gd name="T1" fmla="*/ 48 h 48"/>
                <a:gd name="T2" fmla="*/ 8 w 25"/>
                <a:gd name="T3" fmla="*/ 48 h 48"/>
                <a:gd name="T4" fmla="*/ 14 w 25"/>
                <a:gd name="T5" fmla="*/ 25 h 48"/>
                <a:gd name="T6" fmla="*/ 14 w 25"/>
                <a:gd name="T7" fmla="*/ 25 h 48"/>
                <a:gd name="T8" fmla="*/ 14 w 25"/>
                <a:gd name="T9" fmla="*/ 25 h 48"/>
                <a:gd name="T10" fmla="*/ 15 w 25"/>
                <a:gd name="T11" fmla="*/ 21 h 48"/>
                <a:gd name="T12" fmla="*/ 16 w 25"/>
                <a:gd name="T13" fmla="*/ 21 h 48"/>
                <a:gd name="T14" fmla="*/ 16 w 25"/>
                <a:gd name="T15" fmla="*/ 21 h 48"/>
                <a:gd name="T16" fmla="*/ 20 w 25"/>
                <a:gd name="T17" fmla="*/ 12 h 48"/>
                <a:gd name="T18" fmla="*/ 20 w 25"/>
                <a:gd name="T19" fmla="*/ 12 h 48"/>
                <a:gd name="T20" fmla="*/ 20 w 25"/>
                <a:gd name="T21" fmla="*/ 12 h 48"/>
                <a:gd name="T22" fmla="*/ 13 w 25"/>
                <a:gd name="T23" fmla="*/ 15 h 48"/>
                <a:gd name="T24" fmla="*/ 0 w 25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48">
                  <a:moveTo>
                    <a:pt x="0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0"/>
                    <a:pt x="11" y="32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5" y="22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8" y="17"/>
                    <a:pt x="19" y="14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5" y="0"/>
                    <a:pt x="13" y="15"/>
                    <a:pt x="13" y="15"/>
                  </a:cubicBezTo>
                  <a:cubicBezTo>
                    <a:pt x="13" y="15"/>
                    <a:pt x="4" y="28"/>
                    <a:pt x="0" y="48"/>
                  </a:cubicBezTo>
                  <a:close/>
                </a:path>
              </a:pathLst>
            </a:custGeom>
            <a:solidFill>
              <a:srgbClr val="AE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4" name="文本框 183"/>
          <p:cNvSpPr txBox="1"/>
          <p:nvPr/>
        </p:nvSpPr>
        <p:spPr>
          <a:xfrm>
            <a:off x="20777412" y="7736020"/>
            <a:ext cx="22199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业务专家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人机协作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5" name="图片 184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094960" y="3230880"/>
            <a:ext cx="2448560" cy="8568690"/>
          </a:xfrm>
          <a:prstGeom prst="rect">
            <a:avLst/>
          </a:prstGeom>
        </p:spPr>
      </p:pic>
      <p:sp>
        <p:nvSpPr>
          <p:cNvPr id="186" name="文本框 185"/>
          <p:cNvSpPr txBox="1"/>
          <p:nvPr/>
        </p:nvSpPr>
        <p:spPr>
          <a:xfrm>
            <a:off x="18526004" y="7348552"/>
            <a:ext cx="2018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259EC"/>
                </a:solidFill>
                <a:latin typeface="微软雅黑" panose="020B0503020204020204" charset="-122"/>
                <a:ea typeface="微软雅黑" panose="020B0503020204020204" charset="-122"/>
              </a:rPr>
              <a:t>指挥</a:t>
            </a:r>
            <a:r>
              <a:rPr lang="en-US" altLang="zh-CN" sz="2400" b="1" dirty="0">
                <a:solidFill>
                  <a:srgbClr val="0259EC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 b="1" dirty="0">
                <a:solidFill>
                  <a:srgbClr val="0259EC"/>
                </a:solidFill>
                <a:latin typeface="微软雅黑" panose="020B0503020204020204" charset="-122"/>
                <a:ea typeface="微软雅黑" panose="020B0503020204020204" charset="-122"/>
              </a:rPr>
              <a:t>接管</a:t>
            </a:r>
            <a:endParaRPr lang="zh-CN" altLang="en-US" sz="2400" b="1" dirty="0">
              <a:solidFill>
                <a:srgbClr val="0259E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7" name="文本框 186"/>
          <p:cNvSpPr txBox="1"/>
          <p:nvPr/>
        </p:nvSpPr>
        <p:spPr>
          <a:xfrm>
            <a:off x="11788120" y="4999952"/>
            <a:ext cx="4132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聚合服务工作台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8" name="Picture 2" descr="https://gimg2.baidu.com/image_search/src=http%3A%2F%2Ftu.ossfiles.cn%3A9186%2Fgroup1%2FM00%2F00%2F7C%2FrBgIBlwhi6f2w8UNAAER_8P2Mfo013.png&amp;refer=http%3A%2F%2Ftu.ossfiles.cn&amp;app=2002&amp;size=f9999,10000&amp;q=a80&amp;n=0&amp;g=0n&amp;fmt=jpeg?sec=1637292840&amp;t=950ffac821c172f0a6e2c2e9db873f5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59900" y="4669790"/>
            <a:ext cx="872490" cy="788670"/>
          </a:xfrm>
          <a:prstGeom prst="rect">
            <a:avLst/>
          </a:prstGeom>
          <a:noFill/>
        </p:spPr>
      </p:pic>
      <p:pic>
        <p:nvPicPr>
          <p:cNvPr id="189" name="Picture 3" descr="C:\Users\Administrator.85SSB9HDEM1VGE8\Desktop\无标题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86" r="12072" b="18443"/>
          <a:stretch>
            <a:fillRect/>
          </a:stretch>
        </p:blipFill>
        <p:spPr bwMode="auto">
          <a:xfrm>
            <a:off x="337268" y="6015974"/>
            <a:ext cx="1263882" cy="168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圖片 7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135590" y="6480810"/>
            <a:ext cx="1029970" cy="982980"/>
          </a:xfrm>
          <a:prstGeom prst="rect">
            <a:avLst/>
          </a:prstGeom>
          <a:solidFill>
            <a:srgbClr val="3551F6">
              <a:alpha val="10000"/>
            </a:srgbClr>
          </a:solidFill>
        </p:spPr>
      </p:pic>
      <p:pic>
        <p:nvPicPr>
          <p:cNvPr id="191" name="图片 19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AFABA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04" y="8896158"/>
            <a:ext cx="882650" cy="84709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跨境智能自运营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– 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自运营机器人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43374" y="1421284"/>
            <a:ext cx="23290050" cy="11522140"/>
            <a:chOff x="255006" y="792314"/>
            <a:chExt cx="11645025" cy="5761070"/>
          </a:xfrm>
        </p:grpSpPr>
        <p:sp>
          <p:nvSpPr>
            <p:cNvPr id="35" name="矩形 34"/>
            <p:cNvSpPr/>
            <p:nvPr/>
          </p:nvSpPr>
          <p:spPr>
            <a:xfrm>
              <a:off x="255006" y="1366975"/>
              <a:ext cx="6080125" cy="288290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企业营销</a:t>
              </a:r>
              <a:r>
                <a: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&amp;</a:t>
              </a: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获客来源</a:t>
              </a:r>
              <a:endPara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62845" y="3866261"/>
              <a:ext cx="2332277" cy="725850"/>
              <a:chOff x="684050" y="1005970"/>
              <a:chExt cx="2332277" cy="725850"/>
            </a:xfrm>
          </p:grpSpPr>
          <p:pic>
            <p:nvPicPr>
              <p:cNvPr id="114" name="图片 113" descr="图标&#10;&#10;描述已自动生成"/>
              <p:cNvPicPr>
                <a:picLocks noChangeAspect="1"/>
              </p:cNvPicPr>
              <p:nvPr/>
            </p:nvPicPr>
            <p:blipFill>
              <a:blip r:embed="rId1" cstate="print">
                <a:alphaModFix amt="71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906" y="1102376"/>
                <a:ext cx="519744" cy="524273"/>
              </a:xfrm>
              <a:prstGeom prst="rect">
                <a:avLst/>
              </a:prstGeom>
            </p:spPr>
          </p:pic>
          <p:sp>
            <p:nvSpPr>
              <p:cNvPr id="115" name="文本框 114"/>
              <p:cNvSpPr txBox="1"/>
              <p:nvPr/>
            </p:nvSpPr>
            <p:spPr>
              <a:xfrm>
                <a:off x="751381" y="1085246"/>
                <a:ext cx="1730855" cy="384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个微客户、朋友圈</a:t>
                </a:r>
                <a:endPara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视频号、公众号、</a:t>
                </a:r>
                <a:r>
                  <a:rPr kumimoji="0" lang="en-US" altLang="zh-CN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…</a:t>
                </a:r>
                <a:endPara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684050" y="1005970"/>
                <a:ext cx="2332277" cy="725850"/>
              </a:xfrm>
              <a:prstGeom prst="rect">
                <a:avLst/>
              </a:prstGeom>
              <a:noFill/>
              <a:ln w="19050" cap="flat" cmpd="sng" algn="ctr">
                <a:solidFill>
                  <a:srgbClr val="75C770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36551" y="1689869"/>
              <a:ext cx="2332277" cy="1245341"/>
              <a:chOff x="696672" y="2297959"/>
              <a:chExt cx="2332277" cy="1245341"/>
            </a:xfrm>
          </p:grpSpPr>
          <p:sp>
            <p:nvSpPr>
              <p:cNvPr id="108" name="矩形 107"/>
              <p:cNvSpPr/>
              <p:nvPr/>
            </p:nvSpPr>
            <p:spPr>
              <a:xfrm>
                <a:off x="696672" y="2297959"/>
                <a:ext cx="2332277" cy="1245341"/>
              </a:xfrm>
              <a:prstGeom prst="rect">
                <a:avLst/>
              </a:prstGeom>
              <a:noFill/>
              <a:ln w="19050" cap="flat" cmpd="sng" algn="ctr">
                <a:solidFill>
                  <a:srgbClr val="0DAEB1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pic>
            <p:nvPicPr>
              <p:cNvPr id="109" name="图片 108"/>
              <p:cNvPicPr>
                <a:picLocks noChangeAspect="1"/>
              </p:cNvPicPr>
              <p:nvPr/>
            </p:nvPicPr>
            <p:blipFill>
              <a:blip r:embed="rId2">
                <a:alphaModFix amt="81000"/>
              </a:blip>
              <a:stretch>
                <a:fillRect/>
              </a:stretch>
            </p:blipFill>
            <p:spPr>
              <a:xfrm>
                <a:off x="1701024" y="2760871"/>
                <a:ext cx="331191" cy="320561"/>
              </a:xfrm>
              <a:prstGeom prst="rect">
                <a:avLst/>
              </a:prstGeom>
            </p:spPr>
          </p:pic>
          <p:pic>
            <p:nvPicPr>
              <p:cNvPr id="110" name="图片 10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3394" y="2412313"/>
                <a:ext cx="413098" cy="318974"/>
              </a:xfrm>
              <a:prstGeom prst="rect">
                <a:avLst/>
              </a:prstGeom>
            </p:spPr>
          </p:pic>
          <p:pic>
            <p:nvPicPr>
              <p:cNvPr id="111" name="图片 1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0219" y="2467091"/>
                <a:ext cx="342309" cy="370499"/>
              </a:xfrm>
              <a:prstGeom prst="rect">
                <a:avLst/>
              </a:prstGeom>
            </p:spPr>
          </p:pic>
          <p:pic>
            <p:nvPicPr>
              <p:cNvPr id="112" name="图片 1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5202" y="2885936"/>
                <a:ext cx="475883" cy="214720"/>
              </a:xfrm>
              <a:prstGeom prst="rect">
                <a:avLst/>
              </a:prstGeom>
            </p:spPr>
          </p:pic>
          <p:pic>
            <p:nvPicPr>
              <p:cNvPr id="113" name="图片 1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5887" y="3180209"/>
                <a:ext cx="586958" cy="275870"/>
              </a:xfrm>
              <a:prstGeom prst="rect">
                <a:avLst/>
              </a:prstGeom>
            </p:spPr>
          </p:pic>
        </p:grpSp>
        <p:grpSp>
          <p:nvGrpSpPr>
            <p:cNvPr id="38" name="组合 37"/>
            <p:cNvGrpSpPr/>
            <p:nvPr/>
          </p:nvGrpSpPr>
          <p:grpSpPr>
            <a:xfrm>
              <a:off x="644147" y="3093471"/>
              <a:ext cx="2332277" cy="439879"/>
              <a:chOff x="696673" y="3974360"/>
              <a:chExt cx="2332277" cy="439879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696673" y="3974360"/>
                <a:ext cx="2332277" cy="439879"/>
              </a:xfrm>
              <a:prstGeom prst="rect">
                <a:avLst/>
              </a:prstGeom>
              <a:noFill/>
              <a:ln w="19050" cap="flat" cmpd="sng" algn="ctr">
                <a:solidFill>
                  <a:srgbClr val="0DAEB1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740609" y="4044083"/>
                <a:ext cx="964546" cy="31189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门店顾客</a:t>
                </a:r>
                <a:endParaRPr kumimoji="0" lang="zh-CN" altLang="en-US" sz="2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1762303" y="4044083"/>
                <a:ext cx="1204019" cy="31189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线下地推</a:t>
                </a:r>
                <a:r>
                  <a:rPr kumimoji="0" lang="en-US" altLang="zh-CN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/</a:t>
                </a:r>
                <a:r>
                  <a: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活动</a:t>
                </a:r>
                <a:endPara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662844" y="4332036"/>
              <a:ext cx="2332277" cy="1155578"/>
              <a:chOff x="3763723" y="1388228"/>
              <a:chExt cx="2332277" cy="1155578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3763723" y="1731820"/>
                <a:ext cx="2332277" cy="811986"/>
              </a:xfrm>
              <a:prstGeom prst="rect">
                <a:avLst/>
              </a:prstGeom>
              <a:noFill/>
              <a:ln w="19050" cap="flat" cmpd="sng" algn="ctr">
                <a:solidFill>
                  <a:srgbClr val="0DAEB1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6708" y="1771770"/>
                <a:ext cx="457614" cy="521679"/>
              </a:xfrm>
              <a:prstGeom prst="rect">
                <a:avLst/>
              </a:prstGeom>
            </p:spPr>
          </p:pic>
          <p:sp>
            <p:nvSpPr>
              <p:cNvPr id="71" name="文本框 70"/>
              <p:cNvSpPr txBox="1"/>
              <p:nvPr/>
            </p:nvSpPr>
            <p:spPr>
              <a:xfrm>
                <a:off x="3785691" y="1833489"/>
                <a:ext cx="1730855" cy="214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客户服务（售中、售后）</a:t>
                </a:r>
                <a:endPara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3796565" y="2155291"/>
                <a:ext cx="2103325" cy="214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CRM</a:t>
                </a:r>
                <a:r>
                  <a: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沉默客户（手机号客户）</a:t>
                </a:r>
                <a:endPara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3824506" y="1388228"/>
                <a:ext cx="1730855" cy="214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老带新裂变活动客户</a:t>
                </a:r>
                <a:endPara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255006" y="3859718"/>
              <a:ext cx="366057" cy="1627896"/>
            </a:xfrm>
            <a:prstGeom prst="rect">
              <a:avLst/>
            </a:prstGeom>
            <a:solidFill>
              <a:srgbClr val="0065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私域老客户</a:t>
              </a: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55007" y="1688670"/>
              <a:ext cx="351398" cy="1844680"/>
            </a:xfrm>
            <a:prstGeom prst="rect">
              <a:avLst/>
            </a:prstGeom>
            <a:solidFill>
              <a:srgbClr val="0065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公域新客户</a:t>
              </a: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6747402" y="2411732"/>
              <a:ext cx="5045075" cy="3075940"/>
              <a:chOff x="6236288" y="1838671"/>
              <a:chExt cx="5045075" cy="3075940"/>
            </a:xfrm>
          </p:grpSpPr>
          <p:pic>
            <p:nvPicPr>
              <p:cNvPr id="62" name="Picture 4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1" t="27944" r="5594" b="26527"/>
              <a:stretch>
                <a:fillRect/>
              </a:stretch>
            </p:blipFill>
            <p:spPr bwMode="auto">
              <a:xfrm>
                <a:off x="6270221" y="2398045"/>
                <a:ext cx="1619250" cy="438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文本框 62"/>
              <p:cNvSpPr txBox="1"/>
              <p:nvPr/>
            </p:nvSpPr>
            <p:spPr>
              <a:xfrm>
                <a:off x="6236803" y="2856254"/>
                <a:ext cx="1570813" cy="230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EF7D3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企业私域流量池</a:t>
                </a: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EF7D3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6236288" y="3739201"/>
                <a:ext cx="1619885" cy="353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65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企微平台</a:t>
                </a:r>
                <a:endParaRPr kumimoji="0" lang="zh-CN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65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6236803" y="4151001"/>
                <a:ext cx="1689361" cy="230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7D3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私域流量运营增强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F7D3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236288" y="1838671"/>
                <a:ext cx="5045075" cy="3075940"/>
              </a:xfrm>
              <a:prstGeom prst="rect">
                <a:avLst/>
              </a:prstGeom>
              <a:noFill/>
              <a:ln w="19050" cap="flat" cmpd="sng" algn="ctr">
                <a:solidFill>
                  <a:srgbClr val="E7E6E6">
                    <a:lumMod val="75000"/>
                  </a:srgbClr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2EACA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8152083" y="2074256"/>
                <a:ext cx="2966085" cy="1117600"/>
              </a:xfrm>
              <a:prstGeom prst="rect">
                <a:avLst/>
              </a:prstGeom>
              <a:solidFill>
                <a:srgbClr val="0065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自上而下</a:t>
                </a:r>
                <a:endParaRPr kumimoji="0" lang="en-US" altLang="zh-CN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SOP</a:t>
                </a:r>
                <a:r>
                  <a: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精细化运营</a:t>
                </a: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8152083" y="3576031"/>
                <a:ext cx="2966720" cy="1134745"/>
              </a:xfrm>
              <a:prstGeom prst="rect">
                <a:avLst/>
              </a:prstGeom>
              <a:solidFill>
                <a:srgbClr val="0065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全链路</a:t>
                </a:r>
                <a:endParaRPr kumimoji="0" lang="en-US" altLang="zh-CN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销售过程管理</a:t>
                </a: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44" name="连接符: 肘形 83"/>
            <p:cNvCxnSpPr>
              <a:stCxn id="108" idx="3"/>
              <a:endCxn id="66" idx="1"/>
            </p:cNvCxnSpPr>
            <p:nvPr/>
          </p:nvCxnSpPr>
          <p:spPr>
            <a:xfrm>
              <a:off x="2968849" y="2313062"/>
              <a:ext cx="3629025" cy="1636395"/>
            </a:xfrm>
            <a:prstGeom prst="bentConnector3">
              <a:avLst>
                <a:gd name="adj1" fmla="val 50005"/>
              </a:avLst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  <a:tailEnd type="triangle"/>
            </a:ln>
            <a:effectLst/>
          </p:spPr>
        </p:cxnSp>
        <p:cxnSp>
          <p:nvCxnSpPr>
            <p:cNvPr id="45" name="连接符: 肘形 127"/>
            <p:cNvCxnSpPr>
              <a:stCxn id="74" idx="3"/>
              <a:endCxn id="66" idx="1"/>
            </p:cNvCxnSpPr>
            <p:nvPr/>
          </p:nvCxnSpPr>
          <p:spPr>
            <a:xfrm>
              <a:off x="2976469" y="3313822"/>
              <a:ext cx="3621405" cy="635635"/>
            </a:xfrm>
            <a:prstGeom prst="bentConnector3">
              <a:avLst>
                <a:gd name="adj1" fmla="val 50005"/>
              </a:avLst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  <a:tailEnd type="triangle"/>
            </a:ln>
            <a:effectLst/>
          </p:spPr>
        </p:cxnSp>
        <p:cxnSp>
          <p:nvCxnSpPr>
            <p:cNvPr id="46" name="连接符: 肘形 135"/>
            <p:cNvCxnSpPr>
              <a:stCxn id="116" idx="3"/>
              <a:endCxn id="66" idx="1"/>
            </p:cNvCxnSpPr>
            <p:nvPr/>
          </p:nvCxnSpPr>
          <p:spPr>
            <a:xfrm flipV="1">
              <a:off x="2994884" y="3949457"/>
              <a:ext cx="3602990" cy="280035"/>
            </a:xfrm>
            <a:prstGeom prst="bentConnector3">
              <a:avLst>
                <a:gd name="adj1" fmla="val 49996"/>
              </a:avLst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  <a:tailEnd type="triangle"/>
            </a:ln>
            <a:effectLst/>
          </p:spPr>
        </p:cxnSp>
        <p:cxnSp>
          <p:nvCxnSpPr>
            <p:cNvPr id="47" name="连接符: 肘形 140"/>
            <p:cNvCxnSpPr>
              <a:stCxn id="69" idx="3"/>
              <a:endCxn id="66" idx="1"/>
            </p:cNvCxnSpPr>
            <p:nvPr/>
          </p:nvCxnSpPr>
          <p:spPr>
            <a:xfrm flipV="1">
              <a:off x="2994884" y="3949457"/>
              <a:ext cx="3602990" cy="1132840"/>
            </a:xfrm>
            <a:prstGeom prst="bentConnector3">
              <a:avLst>
                <a:gd name="adj1" fmla="val 49996"/>
              </a:avLst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  <a:tailEnd type="triangle"/>
            </a:ln>
            <a:effectLst/>
          </p:spPr>
        </p:cxnSp>
        <p:sp>
          <p:nvSpPr>
            <p:cNvPr id="48" name="矩形 47"/>
            <p:cNvSpPr/>
            <p:nvPr/>
          </p:nvSpPr>
          <p:spPr>
            <a:xfrm>
              <a:off x="3379227" y="1718976"/>
              <a:ext cx="1910621" cy="461988"/>
            </a:xfrm>
            <a:prstGeom prst="rect">
              <a:avLst/>
            </a:prstGeom>
            <a:solidFill>
              <a:srgbClr val="0065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全渠道交互</a:t>
              </a:r>
              <a:endPara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424955" y="3207749"/>
              <a:ext cx="1910621" cy="419817"/>
            </a:xfrm>
            <a:prstGeom prst="rect">
              <a:avLst/>
            </a:prstGeom>
            <a:solidFill>
              <a:srgbClr val="0065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地推扫码</a:t>
              </a:r>
              <a:endPara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447833" y="2371478"/>
              <a:ext cx="1773410" cy="21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渠道活码直接添加，沉淀</a:t>
              </a:r>
              <a:endParaRPr kumimoji="0" lang="zh-CN" altLang="en-US" sz="2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424955" y="3665404"/>
              <a:ext cx="2235174" cy="21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文章贴码</a:t>
              </a:r>
              <a:r>
                <a:rPr kumimoji="0" lang="en-US" altLang="zh-CN" sz="22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r>
                <a:rPr kumimoji="0" lang="zh-CN" altLang="en-US" sz="22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表单落地页引导迁移</a:t>
              </a:r>
              <a:endParaRPr kumimoji="0" lang="zh-CN" altLang="en-US" sz="22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466809" y="4475639"/>
              <a:ext cx="1902133" cy="461864"/>
            </a:xfrm>
            <a:prstGeom prst="rect">
              <a:avLst/>
            </a:prstGeom>
            <a:solidFill>
              <a:srgbClr val="0065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智能外呼</a:t>
              </a:r>
              <a:r>
                <a: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+</a:t>
              </a: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小程序</a:t>
              </a:r>
              <a:r>
                <a: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+</a:t>
              </a: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短信</a:t>
              </a:r>
              <a:endPara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424955" y="5006906"/>
              <a:ext cx="3996477" cy="553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客服</a:t>
              </a:r>
              <a:r>
                <a:rPr kumimoji="0" lang="en-US" altLang="zh-CN" sz="2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渠道活码引导沉淀</a:t>
              </a:r>
              <a:endPara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DAEB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将手机号客户变为有效私域客户</a:t>
              </a:r>
              <a:endPara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（标识锁客，判断客户唯一性）</a:t>
              </a:r>
              <a:endPara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810919" y="3519559"/>
              <a:ext cx="745683" cy="273164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直接沉淀</a:t>
              </a: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5810919" y="4071880"/>
              <a:ext cx="745683" cy="424184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高效</a:t>
              </a:r>
              <a:endParaRPr kumimoji="0" lang="en-US" altLang="zh-CN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间接沉淀</a:t>
              </a: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453498" y="1849776"/>
              <a:ext cx="3384864" cy="26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EF7D3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一切流量的终点，一切为了复购、转化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453876" y="1346020"/>
              <a:ext cx="5312410" cy="314325"/>
            </a:xfrm>
            <a:prstGeom prst="rect">
              <a:avLst/>
            </a:prstGeom>
            <a:solidFill>
              <a:srgbClr val="0065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私域构建</a:t>
              </a:r>
              <a:r>
                <a: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or</a:t>
              </a: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首次转化</a:t>
              </a:r>
              <a:endPara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644147" y="5958267"/>
              <a:ext cx="11240269" cy="595117"/>
            </a:xfrm>
            <a:prstGeom prst="rect">
              <a:avLst/>
            </a:prstGeom>
            <a:solidFill>
              <a:srgbClr val="1959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自运营机器人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+SCRM: </a:t>
              </a: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统一客户画像、客户分层、统一营销管理、效果量化</a:t>
              </a:r>
              <a:endPara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9" name="等腰三角形 58"/>
            <p:cNvSpPr/>
            <p:nvPr/>
          </p:nvSpPr>
          <p:spPr>
            <a:xfrm>
              <a:off x="565724" y="5671116"/>
              <a:ext cx="11334307" cy="285508"/>
            </a:xfrm>
            <a:prstGeom prst="triangle">
              <a:avLst>
                <a:gd name="adj" fmla="val 49821"/>
              </a:avLst>
            </a:prstGeom>
            <a:solidFill>
              <a:srgbClr val="E7E6E6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55006" y="792314"/>
              <a:ext cx="6079490" cy="56577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全渠道获客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453876" y="801163"/>
              <a:ext cx="5312410" cy="5448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深度私域经营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17" name="图片 1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4970" y="3430180"/>
            <a:ext cx="1573752" cy="2073584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1" name="image 19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903" name="Object 1903"/>
          <p:cNvSpPr txBox="1"/>
          <p:nvPr/>
        </p:nvSpPr>
        <p:spPr>
          <a:xfrm>
            <a:off x="1850303" y="8839200"/>
            <a:ext cx="7234093" cy="571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3800" b="0" i="0" dirty="0" smtClean="0">
                <a:solidFill>
                  <a:srgbClr val="003A7C"/>
                </a:solidFill>
                <a:latin typeface="OPPOSans-B" panose="00020600040101010101" charset="-122"/>
                <a:ea typeface="OPPOSans-B" panose="00020600040101010101" charset="-122"/>
              </a:rPr>
              <a:t>    联系人：</a:t>
            </a:r>
            <a:endParaRPr lang="zh-CN" altLang="en-US"/>
          </a:p>
        </p:txBody>
      </p:sp>
      <p:sp>
        <p:nvSpPr>
          <p:cNvPr id="1904" name="Object 1904"/>
          <p:cNvSpPr txBox="1"/>
          <p:nvPr/>
        </p:nvSpPr>
        <p:spPr>
          <a:xfrm>
            <a:off x="2082800" y="2337103"/>
            <a:ext cx="12255687" cy="3111499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3000"/>
              </a:lnSpc>
            </a:pPr>
            <a:r>
              <a:rPr lang="zh-CN" sz="9000" b="0" i="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</a:rPr>
              <a:t>Thank you for </a:t>
            </a:r>
            <a:endParaRPr lang="zh-CN" altLang="en-US" sz="9000"/>
          </a:p>
          <a:p>
            <a:pPr algn="l">
              <a:lnSpc>
                <a:spcPct val="113000"/>
              </a:lnSpc>
            </a:pPr>
            <a:r>
              <a:rPr lang="zh-CN" sz="9000" b="0" i="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</a:rPr>
              <a:t>watching</a:t>
            </a:r>
            <a:endParaRPr lang="zh-CN" altLang="en-US"/>
          </a:p>
        </p:txBody>
      </p:sp>
      <p:sp>
        <p:nvSpPr>
          <p:cNvPr id="1905" name="Object 1905"/>
          <p:cNvSpPr txBox="1"/>
          <p:nvPr/>
        </p:nvSpPr>
        <p:spPr>
          <a:xfrm>
            <a:off x="2082800" y="5797645"/>
            <a:ext cx="12188990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谢谢您的观看</a:t>
            </a:r>
            <a:endParaRPr lang="zh-CN" altLang="en-US"/>
          </a:p>
        </p:txBody>
      </p:sp>
      <p:sp>
        <p:nvSpPr>
          <p:cNvPr id="1906" name="Object 1906"/>
          <p:cNvSpPr txBox="1"/>
          <p:nvPr/>
        </p:nvSpPr>
        <p:spPr>
          <a:xfrm>
            <a:off x="2184400" y="8839452"/>
            <a:ext cx="6121400" cy="520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www.9xin.ai</a:t>
            </a: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电话：400-062-8618</a:t>
            </a:r>
            <a:endParaRPr 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sales@9xin.ai</a:t>
            </a: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pic>
        <p:nvPicPr>
          <p:cNvPr id="1907" name="image 19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68200" y="3098800"/>
            <a:ext cx="10579100" cy="7759700"/>
          </a:xfrm>
          <a:prstGeom prst="rect">
            <a:avLst/>
          </a:prstGeom>
        </p:spPr>
      </p:pic>
      <p:pic>
        <p:nvPicPr>
          <p:cNvPr id="1908" name="image 190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84400" y="11019024"/>
            <a:ext cx="2739059" cy="273905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#473320;"/>
</p:tagLst>
</file>

<file path=ppt/tags/tag2.xml><?xml version="1.0" encoding="utf-8"?>
<p:tagLst xmlns:p="http://schemas.openxmlformats.org/presentationml/2006/main">
  <p:tag name="ISLIDE.DIAGRAM" val="#473320;"/>
</p:tagLst>
</file>

<file path=ppt/tags/tag3.xml><?xml version="1.0" encoding="utf-8"?>
<p:tagLst xmlns:p="http://schemas.openxmlformats.org/presentationml/2006/main">
  <p:tag name="ISLIDE.DIAGRAM" val="#473320;"/>
</p:tagLst>
</file>

<file path=ppt/tags/tag4.xml><?xml version="1.0" encoding="utf-8"?>
<p:tagLst xmlns:p="http://schemas.openxmlformats.org/presentationml/2006/main">
  <p:tag name="ISLIDE.DIAGRAM" val="#473320;"/>
</p:tagLst>
</file>

<file path=ppt/tags/tag5.xml><?xml version="1.0" encoding="utf-8"?>
<p:tagLst xmlns:p="http://schemas.openxmlformats.org/presentationml/2006/main">
  <p:tag name="ISLIDE.DIAGRAM" val="#473320;"/>
</p:tagLst>
</file>

<file path=ppt/tags/tag6.xml><?xml version="1.0" encoding="utf-8"?>
<p:tagLst xmlns:p="http://schemas.openxmlformats.org/presentationml/2006/main">
  <p:tag name="COMMONDATA" val="eyJoZGlkIjoiNGVkNDlmNTYzYjRjZjgzMzg3YmYwMWJiMDAxMzQ2ND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WPS 演示</Application>
  <PresentationFormat>On-screen Show</PresentationFormat>
  <Paragraphs>225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OPPOSans-B</vt:lpstr>
      <vt:lpstr>Anton-Regular</vt:lpstr>
      <vt:lpstr>OPPOSans-R</vt:lpstr>
      <vt:lpstr>微软雅黑</vt:lpstr>
      <vt:lpstr>Calibri</vt:lpstr>
      <vt:lpstr>PingFang SC Regular</vt:lpstr>
      <vt:lpstr>等线</vt:lpstr>
      <vt:lpstr>Microsoft JhengHei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念念</cp:lastModifiedBy>
  <cp:revision>4</cp:revision>
  <dcterms:created xsi:type="dcterms:W3CDTF">2022-02-06T04:56:00Z</dcterms:created>
  <dcterms:modified xsi:type="dcterms:W3CDTF">2022-05-20T07:54:52Z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8452F5A988DD4563BE76AEF4C6A8D5C7</vt:lpwstr>
  </property>
  <property fmtid="{D5CDD505-2E9C-101B-9397-08002B2CF9AE}" pid="3" name="KSOProductBuildVer">
    <vt:lpwstr>2052-11.1.0.11636</vt:lpwstr>
  </property>
</Properties>
</file>