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540" r:id="rId4"/>
    <p:sldId id="704" r:id="rId6"/>
    <p:sldId id="703" r:id="rId7"/>
    <p:sldId id="705" r:id="rId8"/>
    <p:sldId id="706" r:id="rId9"/>
    <p:sldId id="708" r:id="rId10"/>
    <p:sldId id="709" r:id="rId11"/>
    <p:sldId id="710" r:id="rId12"/>
    <p:sldId id="711" r:id="rId13"/>
    <p:sldId id="728" r:id="rId14"/>
    <p:sldId id="715" r:id="rId15"/>
    <p:sldId id="716" r:id="rId16"/>
    <p:sldId id="717" r:id="rId17"/>
    <p:sldId id="718" r:id="rId18"/>
    <p:sldId id="719" r:id="rId19"/>
    <p:sldId id="720" r:id="rId20"/>
    <p:sldId id="721" r:id="rId21"/>
    <p:sldId id="725" r:id="rId22"/>
    <p:sldId id="722" r:id="rId23"/>
    <p:sldId id="365" r:id="rId24"/>
    <p:sldId id="723" r:id="rId25"/>
  </p:sldIdLst>
  <p:sldSz cx="12192000" cy="6858000"/>
  <p:notesSz cx="6858000" cy="9144000"/>
  <p:custDataLst>
    <p:tags r:id="rId29"/>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00B"/>
    <a:srgbClr val="CA0000"/>
    <a:srgbClr val="EA0000"/>
    <a:srgbClr val="5B9BD5"/>
    <a:srgbClr val="D809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p:restoredTop sz="66565"/>
  </p:normalViewPr>
  <p:slideViewPr>
    <p:cSldViewPr snapToGrid="0" snapToObjects="1" showGuides="1">
      <p:cViewPr varScale="1">
        <p:scale>
          <a:sx n="92" d="100"/>
          <a:sy n="92" d="100"/>
        </p:scale>
        <p:origin x="92" y="232"/>
      </p:cViewPr>
      <p:guideLst>
        <p:guide orient="horz" pos="2080"/>
        <p:guide pos="3718"/>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30.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B09BA84-1F1F-458E-B1EF-021CB9D688C1}"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733ACBA6-2F82-42B2-A65B-4C537482B35A}">
      <dgm:prSet phldrT="[文本]" custT="1"/>
      <dgm:spPr/>
      <dgm:t>
        <a:bodyPr/>
        <a:lstStyle/>
        <a:p>
          <a:r>
            <a:rPr lang="zh-CN" altLang="en-US" sz="1400" dirty="0"/>
            <a:t>银行物业产品导流渗透</a:t>
          </a:r>
          <a:endParaRPr lang="en-US" altLang="zh-CN" sz="1400" dirty="0"/>
        </a:p>
        <a:p>
          <a:r>
            <a:rPr lang="zh-CN" altLang="en-US" sz="1400" dirty="0"/>
            <a:t>提升金融支付通道占比</a:t>
          </a:r>
        </a:p>
      </dgm:t>
    </dgm:pt>
    <dgm:pt modelId="{52004535-E8E5-474A-974E-F2692C3E6799}" cxnId="{F84B78C1-A3CD-4117-814F-80CE88E9DAFB}" type="parTrans">
      <dgm:prSet/>
      <dgm:spPr/>
      <dgm:t>
        <a:bodyPr/>
        <a:lstStyle/>
        <a:p>
          <a:endParaRPr lang="zh-CN" altLang="en-US"/>
        </a:p>
      </dgm:t>
    </dgm:pt>
    <dgm:pt modelId="{E180A1BC-3B0A-4964-8F54-03FE6F65A50F}" cxnId="{F84B78C1-A3CD-4117-814F-80CE88E9DAFB}" type="sibTrans">
      <dgm:prSet/>
      <dgm:spPr/>
      <dgm:t>
        <a:bodyPr/>
        <a:lstStyle/>
        <a:p>
          <a:endParaRPr lang="zh-CN" altLang="en-US"/>
        </a:p>
      </dgm:t>
    </dgm:pt>
    <dgm:pt modelId="{D32326C4-85F6-4D67-BB5A-B827F3BA671F}">
      <dgm:prSet phldrT="[文本]" custT="1"/>
      <dgm:spPr/>
      <dgm:t>
        <a:bodyPr/>
        <a:lstStyle/>
        <a:p>
          <a:r>
            <a:rPr lang="zh-CN" altLang="en-US" sz="1400" dirty="0"/>
            <a:t>消费金融、理财投资、供应链金融</a:t>
          </a:r>
          <a:endParaRPr lang="en-US" altLang="zh-CN" sz="1400" dirty="0"/>
        </a:p>
        <a:p>
          <a:r>
            <a:rPr lang="zh-CN" altLang="en-US" sz="1400" dirty="0"/>
            <a:t>消费者、经销商、供应商</a:t>
          </a:r>
        </a:p>
      </dgm:t>
    </dgm:pt>
    <dgm:pt modelId="{1B4584CD-2457-45E3-A476-042493AF25E4}" cxnId="{B1F0A23F-D787-4CE9-AA36-8492ED6561CF}" type="parTrans">
      <dgm:prSet/>
      <dgm:spPr/>
      <dgm:t>
        <a:bodyPr/>
        <a:lstStyle/>
        <a:p>
          <a:endParaRPr lang="zh-CN" altLang="en-US"/>
        </a:p>
      </dgm:t>
    </dgm:pt>
    <dgm:pt modelId="{D54A474C-2D85-43E8-808D-C135D4F2A313}" cxnId="{B1F0A23F-D787-4CE9-AA36-8492ED6561CF}" type="sibTrans">
      <dgm:prSet/>
      <dgm:spPr/>
      <dgm:t>
        <a:bodyPr/>
        <a:lstStyle/>
        <a:p>
          <a:endParaRPr lang="zh-CN" altLang="en-US"/>
        </a:p>
      </dgm:t>
    </dgm:pt>
    <dgm:pt modelId="{4807B44D-19BA-4286-B259-F7B51DD38699}">
      <dgm:prSet phldrT="[文本]"/>
      <dgm:spPr/>
      <dgm:t>
        <a:bodyPr/>
        <a:lstStyle/>
        <a:p>
          <a:r>
            <a:rPr lang="zh-CN" altLang="en-US" dirty="0"/>
            <a:t>新社区经济</a:t>
          </a:r>
          <a:endParaRPr lang="en-US" altLang="zh-CN" dirty="0"/>
        </a:p>
        <a:p>
          <a:r>
            <a:rPr lang="zh-CN" altLang="en-US" dirty="0"/>
            <a:t>金融创新业务</a:t>
          </a:r>
        </a:p>
      </dgm:t>
    </dgm:pt>
    <dgm:pt modelId="{C0CEBBD2-1E48-4026-AB3A-173A6C1DB576}" cxnId="{C0C441E7-85CF-4CA7-8197-5CEC75597FB0}" type="parTrans">
      <dgm:prSet/>
      <dgm:spPr/>
      <dgm:t>
        <a:bodyPr/>
        <a:lstStyle/>
        <a:p>
          <a:endParaRPr lang="zh-CN" altLang="en-US"/>
        </a:p>
      </dgm:t>
    </dgm:pt>
    <dgm:pt modelId="{25C697E2-8F6F-41AE-B01E-DEB2ED83CD56}" cxnId="{C0C441E7-85CF-4CA7-8197-5CEC75597FB0}" type="sibTrans">
      <dgm:prSet/>
      <dgm:spPr/>
      <dgm:t>
        <a:bodyPr/>
        <a:lstStyle/>
        <a:p>
          <a:endParaRPr lang="zh-CN" altLang="en-US"/>
        </a:p>
      </dgm:t>
    </dgm:pt>
    <dgm:pt modelId="{54B53964-1DCB-4047-83A8-4B9DE3CFD546}" type="pres">
      <dgm:prSet presAssocID="{0B09BA84-1F1F-458E-B1EF-021CB9D688C1}" presName="Name0" presStyleCnt="0">
        <dgm:presLayoutVars>
          <dgm:dir/>
          <dgm:resizeHandles val="exact"/>
        </dgm:presLayoutVars>
      </dgm:prSet>
      <dgm:spPr/>
    </dgm:pt>
    <dgm:pt modelId="{A4AAD74A-0769-4386-AF0F-0D9B0C00C155}" type="pres">
      <dgm:prSet presAssocID="{0B09BA84-1F1F-458E-B1EF-021CB9D688C1}" presName="vNodes" presStyleCnt="0"/>
      <dgm:spPr/>
    </dgm:pt>
    <dgm:pt modelId="{CDB0D901-4F56-44F7-9C33-3BA1A8DC30C6}" type="pres">
      <dgm:prSet presAssocID="{733ACBA6-2F82-42B2-A65B-4C537482B35A}" presName="node" presStyleLbl="node1" presStyleIdx="0" presStyleCnt="3" custScaleX="407074" custLinFactNeighborX="-2561" custLinFactNeighborY="-1167">
        <dgm:presLayoutVars>
          <dgm:bulletEnabled val="1"/>
        </dgm:presLayoutVars>
      </dgm:prSet>
      <dgm:spPr/>
    </dgm:pt>
    <dgm:pt modelId="{C412AA6E-707F-4856-8657-FC474AA8A5BD}" type="pres">
      <dgm:prSet presAssocID="{E180A1BC-3B0A-4964-8F54-03FE6F65A50F}" presName="spacerT" presStyleCnt="0"/>
      <dgm:spPr/>
    </dgm:pt>
    <dgm:pt modelId="{7AE38AE8-6BCB-4195-AEC4-1AA91DBD89A4}" type="pres">
      <dgm:prSet presAssocID="{E180A1BC-3B0A-4964-8F54-03FE6F65A50F}" presName="sibTrans" presStyleLbl="sibTrans2D1" presStyleIdx="0" presStyleCnt="2"/>
      <dgm:spPr/>
    </dgm:pt>
    <dgm:pt modelId="{8189D953-71FD-4491-A9FC-4E938859643E}" type="pres">
      <dgm:prSet presAssocID="{E180A1BC-3B0A-4964-8F54-03FE6F65A50F}" presName="spacerB" presStyleCnt="0"/>
      <dgm:spPr/>
    </dgm:pt>
    <dgm:pt modelId="{5E6CCA13-B021-40A1-9A63-84DF73F509AC}" type="pres">
      <dgm:prSet presAssocID="{D32326C4-85F6-4D67-BB5A-B827F3BA671F}" presName="node" presStyleLbl="node1" presStyleIdx="1" presStyleCnt="3" custScaleX="413903">
        <dgm:presLayoutVars>
          <dgm:bulletEnabled val="1"/>
        </dgm:presLayoutVars>
      </dgm:prSet>
      <dgm:spPr/>
    </dgm:pt>
    <dgm:pt modelId="{18F7781C-6BED-47E7-8408-02A447EC1D6B}" type="pres">
      <dgm:prSet presAssocID="{0B09BA84-1F1F-458E-B1EF-021CB9D688C1}" presName="sibTransLast" presStyleLbl="sibTrans2D1" presStyleIdx="1" presStyleCnt="2"/>
      <dgm:spPr/>
    </dgm:pt>
    <dgm:pt modelId="{B50057FF-5AD5-493B-98C3-474893AF7801}" type="pres">
      <dgm:prSet presAssocID="{0B09BA84-1F1F-458E-B1EF-021CB9D688C1}" presName="connectorText" presStyleLbl="sibTrans2D1" presStyleIdx="1" presStyleCnt="2"/>
      <dgm:spPr/>
    </dgm:pt>
    <dgm:pt modelId="{DE673725-4EA8-416C-B55A-D4C9E76E4922}" type="pres">
      <dgm:prSet presAssocID="{0B09BA84-1F1F-458E-B1EF-021CB9D688C1}" presName="lastNode" presStyleLbl="node1" presStyleIdx="2" presStyleCnt="3" custScaleX="141550">
        <dgm:presLayoutVars>
          <dgm:bulletEnabled val="1"/>
        </dgm:presLayoutVars>
      </dgm:prSet>
      <dgm:spPr/>
    </dgm:pt>
  </dgm:ptLst>
  <dgm:cxnLst>
    <dgm:cxn modelId="{B1F0A23F-D787-4CE9-AA36-8492ED6561CF}" srcId="{0B09BA84-1F1F-458E-B1EF-021CB9D688C1}" destId="{D32326C4-85F6-4D67-BB5A-B827F3BA671F}" srcOrd="1" destOrd="0" parTransId="{1B4584CD-2457-45E3-A476-042493AF25E4}" sibTransId="{D54A474C-2D85-43E8-808D-C135D4F2A313}"/>
    <dgm:cxn modelId="{76C27D5B-0B2C-4A63-8B53-50D8145434F8}" type="presOf" srcId="{D54A474C-2D85-43E8-808D-C135D4F2A313}" destId="{18F7781C-6BED-47E7-8408-02A447EC1D6B}" srcOrd="0" destOrd="0" presId="urn:microsoft.com/office/officeart/2005/8/layout/equation2"/>
    <dgm:cxn modelId="{4435BA45-3A61-469F-84B9-696F467FF915}" type="presOf" srcId="{D54A474C-2D85-43E8-808D-C135D4F2A313}" destId="{B50057FF-5AD5-493B-98C3-474893AF7801}" srcOrd="1" destOrd="0" presId="urn:microsoft.com/office/officeart/2005/8/layout/equation2"/>
    <dgm:cxn modelId="{FFC2FA45-DE88-46E9-AB3B-DB667C3B0E3A}" type="presOf" srcId="{E180A1BC-3B0A-4964-8F54-03FE6F65A50F}" destId="{7AE38AE8-6BCB-4195-AEC4-1AA91DBD89A4}" srcOrd="0" destOrd="0" presId="urn:microsoft.com/office/officeart/2005/8/layout/equation2"/>
    <dgm:cxn modelId="{E683116B-A73C-4D99-B291-A2D20B26ADC8}" type="presOf" srcId="{D32326C4-85F6-4D67-BB5A-B827F3BA671F}" destId="{5E6CCA13-B021-40A1-9A63-84DF73F509AC}" srcOrd="0" destOrd="0" presId="urn:microsoft.com/office/officeart/2005/8/layout/equation2"/>
    <dgm:cxn modelId="{ED35A287-CD56-4D1D-8672-A65626A94D23}" type="presOf" srcId="{733ACBA6-2F82-42B2-A65B-4C537482B35A}" destId="{CDB0D901-4F56-44F7-9C33-3BA1A8DC30C6}" srcOrd="0" destOrd="0" presId="urn:microsoft.com/office/officeart/2005/8/layout/equation2"/>
    <dgm:cxn modelId="{F84B78C1-A3CD-4117-814F-80CE88E9DAFB}" srcId="{0B09BA84-1F1F-458E-B1EF-021CB9D688C1}" destId="{733ACBA6-2F82-42B2-A65B-4C537482B35A}" srcOrd="0" destOrd="0" parTransId="{52004535-E8E5-474A-974E-F2692C3E6799}" sibTransId="{E180A1BC-3B0A-4964-8F54-03FE6F65A50F}"/>
    <dgm:cxn modelId="{3024A3D8-8C32-4F85-AC80-BADA968BB2B9}" type="presOf" srcId="{0B09BA84-1F1F-458E-B1EF-021CB9D688C1}" destId="{54B53964-1DCB-4047-83A8-4B9DE3CFD546}" srcOrd="0" destOrd="0" presId="urn:microsoft.com/office/officeart/2005/8/layout/equation2"/>
    <dgm:cxn modelId="{C0C441E7-85CF-4CA7-8197-5CEC75597FB0}" srcId="{0B09BA84-1F1F-458E-B1EF-021CB9D688C1}" destId="{4807B44D-19BA-4286-B259-F7B51DD38699}" srcOrd="2" destOrd="0" parTransId="{C0CEBBD2-1E48-4026-AB3A-173A6C1DB576}" sibTransId="{25C697E2-8F6F-41AE-B01E-DEB2ED83CD56}"/>
    <dgm:cxn modelId="{C7BDF8EC-A7F0-43EB-9299-8E372AC5A2BA}" type="presOf" srcId="{4807B44D-19BA-4286-B259-F7B51DD38699}" destId="{DE673725-4EA8-416C-B55A-D4C9E76E4922}" srcOrd="0" destOrd="0" presId="urn:microsoft.com/office/officeart/2005/8/layout/equation2"/>
    <dgm:cxn modelId="{07DD6537-2D87-485D-BE4F-B5112014B0B5}" type="presParOf" srcId="{54B53964-1DCB-4047-83A8-4B9DE3CFD546}" destId="{A4AAD74A-0769-4386-AF0F-0D9B0C00C155}" srcOrd="0" destOrd="0" presId="urn:microsoft.com/office/officeart/2005/8/layout/equation2"/>
    <dgm:cxn modelId="{09891C08-F2EA-4EAC-BB89-95A8714F5578}" type="presParOf" srcId="{A4AAD74A-0769-4386-AF0F-0D9B0C00C155}" destId="{CDB0D901-4F56-44F7-9C33-3BA1A8DC30C6}" srcOrd="0" destOrd="0" presId="urn:microsoft.com/office/officeart/2005/8/layout/equation2"/>
    <dgm:cxn modelId="{995B1B7D-B421-4DC9-8F5D-C67A433FE640}" type="presParOf" srcId="{A4AAD74A-0769-4386-AF0F-0D9B0C00C155}" destId="{C412AA6E-707F-4856-8657-FC474AA8A5BD}" srcOrd="1" destOrd="0" presId="urn:microsoft.com/office/officeart/2005/8/layout/equation2"/>
    <dgm:cxn modelId="{0DB85FE8-D28D-4518-8D0F-CBA4696B599D}" type="presParOf" srcId="{A4AAD74A-0769-4386-AF0F-0D9B0C00C155}" destId="{7AE38AE8-6BCB-4195-AEC4-1AA91DBD89A4}" srcOrd="2" destOrd="0" presId="urn:microsoft.com/office/officeart/2005/8/layout/equation2"/>
    <dgm:cxn modelId="{844F4C0F-5D64-43F5-A1E0-2A6297F0C410}" type="presParOf" srcId="{A4AAD74A-0769-4386-AF0F-0D9B0C00C155}" destId="{8189D953-71FD-4491-A9FC-4E938859643E}" srcOrd="3" destOrd="0" presId="urn:microsoft.com/office/officeart/2005/8/layout/equation2"/>
    <dgm:cxn modelId="{96EB98C1-6E62-44B1-80E9-D68504461938}" type="presParOf" srcId="{A4AAD74A-0769-4386-AF0F-0D9B0C00C155}" destId="{5E6CCA13-B021-40A1-9A63-84DF73F509AC}" srcOrd="4" destOrd="0" presId="urn:microsoft.com/office/officeart/2005/8/layout/equation2"/>
    <dgm:cxn modelId="{AF0C9BE6-B7EB-44FF-B2D7-241E5BF871FA}" type="presParOf" srcId="{54B53964-1DCB-4047-83A8-4B9DE3CFD546}" destId="{18F7781C-6BED-47E7-8408-02A447EC1D6B}" srcOrd="1" destOrd="0" presId="urn:microsoft.com/office/officeart/2005/8/layout/equation2"/>
    <dgm:cxn modelId="{45FC6540-22DA-47C3-8C4F-7A4A338D9630}" type="presParOf" srcId="{18F7781C-6BED-47E7-8408-02A447EC1D6B}" destId="{B50057FF-5AD5-493B-98C3-474893AF7801}" srcOrd="0" destOrd="0" presId="urn:microsoft.com/office/officeart/2005/8/layout/equation2"/>
    <dgm:cxn modelId="{5DA78EEC-3CBC-4FB3-9C91-6D3454BF2764}" type="presParOf" srcId="{54B53964-1DCB-4047-83A8-4B9DE3CFD546}" destId="{DE673725-4EA8-416C-B55A-D4C9E76E4922}" srcOrd="2" destOrd="0" presId="urn:microsoft.com/office/officeart/2005/8/layout/equati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727736" cy="2853595"/>
        <a:chOff x="0" y="0"/>
        <a:chExt cx="8727736" cy="2853595"/>
      </a:xfrm>
    </dsp:grpSpPr>
    <dsp:sp modelId="{CDB0D901-4F56-44F7-9C33-3BA1A8DC30C6}">
      <dsp:nvSpPr>
        <dsp:cNvPr id="3" name="椭圆 2"/>
        <dsp:cNvSpPr/>
      </dsp:nvSpPr>
      <dsp:spPr bwMode="white">
        <a:xfrm>
          <a:off x="434265" y="0"/>
          <a:ext cx="4235795" cy="1040547"/>
        </a:xfrm>
        <a:prstGeom prst="ellipse">
          <a:avLst/>
        </a:prstGeom>
      </dsp:spPr>
      <dsp:style>
        <a:lnRef idx="2">
          <a:schemeClr val="lt1"/>
        </a:lnRef>
        <a:fillRef idx="1">
          <a:schemeClr val="accent1"/>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dirty="0"/>
            <a:t>银行物业产品导流渗透</a:t>
          </a:r>
          <a:endParaRPr lang="en-US" altLang="zh-CN" sz="1400" dirty="0"/>
        </a:p>
        <a:p>
          <a:pPr lvl="0">
            <a:lnSpc>
              <a:spcPct val="100000"/>
            </a:lnSpc>
            <a:spcBef>
              <a:spcPct val="0"/>
            </a:spcBef>
            <a:spcAft>
              <a:spcPct val="35000"/>
            </a:spcAft>
          </a:pPr>
          <a:r>
            <a:rPr lang="zh-CN" altLang="en-US" sz="1400" dirty="0"/>
            <a:t>提升金融支付通道占比</a:t>
          </a:r>
        </a:p>
      </dsp:txBody>
      <dsp:txXfrm>
        <a:off x="434265" y="0"/>
        <a:ext cx="4235795" cy="1040547"/>
      </dsp:txXfrm>
    </dsp:sp>
    <dsp:sp modelId="{7AE38AE8-6BCB-4195-AEC4-1AA91DBD89A4}">
      <dsp:nvSpPr>
        <dsp:cNvPr id="4" name="加号 3"/>
        <dsp:cNvSpPr/>
      </dsp:nvSpPr>
      <dsp:spPr bwMode="white">
        <a:xfrm>
          <a:off x="2277052" y="1125039"/>
          <a:ext cx="603517" cy="603517"/>
        </a:xfrm>
        <a:prstGeom prst="mathPlus">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endParaRPr lang="zh-CN" altLang="en-US"/>
        </a:p>
      </dsp:txBody>
      <dsp:txXfrm>
        <a:off x="2277052" y="1125039"/>
        <a:ext cx="603517" cy="603517"/>
      </dsp:txXfrm>
    </dsp:sp>
    <dsp:sp modelId="{5E6CCA13-B021-40A1-9A63-84DF73F509AC}">
      <dsp:nvSpPr>
        <dsp:cNvPr id="5" name="椭圆 4"/>
        <dsp:cNvSpPr/>
      </dsp:nvSpPr>
      <dsp:spPr bwMode="white">
        <a:xfrm>
          <a:off x="425384" y="1813048"/>
          <a:ext cx="4306854" cy="1040547"/>
        </a:xfrm>
        <a:prstGeom prst="ellipse">
          <a:avLst/>
        </a:prstGeom>
      </dsp:spPr>
      <dsp:style>
        <a:lnRef idx="2">
          <a:schemeClr val="lt1"/>
        </a:lnRef>
        <a:fillRef idx="1">
          <a:schemeClr val="accent1"/>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400" dirty="0"/>
            <a:t>消费金融、理财投资、供应链金融</a:t>
          </a:r>
          <a:endParaRPr lang="en-US" altLang="zh-CN" sz="1400" dirty="0"/>
        </a:p>
        <a:p>
          <a:pPr lvl="0">
            <a:lnSpc>
              <a:spcPct val="100000"/>
            </a:lnSpc>
            <a:spcBef>
              <a:spcPct val="0"/>
            </a:spcBef>
            <a:spcAft>
              <a:spcPct val="35000"/>
            </a:spcAft>
          </a:pPr>
          <a:r>
            <a:rPr lang="zh-CN" altLang="en-US" sz="1400" dirty="0"/>
            <a:t>消费者、经销商、供应商</a:t>
          </a:r>
        </a:p>
      </dsp:txBody>
      <dsp:txXfrm>
        <a:off x="425384" y="1813048"/>
        <a:ext cx="4306854" cy="1040547"/>
      </dsp:txXfrm>
    </dsp:sp>
    <dsp:sp modelId="{18F7781C-6BED-47E7-8408-02A447EC1D6B}">
      <dsp:nvSpPr>
        <dsp:cNvPr id="6" name="右箭头 5"/>
        <dsp:cNvSpPr/>
      </dsp:nvSpPr>
      <dsp:spPr bwMode="white">
        <a:xfrm>
          <a:off x="4878954" y="1233256"/>
          <a:ext cx="330894" cy="387083"/>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4878954" y="1233256"/>
        <a:ext cx="330894" cy="387083"/>
      </dsp:txXfrm>
    </dsp:sp>
    <dsp:sp modelId="{DE673725-4EA8-416C-B55A-D4C9E76E4922}">
      <dsp:nvSpPr>
        <dsp:cNvPr id="8" name="椭圆 7"/>
        <dsp:cNvSpPr/>
      </dsp:nvSpPr>
      <dsp:spPr bwMode="white">
        <a:xfrm>
          <a:off x="5356565" y="386251"/>
          <a:ext cx="2945787" cy="2081093"/>
        </a:xfrm>
        <a:prstGeom prst="ellipse">
          <a:avLst/>
        </a:prstGeom>
      </dsp:spPr>
      <dsp:style>
        <a:lnRef idx="2">
          <a:schemeClr val="lt1"/>
        </a:lnRef>
        <a:fillRef idx="1">
          <a:schemeClr val="accent1"/>
        </a:fillRef>
        <a:effectRef idx="0">
          <a:scrgbClr r="0" g="0" b="0"/>
        </a:effectRef>
        <a:fontRef idx="minor">
          <a:schemeClr val="lt1"/>
        </a:fontRef>
      </dsp:style>
      <dsp:txBody>
        <a:bodyPr lIns="33020" tIns="33020" rIns="33020" bIns="3302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zh-CN" altLang="en-US" dirty="0"/>
            <a:t>新社区经济</a:t>
          </a:r>
          <a:endParaRPr lang="en-US" altLang="zh-CN" dirty="0"/>
        </a:p>
        <a:p>
          <a:pPr lvl="0">
            <a:lnSpc>
              <a:spcPct val="100000"/>
            </a:lnSpc>
            <a:spcBef>
              <a:spcPct val="0"/>
            </a:spcBef>
            <a:spcAft>
              <a:spcPct val="35000"/>
            </a:spcAft>
          </a:pPr>
          <a:r>
            <a:rPr lang="zh-CN" altLang="en-US" dirty="0"/>
            <a:t>金融创新业务</a:t>
          </a:r>
        </a:p>
      </dsp:txBody>
      <dsp:txXfrm>
        <a:off x="5356565" y="386251"/>
        <a:ext cx="2945787" cy="2081093"/>
      </dsp:txXfrm>
    </dsp:sp>
    <dsp:sp modelId="{B50057FF-5AD5-493B-98C3-474893AF7801}">
      <dsp:nvSpPr>
        <dsp:cNvPr id="7" name="右箭头 6"/>
        <dsp:cNvSpPr/>
      </dsp:nvSpPr>
      <dsp:spPr bwMode="white">
        <a:xfrm>
          <a:off x="4878954" y="1233256"/>
          <a:ext cx="330894" cy="387083"/>
        </a:xfrm>
        <a:prstGeom prst="rightArrow">
          <a:avLst>
            <a:gd name="adj1" fmla="val 60000"/>
            <a:gd name="adj2" fmla="val 50000"/>
          </a:avLst>
        </a:prstGeom>
        <a:noFill/>
        <a:ln>
          <a:noFill/>
        </a:ln>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dsp:txBody>
      <dsp:txXfrm>
        <a:off x="4878954" y="1233256"/>
        <a:ext cx="330894" cy="38708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p:cNvSpPr>
          <p:nvPr>
            <p:ph type="hdr" sz="quarter"/>
          </p:nvPr>
        </p:nvSpPr>
        <p:spPr>
          <a:xfrm>
            <a:off x="0" y="0"/>
            <a:ext cx="2970213" cy="457200"/>
          </a:xfrm>
          <a:prstGeom prst="rect">
            <a:avLst/>
          </a:prstGeom>
          <a:noFill/>
          <a:ln w="9525">
            <a:noFill/>
          </a:ln>
        </p:spPr>
        <p:txBody>
          <a:bodyPr/>
          <a:lstStyle/>
          <a:p>
            <a:pPr lvl="0"/>
            <a:endParaRPr lang="zh-CN" altLang="en-US" sz="1200" dirty="0">
              <a:ea typeface="宋体" panose="02010600030101010101" pitchFamily="2" charset="-122"/>
            </a:endParaRPr>
          </a:p>
        </p:txBody>
      </p:sp>
      <p:sp>
        <p:nvSpPr>
          <p:cNvPr id="2051" name="日期占位符 2"/>
          <p:cNvSpPr>
            <a:spLocks noGrp="1"/>
          </p:cNvSpPr>
          <p:nvPr>
            <p:ph type="dt" idx="1"/>
          </p:nvPr>
        </p:nvSpPr>
        <p:spPr>
          <a:xfrm>
            <a:off x="3883025" y="0"/>
            <a:ext cx="2973388" cy="457200"/>
          </a:xfrm>
          <a:prstGeom prst="rect">
            <a:avLst/>
          </a:prstGeom>
          <a:noFill/>
          <a:ln w="9525">
            <a:noFill/>
          </a:ln>
        </p:spPr>
        <p:txBody>
          <a:bodyPr/>
          <a:lstStyle/>
          <a:p>
            <a:pPr lvl="0" algn="r"/>
            <a:fld id="{BB962C8B-B14F-4D97-AF65-F5344CB8AC3E}" type="datetime1">
              <a:rPr lang="zh-CN" altLang="en-US" dirty="0">
                <a:ea typeface="宋体" panose="02010600030101010101" pitchFamily="2" charset="-122"/>
              </a:rPr>
            </a:fld>
            <a:endParaRPr lang="zh-CN" altLang="en-US" sz="1200" dirty="0">
              <a:ea typeface="宋体" panose="02010600030101010101" pitchFamily="2" charset="-122"/>
            </a:endParaRPr>
          </a:p>
        </p:txBody>
      </p:sp>
      <p:sp>
        <p:nvSpPr>
          <p:cNvPr id="2052" name="幻灯片图像占位符 3"/>
          <p:cNvSpPr>
            <a:spLocks noGrp="1" noRot="1" noChangeAspect="1"/>
          </p:cNvSpPr>
          <p:nvPr>
            <p:ph type="sldImg" idx="2"/>
          </p:nvPr>
        </p:nvSpPr>
        <p:spPr>
          <a:xfrm>
            <a:off x="425450" y="1143000"/>
            <a:ext cx="6007100" cy="3086100"/>
          </a:xfrm>
          <a:prstGeom prst="rect">
            <a:avLst/>
          </a:prstGeom>
          <a:noFill/>
          <a:ln w="9525">
            <a:noFill/>
          </a:ln>
        </p:spPr>
      </p:sp>
      <p:sp>
        <p:nvSpPr>
          <p:cNvPr id="2053" name="备注占位符 4"/>
          <p:cNvSpPr>
            <a:spLocks noGrp="1" noRot="1" noChangeAspect="1"/>
          </p:cNvSpPr>
          <p:nvPr/>
        </p:nvSpPr>
        <p:spPr>
          <a:xfrm>
            <a:off x="685800" y="4400550"/>
            <a:ext cx="5486400" cy="3598863"/>
          </a:xfrm>
          <a:prstGeom prst="rect">
            <a:avLst/>
          </a:prstGeom>
          <a:noFill/>
          <a:ln w="9525">
            <a:noFill/>
          </a:ln>
        </p:spPr>
        <p:txBody>
          <a:bodyPr anchor="ctr" anchorCtr="0"/>
          <a:lstStyle/>
          <a:p>
            <a:pPr lvl="0"/>
            <a:r>
              <a:rPr lang="zh-CN" altLang="en-US" dirty="0"/>
              <a:t>单击此处编辑母版文本样式</a:t>
            </a:r>
            <a:endParaRPr lang="zh-CN" altLang="en-US" dirty="0"/>
          </a:p>
          <a:p>
            <a:pPr lvl="0"/>
            <a:r>
              <a:rPr lang="zh-CN" altLang="en-US" dirty="0"/>
              <a:t>二级</a:t>
            </a:r>
            <a:endParaRPr lang="zh-CN" altLang="en-US" dirty="0"/>
          </a:p>
          <a:p>
            <a:pPr lvl="0"/>
            <a:r>
              <a:rPr lang="zh-CN" altLang="en-US" dirty="0"/>
              <a:t>三级</a:t>
            </a:r>
            <a:endParaRPr lang="zh-CN" altLang="en-US" dirty="0"/>
          </a:p>
          <a:p>
            <a:pPr lvl="0"/>
            <a:r>
              <a:rPr lang="zh-CN" altLang="en-US" dirty="0"/>
              <a:t>四级</a:t>
            </a:r>
            <a:endParaRPr lang="zh-CN" altLang="en-US" dirty="0"/>
          </a:p>
          <a:p>
            <a:pPr lvl="0"/>
            <a:r>
              <a:rPr lang="zh-CN" altLang="en-US" dirty="0"/>
              <a:t>五级</a:t>
            </a:r>
            <a:endParaRPr lang="zh-CN" altLang="en-US" dirty="0"/>
          </a:p>
        </p:txBody>
      </p:sp>
      <p:sp>
        <p:nvSpPr>
          <p:cNvPr id="2054" name="页脚占位符 5"/>
          <p:cNvSpPr>
            <a:spLocks noGrp="1"/>
          </p:cNvSpPr>
          <p:nvPr>
            <p:ph type="ftr" sz="quarter" idx="4"/>
          </p:nvPr>
        </p:nvSpPr>
        <p:spPr>
          <a:xfrm>
            <a:off x="0" y="8685213"/>
            <a:ext cx="2970213" cy="458787"/>
          </a:xfrm>
          <a:prstGeom prst="rect">
            <a:avLst/>
          </a:prstGeom>
          <a:noFill/>
          <a:ln w="9525">
            <a:noFill/>
          </a:ln>
        </p:spPr>
        <p:txBody>
          <a:bodyPr anchor="b" anchorCtr="0"/>
          <a:lstStyle/>
          <a:p>
            <a:pPr lvl="0"/>
            <a:endParaRPr lang="zh-CN" altLang="en-US" sz="1200" dirty="0">
              <a:ea typeface="宋体" panose="02010600030101010101" pitchFamily="2" charset="-122"/>
            </a:endParaRPr>
          </a:p>
        </p:txBody>
      </p:sp>
      <p:sp>
        <p:nvSpPr>
          <p:cNvPr id="2055" name="幻灯片编号占位符 6"/>
          <p:cNvSpPr>
            <a:spLocks noGrp="1"/>
          </p:cNvSpPr>
          <p:nvPr>
            <p:ph type="sldNum" sz="quarter" idx="5"/>
          </p:nvPr>
        </p:nvSpPr>
        <p:spPr>
          <a:xfrm>
            <a:off x="3883025" y="8685213"/>
            <a:ext cx="2973388" cy="458787"/>
          </a:xfrm>
          <a:prstGeom prst="rect">
            <a:avLst/>
          </a:prstGeom>
          <a:noFill/>
          <a:ln w="9525">
            <a:noFill/>
          </a:ln>
        </p:spPr>
        <p:txBody>
          <a:bodyPr anchor="b" anchorCtr="0"/>
          <a:lstStyle/>
          <a:p>
            <a:pPr lvl="0" algn="r"/>
            <a:fld id="{9A0DB2DC-4C9A-4742-B13C-FB6460FD3503}" type="slidenum">
              <a:rPr lang="zh-CN" altLang="en-US" dirty="0">
                <a:ea typeface="宋体" panose="02010600030101010101" pitchFamily="2" charset="-122"/>
              </a:rPr>
            </a:fld>
            <a:endParaRPr lang="zh-CN" altLang="en-US" sz="1200" dirty="0">
              <a:ea typeface="宋体" panose="02010600030101010101" pitchFamily="2" charset="-122"/>
            </a:endParaRPr>
          </a:p>
        </p:txBody>
      </p:sp>
    </p:spTree>
  </p:cSld>
  <p:clrMap bg1="lt1" tx1="dk1" bg2="lt2" tx2="dk2" accent1="accent1" accent2="accent2" accent3="accent3" accent4="accent4" accent5="accent5" accent6="accent6" hlink="hlink" folHlink="folHlink"/>
  <p:hf hdr="0" ftr="0" dt="0"/>
  <p:notesStyle>
    <a:lvl1pPr marL="0" lvl="0"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0" lvl="1"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0" lvl="2"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0" lvl="3"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0" lvl="4"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lvl="0" algn="r"/>
            <a:fld id="{9A0DB2DC-4C9A-4742-B13C-FB6460FD3503}" type="slidenum">
              <a:rPr lang="zh-CN" altLang="en-US" dirty="0">
                <a:ea typeface="宋体" panose="02010600030101010101" pitchFamily="2" charset="-122"/>
              </a:rPr>
            </a:fld>
            <a:endParaRPr lang="zh-CN" altLang="en-US" sz="1200" dirty="0">
              <a:ea typeface="宋体" panose="02010600030101010101" pitchFamily="2" charset="-122"/>
            </a:endParaRPr>
          </a:p>
        </p:txBody>
      </p:sp>
      <p:sp>
        <p:nvSpPr>
          <p:cNvPr id="34818" name="幻灯片图像占位符 34817"/>
          <p:cNvSpPr>
            <a:spLocks noGrp="1" noRot="1" noChangeAspect="1" noTextEdit="1"/>
          </p:cNvSpPr>
          <p:nvPr>
            <p:ph type="sldImg"/>
          </p:nvPr>
        </p:nvSpPr>
        <p:spPr>
          <a:xfrm>
            <a:off x="685800" y="1143000"/>
            <a:ext cx="5486400" cy="3086100"/>
          </a:xfrm>
        </p:spPr>
      </p:sp>
      <p:sp>
        <p:nvSpPr>
          <p:cNvPr id="34819" name="文本占位符 34818"/>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87D3EB-B54C-4F31-BFEA-EC56E4C735F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87CAE1-DC6C-464D-9A6A-DEDBFF4474A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lvl="0" algn="r"/>
            <a:fld id="{9A0DB2DC-4C9A-4742-B13C-FB6460FD3503}" type="slidenum">
              <a:rPr lang="zh-CN" altLang="en-US" dirty="0">
                <a:ea typeface="宋体" panose="02010600030101010101" pitchFamily="2" charset="-122"/>
              </a:rPr>
            </a:fld>
            <a:endParaRPr lang="zh-CN" altLang="en-US" sz="1200" dirty="0">
              <a:ea typeface="宋体" panose="02010600030101010101" pitchFamily="2" charset="-122"/>
            </a:endParaRPr>
          </a:p>
        </p:txBody>
      </p:sp>
      <p:sp>
        <p:nvSpPr>
          <p:cNvPr id="34818" name="幻灯片图像占位符 34817"/>
          <p:cNvSpPr>
            <a:spLocks noGrp="1" noRot="1" noChangeAspect="1" noTextEdit="1"/>
          </p:cNvSpPr>
          <p:nvPr>
            <p:ph type="sldImg"/>
          </p:nvPr>
        </p:nvSpPr>
        <p:spPr>
          <a:xfrm>
            <a:off x="685800" y="1143000"/>
            <a:ext cx="5486400" cy="3086100"/>
          </a:xfrm>
        </p:spPr>
      </p:sp>
      <p:sp>
        <p:nvSpPr>
          <p:cNvPr id="34819" name="文本占位符 34818"/>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我国智慧社区遵循发展的一般规律，从20世纪80年代末开始，始终沿着智能化、数字化、智慧化的道路不断前进。</a:t>
            </a:r>
            <a:endParaRPr lang="zh-CN" altLang="en-US"/>
          </a:p>
          <a:p>
            <a:r>
              <a:rPr lang="zh-CN" altLang="en-US"/>
              <a:t>我国智慧社区的建设在智慧城市建设的带动下，从2012年作为智慧城市的典型应用，逐步发展到2014年作为智慧城市的必选项进行专项建设。2014年5月住建部发布的《智慧社区建设指南(试行)》提出，到2020年，50%以上的社区实现智慧社区标准化建设，建立完善的社区服务体系、可持续发展的社区治理体系和智能化社会服务模式，截至当前，我国智慧社区也仍在积极的建设当中。我们认为当前我国智慧社区应响应新时代国家治理现代化战略大背景和城市治理“全周期管理”的新要求，积极拥抱新一代信息技术技术变革，围绕社区治理现代化目标，积极推进“未来智慧社区”的建设。</a:t>
            </a:r>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2D5E97-9CA9-4861-A1E4-423378A96E7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en-US" altLang="zh-CN"/>
              <a:t>1.</a:t>
            </a:r>
            <a:r>
              <a:rPr lang="zh-CN" altLang="en-US"/>
              <a:t>打造</a:t>
            </a:r>
            <a:r>
              <a:rPr lang="en-US" altLang="zh-CN"/>
              <a:t>“</a:t>
            </a:r>
            <a:r>
              <a:rPr lang="zh-CN" altLang="en-US"/>
              <a:t>整体社区</a:t>
            </a:r>
            <a:r>
              <a:rPr lang="en-US" altLang="zh-CN"/>
              <a:t>”</a:t>
            </a:r>
            <a:endParaRPr lang="en-US" altLang="zh-CN"/>
          </a:p>
          <a:p>
            <a:r>
              <a:rPr lang="en-US" altLang="zh-CN"/>
              <a:t>    首先是放大服务内涵。理想智慧社区将推动“互联网+政务服务”向社区下沉，将社保、计生、民政、救助等为民服务事项和审批权限更多下沉到社区，引入水电煤气、电视电话、电信套餐等便民事项，做成一站式的服务中心</a:t>
            </a:r>
            <a:endParaRPr lang="en-US" altLang="zh-CN"/>
          </a:p>
          <a:p>
            <a:r>
              <a:rPr lang="en-US" altLang="zh-CN"/>
              <a:t>    其次是统筹建设社区大数据基础平台和网格治理指挥调度中心。理想智慧社区建设过程中，对内有效整合物联感知神经元数据资源以及网格执法巡查数据资源，以及社区物业人流识别、车流进出、房屋出租、异常民情、宠物豢养、停车位、儿童建卡等数据资源；对上充分利用区级数据共享交换平台、视频资源共享平台、各部门业务系统等数据资源；对外有效整合水电煤气等社会公共数据资源，实现社区辖区内综治、安监、环保、市政、交通、人口、经济、住房、网格以及社会第三方等数据融合贯通和动态监管，利用人工智能、机器学习、大数据分析等技术手段，对社区内运行态势进行在线监测、自动预警、资源调配和联动指挥</a:t>
            </a:r>
            <a:endParaRPr lang="en-US" altLang="zh-CN"/>
          </a:p>
          <a:p>
            <a:endParaRPr lang="en-US" altLang="zh-CN"/>
          </a:p>
          <a:p>
            <a:r>
              <a:rPr lang="en-US" altLang="zh-CN"/>
              <a:t>2.</a:t>
            </a:r>
            <a:r>
              <a:rPr lang="zh-CN" altLang="en-US"/>
              <a:t>打造</a:t>
            </a:r>
            <a:r>
              <a:rPr lang="en-US" altLang="zh-CN"/>
              <a:t>“15</a:t>
            </a:r>
            <a:r>
              <a:rPr lang="zh-CN" altLang="en-US"/>
              <a:t>分钟智慧生活圈</a:t>
            </a:r>
            <a:r>
              <a:rPr lang="en-US" altLang="zh-CN"/>
              <a:t>”</a:t>
            </a:r>
            <a:endParaRPr lang="en-US" altLang="zh-CN"/>
          </a:p>
          <a:p>
            <a:r>
              <a:rPr lang="en-US" altLang="zh-CN"/>
              <a:t>    一是推进上门服务，发展商业、居家养老、志愿者管理、特殊人群等线上线下一体化服务。</a:t>
            </a:r>
            <a:endParaRPr lang="en-US" altLang="zh-CN"/>
          </a:p>
          <a:p>
            <a:r>
              <a:rPr lang="en-US" altLang="zh-CN"/>
              <a:t>    二是提升服务黏性，建设线上“一门式、一站化”的公共服务平台，将政务事项办理、便民为民服务、社区生活服务等进行综合集成，并整合辖区内各类公共资源，提供一些简单朴实但较为欢迎的功能</a:t>
            </a:r>
            <a:endParaRPr lang="en-US" altLang="zh-CN"/>
          </a:p>
          <a:p>
            <a:r>
              <a:rPr lang="en-US" altLang="zh-CN"/>
              <a:t>    </a:t>
            </a:r>
            <a:endParaRPr lang="en-US" altLang="zh-CN"/>
          </a:p>
          <a:p>
            <a:r>
              <a:rPr lang="en-US" altLang="zh-CN"/>
              <a:t>3.</a:t>
            </a:r>
            <a:r>
              <a:rPr lang="zh-CN" altLang="en-US"/>
              <a:t>弹性社区</a:t>
            </a:r>
            <a:endParaRPr lang="zh-CN" altLang="en-US"/>
          </a:p>
          <a:p>
            <a:r>
              <a:rPr lang="en-US" altLang="zh-CN"/>
              <a:t>    首先，理想智慧社区强调“智慧防灾、减灾”等理念，通过智慧技术的应用，构建灾前预防、灾中应急、灾后恢复的全阶段防灾体系，通过防灾信息系统和智慧应急系统，辅助灾害评估、灾中响应、灾后恢复。</a:t>
            </a:r>
            <a:endParaRPr lang="en-US" altLang="zh-CN"/>
          </a:p>
          <a:p>
            <a:r>
              <a:rPr lang="en-US" altLang="zh-CN"/>
              <a:t>    第二，理想智慧社区通过搭建虚实交互的数字孪生社区平台，实现社区全要素虚拟管理，社区运行态势实时感知。</a:t>
            </a:r>
            <a:endParaRPr lang="en-US" altLang="zh-CN"/>
          </a:p>
          <a:p>
            <a:endParaRPr lang="en-US" altLang="zh-CN"/>
          </a:p>
          <a:p>
            <a:r>
              <a:rPr lang="en-US" altLang="zh-CN"/>
              <a:t>4.</a:t>
            </a:r>
            <a:r>
              <a:rPr lang="zh-CN" altLang="en-US"/>
              <a:t>推动社区自治</a:t>
            </a:r>
            <a:endParaRPr lang="zh-CN" altLang="en-US"/>
          </a:p>
          <a:p>
            <a:r>
              <a:rPr lang="en-US" altLang="zh-CN"/>
              <a:t>    一是明确下放权力到社区，变“行政”为“服务”。</a:t>
            </a:r>
            <a:endParaRPr lang="en-US" altLang="zh-CN"/>
          </a:p>
          <a:p>
            <a:r>
              <a:rPr lang="en-US" altLang="zh-CN"/>
              <a:t>    二是重视发挥市场化力量，增强社会主体参与，形成共建共营共享的良好生态。</a:t>
            </a:r>
            <a:endParaRPr lang="en-US" altLang="zh-CN"/>
          </a:p>
          <a:p>
            <a:r>
              <a:rPr lang="en-US" altLang="zh-CN"/>
              <a:t>    三是建立社区互动平台，利用信息化手段完善社区居民参与网上投票、民主选举和社区治理等，让老百姓积极踊跃地参与到基层治理，形成社区领导、干部推动、群众参与的新格局。</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lvl="0" algn="r"/>
            <a:fld id="{9A0DB2DC-4C9A-4742-B13C-FB6460FD3503}" type="slidenum">
              <a:rPr lang="zh-CN" altLang="en-US" dirty="0">
                <a:ea typeface="宋体" panose="02010600030101010101" pitchFamily="2" charset="-122"/>
              </a:rPr>
            </a:fld>
            <a:endParaRPr lang="zh-CN" altLang="en-US" sz="1200" dirty="0">
              <a:ea typeface="宋体" panose="02010600030101010101" pitchFamily="2" charset="-122"/>
            </a:endParaRPr>
          </a:p>
        </p:txBody>
      </p:sp>
      <p:sp>
        <p:nvSpPr>
          <p:cNvPr id="34818" name="幻灯片图像占位符 34817"/>
          <p:cNvSpPr>
            <a:spLocks noGrp="1" noRot="1" noChangeAspect="1" noTextEdit="1"/>
          </p:cNvSpPr>
          <p:nvPr>
            <p:ph type="sldImg"/>
          </p:nvPr>
        </p:nvSpPr>
        <p:spPr>
          <a:xfrm>
            <a:off x="685800" y="1143000"/>
            <a:ext cx="5486400" cy="3086100"/>
          </a:xfrm>
        </p:spPr>
      </p:sp>
      <p:sp>
        <p:nvSpPr>
          <p:cNvPr id="34819" name="文本占位符 34818"/>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文本占位符 2"/>
          <p:cNvSpPr>
            <a:spLocks noGrp="1"/>
          </p:cNvSpPr>
          <p:nvPr>
            <p:ph type="body" idx="1"/>
          </p:nvPr>
        </p:nvSpPr>
        <p:spPr>
          <a:xfrm>
            <a:off x="838200" y="1825625"/>
            <a:ext cx="10515600" cy="4351338"/>
          </a:xfrm>
          <a:prstGeom prst="rect">
            <a:avLst/>
          </a:prstGeom>
          <a:noFill/>
          <a:ln w="9525">
            <a:noFill/>
          </a:ln>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27" name="幻灯片编号占位符 5"/>
          <p:cNvSpPr>
            <a:spLocks noGrp="1"/>
          </p:cNvSpPr>
          <p:nvPr>
            <p:ph type="sldNum" sz="quarter" idx="4"/>
          </p:nvPr>
        </p:nvSpPr>
        <p:spPr>
          <a:xfrm>
            <a:off x="8610600" y="6356350"/>
            <a:ext cx="2743200" cy="365125"/>
          </a:xfrm>
          <a:prstGeom prst="rect">
            <a:avLst/>
          </a:prstGeom>
          <a:noFill/>
          <a:ln w="9525">
            <a:noFill/>
          </a:ln>
        </p:spPr>
        <p:txBody>
          <a:bodyPr anchor="ctr" anchorCtr="0"/>
          <a:lstStyle>
            <a:lvl1pPr algn="r">
              <a:defRPr sz="1200">
                <a:solidFill>
                  <a:srgbClr val="898989"/>
                </a:solidFill>
                <a:latin typeface="微软雅黑" panose="020B0503020204020204" pitchFamily="34" charset="-122"/>
                <a:ea typeface="微软雅黑" panose="020B0503020204020204" pitchFamily="34" charset="-122"/>
              </a:defRPr>
            </a:lvl1p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
        <p:nvSpPr>
          <p:cNvPr id="1028" name="标题占位符 8"/>
          <p:cNvSpPr>
            <a:spLocks noGrp="1"/>
          </p:cNvSpPr>
          <p:nvPr>
            <p:ph type="title"/>
          </p:nvPr>
        </p:nvSpPr>
        <p:spPr>
          <a:xfrm>
            <a:off x="838200" y="365125"/>
            <a:ext cx="10515600" cy="1325563"/>
          </a:xfrm>
          <a:prstGeom prst="rect">
            <a:avLst/>
          </a:prstGeom>
          <a:noFill/>
          <a:ln w="9525">
            <a:noFill/>
          </a:ln>
        </p:spPr>
        <p:txBody>
          <a:bodyPr anchor="ctr" anchorCtr="0">
            <a:normAutofit/>
          </a:bodyPr>
          <a:lstStyle/>
          <a:p>
            <a:pPr lvl="0"/>
            <a:r>
              <a:rPr lang="zh-CN" altLang="en-US"/>
              <a:t>单击此处编辑母版标题样式</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p:txStyles>
    <p:titleStyle>
      <a:lvl1pPr marL="914400" lvl="0" indent="-914400" algn="l" defTabSz="914400" rtl="0" eaLnBrk="1" fontAlgn="base" latinLnBrk="0" hangingPunct="1">
        <a:lnSpc>
          <a:spcPct val="90000"/>
        </a:lnSpc>
        <a:spcBef>
          <a:spcPct val="0"/>
        </a:spcBef>
        <a:spcAft>
          <a:spcPct val="0"/>
        </a:spcAft>
        <a:buNone/>
        <a:defRPr sz="4400" b="0" i="0" u="none" kern="1200" baseline="0">
          <a:solidFill>
            <a:schemeClr val="tx1"/>
          </a:solidFill>
          <a:latin typeface="+mj-lt"/>
          <a:ea typeface="+mj-ea"/>
          <a:cs typeface="+mj-cs"/>
          <a:sym typeface="微软雅黑" panose="020B0503020204020204" pitchFamily="34" charset="-122"/>
        </a:defRPr>
      </a:lvl1pPr>
    </p:titleStyle>
    <p:bodyStyle>
      <a:lvl1pPr marL="228600" lvl="0" indent="-228600" algn="l" defTabSz="914400" rtl="0" eaLnBrk="1" fontAlgn="base" latinLnBrk="0" hangingPunct="1">
        <a:lnSpc>
          <a:spcPct val="90000"/>
        </a:lnSpc>
        <a:spcBef>
          <a:spcPts val="1000"/>
        </a:spcBef>
        <a:spcAft>
          <a:spcPct val="0"/>
        </a:spcAft>
        <a:buFont typeface="Arial" panose="020B0604020202020204" pitchFamily="34" charset="0"/>
        <a:buChar char="•"/>
        <a:defRPr sz="2800" b="0" i="0" u="none" kern="1200" baseline="0">
          <a:solidFill>
            <a:schemeClr val="tx1"/>
          </a:solidFill>
          <a:latin typeface="+mn-lt"/>
          <a:ea typeface="+mn-ea"/>
          <a:cs typeface="+mn-cs"/>
          <a:sym typeface="微软雅黑" panose="020B0503020204020204" pitchFamily="34" charset="-122"/>
        </a:defRPr>
      </a:lvl1pPr>
      <a:lvl2pPr marL="685800" lvl="1" indent="-228600" algn="l" defTabSz="914400" rtl="0" eaLnBrk="1" fontAlgn="base" latinLnBrk="0" hangingPunct="1">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sym typeface="微软雅黑" panose="020B0503020204020204" pitchFamily="34" charset="-122"/>
        </a:defRPr>
      </a:lvl2pPr>
      <a:lvl3pPr marL="1143000" lvl="2" indent="-228600" algn="l" defTabSz="914400" rtl="0" eaLnBrk="1" fontAlgn="base" latinLnBrk="0" hangingPunct="1">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sym typeface="微软雅黑" panose="020B0503020204020204" pitchFamily="34" charset="-122"/>
        </a:defRPr>
      </a:lvl3pPr>
      <a:lvl4pPr marL="1600200" lvl="3"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4pPr>
      <a:lvl5pPr marL="2057400" lvl="4"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5pPr>
      <a:lvl6pPr marL="2514600" lvl="5"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6pPr>
      <a:lvl7pPr marL="2971800" lvl="6"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7pPr>
      <a:lvl8pPr marL="3429000" lvl="7"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8pPr>
      <a:lvl9pPr marL="3886200" lvl="8"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文本占位符 2"/>
          <p:cNvSpPr>
            <a:spLocks noGrp="1"/>
          </p:cNvSpPr>
          <p:nvPr>
            <p:ph type="body" idx="1"/>
          </p:nvPr>
        </p:nvSpPr>
        <p:spPr>
          <a:xfrm>
            <a:off x="838200" y="1825625"/>
            <a:ext cx="10515600" cy="4351338"/>
          </a:xfrm>
          <a:prstGeom prst="rect">
            <a:avLst/>
          </a:prstGeom>
          <a:noFill/>
          <a:ln w="9525">
            <a:noFill/>
          </a:ln>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27" name="幻灯片编号占位符 5"/>
          <p:cNvSpPr>
            <a:spLocks noGrp="1"/>
          </p:cNvSpPr>
          <p:nvPr>
            <p:ph type="sldNum" sz="quarter" idx="4"/>
          </p:nvPr>
        </p:nvSpPr>
        <p:spPr>
          <a:xfrm>
            <a:off x="8610600" y="6356350"/>
            <a:ext cx="2743200" cy="365125"/>
          </a:xfrm>
          <a:prstGeom prst="rect">
            <a:avLst/>
          </a:prstGeom>
          <a:noFill/>
          <a:ln w="9525">
            <a:noFill/>
          </a:ln>
        </p:spPr>
        <p:txBody>
          <a:bodyPr anchor="ctr" anchorCtr="0"/>
          <a:lstStyle>
            <a:lvl1pPr algn="r">
              <a:defRPr sz="1200">
                <a:solidFill>
                  <a:srgbClr val="898989"/>
                </a:solidFill>
                <a:latin typeface="微软雅黑" panose="020B0503020204020204" pitchFamily="34" charset="-122"/>
                <a:ea typeface="微软雅黑" panose="020B0503020204020204" pitchFamily="34" charset="-122"/>
              </a:defRPr>
            </a:lvl1pPr>
          </a:lstStyle>
          <a:p>
            <a:pPr lvl="0"/>
            <a:fld id="{9A0DB2DC-4C9A-4742-B13C-FB6460FD3503}" type="slidenum">
              <a:rPr lang="zh-CN" altLang="en-US" dirty="0">
                <a:sym typeface="微软雅黑" panose="020B0503020204020204" pitchFamily="34" charset="-122"/>
              </a:rPr>
            </a:fld>
            <a:endParaRPr lang="zh-CN" altLang="en-US" dirty="0">
              <a:sym typeface="微软雅黑" panose="020B0503020204020204" pitchFamily="34" charset="-122"/>
            </a:endParaRPr>
          </a:p>
        </p:txBody>
      </p:sp>
      <p:sp>
        <p:nvSpPr>
          <p:cNvPr id="1028" name="标题占位符 8"/>
          <p:cNvSpPr>
            <a:spLocks noGrp="1"/>
          </p:cNvSpPr>
          <p:nvPr>
            <p:ph type="title"/>
          </p:nvPr>
        </p:nvSpPr>
        <p:spPr>
          <a:xfrm>
            <a:off x="838200" y="365125"/>
            <a:ext cx="10515600" cy="1325563"/>
          </a:xfrm>
          <a:prstGeom prst="rect">
            <a:avLst/>
          </a:prstGeom>
          <a:noFill/>
          <a:ln w="9525">
            <a:noFill/>
          </a:ln>
        </p:spPr>
        <p:txBody>
          <a:bodyPr anchor="ctr" anchorCtr="0">
            <a:normAutofit/>
          </a:bodyPr>
          <a:lstStyle/>
          <a:p>
            <a:pPr lvl="0"/>
            <a:r>
              <a:rPr lang="zh-CN" altLang="en-US"/>
              <a:t>单击此处编辑母版标题样式</a:t>
            </a: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p:txStyles>
    <p:titleStyle>
      <a:lvl1pPr marL="914400" lvl="0" indent="-914400" algn="l" defTabSz="914400" rtl="0" eaLnBrk="1" fontAlgn="base" latinLnBrk="0" hangingPunct="1">
        <a:lnSpc>
          <a:spcPct val="90000"/>
        </a:lnSpc>
        <a:spcBef>
          <a:spcPct val="0"/>
        </a:spcBef>
        <a:spcAft>
          <a:spcPct val="0"/>
        </a:spcAft>
        <a:buNone/>
        <a:defRPr sz="4400" b="0" i="0" u="none" kern="1200" baseline="0">
          <a:solidFill>
            <a:schemeClr val="tx1"/>
          </a:solidFill>
          <a:latin typeface="+mj-lt"/>
          <a:ea typeface="+mj-ea"/>
          <a:cs typeface="+mj-cs"/>
          <a:sym typeface="微软雅黑" panose="020B0503020204020204" pitchFamily="34" charset="-122"/>
        </a:defRPr>
      </a:lvl1pPr>
    </p:titleStyle>
    <p:bodyStyle>
      <a:lvl1pPr marL="228600" lvl="0" indent="-228600" algn="l" defTabSz="914400" rtl="0" eaLnBrk="1" fontAlgn="base" latinLnBrk="0" hangingPunct="1">
        <a:lnSpc>
          <a:spcPct val="90000"/>
        </a:lnSpc>
        <a:spcBef>
          <a:spcPts val="1000"/>
        </a:spcBef>
        <a:spcAft>
          <a:spcPct val="0"/>
        </a:spcAft>
        <a:buFont typeface="Arial" panose="020B0604020202020204" pitchFamily="34" charset="0"/>
        <a:buChar char="•"/>
        <a:defRPr sz="2800" b="0" i="0" u="none" kern="1200" baseline="0">
          <a:solidFill>
            <a:schemeClr val="tx1"/>
          </a:solidFill>
          <a:latin typeface="+mn-lt"/>
          <a:ea typeface="+mn-ea"/>
          <a:cs typeface="+mn-cs"/>
          <a:sym typeface="微软雅黑" panose="020B0503020204020204" pitchFamily="34" charset="-122"/>
        </a:defRPr>
      </a:lvl1pPr>
      <a:lvl2pPr marL="685800" lvl="1" indent="-228600" algn="l" defTabSz="914400" rtl="0" eaLnBrk="1" fontAlgn="base" latinLnBrk="0" hangingPunct="1">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sym typeface="微软雅黑" panose="020B0503020204020204" pitchFamily="34" charset="-122"/>
        </a:defRPr>
      </a:lvl2pPr>
      <a:lvl3pPr marL="1143000" lvl="2" indent="-228600" algn="l" defTabSz="914400" rtl="0" eaLnBrk="1" fontAlgn="base" latinLnBrk="0" hangingPunct="1">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sym typeface="微软雅黑" panose="020B0503020204020204" pitchFamily="34" charset="-122"/>
        </a:defRPr>
      </a:lvl3pPr>
      <a:lvl4pPr marL="1600200" lvl="3"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4pPr>
      <a:lvl5pPr marL="2057400" lvl="4"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5pPr>
      <a:lvl6pPr marL="2514600" lvl="5"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6pPr>
      <a:lvl7pPr marL="2971800" lvl="6"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7pPr>
      <a:lvl8pPr marL="3429000" lvl="7"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8pPr>
      <a:lvl9pPr marL="3886200" lvl="8" indent="-228600" algn="l" defTabSz="914400" rtl="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sym typeface="微软雅黑" panose="020B0503020204020204" pitchFamily="34" charset="-122"/>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8" Type="http://schemas.openxmlformats.org/officeDocument/2006/relationships/notesSlide" Target="../notesSlides/notesSlide12.xml"/><Relationship Id="rId17" Type="http://schemas.openxmlformats.org/officeDocument/2006/relationships/slideLayout" Target="../slideLayouts/slideLayout18.xml"/><Relationship Id="rId16" Type="http://schemas.openxmlformats.org/officeDocument/2006/relationships/tags" Target="../tags/tag29.xml"/><Relationship Id="rId15" Type="http://schemas.openxmlformats.org/officeDocument/2006/relationships/image" Target="../media/image24.png"/><Relationship Id="rId14" Type="http://schemas.openxmlformats.org/officeDocument/2006/relationships/image" Target="../media/image23.png"/><Relationship Id="rId13" Type="http://schemas.openxmlformats.org/officeDocument/2006/relationships/image" Target="../media/image22.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image" Target="../media/image2.svg"/><Relationship Id="rId8" Type="http://schemas.openxmlformats.org/officeDocument/2006/relationships/image" Target="../media/image31.png"/><Relationship Id="rId7" Type="http://schemas.openxmlformats.org/officeDocument/2006/relationships/image" Target="../media/image1.sv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5" Type="http://schemas.openxmlformats.org/officeDocument/2006/relationships/notesSlide" Target="../notesSlides/notesSlide13.xml"/><Relationship Id="rId24" Type="http://schemas.openxmlformats.org/officeDocument/2006/relationships/slideLayout" Target="../slideLayouts/slideLayout23.xml"/><Relationship Id="rId23" Type="http://schemas.openxmlformats.org/officeDocument/2006/relationships/image" Target="../media/image9.svg"/><Relationship Id="rId22" Type="http://schemas.openxmlformats.org/officeDocument/2006/relationships/image" Target="../media/image38.png"/><Relationship Id="rId21" Type="http://schemas.openxmlformats.org/officeDocument/2006/relationships/image" Target="../media/image8.svg"/><Relationship Id="rId20" Type="http://schemas.openxmlformats.org/officeDocument/2006/relationships/image" Target="../media/image37.png"/><Relationship Id="rId2" Type="http://schemas.openxmlformats.org/officeDocument/2006/relationships/image" Target="../media/image26.png"/><Relationship Id="rId19" Type="http://schemas.openxmlformats.org/officeDocument/2006/relationships/image" Target="../media/image7.svg"/><Relationship Id="rId18" Type="http://schemas.openxmlformats.org/officeDocument/2006/relationships/image" Target="../media/image36.png"/><Relationship Id="rId17" Type="http://schemas.openxmlformats.org/officeDocument/2006/relationships/image" Target="../media/image6.svg"/><Relationship Id="rId16" Type="http://schemas.openxmlformats.org/officeDocument/2006/relationships/image" Target="../media/image35.png"/><Relationship Id="rId15" Type="http://schemas.openxmlformats.org/officeDocument/2006/relationships/image" Target="../media/image5.svg"/><Relationship Id="rId14" Type="http://schemas.openxmlformats.org/officeDocument/2006/relationships/image" Target="../media/image34.png"/><Relationship Id="rId13" Type="http://schemas.openxmlformats.org/officeDocument/2006/relationships/image" Target="../media/image4.svg"/><Relationship Id="rId12" Type="http://schemas.openxmlformats.org/officeDocument/2006/relationships/image" Target="../media/image33.png"/><Relationship Id="rId11" Type="http://schemas.openxmlformats.org/officeDocument/2006/relationships/image" Target="../media/image3.svg"/><Relationship Id="rId10" Type="http://schemas.openxmlformats.org/officeDocument/2006/relationships/image" Target="../media/image32.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3.xml"/><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3.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3.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3.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3.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8" Type="http://schemas.openxmlformats.org/officeDocument/2006/relationships/notesSlide" Target="../notesSlides/notesSlide4.xml"/><Relationship Id="rId27" Type="http://schemas.openxmlformats.org/officeDocument/2006/relationships/slideLayout" Target="../slideLayouts/slideLayout13.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reeform 18"/>
          <p:cNvSpPr>
            <a:spLocks noEditPoints="1"/>
          </p:cNvSpPr>
          <p:nvPr/>
        </p:nvSpPr>
        <p:spPr>
          <a:xfrm>
            <a:off x="1914525" y="2568719"/>
            <a:ext cx="8610600" cy="1127125"/>
          </a:xfrm>
          <a:custGeom>
            <a:avLst/>
            <a:gdLst>
              <a:gd name="txL" fmla="*/ 0 w 22764"/>
              <a:gd name="txT" fmla="*/ 0 h 3109"/>
              <a:gd name="txR" fmla="*/ 22764 w 22764"/>
              <a:gd name="txB" fmla="*/ 3109 h 3109"/>
            </a:gdLst>
            <a:ahLst/>
            <a:cxnLst>
              <a:cxn ang="0">
                <a:pos x="0" y="0"/>
              </a:cxn>
              <a:cxn ang="0">
                <a:pos x="6130980" y="0"/>
              </a:cxn>
              <a:cxn ang="0">
                <a:pos x="5693751" y="1127732"/>
              </a:cxn>
              <a:cxn ang="0">
                <a:pos x="0" y="1127732"/>
              </a:cxn>
              <a:cxn ang="0">
                <a:pos x="0" y="0"/>
              </a:cxn>
              <a:cxn ang="0">
                <a:pos x="0" y="0"/>
              </a:cxn>
              <a:cxn ang="0">
                <a:pos x="6462160" y="0"/>
              </a:cxn>
              <a:cxn ang="0">
                <a:pos x="6252136" y="0"/>
              </a:cxn>
              <a:cxn ang="0">
                <a:pos x="5814908" y="1127732"/>
              </a:cxn>
              <a:cxn ang="0">
                <a:pos x="6024635" y="1127732"/>
              </a:cxn>
              <a:cxn ang="0">
                <a:pos x="6462160" y="0"/>
              </a:cxn>
              <a:cxn ang="0">
                <a:pos x="6462160" y="0"/>
              </a:cxn>
              <a:cxn ang="0">
                <a:pos x="6743278" y="0"/>
              </a:cxn>
              <a:cxn ang="0">
                <a:pos x="6534143" y="0"/>
              </a:cxn>
              <a:cxn ang="0">
                <a:pos x="6096914" y="1127732"/>
              </a:cxn>
              <a:cxn ang="0">
                <a:pos x="6306049" y="1127732"/>
              </a:cxn>
              <a:cxn ang="0">
                <a:pos x="6743278" y="0"/>
              </a:cxn>
            </a:cxnLst>
            <a:rect l="txL" t="txT" r="txR" b="txB"/>
            <a:pathLst>
              <a:path w="22764" h="3109">
                <a:moveTo>
                  <a:pt x="0" y="0"/>
                </a:moveTo>
                <a:lnTo>
                  <a:pt x="20697" y="0"/>
                </a:lnTo>
                <a:lnTo>
                  <a:pt x="19221" y="3109"/>
                </a:lnTo>
                <a:lnTo>
                  <a:pt x="0" y="3109"/>
                </a:lnTo>
                <a:lnTo>
                  <a:pt x="0" y="0"/>
                </a:lnTo>
                <a:close/>
                <a:moveTo>
                  <a:pt x="21815" y="0"/>
                </a:moveTo>
                <a:lnTo>
                  <a:pt x="21106" y="0"/>
                </a:lnTo>
                <a:lnTo>
                  <a:pt x="19630" y="3109"/>
                </a:lnTo>
                <a:lnTo>
                  <a:pt x="20338" y="3109"/>
                </a:lnTo>
                <a:lnTo>
                  <a:pt x="21815" y="0"/>
                </a:lnTo>
                <a:close/>
                <a:moveTo>
                  <a:pt x="22764" y="0"/>
                </a:moveTo>
                <a:lnTo>
                  <a:pt x="22058" y="0"/>
                </a:lnTo>
                <a:lnTo>
                  <a:pt x="20582" y="3109"/>
                </a:lnTo>
                <a:lnTo>
                  <a:pt x="21288" y="3109"/>
                </a:lnTo>
                <a:lnTo>
                  <a:pt x="22764" y="0"/>
                </a:lnTo>
                <a:close/>
              </a:path>
            </a:pathLst>
          </a:custGeom>
          <a:solidFill>
            <a:srgbClr val="C7000B"/>
          </a:solidFill>
          <a:ln w="9525">
            <a:noFill/>
          </a:ln>
        </p:spPr>
        <p:txBody>
          <a:bodyPr lIns="756000" anchor="ctr" anchorCtr="0"/>
          <a:lstStyle/>
          <a:p>
            <a:pPr eaLnBrk="0" hangingPunct="0"/>
            <a:r>
              <a:rPr lang="en-US" alt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社区综合</a:t>
            </a:r>
            <a:r>
              <a:rPr lang="zh-CN" altLang="en-US"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运营</a:t>
            </a:r>
            <a:r>
              <a:rPr 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平台</a:t>
            </a:r>
            <a:endParaRPr 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圆角矩形 32"/>
          <p:cNvSpPr/>
          <p:nvPr/>
        </p:nvSpPr>
        <p:spPr>
          <a:xfrm>
            <a:off x="4799330" y="4999355"/>
            <a:ext cx="2593340" cy="358775"/>
          </a:xfrm>
          <a:prstGeom prst="roundRect">
            <a:avLst>
              <a:gd name="adj" fmla="val 19650"/>
            </a:avLst>
          </a:prstGeom>
          <a:solidFill>
            <a:srgbClr val="F8F8F8"/>
          </a:solidFill>
          <a:ln w="76200" cap="flat" cmpd="sng" algn="ctr">
            <a:noFill/>
            <a:prstDash val="solid"/>
            <a:miter lim="800000"/>
          </a:ln>
          <a:effectLst>
            <a:glow rad="63500">
              <a:srgbClr val="596481">
                <a:alpha val="10000"/>
              </a:srgbClr>
            </a:glow>
            <a:outerShdw blurRad="127000" dist="63500" dir="2700000" algn="tl" rotWithShape="0">
              <a:prstClr val="black">
                <a:alpha val="2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400" b="0" i="0" u="none" strike="noStrike" kern="0" cap="none" spc="0" normalizeH="0" baseline="0" noProof="0" dirty="0">
                <a:ln>
                  <a:noFill/>
                </a:ln>
                <a:solidFill>
                  <a:srgbClr val="0A2C6B"/>
                </a:solidFill>
                <a:effectLst/>
                <a:uLnTx/>
                <a:uFillTx/>
                <a:latin typeface="字魂105号-简雅黑" panose="00000500000000000000" pitchFamily="2" charset="-122"/>
                <a:ea typeface="字魂105号-简雅黑" panose="00000500000000000000" pitchFamily="2" charset="-122"/>
              </a:rPr>
              <a:t>信通达智能科技有限公司</a:t>
            </a:r>
            <a:endParaRPr kumimoji="0" lang="zh-CN" altLang="en-US" sz="1400" b="0" i="0" u="none" strike="noStrike" kern="0" cap="none" spc="0" normalizeH="0" baseline="0" noProof="0" dirty="0">
              <a:ln>
                <a:noFill/>
              </a:ln>
              <a:solidFill>
                <a:srgbClr val="0A2C6B"/>
              </a:solidFill>
              <a:effectLst/>
              <a:uLnTx/>
              <a:uFillTx/>
              <a:latin typeface="字魂105号-简雅黑" panose="00000500000000000000" pitchFamily="2" charset="-122"/>
              <a:ea typeface="字魂105号-简雅黑" panose="00000500000000000000" pitchFamily="2"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îṣļîḑé-Freeform: Shape 13"/>
          <p:cNvSpPr/>
          <p:nvPr/>
        </p:nvSpPr>
        <p:spPr>
          <a:xfrm rot="16200000" flipH="1">
            <a:off x="5726541" y="5249653"/>
            <a:ext cx="686983" cy="2524666"/>
          </a:xfrm>
          <a:custGeom>
            <a:avLst/>
            <a:gdLst/>
            <a:ahLst/>
            <a:cxnLst>
              <a:cxn ang="0">
                <a:pos x="wd2" y="hd2"/>
              </a:cxn>
              <a:cxn ang="5400000">
                <a:pos x="wd2" y="hd2"/>
              </a:cxn>
              <a:cxn ang="10800000">
                <a:pos x="wd2" y="hd2"/>
              </a:cxn>
              <a:cxn ang="16200000">
                <a:pos x="wd2" y="hd2"/>
              </a:cxn>
            </a:cxnLst>
            <a:rect l="0" t="0" r="r" b="b"/>
            <a:pathLst>
              <a:path w="21600" h="21600" extrusionOk="0">
                <a:moveTo>
                  <a:pt x="61" y="8656"/>
                </a:moveTo>
                <a:lnTo>
                  <a:pt x="21589" y="0"/>
                </a:lnTo>
                <a:lnTo>
                  <a:pt x="21600" y="21600"/>
                </a:lnTo>
                <a:lnTo>
                  <a:pt x="0" y="11830"/>
                </a:lnTo>
                <a:lnTo>
                  <a:pt x="61" y="8656"/>
                </a:lnTo>
                <a:close/>
              </a:path>
            </a:pathLst>
          </a:custGeom>
          <a:gradFill flip="none" rotWithShape="1">
            <a:gsLst>
              <a:gs pos="0">
                <a:srgbClr val="00B9F2">
                  <a:alpha val="0"/>
                </a:srgbClr>
              </a:gs>
              <a:gs pos="20000">
                <a:srgbClr val="00B9F2"/>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1" name="îṣļîḑé-Freeform: Shape 11"/>
          <p:cNvSpPr/>
          <p:nvPr/>
        </p:nvSpPr>
        <p:spPr>
          <a:xfrm rot="16200000" flipH="1">
            <a:off x="1897224" y="4179025"/>
            <a:ext cx="1268763" cy="4104458"/>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gradFill flip="none" rotWithShape="1">
            <a:gsLst>
              <a:gs pos="49438">
                <a:srgbClr val="00B050">
                  <a:alpha val="60000"/>
                </a:srgbClr>
              </a:gs>
              <a:gs pos="0">
                <a:srgbClr val="00B050">
                  <a:alpha val="81000"/>
                </a:srgbClr>
              </a:gs>
              <a:gs pos="20000">
                <a:srgbClr val="00B0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3" name="îṣļîḑé-Freeform: Shape 11"/>
          <p:cNvSpPr/>
          <p:nvPr/>
        </p:nvSpPr>
        <p:spPr>
          <a:xfrm rot="5400000">
            <a:off x="8801411" y="4171390"/>
            <a:ext cx="1268763" cy="4104458"/>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gradFill flip="none" rotWithShape="1">
            <a:gsLst>
              <a:gs pos="49438">
                <a:schemeClr val="bg1">
                  <a:lumMod val="50000"/>
                </a:schemeClr>
              </a:gs>
              <a:gs pos="0">
                <a:schemeClr val="bg1">
                  <a:lumMod val="50000"/>
                  <a:alpha val="10000"/>
                </a:schemeClr>
              </a:gs>
              <a:gs pos="20000">
                <a:schemeClr val="bg1">
                  <a:lumMod val="50000"/>
                </a:scheme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5" name="矩形 34"/>
          <p:cNvSpPr/>
          <p:nvPr/>
        </p:nvSpPr>
        <p:spPr>
          <a:xfrm>
            <a:off x="712214" y="937816"/>
            <a:ext cx="10767572" cy="2520370"/>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“打造新社区经济”</a:t>
            </a:r>
            <a:r>
              <a:rPr kumimoji="0" lang="zh-CN" altLang="en-US"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打造社区生活服务平台，接入区域内吃、住、行、娱、购、游和本地各行生活商户为社区居民提供一站式线上线下服务，为广大中小零售服务商户赋能、重塑社区</a:t>
            </a:r>
            <a:r>
              <a:rPr kumimoji="0" lang="en-US" altLang="zh-CN"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a:t>
            </a:r>
            <a:r>
              <a:rPr kumimoji="0" lang="zh-CN" altLang="en-US"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业主</a:t>
            </a:r>
            <a:r>
              <a:rPr kumimoji="0" lang="en-US" altLang="zh-CN"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a:t>
            </a:r>
            <a:r>
              <a:rPr kumimoji="0" lang="zh-CN" altLang="en-US"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互联网的新智慧社区生态。</a:t>
            </a:r>
            <a:endParaRPr kumimoji="0" lang="en-US" altLang="zh-CN"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endParaRPr>
          </a:p>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en-US"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rPr>
              <a:t>发挥区域龙头企业线上线下场景、积分、会员优势，联合战略合作伙伴，向广大消费者、供应商、经销商、提供消费金融、理财投资和供应链金融产品，打造新社区经济、推进基础金融业务渗透及创新业务模式探讨。</a:t>
            </a:r>
            <a:endParaRPr kumimoji="0" lang="en-US" altLang="zh-CN" sz="18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endParaRPr>
          </a:p>
        </p:txBody>
      </p:sp>
      <p:sp>
        <p:nvSpPr>
          <p:cNvPr id="57"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61" name="标题"/>
          <p:cNvSpPr txBox="1"/>
          <p:nvPr/>
        </p:nvSpPr>
        <p:spPr>
          <a:xfrm>
            <a:off x="701358" y="359410"/>
            <a:ext cx="6409911" cy="40011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总体思路及目标</a:t>
            </a:r>
            <a:endParaRPr lang="zh-CN" altLang="en-US" sz="2000" b="1" dirty="0">
              <a:latin typeface="微软雅黑" panose="020B0503020204020204" pitchFamily="34" charset="-122"/>
              <a:ea typeface="微软雅黑" panose="020B0503020204020204" pitchFamily="34" charset="-122"/>
            </a:endParaRPr>
          </a:p>
        </p:txBody>
      </p:sp>
      <p:graphicFrame>
        <p:nvGraphicFramePr>
          <p:cNvPr id="2" name="图示 1"/>
          <p:cNvGraphicFramePr/>
          <p:nvPr/>
        </p:nvGraphicFramePr>
        <p:xfrm>
          <a:off x="1732132" y="3258105"/>
          <a:ext cx="8727736" cy="28535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Click="0" advTm="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61"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基于物业管理的多元化服务平台</a:t>
            </a:r>
            <a:endParaRPr lang="zh-CN" altLang="en-US" sz="2000" b="1" dirty="0">
              <a:latin typeface="微软雅黑" panose="020B0503020204020204" pitchFamily="34" charset="-122"/>
              <a:ea typeface="微软雅黑" panose="020B0503020204020204" pitchFamily="34" charset="-122"/>
            </a:endParaRPr>
          </a:p>
        </p:txBody>
      </p:sp>
      <p:sp>
        <p:nvSpPr>
          <p:cNvPr id="2" name="圆角矩形 1"/>
          <p:cNvSpPr/>
          <p:nvPr/>
        </p:nvSpPr>
        <p:spPr>
          <a:xfrm>
            <a:off x="500380" y="1434465"/>
            <a:ext cx="2766695"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文本框 5"/>
          <p:cNvSpPr txBox="1"/>
          <p:nvPr/>
        </p:nvSpPr>
        <p:spPr>
          <a:xfrm>
            <a:off x="1164590" y="1662430"/>
            <a:ext cx="1438910" cy="368300"/>
          </a:xfrm>
          <a:prstGeom prst="rect">
            <a:avLst/>
          </a:prstGeom>
          <a:noFill/>
        </p:spPr>
        <p:txBody>
          <a:bodyPr wrap="square" rtlCol="0">
            <a:spAutoFit/>
          </a:bodyPr>
          <a:lstStyle/>
          <a:p>
            <a:pPr algn="ctr"/>
            <a:r>
              <a:rPr lang="zh-CN" altLang="en-US">
                <a:latin typeface="微软雅黑" panose="020B0503020204020204" pitchFamily="34" charset="-122"/>
                <a:ea typeface="微软雅黑" panose="020B0503020204020204" pitchFamily="34" charset="-122"/>
              </a:rPr>
              <a:t>合作伙伴</a:t>
            </a:r>
            <a:endParaRPr lang="zh-CN" altLang="en-US">
              <a:latin typeface="微软雅黑" panose="020B0503020204020204" pitchFamily="34" charset="-122"/>
              <a:ea typeface="微软雅黑" panose="020B0503020204020204" pitchFamily="34" charset="-122"/>
            </a:endParaRPr>
          </a:p>
        </p:txBody>
      </p:sp>
      <p:sp>
        <p:nvSpPr>
          <p:cNvPr id="7" name="圆角矩形 6"/>
          <p:cNvSpPr/>
          <p:nvPr/>
        </p:nvSpPr>
        <p:spPr>
          <a:xfrm>
            <a:off x="984250" y="2397760"/>
            <a:ext cx="1800225" cy="514350"/>
          </a:xfrm>
          <a:prstGeom prst="roundRec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物业开发商</a:t>
            </a:r>
            <a:endParaRPr lang="zh-CN" altLang="en-US"/>
          </a:p>
        </p:txBody>
      </p:sp>
      <p:sp>
        <p:nvSpPr>
          <p:cNvPr id="10" name="圆角矩形 9"/>
          <p:cNvSpPr/>
          <p:nvPr/>
        </p:nvSpPr>
        <p:spPr>
          <a:xfrm>
            <a:off x="983615" y="3315335"/>
            <a:ext cx="1800225" cy="514350"/>
          </a:xfrm>
          <a:prstGeom prst="roundRec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物业管理公司</a:t>
            </a:r>
            <a:endParaRPr lang="zh-CN" altLang="en-US"/>
          </a:p>
        </p:txBody>
      </p:sp>
      <p:sp>
        <p:nvSpPr>
          <p:cNvPr id="12" name="圆角矩形 11"/>
          <p:cNvSpPr/>
          <p:nvPr/>
        </p:nvSpPr>
        <p:spPr>
          <a:xfrm>
            <a:off x="896620" y="4232910"/>
            <a:ext cx="1973580" cy="514350"/>
          </a:xfrm>
          <a:prstGeom prst="roundRec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垂直服务供应商</a:t>
            </a:r>
            <a:endParaRPr lang="zh-CN" altLang="en-US"/>
          </a:p>
        </p:txBody>
      </p:sp>
      <p:sp>
        <p:nvSpPr>
          <p:cNvPr id="13" name="右箭头 12"/>
          <p:cNvSpPr/>
          <p:nvPr/>
        </p:nvSpPr>
        <p:spPr>
          <a:xfrm>
            <a:off x="3782695" y="2159635"/>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3782695" y="3820160"/>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3782695" y="4771390"/>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右箭头 16"/>
          <p:cNvSpPr/>
          <p:nvPr/>
        </p:nvSpPr>
        <p:spPr>
          <a:xfrm>
            <a:off x="3782695" y="2994660"/>
            <a:ext cx="833755" cy="320675"/>
          </a:xfrm>
          <a:prstGeom prst="lef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3480435" y="1852930"/>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改善服务</a:t>
            </a:r>
            <a:endParaRPr lang="zh-CN" altLang="en-US" sz="1400">
              <a:latin typeface="微软雅黑" panose="020B0503020204020204" pitchFamily="34" charset="-122"/>
              <a:ea typeface="微软雅黑" panose="020B0503020204020204" pitchFamily="34" charset="-122"/>
            </a:endParaRPr>
          </a:p>
        </p:txBody>
      </p:sp>
      <p:sp>
        <p:nvSpPr>
          <p:cNvPr id="26" name="文本框 25"/>
          <p:cNvSpPr txBox="1"/>
          <p:nvPr/>
        </p:nvSpPr>
        <p:spPr>
          <a:xfrm>
            <a:off x="3470910" y="2687955"/>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双赢合作</a:t>
            </a:r>
            <a:endParaRPr lang="zh-CN" altLang="en-US" sz="1400">
              <a:latin typeface="微软雅黑" panose="020B0503020204020204" pitchFamily="34" charset="-122"/>
              <a:ea typeface="微软雅黑" panose="020B0503020204020204" pitchFamily="34" charset="-122"/>
            </a:endParaRPr>
          </a:p>
        </p:txBody>
      </p:sp>
      <p:sp>
        <p:nvSpPr>
          <p:cNvPr id="27" name="文本框 26"/>
          <p:cNvSpPr txBox="1"/>
          <p:nvPr/>
        </p:nvSpPr>
        <p:spPr>
          <a:xfrm>
            <a:off x="3470910" y="3477260"/>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质量控制</a:t>
            </a:r>
            <a:endParaRPr lang="zh-CN" altLang="en-US" sz="1400">
              <a:latin typeface="微软雅黑" panose="020B0503020204020204" pitchFamily="34" charset="-122"/>
              <a:ea typeface="微软雅黑" panose="020B0503020204020204" pitchFamily="34" charset="-122"/>
            </a:endParaRPr>
          </a:p>
        </p:txBody>
      </p:sp>
      <p:sp>
        <p:nvSpPr>
          <p:cNvPr id="28" name="文本框 27"/>
          <p:cNvSpPr txBox="1"/>
          <p:nvPr/>
        </p:nvSpPr>
        <p:spPr>
          <a:xfrm>
            <a:off x="3470910" y="4464685"/>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服务创新</a:t>
            </a:r>
            <a:endParaRPr lang="zh-CN" altLang="en-US" sz="1400">
              <a:latin typeface="微软雅黑" panose="020B0503020204020204" pitchFamily="34" charset="-122"/>
              <a:ea typeface="微软雅黑" panose="020B0503020204020204" pitchFamily="34" charset="-122"/>
            </a:endParaRPr>
          </a:p>
        </p:txBody>
      </p:sp>
      <p:sp>
        <p:nvSpPr>
          <p:cNvPr id="35" name="圆角矩形 34"/>
          <p:cNvSpPr/>
          <p:nvPr/>
        </p:nvSpPr>
        <p:spPr>
          <a:xfrm>
            <a:off x="4886960" y="1434465"/>
            <a:ext cx="2766695"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nvSpPr>
        <p:spPr>
          <a:xfrm>
            <a:off x="5180330" y="1775460"/>
            <a:ext cx="1990725" cy="1219200"/>
          </a:xfrm>
          <a:prstGeom prst="roundRec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银行物业系统</a:t>
            </a:r>
            <a:r>
              <a:rPr lang="en-US" altLang="zh-CN" sz="1600" dirty="0"/>
              <a:t>+</a:t>
            </a:r>
            <a:r>
              <a:rPr lang="zh-CN" altLang="en-US" sz="1600" dirty="0"/>
              <a:t>物业管理软件</a:t>
            </a:r>
            <a:endParaRPr lang="zh-CN" altLang="en-US" sz="1600" dirty="0"/>
          </a:p>
        </p:txBody>
      </p:sp>
      <p:sp>
        <p:nvSpPr>
          <p:cNvPr id="40" name="上箭头标注 39"/>
          <p:cNvSpPr/>
          <p:nvPr/>
        </p:nvSpPr>
        <p:spPr>
          <a:xfrm>
            <a:off x="5135879" y="3229694"/>
            <a:ext cx="2079625" cy="1410335"/>
          </a:xfrm>
          <a:prstGeom prst="upArrowCallou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线上</a:t>
            </a:r>
            <a:r>
              <a:rPr lang="en-US" altLang="zh-CN" dirty="0"/>
              <a:t>APP+</a:t>
            </a:r>
            <a:r>
              <a:rPr lang="zh-CN" altLang="en-US" dirty="0"/>
              <a:t>线下商家服务</a:t>
            </a:r>
            <a:endParaRPr lang="en-US" altLang="zh-CN" dirty="0"/>
          </a:p>
        </p:txBody>
      </p:sp>
      <p:sp>
        <p:nvSpPr>
          <p:cNvPr id="41" name="右箭头 40"/>
          <p:cNvSpPr/>
          <p:nvPr/>
        </p:nvSpPr>
        <p:spPr>
          <a:xfrm>
            <a:off x="8122920" y="2077085"/>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右箭头 41"/>
          <p:cNvSpPr/>
          <p:nvPr/>
        </p:nvSpPr>
        <p:spPr>
          <a:xfrm>
            <a:off x="8122920" y="3737610"/>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右箭头 42"/>
          <p:cNvSpPr/>
          <p:nvPr/>
        </p:nvSpPr>
        <p:spPr>
          <a:xfrm>
            <a:off x="8122920" y="4688840"/>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7820660" y="1770380"/>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管家服务</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7811135" y="2605405"/>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社区电商</a:t>
            </a:r>
            <a:endParaRPr lang="zh-CN" altLang="en-US" sz="1400">
              <a:latin typeface="微软雅黑" panose="020B0503020204020204" pitchFamily="34" charset="-122"/>
              <a:ea typeface="微软雅黑" panose="020B0503020204020204" pitchFamily="34" charset="-122"/>
            </a:endParaRPr>
          </a:p>
        </p:txBody>
      </p:sp>
      <p:sp>
        <p:nvSpPr>
          <p:cNvPr id="47" name="文本框 46"/>
          <p:cNvSpPr txBox="1"/>
          <p:nvPr/>
        </p:nvSpPr>
        <p:spPr>
          <a:xfrm>
            <a:off x="7811135" y="3394710"/>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传统服务</a:t>
            </a:r>
            <a:endParaRPr lang="zh-CN" altLang="en-US" sz="1400">
              <a:latin typeface="微软雅黑" panose="020B0503020204020204" pitchFamily="34" charset="-122"/>
              <a:ea typeface="微软雅黑" panose="020B0503020204020204" pitchFamily="34" charset="-122"/>
            </a:endParaRPr>
          </a:p>
        </p:txBody>
      </p:sp>
      <p:sp>
        <p:nvSpPr>
          <p:cNvPr id="48" name="文本框 47"/>
          <p:cNvSpPr txBox="1"/>
          <p:nvPr/>
        </p:nvSpPr>
        <p:spPr>
          <a:xfrm>
            <a:off x="7811135" y="4382135"/>
            <a:ext cx="1438910" cy="306705"/>
          </a:xfrm>
          <a:prstGeom prst="rect">
            <a:avLst/>
          </a:prstGeom>
          <a:noFill/>
        </p:spPr>
        <p:txBody>
          <a:bodyPr wrap="square" rtlCol="0">
            <a:spAutoFit/>
          </a:bodyPr>
          <a:lstStyle/>
          <a:p>
            <a:pPr algn="ctr"/>
            <a:r>
              <a:rPr lang="zh-CN" altLang="en-US" sz="1400">
                <a:latin typeface="微软雅黑" panose="020B0503020204020204" pitchFamily="34" charset="-122"/>
                <a:ea typeface="微软雅黑" panose="020B0503020204020204" pitchFamily="34" charset="-122"/>
              </a:rPr>
              <a:t>延伸服务</a:t>
            </a:r>
            <a:endParaRPr lang="zh-CN" altLang="en-US" sz="1400">
              <a:latin typeface="微软雅黑" panose="020B0503020204020204" pitchFamily="34" charset="-122"/>
              <a:ea typeface="微软雅黑" panose="020B0503020204020204" pitchFamily="34" charset="-122"/>
            </a:endParaRPr>
          </a:p>
        </p:txBody>
      </p:sp>
      <p:sp>
        <p:nvSpPr>
          <p:cNvPr id="49" name="右箭头 48"/>
          <p:cNvSpPr/>
          <p:nvPr/>
        </p:nvSpPr>
        <p:spPr>
          <a:xfrm>
            <a:off x="8132445" y="2907030"/>
            <a:ext cx="815340" cy="329565"/>
          </a:xfrm>
          <a:prstGeom prst="rightArrow">
            <a:avLst/>
          </a:prstGeom>
          <a:solidFill>
            <a:srgbClr val="F786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9274810" y="1434465"/>
            <a:ext cx="1800225" cy="3989070"/>
          </a:xfrm>
          <a:prstGeom prst="roundRect">
            <a:avLst/>
          </a:prstGeom>
          <a:solidFill>
            <a:srgbClr val="2362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业主</a:t>
            </a:r>
            <a:endParaRPr lang="zh-CN" altLang="en-US" dirty="0"/>
          </a:p>
          <a:p>
            <a:pPr algn="ctr"/>
            <a:r>
              <a:rPr lang="en-US" altLang="zh-CN" dirty="0"/>
              <a:t>/</a:t>
            </a:r>
            <a:endParaRPr lang="en-US" altLang="zh-CN" dirty="0"/>
          </a:p>
          <a:p>
            <a:pPr algn="ctr"/>
            <a:r>
              <a:rPr lang="zh-CN" altLang="en-US" dirty="0"/>
              <a:t>住户</a:t>
            </a:r>
            <a:endParaRPr lang="en-US" altLang="zh-CN" dirty="0"/>
          </a:p>
          <a:p>
            <a:pPr algn="ctr"/>
            <a:r>
              <a:rPr lang="en-US" altLang="zh-CN" dirty="0"/>
              <a:t>/</a:t>
            </a:r>
            <a:endParaRPr lang="en-US" altLang="zh-CN" dirty="0"/>
          </a:p>
          <a:p>
            <a:pPr algn="ctr"/>
            <a:r>
              <a:rPr lang="zh-CN" altLang="en-US" dirty="0"/>
              <a:t>商户</a:t>
            </a:r>
            <a:endParaRPr lang="zh-CN" altLang="en-US" dirty="0"/>
          </a:p>
        </p:txBody>
      </p:sp>
      <p:sp>
        <p:nvSpPr>
          <p:cNvPr id="51" name="文本框 50"/>
          <p:cNvSpPr txBox="1"/>
          <p:nvPr/>
        </p:nvSpPr>
        <p:spPr>
          <a:xfrm>
            <a:off x="2921000" y="5612765"/>
            <a:ext cx="2538095" cy="614045"/>
          </a:xfrm>
          <a:prstGeom prst="rect">
            <a:avLst/>
          </a:prstGeom>
          <a:noFill/>
        </p:spPr>
        <p:txBody>
          <a:bodyPr wrap="square" rtlCol="0">
            <a:spAutoFit/>
          </a:bodyPr>
          <a:lstStyle/>
          <a:p>
            <a:pPr algn="ctr"/>
            <a:r>
              <a:rPr lang="zh-CN" altLang="en-US">
                <a:latin typeface="微软雅黑" panose="020B0503020204020204" pitchFamily="34" charset="-122"/>
                <a:ea typeface="微软雅黑" panose="020B0503020204020204" pitchFamily="34" charset="-122"/>
              </a:rPr>
              <a:t>物业管理的主要价值</a:t>
            </a:r>
            <a:endParaRPr lang="zh-CN" altLang="en-US">
              <a:latin typeface="微软雅黑" panose="020B0503020204020204" pitchFamily="34" charset="-122"/>
              <a:ea typeface="微软雅黑" panose="020B0503020204020204" pitchFamily="34" charset="-122"/>
            </a:endParaRPr>
          </a:p>
          <a:p>
            <a:pPr algn="ctr"/>
            <a:r>
              <a:rPr lang="zh-CN" altLang="en-US" sz="1600">
                <a:latin typeface="宋体" panose="02010600030101010101" pitchFamily="2" charset="-122"/>
                <a:ea typeface="宋体" panose="02010600030101010101" pitchFamily="2" charset="-122"/>
              </a:rPr>
              <a:t>信用背书、客户网络</a:t>
            </a:r>
            <a:endParaRPr lang="zh-CN" altLang="en-US" sz="1600">
              <a:latin typeface="宋体" panose="02010600030101010101" pitchFamily="2" charset="-122"/>
              <a:ea typeface="宋体" panose="02010600030101010101" pitchFamily="2" charset="-122"/>
            </a:endParaRPr>
          </a:p>
        </p:txBody>
      </p:sp>
      <p:sp>
        <p:nvSpPr>
          <p:cNvPr id="52" name="文本框 51"/>
          <p:cNvSpPr txBox="1"/>
          <p:nvPr/>
        </p:nvSpPr>
        <p:spPr>
          <a:xfrm>
            <a:off x="7261225" y="5640070"/>
            <a:ext cx="2538095" cy="614045"/>
          </a:xfrm>
          <a:prstGeom prst="rect">
            <a:avLst/>
          </a:prstGeom>
          <a:noFill/>
        </p:spPr>
        <p:txBody>
          <a:bodyPr wrap="square" rtlCol="0">
            <a:spAutoFit/>
          </a:bodyPr>
          <a:lstStyle/>
          <a:p>
            <a:pPr algn="ctr"/>
            <a:r>
              <a:rPr lang="zh-CN" altLang="en-US">
                <a:latin typeface="微软雅黑" panose="020B0503020204020204" pitchFamily="34" charset="-122"/>
                <a:ea typeface="微软雅黑" panose="020B0503020204020204" pitchFamily="34" charset="-122"/>
              </a:rPr>
              <a:t>平台的主要价值</a:t>
            </a:r>
            <a:endParaRPr lang="zh-CN" altLang="en-US">
              <a:latin typeface="微软雅黑" panose="020B0503020204020204" pitchFamily="34" charset="-122"/>
              <a:ea typeface="微软雅黑" panose="020B0503020204020204" pitchFamily="34" charset="-122"/>
            </a:endParaRPr>
          </a:p>
          <a:p>
            <a:pPr algn="ctr"/>
            <a:r>
              <a:rPr lang="zh-CN" altLang="en-US" sz="1600">
                <a:latin typeface="宋体" panose="02010600030101010101" pitchFamily="2" charset="-122"/>
                <a:ea typeface="宋体" panose="02010600030101010101" pitchFamily="2" charset="-122"/>
              </a:rPr>
              <a:t>搭建渠道、整合资源</a:t>
            </a:r>
            <a:endParaRPr lang="zh-CN" altLang="en-US" sz="1600">
              <a:latin typeface="宋体" panose="02010600030101010101" pitchFamily="2" charset="-122"/>
              <a:ea typeface="宋体" panose="02010600030101010101" pitchFamily="2" charset="-122"/>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229409" y="894940"/>
            <a:ext cx="9865613" cy="74674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规划</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“1+3+N”</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 </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1</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体</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2</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翼的智慧社区体系，软硬件联动、前后端协同、整体支撑智慧社区管理和服务落地，长效运营</a:t>
            </a:r>
            <a:endParaRPr lang="en-US" altLang="zh-CN" sz="1400" b="1" dirty="0">
              <a:solidFill>
                <a:schemeClr val="tx1"/>
              </a:solidFill>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50000"/>
              </a:lnSpc>
              <a:spcBef>
                <a:spcPts val="0"/>
              </a:spcBef>
              <a:spcAft>
                <a:spcPts val="0"/>
              </a:spcAft>
              <a:buClrTx/>
              <a:buSzTx/>
              <a:buFontTx/>
              <a:buNone/>
              <a:defRPr/>
            </a:pPr>
            <a:endPar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 name="矩形: 圆角 12"/>
          <p:cNvSpPr/>
          <p:nvPr/>
        </p:nvSpPr>
        <p:spPr>
          <a:xfrm>
            <a:off x="731988" y="5212597"/>
            <a:ext cx="3841464" cy="14169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pic>
        <p:nvPicPr>
          <p:cNvPr id="157"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74022" y="1842911"/>
            <a:ext cx="1942343" cy="1451110"/>
          </a:xfrm>
          <a:prstGeom prst="rect">
            <a:avLst/>
          </a:prstGeom>
        </p:spPr>
      </p:pic>
      <p:cxnSp>
        <p:nvCxnSpPr>
          <p:cNvPr id="160" name="Straight Connector 41"/>
          <p:cNvCxnSpPr/>
          <p:nvPr/>
        </p:nvCxnSpPr>
        <p:spPr>
          <a:xfrm flipH="1">
            <a:off x="2529534" y="2005962"/>
            <a:ext cx="1982299" cy="0"/>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62" name="TextBox 44"/>
          <p:cNvSpPr txBox="1"/>
          <p:nvPr/>
        </p:nvSpPr>
        <p:spPr>
          <a:xfrm>
            <a:off x="493661" y="1718430"/>
            <a:ext cx="2387474"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N</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个智慧场景融合</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2953"/>
          <a:stretch>
            <a:fillRect/>
          </a:stretch>
        </p:blipFill>
        <p:spPr bwMode="auto">
          <a:xfrm>
            <a:off x="4278433" y="1924479"/>
            <a:ext cx="1483995" cy="8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TextBox 42"/>
          <p:cNvSpPr txBox="1"/>
          <p:nvPr/>
        </p:nvSpPr>
        <p:spPr>
          <a:xfrm>
            <a:off x="8788820" y="1540139"/>
            <a:ext cx="160776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数据云图</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驾驶舱</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170" name="Straight Connector 39"/>
          <p:cNvCxnSpPr>
            <a:endCxn id="168" idx="1"/>
          </p:cNvCxnSpPr>
          <p:nvPr/>
        </p:nvCxnSpPr>
        <p:spPr>
          <a:xfrm flipV="1">
            <a:off x="7438407" y="1694663"/>
            <a:ext cx="1350413" cy="574301"/>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71" name="右大括号 170"/>
          <p:cNvSpPr/>
          <p:nvPr/>
        </p:nvSpPr>
        <p:spPr>
          <a:xfrm rot="16200000">
            <a:off x="2415783" y="4307906"/>
            <a:ext cx="303460" cy="1556385"/>
          </a:xfrm>
          <a:prstGeom prst="rightBrace">
            <a:avLst/>
          </a:prstGeom>
          <a:ln>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2" name="文本框 171"/>
          <p:cNvSpPr txBox="1"/>
          <p:nvPr/>
        </p:nvSpPr>
        <p:spPr>
          <a:xfrm>
            <a:off x="2022825" y="4526252"/>
            <a:ext cx="1013419"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3</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个应用端</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nvPicPr>
        <p:blipFill>
          <a:blip r:embed="rId3"/>
          <a:stretch>
            <a:fillRect/>
          </a:stretch>
        </p:blipFill>
        <p:spPr>
          <a:xfrm>
            <a:off x="3642096" y="5318183"/>
            <a:ext cx="623485" cy="953288"/>
          </a:xfrm>
          <a:prstGeom prst="rect">
            <a:avLst/>
          </a:prstGeom>
        </p:spPr>
      </p:pic>
      <p:pic>
        <p:nvPicPr>
          <p:cNvPr id="166" name="图片 165"/>
          <p:cNvPicPr>
            <a:picLocks noChangeAspect="1"/>
          </p:cNvPicPr>
          <p:nvPr/>
        </p:nvPicPr>
        <p:blipFill>
          <a:blip r:embed="rId4"/>
          <a:stretch>
            <a:fillRect/>
          </a:stretch>
        </p:blipFill>
        <p:spPr>
          <a:xfrm>
            <a:off x="2434603" y="5394571"/>
            <a:ext cx="421640" cy="830580"/>
          </a:xfrm>
          <a:prstGeom prst="roundRect">
            <a:avLst/>
          </a:prstGeom>
        </p:spPr>
      </p:pic>
      <p:pic>
        <p:nvPicPr>
          <p:cNvPr id="177" name="图片 176"/>
          <p:cNvPicPr>
            <a:picLocks noChangeAspect="1"/>
          </p:cNvPicPr>
          <p:nvPr/>
        </p:nvPicPr>
        <p:blipFill>
          <a:blip r:embed="rId5"/>
          <a:stretch>
            <a:fillRect/>
          </a:stretch>
        </p:blipFill>
        <p:spPr>
          <a:xfrm>
            <a:off x="1098127" y="5395841"/>
            <a:ext cx="422910" cy="829310"/>
          </a:xfrm>
          <a:prstGeom prst="roundRect">
            <a:avLst/>
          </a:prstGeom>
        </p:spPr>
      </p:pic>
      <p:grpSp>
        <p:nvGrpSpPr>
          <p:cNvPr id="3" name="组合 2"/>
          <p:cNvGrpSpPr/>
          <p:nvPr/>
        </p:nvGrpSpPr>
        <p:grpSpPr>
          <a:xfrm>
            <a:off x="5409560" y="1556254"/>
            <a:ext cx="2691266" cy="2270937"/>
            <a:chOff x="4868916" y="1591385"/>
            <a:chExt cx="2691266" cy="2270937"/>
          </a:xfrm>
        </p:grpSpPr>
        <p:pic>
          <p:nvPicPr>
            <p:cNvPr id="15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8916" y="1591385"/>
              <a:ext cx="2691266" cy="2270937"/>
            </a:xfrm>
            <a:prstGeom prst="rect">
              <a:avLst/>
            </a:prstGeom>
          </p:spPr>
        </p:pic>
        <p:pic>
          <p:nvPicPr>
            <p:cNvPr id="2" name="图片 1"/>
            <p:cNvPicPr>
              <a:picLocks noChangeAspect="1"/>
            </p:cNvPicPr>
            <p:nvPr/>
          </p:nvPicPr>
          <p:blipFill rotWithShape="1">
            <a:blip r:embed="rId7"/>
            <a:srcRect l="6832" t="18500" r="6832" b="9027"/>
            <a:stretch>
              <a:fillRect/>
            </a:stretch>
          </p:blipFill>
          <p:spPr>
            <a:xfrm>
              <a:off x="5112473" y="1681346"/>
              <a:ext cx="2185290" cy="1143134"/>
            </a:xfrm>
            <a:prstGeom prst="rect">
              <a:avLst/>
            </a:prstGeom>
          </p:spPr>
        </p:pic>
      </p:grpSp>
      <p:sp>
        <p:nvSpPr>
          <p:cNvPr id="126" name="箭头: 上下 125"/>
          <p:cNvSpPr/>
          <p:nvPr/>
        </p:nvSpPr>
        <p:spPr>
          <a:xfrm rot="2566052" flipH="1">
            <a:off x="3807194" y="2913158"/>
            <a:ext cx="414273" cy="2377513"/>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74" name="箭头: 上下 173"/>
          <p:cNvSpPr/>
          <p:nvPr/>
        </p:nvSpPr>
        <p:spPr>
          <a:xfrm rot="19084316" flipH="1">
            <a:off x="7835762" y="2954769"/>
            <a:ext cx="414273" cy="244644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79" name="文本框 178"/>
          <p:cNvSpPr txBox="1"/>
          <p:nvPr/>
        </p:nvSpPr>
        <p:spPr>
          <a:xfrm rot="18799675">
            <a:off x="2922321" y="3730930"/>
            <a:ext cx="153708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rPr>
              <a:t>管理互联</a:t>
            </a:r>
            <a:endPar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endParaRPr>
          </a:p>
        </p:txBody>
      </p:sp>
      <p:sp>
        <p:nvSpPr>
          <p:cNvPr id="180" name="箭头: 上下 179"/>
          <p:cNvSpPr/>
          <p:nvPr/>
        </p:nvSpPr>
        <p:spPr>
          <a:xfrm rot="5400000" flipH="1">
            <a:off x="6534586" y="3775002"/>
            <a:ext cx="414273" cy="4094194"/>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81" name="文本框 180"/>
          <p:cNvSpPr txBox="1"/>
          <p:nvPr/>
        </p:nvSpPr>
        <p:spPr>
          <a:xfrm rot="2811666">
            <a:off x="7782708" y="3866177"/>
            <a:ext cx="1371503"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rPr>
              <a:t>万物互联</a:t>
            </a:r>
            <a:endPar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endParaRPr>
          </a:p>
        </p:txBody>
      </p:sp>
      <p:sp>
        <p:nvSpPr>
          <p:cNvPr id="182" name="文本框 181"/>
          <p:cNvSpPr txBox="1"/>
          <p:nvPr/>
        </p:nvSpPr>
        <p:spPr>
          <a:xfrm>
            <a:off x="6015541" y="5295038"/>
            <a:ext cx="166624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rPr>
              <a:t>服务互联</a:t>
            </a:r>
            <a:endParaRPr kumimoji="0" lang="zh-CN" altLang="en-US" sz="1400" b="1" i="0" u="none" strike="noStrike" kern="1200" cap="none" spc="0" normalizeH="0" baseline="0" noProof="0" dirty="0">
              <a:ln>
                <a:noFill/>
              </a:ln>
              <a:solidFill>
                <a:srgbClr val="F7860C"/>
              </a:solidFill>
              <a:effectLst/>
              <a:uLnTx/>
              <a:uFillTx/>
              <a:latin typeface="Calibri" panose="020F0502020204030204"/>
              <a:ea typeface="微软雅黑" panose="020B0503020204020204" pitchFamily="34" charset="-122"/>
              <a:cs typeface="+mn-cs"/>
            </a:endParaRPr>
          </a:p>
        </p:txBody>
      </p:sp>
      <p:sp>
        <p:nvSpPr>
          <p:cNvPr id="186" name="centre_169579"/>
          <p:cNvSpPr>
            <a:spLocks noChangeAspect="1"/>
          </p:cNvSpPr>
          <p:nvPr/>
        </p:nvSpPr>
        <p:spPr bwMode="auto">
          <a:xfrm>
            <a:off x="5746591" y="3186875"/>
            <a:ext cx="533337" cy="532591"/>
          </a:xfrm>
          <a:custGeom>
            <a:avLst/>
            <a:gdLst>
              <a:gd name="T0" fmla="*/ 5311 w 5680"/>
              <a:gd name="T1" fmla="*/ 2733 h 5680"/>
              <a:gd name="T2" fmla="*/ 2947 w 5680"/>
              <a:gd name="T3" fmla="*/ 107 h 5680"/>
              <a:gd name="T4" fmla="*/ 2733 w 5680"/>
              <a:gd name="T5" fmla="*/ 107 h 5680"/>
              <a:gd name="T6" fmla="*/ 369 w 5680"/>
              <a:gd name="T7" fmla="*/ 2733 h 5680"/>
              <a:gd name="T8" fmla="*/ 0 w 5680"/>
              <a:gd name="T9" fmla="*/ 2840 h 5680"/>
              <a:gd name="T10" fmla="*/ 369 w 5680"/>
              <a:gd name="T11" fmla="*/ 2947 h 5680"/>
              <a:gd name="T12" fmla="*/ 2733 w 5680"/>
              <a:gd name="T13" fmla="*/ 5573 h 5680"/>
              <a:gd name="T14" fmla="*/ 2947 w 5680"/>
              <a:gd name="T15" fmla="*/ 5573 h 5680"/>
              <a:gd name="T16" fmla="*/ 5311 w 5680"/>
              <a:gd name="T17" fmla="*/ 2947 h 5680"/>
              <a:gd name="T18" fmla="*/ 5680 w 5680"/>
              <a:gd name="T19" fmla="*/ 2840 h 5680"/>
              <a:gd name="T20" fmla="*/ 2733 w 5680"/>
              <a:gd name="T21" fmla="*/ 5097 h 5680"/>
              <a:gd name="T22" fmla="*/ 863 w 5680"/>
              <a:gd name="T23" fmla="*/ 2947 h 5680"/>
              <a:gd name="T24" fmla="*/ 2733 w 5680"/>
              <a:gd name="T25" fmla="*/ 5097 h 5680"/>
              <a:gd name="T26" fmla="*/ 1077 w 5680"/>
              <a:gd name="T27" fmla="*/ 2947 h 5680"/>
              <a:gd name="T28" fmla="*/ 2733 w 5680"/>
              <a:gd name="T29" fmla="*/ 3841 h 5680"/>
              <a:gd name="T30" fmla="*/ 2733 w 5680"/>
              <a:gd name="T31" fmla="*/ 3626 h 5680"/>
              <a:gd name="T32" fmla="*/ 2733 w 5680"/>
              <a:gd name="T33" fmla="*/ 2947 h 5680"/>
              <a:gd name="T34" fmla="*/ 2733 w 5680"/>
              <a:gd name="T35" fmla="*/ 2733 h 5680"/>
              <a:gd name="T36" fmla="*/ 2733 w 5680"/>
              <a:gd name="T37" fmla="*/ 2054 h 5680"/>
              <a:gd name="T38" fmla="*/ 2733 w 5680"/>
              <a:gd name="T39" fmla="*/ 1839 h 5680"/>
              <a:gd name="T40" fmla="*/ 1077 w 5680"/>
              <a:gd name="T41" fmla="*/ 2733 h 5680"/>
              <a:gd name="T42" fmla="*/ 2733 w 5680"/>
              <a:gd name="T43" fmla="*/ 1839 h 5680"/>
              <a:gd name="T44" fmla="*/ 863 w 5680"/>
              <a:gd name="T45" fmla="*/ 2733 h 5680"/>
              <a:gd name="T46" fmla="*/ 2733 w 5680"/>
              <a:gd name="T47" fmla="*/ 583 h 5680"/>
              <a:gd name="T48" fmla="*/ 2947 w 5680"/>
              <a:gd name="T49" fmla="*/ 1077 h 5680"/>
              <a:gd name="T50" fmla="*/ 3841 w 5680"/>
              <a:gd name="T51" fmla="*/ 2733 h 5680"/>
              <a:gd name="T52" fmla="*/ 2947 w 5680"/>
              <a:gd name="T53" fmla="*/ 1077 h 5680"/>
              <a:gd name="T54" fmla="*/ 3626 w 5680"/>
              <a:gd name="T55" fmla="*/ 2733 h 5680"/>
              <a:gd name="T56" fmla="*/ 2947 w 5680"/>
              <a:gd name="T57" fmla="*/ 2054 h 5680"/>
              <a:gd name="T58" fmla="*/ 3626 w 5680"/>
              <a:gd name="T59" fmla="*/ 2947 h 5680"/>
              <a:gd name="T60" fmla="*/ 2947 w 5680"/>
              <a:gd name="T61" fmla="*/ 2947 h 5680"/>
              <a:gd name="T62" fmla="*/ 3841 w 5680"/>
              <a:gd name="T63" fmla="*/ 2947 h 5680"/>
              <a:gd name="T64" fmla="*/ 2947 w 5680"/>
              <a:gd name="T65" fmla="*/ 4603 h 5680"/>
              <a:gd name="T66" fmla="*/ 2947 w 5680"/>
              <a:gd name="T67" fmla="*/ 5097 h 5680"/>
              <a:gd name="T68" fmla="*/ 4817 w 5680"/>
              <a:gd name="T69" fmla="*/ 2947 h 5680"/>
              <a:gd name="T70" fmla="*/ 2947 w 5680"/>
              <a:gd name="T71" fmla="*/ 5097 h 5680"/>
              <a:gd name="T72" fmla="*/ 2947 w 5680"/>
              <a:gd name="T73" fmla="*/ 863 h 5680"/>
              <a:gd name="T74" fmla="*/ 5097 w 5680"/>
              <a:gd name="T75" fmla="*/ 2733 h 5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0" h="5680">
                <a:moveTo>
                  <a:pt x="5573" y="2733"/>
                </a:moveTo>
                <a:lnTo>
                  <a:pt x="5311" y="2733"/>
                </a:lnTo>
                <a:cubicBezTo>
                  <a:pt x="5256" y="1454"/>
                  <a:pt x="4226" y="424"/>
                  <a:pt x="2947" y="369"/>
                </a:cubicBezTo>
                <a:lnTo>
                  <a:pt x="2947" y="107"/>
                </a:lnTo>
                <a:cubicBezTo>
                  <a:pt x="2947" y="48"/>
                  <a:pt x="2899" y="0"/>
                  <a:pt x="2840" y="0"/>
                </a:cubicBezTo>
                <a:cubicBezTo>
                  <a:pt x="2781" y="0"/>
                  <a:pt x="2733" y="48"/>
                  <a:pt x="2733" y="107"/>
                </a:cubicBezTo>
                <a:lnTo>
                  <a:pt x="2733" y="369"/>
                </a:lnTo>
                <a:cubicBezTo>
                  <a:pt x="1454" y="424"/>
                  <a:pt x="424" y="1454"/>
                  <a:pt x="369" y="2733"/>
                </a:cubicBezTo>
                <a:lnTo>
                  <a:pt x="107" y="2733"/>
                </a:lnTo>
                <a:cubicBezTo>
                  <a:pt x="48" y="2733"/>
                  <a:pt x="0" y="2781"/>
                  <a:pt x="0" y="2840"/>
                </a:cubicBezTo>
                <a:cubicBezTo>
                  <a:pt x="0" y="2899"/>
                  <a:pt x="48" y="2947"/>
                  <a:pt x="107" y="2947"/>
                </a:cubicBezTo>
                <a:lnTo>
                  <a:pt x="369" y="2947"/>
                </a:lnTo>
                <a:cubicBezTo>
                  <a:pt x="424" y="4226"/>
                  <a:pt x="1454" y="5256"/>
                  <a:pt x="2733" y="5311"/>
                </a:cubicBezTo>
                <a:lnTo>
                  <a:pt x="2733" y="5573"/>
                </a:lnTo>
                <a:cubicBezTo>
                  <a:pt x="2733" y="5632"/>
                  <a:pt x="2781" y="5680"/>
                  <a:pt x="2840" y="5680"/>
                </a:cubicBezTo>
                <a:cubicBezTo>
                  <a:pt x="2899" y="5680"/>
                  <a:pt x="2947" y="5632"/>
                  <a:pt x="2947" y="5573"/>
                </a:cubicBezTo>
                <a:lnTo>
                  <a:pt x="2947" y="5311"/>
                </a:lnTo>
                <a:cubicBezTo>
                  <a:pt x="4226" y="5256"/>
                  <a:pt x="5256" y="4226"/>
                  <a:pt x="5311" y="2947"/>
                </a:cubicBezTo>
                <a:lnTo>
                  <a:pt x="5573" y="2947"/>
                </a:lnTo>
                <a:cubicBezTo>
                  <a:pt x="5632" y="2947"/>
                  <a:pt x="5680" y="2899"/>
                  <a:pt x="5680" y="2840"/>
                </a:cubicBezTo>
                <a:cubicBezTo>
                  <a:pt x="5680" y="2781"/>
                  <a:pt x="5632" y="2733"/>
                  <a:pt x="5573" y="2733"/>
                </a:cubicBezTo>
                <a:close/>
                <a:moveTo>
                  <a:pt x="2733" y="5097"/>
                </a:moveTo>
                <a:cubicBezTo>
                  <a:pt x="1572" y="5043"/>
                  <a:pt x="637" y="4108"/>
                  <a:pt x="583" y="2947"/>
                </a:cubicBezTo>
                <a:lnTo>
                  <a:pt x="863" y="2947"/>
                </a:lnTo>
                <a:cubicBezTo>
                  <a:pt x="917" y="3954"/>
                  <a:pt x="1726" y="4763"/>
                  <a:pt x="2733" y="4817"/>
                </a:cubicBezTo>
                <a:lnTo>
                  <a:pt x="2733" y="5097"/>
                </a:lnTo>
                <a:close/>
                <a:moveTo>
                  <a:pt x="2733" y="4603"/>
                </a:moveTo>
                <a:cubicBezTo>
                  <a:pt x="1844" y="4550"/>
                  <a:pt x="1130" y="3836"/>
                  <a:pt x="1077" y="2947"/>
                </a:cubicBezTo>
                <a:lnTo>
                  <a:pt x="1839" y="2947"/>
                </a:lnTo>
                <a:cubicBezTo>
                  <a:pt x="1889" y="3417"/>
                  <a:pt x="2263" y="3791"/>
                  <a:pt x="2733" y="3841"/>
                </a:cubicBezTo>
                <a:lnTo>
                  <a:pt x="2733" y="4603"/>
                </a:lnTo>
                <a:close/>
                <a:moveTo>
                  <a:pt x="2733" y="3626"/>
                </a:moveTo>
                <a:cubicBezTo>
                  <a:pt x="2381" y="3578"/>
                  <a:pt x="2102" y="3299"/>
                  <a:pt x="2054" y="2947"/>
                </a:cubicBezTo>
                <a:lnTo>
                  <a:pt x="2733" y="2947"/>
                </a:lnTo>
                <a:lnTo>
                  <a:pt x="2733" y="3626"/>
                </a:lnTo>
                <a:close/>
                <a:moveTo>
                  <a:pt x="2733" y="2733"/>
                </a:moveTo>
                <a:lnTo>
                  <a:pt x="2054" y="2733"/>
                </a:lnTo>
                <a:cubicBezTo>
                  <a:pt x="2102" y="2381"/>
                  <a:pt x="2381" y="2102"/>
                  <a:pt x="2733" y="2054"/>
                </a:cubicBezTo>
                <a:lnTo>
                  <a:pt x="2733" y="2733"/>
                </a:lnTo>
                <a:close/>
                <a:moveTo>
                  <a:pt x="2733" y="1839"/>
                </a:moveTo>
                <a:cubicBezTo>
                  <a:pt x="2263" y="1889"/>
                  <a:pt x="1889" y="2263"/>
                  <a:pt x="1839" y="2733"/>
                </a:cubicBezTo>
                <a:lnTo>
                  <a:pt x="1077" y="2733"/>
                </a:lnTo>
                <a:cubicBezTo>
                  <a:pt x="1130" y="1844"/>
                  <a:pt x="1844" y="1130"/>
                  <a:pt x="2733" y="1077"/>
                </a:cubicBezTo>
                <a:lnTo>
                  <a:pt x="2733" y="1839"/>
                </a:lnTo>
                <a:close/>
                <a:moveTo>
                  <a:pt x="2733" y="863"/>
                </a:moveTo>
                <a:cubicBezTo>
                  <a:pt x="1726" y="917"/>
                  <a:pt x="917" y="1726"/>
                  <a:pt x="863" y="2733"/>
                </a:cubicBezTo>
                <a:lnTo>
                  <a:pt x="583" y="2733"/>
                </a:lnTo>
                <a:cubicBezTo>
                  <a:pt x="637" y="1572"/>
                  <a:pt x="1572" y="637"/>
                  <a:pt x="2733" y="583"/>
                </a:cubicBezTo>
                <a:lnTo>
                  <a:pt x="2733" y="863"/>
                </a:lnTo>
                <a:close/>
                <a:moveTo>
                  <a:pt x="2947" y="1077"/>
                </a:moveTo>
                <a:cubicBezTo>
                  <a:pt x="3836" y="1130"/>
                  <a:pt x="4550" y="1844"/>
                  <a:pt x="4603" y="2733"/>
                </a:cubicBezTo>
                <a:lnTo>
                  <a:pt x="3841" y="2733"/>
                </a:lnTo>
                <a:cubicBezTo>
                  <a:pt x="3791" y="2263"/>
                  <a:pt x="3417" y="1889"/>
                  <a:pt x="2947" y="1839"/>
                </a:cubicBezTo>
                <a:lnTo>
                  <a:pt x="2947" y="1077"/>
                </a:lnTo>
                <a:close/>
                <a:moveTo>
                  <a:pt x="2947" y="2054"/>
                </a:moveTo>
                <a:cubicBezTo>
                  <a:pt x="3299" y="2102"/>
                  <a:pt x="3578" y="2381"/>
                  <a:pt x="3626" y="2733"/>
                </a:cubicBezTo>
                <a:lnTo>
                  <a:pt x="2947" y="2733"/>
                </a:lnTo>
                <a:lnTo>
                  <a:pt x="2947" y="2054"/>
                </a:lnTo>
                <a:close/>
                <a:moveTo>
                  <a:pt x="2947" y="2947"/>
                </a:moveTo>
                <a:lnTo>
                  <a:pt x="3626" y="2947"/>
                </a:lnTo>
                <a:cubicBezTo>
                  <a:pt x="3578" y="3299"/>
                  <a:pt x="3299" y="3578"/>
                  <a:pt x="2947" y="3626"/>
                </a:cubicBezTo>
                <a:lnTo>
                  <a:pt x="2947" y="2947"/>
                </a:lnTo>
                <a:close/>
                <a:moveTo>
                  <a:pt x="2947" y="3841"/>
                </a:moveTo>
                <a:cubicBezTo>
                  <a:pt x="3417" y="3791"/>
                  <a:pt x="3791" y="3417"/>
                  <a:pt x="3841" y="2947"/>
                </a:cubicBezTo>
                <a:lnTo>
                  <a:pt x="4603" y="2947"/>
                </a:lnTo>
                <a:cubicBezTo>
                  <a:pt x="4550" y="3836"/>
                  <a:pt x="3836" y="4550"/>
                  <a:pt x="2947" y="4603"/>
                </a:cubicBezTo>
                <a:lnTo>
                  <a:pt x="2947" y="3841"/>
                </a:lnTo>
                <a:close/>
                <a:moveTo>
                  <a:pt x="2947" y="5097"/>
                </a:moveTo>
                <a:lnTo>
                  <a:pt x="2947" y="4817"/>
                </a:lnTo>
                <a:cubicBezTo>
                  <a:pt x="3954" y="4763"/>
                  <a:pt x="4763" y="3954"/>
                  <a:pt x="4817" y="2947"/>
                </a:cubicBezTo>
                <a:lnTo>
                  <a:pt x="5097" y="2947"/>
                </a:lnTo>
                <a:cubicBezTo>
                  <a:pt x="5043" y="4108"/>
                  <a:pt x="4108" y="5043"/>
                  <a:pt x="2947" y="5097"/>
                </a:cubicBezTo>
                <a:close/>
                <a:moveTo>
                  <a:pt x="4817" y="2733"/>
                </a:moveTo>
                <a:cubicBezTo>
                  <a:pt x="4763" y="1726"/>
                  <a:pt x="3954" y="917"/>
                  <a:pt x="2947" y="863"/>
                </a:cubicBezTo>
                <a:lnTo>
                  <a:pt x="2947" y="583"/>
                </a:lnTo>
                <a:cubicBezTo>
                  <a:pt x="4108" y="637"/>
                  <a:pt x="5043" y="1572"/>
                  <a:pt x="5097" y="2733"/>
                </a:cubicBezTo>
                <a:lnTo>
                  <a:pt x="4817" y="2733"/>
                </a:lnTo>
                <a:close/>
              </a:path>
            </a:pathLst>
          </a:custGeom>
          <a:solidFill>
            <a:schemeClr val="bg1"/>
          </a:solidFill>
          <a:ln>
            <a:solidFill>
              <a:schemeClr val="tx2">
                <a:lumMod val="60000"/>
                <a:lumOff val="40000"/>
              </a:schemeClr>
            </a:solidFill>
          </a:ln>
        </p:spPr>
        <p:txBody>
          <a:bodyPr/>
          <a:lstStyle/>
          <a:p>
            <a:endParaRPr lang="zh-CN" altLang="en-US"/>
          </a:p>
        </p:txBody>
      </p:sp>
      <p:sp>
        <p:nvSpPr>
          <p:cNvPr id="187" name="文本框 186"/>
          <p:cNvSpPr txBox="1"/>
          <p:nvPr/>
        </p:nvSpPr>
        <p:spPr>
          <a:xfrm>
            <a:off x="5511710" y="3770084"/>
            <a:ext cx="16052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智慧社区综合服务</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一体化平台</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88" name="TextBox 42"/>
          <p:cNvSpPr txBox="1"/>
          <p:nvPr/>
        </p:nvSpPr>
        <p:spPr>
          <a:xfrm>
            <a:off x="993230" y="6271471"/>
            <a:ext cx="90679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用户端（业主）</a:t>
            </a:r>
            <a:endPar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APP/</a:t>
            </a:r>
            <a:r>
              <a:rPr kumimoji="0" lang="zh-CN" altLang="en-US"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小程序</a:t>
            </a:r>
            <a:endParaRPr kumimoji="0" lang="zh-CN" altLang="en-US"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89" name="TextBox 42"/>
          <p:cNvSpPr txBox="1"/>
          <p:nvPr/>
        </p:nvSpPr>
        <p:spPr>
          <a:xfrm>
            <a:off x="2329071" y="6260194"/>
            <a:ext cx="86972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管理端（物业）</a:t>
            </a:r>
            <a:endPar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APP/</a:t>
            </a:r>
            <a:r>
              <a:rPr kumimoji="0" lang="zh-CN" altLang="en-US"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小程序</a:t>
            </a:r>
            <a:endParaRPr kumimoji="0" lang="zh-CN" altLang="en-US"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0" name="TextBox 42"/>
          <p:cNvSpPr txBox="1"/>
          <p:nvPr/>
        </p:nvSpPr>
        <p:spPr>
          <a:xfrm>
            <a:off x="3560620" y="6271927"/>
            <a:ext cx="86972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商家端（商户）</a:t>
            </a:r>
            <a:endPar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9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APP</a:t>
            </a:r>
            <a:endParaRPr kumimoji="0" lang="zh-CN" altLang="en-US" sz="9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3" name="TextBox 42"/>
          <p:cNvSpPr txBox="1"/>
          <p:nvPr/>
        </p:nvSpPr>
        <p:spPr>
          <a:xfrm>
            <a:off x="701675" y="2212206"/>
            <a:ext cx="1251585" cy="11684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未来邻里圈</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社区媒体</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未来健康场景</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未来服务场景</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未来治理场景</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未来低碳场景</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4" name="TextBox 42"/>
          <p:cNvSpPr txBox="1"/>
          <p:nvPr/>
        </p:nvSpPr>
        <p:spPr>
          <a:xfrm>
            <a:off x="8748841" y="1862780"/>
            <a:ext cx="1013419" cy="86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数据分析</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数据运营</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数据展现</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社区参观</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指挥决策</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6" name="文本框 195"/>
          <p:cNvSpPr txBox="1"/>
          <p:nvPr/>
        </p:nvSpPr>
        <p:spPr>
          <a:xfrm>
            <a:off x="8789202" y="5212606"/>
            <a:ext cx="12496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智慧社区</a:t>
            </a:r>
            <a:endParaRPr kumimoji="0" 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物业管理平台</a:t>
            </a:r>
            <a:endParaRPr kumimoji="0" 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8" name="线条"/>
          <p:cNvSpPr/>
          <p:nvPr/>
        </p:nvSpPr>
        <p:spPr>
          <a:xfrm rot="16200000" flipH="1">
            <a:off x="8573685" y="5070615"/>
            <a:ext cx="3275228" cy="1709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8" y="3740"/>
                  <a:pt x="992" y="6546"/>
                  <a:pt x="1506" y="8397"/>
                </a:cubicBezTo>
                <a:cubicBezTo>
                  <a:pt x="3030" y="13886"/>
                  <a:pt x="4511" y="10853"/>
                  <a:pt x="6044" y="9146"/>
                </a:cubicBezTo>
                <a:cubicBezTo>
                  <a:pt x="7260" y="7792"/>
                  <a:pt x="8484" y="7229"/>
                  <a:pt x="9639" y="14321"/>
                </a:cubicBezTo>
                <a:cubicBezTo>
                  <a:pt x="9948" y="16217"/>
                  <a:pt x="10248" y="18652"/>
                  <a:pt x="10535" y="21600"/>
                </a:cubicBezTo>
                <a:cubicBezTo>
                  <a:pt x="10913" y="17866"/>
                  <a:pt x="11309" y="14935"/>
                  <a:pt x="11717" y="12854"/>
                </a:cubicBezTo>
                <a:cubicBezTo>
                  <a:pt x="12855" y="7056"/>
                  <a:pt x="14022" y="7989"/>
                  <a:pt x="15194" y="9484"/>
                </a:cubicBezTo>
                <a:cubicBezTo>
                  <a:pt x="16780" y="11507"/>
                  <a:pt x="18349" y="14628"/>
                  <a:pt x="19919" y="9797"/>
                </a:cubicBezTo>
                <a:cubicBezTo>
                  <a:pt x="20491" y="8037"/>
                  <a:pt x="21054" y="5230"/>
                  <a:pt x="21600" y="1409"/>
                </a:cubicBezTo>
              </a:path>
            </a:pathLst>
          </a:custGeom>
          <a:gradFill flip="none" rotWithShape="1">
            <a:gsLst>
              <a:gs pos="0">
                <a:srgbClr val="FFFFFF"/>
              </a:gs>
              <a:gs pos="100000">
                <a:srgbClr val="F8FAFF">
                  <a:alpha val="0"/>
                </a:srgbClr>
              </a:gs>
            </a:gsLst>
            <a:lin ang="16200000" scaled="0"/>
          </a:gradFill>
          <a:ln w="12700" cap="flat">
            <a:noFill/>
            <a:miter lim="400000"/>
          </a:ln>
          <a:effectLst/>
        </p:spPr>
        <p:txBody>
          <a:bodyPr wrap="square" lIns="91439" tIns="91439" rIns="91439" bIns="91439"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0"/>
              </a:spcBef>
              <a:spcAft>
                <a:spcPts val="0"/>
              </a:spcAft>
              <a:buClrTx/>
              <a:buSzTx/>
              <a:buFontTx/>
              <a:buNone/>
              <a:defRPr sz="3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kumimoji="0" sz="3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41" name="图片 40"/>
          <p:cNvPicPr>
            <a:picLocks noChangeAspect="1"/>
          </p:cNvPicPr>
          <p:nvPr/>
        </p:nvPicPr>
        <p:blipFill>
          <a:blip r:embed="rId8"/>
          <a:stretch>
            <a:fillRect/>
          </a:stretch>
        </p:blipFill>
        <p:spPr>
          <a:xfrm>
            <a:off x="10411020" y="4525426"/>
            <a:ext cx="851404" cy="525804"/>
          </a:xfrm>
          <a:prstGeom prst="roundRect">
            <a:avLst/>
          </a:prstGeom>
        </p:spPr>
      </p:pic>
      <p:pic>
        <p:nvPicPr>
          <p:cNvPr id="42" name="图片 41"/>
          <p:cNvPicPr>
            <a:picLocks noChangeAspect="1"/>
          </p:cNvPicPr>
          <p:nvPr/>
        </p:nvPicPr>
        <p:blipFill>
          <a:blip r:embed="rId9"/>
          <a:stretch>
            <a:fillRect/>
          </a:stretch>
        </p:blipFill>
        <p:spPr>
          <a:xfrm>
            <a:off x="9626762" y="1882525"/>
            <a:ext cx="1075739" cy="68117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43" name="图片 42"/>
          <p:cNvPicPr>
            <a:picLocks noChangeAspect="1"/>
          </p:cNvPicPr>
          <p:nvPr/>
        </p:nvPicPr>
        <p:blipFill>
          <a:blip r:embed="rId10"/>
          <a:stretch>
            <a:fillRect/>
          </a:stretch>
        </p:blipFill>
        <p:spPr>
          <a:xfrm>
            <a:off x="10430563" y="3935332"/>
            <a:ext cx="851404" cy="523220"/>
          </a:xfrm>
          <a:prstGeom prst="roundRect">
            <a:avLst/>
          </a:prstGeom>
        </p:spPr>
      </p:pic>
      <p:pic>
        <p:nvPicPr>
          <p:cNvPr id="44" name="图片 43"/>
          <p:cNvPicPr>
            <a:picLocks noChangeAspect="1"/>
          </p:cNvPicPr>
          <p:nvPr/>
        </p:nvPicPr>
        <p:blipFill>
          <a:blip r:embed="rId11"/>
          <a:stretch>
            <a:fillRect/>
          </a:stretch>
        </p:blipFill>
        <p:spPr>
          <a:xfrm>
            <a:off x="10419144" y="3360694"/>
            <a:ext cx="851838" cy="529506"/>
          </a:xfrm>
          <a:prstGeom prst="roundRect">
            <a:avLst/>
          </a:prstGeom>
        </p:spPr>
      </p:pic>
      <p:sp>
        <p:nvSpPr>
          <p:cNvPr id="45" name="文本框 44"/>
          <p:cNvSpPr txBox="1"/>
          <p:nvPr/>
        </p:nvSpPr>
        <p:spPr>
          <a:xfrm>
            <a:off x="11275814" y="3506833"/>
            <a:ext cx="646331" cy="2308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视频监控</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47" name="图片 46"/>
          <p:cNvPicPr>
            <a:picLocks noChangeAspect="1"/>
          </p:cNvPicPr>
          <p:nvPr/>
        </p:nvPicPr>
        <p:blipFill>
          <a:blip r:embed="rId12"/>
          <a:stretch>
            <a:fillRect/>
          </a:stretch>
        </p:blipFill>
        <p:spPr>
          <a:xfrm>
            <a:off x="10396580" y="5719063"/>
            <a:ext cx="851838" cy="511970"/>
          </a:xfrm>
          <a:prstGeom prst="roundRect">
            <a:avLst/>
          </a:prstGeom>
        </p:spPr>
      </p:pic>
      <p:sp>
        <p:nvSpPr>
          <p:cNvPr id="84" name="文本框 83"/>
          <p:cNvSpPr txBox="1"/>
          <p:nvPr/>
        </p:nvSpPr>
        <p:spPr>
          <a:xfrm>
            <a:off x="11279060" y="4090816"/>
            <a:ext cx="646331" cy="2308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车行管理</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文本框 84"/>
          <p:cNvSpPr txBox="1"/>
          <p:nvPr/>
        </p:nvSpPr>
        <p:spPr>
          <a:xfrm>
            <a:off x="11279060" y="4662686"/>
            <a:ext cx="640080" cy="2298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小区管理</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6" name="文本框 85"/>
          <p:cNvSpPr txBox="1"/>
          <p:nvPr/>
        </p:nvSpPr>
        <p:spPr>
          <a:xfrm>
            <a:off x="11279060" y="5265486"/>
            <a:ext cx="646331" cy="2308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周界安防</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7" name="文本框 86"/>
          <p:cNvSpPr txBox="1"/>
          <p:nvPr/>
        </p:nvSpPr>
        <p:spPr>
          <a:xfrm>
            <a:off x="11279060" y="5847966"/>
            <a:ext cx="646331" cy="2308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人脸识别</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文本框 87"/>
          <p:cNvSpPr txBox="1"/>
          <p:nvPr/>
        </p:nvSpPr>
        <p:spPr>
          <a:xfrm>
            <a:off x="11285689" y="6390472"/>
            <a:ext cx="646331" cy="2308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视频巡更</a:t>
            </a:r>
            <a:endParaRPr kumimoji="0" lang="zh-CN" altLang="en-US" sz="9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89" name="图片 88"/>
          <p:cNvPicPr>
            <a:picLocks noChangeAspect="1"/>
          </p:cNvPicPr>
          <p:nvPr/>
        </p:nvPicPr>
        <p:blipFill rotWithShape="1">
          <a:blip r:embed="rId13"/>
          <a:srcRect t="16610" b="18450"/>
          <a:stretch>
            <a:fillRect/>
          </a:stretch>
        </p:blipFill>
        <p:spPr>
          <a:xfrm>
            <a:off x="10396581" y="5123634"/>
            <a:ext cx="851256" cy="523025"/>
          </a:xfrm>
          <a:prstGeom prst="roundRect">
            <a:avLst/>
          </a:prstGeom>
        </p:spPr>
      </p:pic>
      <p:pic>
        <p:nvPicPr>
          <p:cNvPr id="4" name="图片 3"/>
          <p:cNvPicPr>
            <a:picLocks noChangeAspect="1"/>
          </p:cNvPicPr>
          <p:nvPr/>
        </p:nvPicPr>
        <p:blipFill rotWithShape="1">
          <a:blip r:embed="rId14"/>
          <a:srcRect l="7645"/>
          <a:stretch>
            <a:fillRect/>
          </a:stretch>
        </p:blipFill>
        <p:spPr>
          <a:xfrm>
            <a:off x="10395999" y="6303437"/>
            <a:ext cx="851838" cy="510862"/>
          </a:xfrm>
          <a:prstGeom prst="roundRect">
            <a:avLst/>
          </a:prstGeom>
        </p:spPr>
      </p:pic>
      <p:pic>
        <p:nvPicPr>
          <p:cNvPr id="53" name="图片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77876" y="2224984"/>
            <a:ext cx="787403" cy="588925"/>
          </a:xfrm>
          <a:prstGeom prst="rect">
            <a:avLst/>
          </a:prstGeom>
        </p:spPr>
      </p:pic>
      <p:cxnSp>
        <p:nvCxnSpPr>
          <p:cNvPr id="57" name="Straight Connector 41"/>
          <p:cNvCxnSpPr/>
          <p:nvPr/>
        </p:nvCxnSpPr>
        <p:spPr>
          <a:xfrm flipH="1">
            <a:off x="3198793" y="1959608"/>
            <a:ext cx="1209197" cy="688002"/>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051704" y="2874179"/>
            <a:ext cx="1098378"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AI</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开放平台</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TextBox 42"/>
          <p:cNvSpPr txBox="1"/>
          <p:nvPr/>
        </p:nvSpPr>
        <p:spPr>
          <a:xfrm>
            <a:off x="8704820" y="6056293"/>
            <a:ext cx="1013419" cy="86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数据采集</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连接管理</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权限配置</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设备管理</a:t>
            </a:r>
            <a:endParaRPr kumimoji="0" lang="en-US" altLang="zh-CN"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rPr>
              <a:t>基础安防</a:t>
            </a:r>
            <a:endParaRPr kumimoji="0" lang="zh-CN" altLang="en-US" sz="1000" b="1" i="0" u="none" strike="noStrike" kern="1200" cap="none" spc="0" normalizeH="0" baseline="0" noProof="0" dirty="0">
              <a:ln>
                <a:noFill/>
              </a:ln>
              <a:solidFill>
                <a:srgbClr val="F7860C"/>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9"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方案设计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智慧社区服务平台体系规划设计</a:t>
            </a:r>
            <a:endParaRPr lang="zh-CN" altLang="en-US" sz="2000" b="1" dirty="0">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a:xfrm>
            <a:off x="0" y="758190"/>
            <a:ext cx="15546705" cy="6099810"/>
          </a:xfrm>
          <a:custGeom>
            <a:avLst/>
            <a:gdLst>
              <a:gd name="connsiteX0" fmla="*/ 0 w 6489598"/>
              <a:gd name="connsiteY0" fmla="*/ 0 h 6857999"/>
              <a:gd name="connsiteX1" fmla="*/ 5197204 w 6489598"/>
              <a:gd name="connsiteY1" fmla="*/ 0 h 6857999"/>
              <a:gd name="connsiteX2" fmla="*/ 5263362 w 6489598"/>
              <a:gd name="connsiteY2" fmla="*/ 67321 h 6857999"/>
              <a:gd name="connsiteX3" fmla="*/ 6489598 w 6489598"/>
              <a:gd name="connsiteY3" fmla="*/ 3381823 h 6857999"/>
              <a:gd name="connsiteX4" fmla="*/ 5117963 w 6489598"/>
              <a:gd name="connsiteY4" fmla="*/ 6851532 h 6857999"/>
              <a:gd name="connsiteX5" fmla="*/ 5111295 w 6489598"/>
              <a:gd name="connsiteY5" fmla="*/ 6857999 h 6857999"/>
              <a:gd name="connsiteX6" fmla="*/ 0 w 64895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598" h="6857999">
                <a:moveTo>
                  <a:pt x="0" y="0"/>
                </a:moveTo>
                <a:lnTo>
                  <a:pt x="5197204" y="0"/>
                </a:lnTo>
                <a:lnTo>
                  <a:pt x="5263362" y="67321"/>
                </a:lnTo>
                <a:cubicBezTo>
                  <a:pt x="6020994" y="915576"/>
                  <a:pt x="6489598" y="2087430"/>
                  <a:pt x="6489598" y="3381823"/>
                </a:cubicBezTo>
                <a:cubicBezTo>
                  <a:pt x="6489598" y="4757116"/>
                  <a:pt x="5960587" y="5994073"/>
                  <a:pt x="5117963" y="6851532"/>
                </a:cubicBezTo>
                <a:lnTo>
                  <a:pt x="5111295" y="6857999"/>
                </a:lnTo>
                <a:lnTo>
                  <a:pt x="0" y="6857999"/>
                </a:lnTo>
                <a:close/>
              </a:path>
            </a:pathLst>
          </a:custGeom>
          <a:solidFill>
            <a:schemeClr val="bg1">
              <a:lumMod val="95000"/>
            </a:schemeClr>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526665" y="1582618"/>
            <a:ext cx="480504" cy="5170354"/>
          </a:xfrm>
          <a:prstGeom prst="rect">
            <a:avLst/>
          </a:prstGeom>
          <a:solidFill>
            <a:schemeClr val="bg1">
              <a:lumMod val="50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400" b="0"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5" name="矩形 14"/>
          <p:cNvSpPr/>
          <p:nvPr/>
        </p:nvSpPr>
        <p:spPr>
          <a:xfrm>
            <a:off x="10927984" y="1582619"/>
            <a:ext cx="480504" cy="5170354"/>
          </a:xfrm>
          <a:prstGeom prst="rect">
            <a:avLst/>
          </a:prstGeom>
          <a:solidFill>
            <a:schemeClr val="bg1">
              <a:lumMod val="50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400" b="0"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6" name="矩形 15"/>
          <p:cNvSpPr/>
          <p:nvPr/>
        </p:nvSpPr>
        <p:spPr>
          <a:xfrm>
            <a:off x="2014111" y="1589416"/>
            <a:ext cx="8862141" cy="520103"/>
          </a:xfrm>
          <a:prstGeom prst="rect">
            <a:avLst/>
          </a:prstGeom>
          <a:solidFill>
            <a:schemeClr val="accent1">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000" b="1" i="0" u="none" strike="noStrike" kern="1200" cap="none" spc="30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8" name="等腰三角形 17"/>
          <p:cNvSpPr/>
          <p:nvPr/>
        </p:nvSpPr>
        <p:spPr>
          <a:xfrm rot="10800000" flipH="1">
            <a:off x="1753830" y="1022550"/>
            <a:ext cx="108390" cy="93440"/>
          </a:xfrm>
          <a:prstGeom prst="triangle">
            <a:avLst/>
          </a:prstGeom>
          <a:solidFill>
            <a:srgbClr val="0CB69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19" name="矩形 18"/>
          <p:cNvSpPr/>
          <p:nvPr/>
        </p:nvSpPr>
        <p:spPr>
          <a:xfrm>
            <a:off x="539148" y="1594728"/>
            <a:ext cx="1427967" cy="512266"/>
          </a:xfrm>
          <a:prstGeom prst="rect">
            <a:avLst/>
          </a:prstGeom>
          <a:solidFill>
            <a:schemeClr val="accent1">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r>
              <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rPr>
              <a:t>交互层</a:t>
            </a:r>
            <a:endPar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20" name="文本框 37"/>
          <p:cNvSpPr txBox="1"/>
          <p:nvPr/>
        </p:nvSpPr>
        <p:spPr>
          <a:xfrm>
            <a:off x="2765150" y="1738544"/>
            <a:ext cx="824137" cy="220079"/>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管理后台</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person-using-a-3d-printer-by-computer-monitor_44224"/>
          <p:cNvSpPr>
            <a:spLocks noChangeAspect="1"/>
          </p:cNvSpPr>
          <p:nvPr/>
        </p:nvSpPr>
        <p:spPr bwMode="auto">
          <a:xfrm>
            <a:off x="2374107" y="1674946"/>
            <a:ext cx="498767" cy="331115"/>
          </a:xfrm>
          <a:custGeom>
            <a:avLst/>
            <a:gdLst>
              <a:gd name="connsiteX0" fmla="*/ 356990 w 580322"/>
              <a:gd name="connsiteY0" fmla="*/ 286689 h 385257"/>
              <a:gd name="connsiteX1" fmla="*/ 580322 w 580322"/>
              <a:gd name="connsiteY1" fmla="*/ 286689 h 385257"/>
              <a:gd name="connsiteX2" fmla="*/ 580322 w 580322"/>
              <a:gd name="connsiteY2" fmla="*/ 292757 h 385257"/>
              <a:gd name="connsiteX3" fmla="*/ 394972 w 580322"/>
              <a:gd name="connsiteY3" fmla="*/ 310204 h 385257"/>
              <a:gd name="connsiteX4" fmla="*/ 356990 w 580322"/>
              <a:gd name="connsiteY4" fmla="*/ 286689 h 385257"/>
              <a:gd name="connsiteX5" fmla="*/ 193422 w 580322"/>
              <a:gd name="connsiteY5" fmla="*/ 237182 h 385257"/>
              <a:gd name="connsiteX6" fmla="*/ 243843 w 580322"/>
              <a:gd name="connsiteY6" fmla="*/ 237371 h 385257"/>
              <a:gd name="connsiteX7" fmla="*/ 246122 w 580322"/>
              <a:gd name="connsiteY7" fmla="*/ 242680 h 385257"/>
              <a:gd name="connsiteX8" fmla="*/ 301575 w 580322"/>
              <a:gd name="connsiteY8" fmla="*/ 278324 h 385257"/>
              <a:gd name="connsiteX9" fmla="*/ 385135 w 580322"/>
              <a:gd name="connsiteY9" fmla="*/ 328378 h 385257"/>
              <a:gd name="connsiteX10" fmla="*/ 385135 w 580322"/>
              <a:gd name="connsiteY10" fmla="*/ 385257 h 385257"/>
              <a:gd name="connsiteX11" fmla="*/ 0 w 580322"/>
              <a:gd name="connsiteY11" fmla="*/ 385257 h 385257"/>
              <a:gd name="connsiteX12" fmla="*/ 0 w 580322"/>
              <a:gd name="connsiteY12" fmla="*/ 328378 h 385257"/>
              <a:gd name="connsiteX13" fmla="*/ 83560 w 580322"/>
              <a:gd name="connsiteY13" fmla="*/ 278324 h 385257"/>
              <a:gd name="connsiteX14" fmla="*/ 140533 w 580322"/>
              <a:gd name="connsiteY14" fmla="*/ 244955 h 385257"/>
              <a:gd name="connsiteX15" fmla="*/ 143571 w 580322"/>
              <a:gd name="connsiteY15" fmla="*/ 240405 h 385257"/>
              <a:gd name="connsiteX16" fmla="*/ 193422 w 580322"/>
              <a:gd name="connsiteY16" fmla="*/ 237182 h 385257"/>
              <a:gd name="connsiteX17" fmla="*/ 483825 w 580322"/>
              <a:gd name="connsiteY17" fmla="*/ 223698 h 385257"/>
              <a:gd name="connsiteX18" fmla="*/ 499786 w 580322"/>
              <a:gd name="connsiteY18" fmla="*/ 223698 h 385257"/>
              <a:gd name="connsiteX19" fmla="*/ 499786 w 580322"/>
              <a:gd name="connsiteY19" fmla="*/ 229059 h 385257"/>
              <a:gd name="connsiteX20" fmla="*/ 483825 w 580322"/>
              <a:gd name="connsiteY20" fmla="*/ 229059 h 385257"/>
              <a:gd name="connsiteX21" fmla="*/ 483825 w 580322"/>
              <a:gd name="connsiteY21" fmla="*/ 216144 h 385257"/>
              <a:gd name="connsiteX22" fmla="*/ 499786 w 580322"/>
              <a:gd name="connsiteY22" fmla="*/ 216144 h 385257"/>
              <a:gd name="connsiteX23" fmla="*/ 499786 w 580322"/>
              <a:gd name="connsiteY23" fmla="*/ 221505 h 385257"/>
              <a:gd name="connsiteX24" fmla="*/ 483825 w 580322"/>
              <a:gd name="connsiteY24" fmla="*/ 221505 h 385257"/>
              <a:gd name="connsiteX25" fmla="*/ 483825 w 580322"/>
              <a:gd name="connsiteY25" fmla="*/ 207858 h 385257"/>
              <a:gd name="connsiteX26" fmla="*/ 499786 w 580322"/>
              <a:gd name="connsiteY26" fmla="*/ 207858 h 385257"/>
              <a:gd name="connsiteX27" fmla="*/ 499786 w 580322"/>
              <a:gd name="connsiteY27" fmla="*/ 213097 h 385257"/>
              <a:gd name="connsiteX28" fmla="*/ 483825 w 580322"/>
              <a:gd name="connsiteY28" fmla="*/ 213097 h 385257"/>
              <a:gd name="connsiteX29" fmla="*/ 492232 w 580322"/>
              <a:gd name="connsiteY29" fmla="*/ 191166 h 385257"/>
              <a:gd name="connsiteX30" fmla="*/ 507340 w 580322"/>
              <a:gd name="connsiteY30" fmla="*/ 191166 h 385257"/>
              <a:gd name="connsiteX31" fmla="*/ 507340 w 580322"/>
              <a:gd name="connsiteY31" fmla="*/ 194212 h 385257"/>
              <a:gd name="connsiteX32" fmla="*/ 492232 w 580322"/>
              <a:gd name="connsiteY32" fmla="*/ 194212 h 385257"/>
              <a:gd name="connsiteX33" fmla="*/ 448857 w 580322"/>
              <a:gd name="connsiteY33" fmla="*/ 191166 h 385257"/>
              <a:gd name="connsiteX34" fmla="*/ 456533 w 580322"/>
              <a:gd name="connsiteY34" fmla="*/ 191166 h 385257"/>
              <a:gd name="connsiteX35" fmla="*/ 456533 w 580322"/>
              <a:gd name="connsiteY35" fmla="*/ 205543 h 385257"/>
              <a:gd name="connsiteX36" fmla="*/ 448857 w 580322"/>
              <a:gd name="connsiteY36" fmla="*/ 205543 h 385257"/>
              <a:gd name="connsiteX37" fmla="*/ 444364 w 580322"/>
              <a:gd name="connsiteY37" fmla="*/ 185805 h 385257"/>
              <a:gd name="connsiteX38" fmla="*/ 444364 w 580322"/>
              <a:gd name="connsiteY38" fmla="*/ 240389 h 385257"/>
              <a:gd name="connsiteX39" fmla="*/ 511224 w 580322"/>
              <a:gd name="connsiteY39" fmla="*/ 240389 h 385257"/>
              <a:gd name="connsiteX40" fmla="*/ 511224 w 580322"/>
              <a:gd name="connsiteY40" fmla="*/ 185805 h 385257"/>
              <a:gd name="connsiteX41" fmla="*/ 437526 w 580322"/>
              <a:gd name="connsiteY41" fmla="*/ 178982 h 385257"/>
              <a:gd name="connsiteX42" fmla="*/ 518062 w 580322"/>
              <a:gd name="connsiteY42" fmla="*/ 178982 h 385257"/>
              <a:gd name="connsiteX43" fmla="*/ 518062 w 580322"/>
              <a:gd name="connsiteY43" fmla="*/ 247212 h 385257"/>
              <a:gd name="connsiteX44" fmla="*/ 437526 w 580322"/>
              <a:gd name="connsiteY44" fmla="*/ 247212 h 385257"/>
              <a:gd name="connsiteX45" fmla="*/ 478891 w 580322"/>
              <a:gd name="connsiteY45" fmla="*/ 88699 h 385257"/>
              <a:gd name="connsiteX46" fmla="*/ 486141 w 580322"/>
              <a:gd name="connsiteY46" fmla="*/ 96314 h 385257"/>
              <a:gd name="connsiteX47" fmla="*/ 478891 w 580322"/>
              <a:gd name="connsiteY47" fmla="*/ 103929 h 385257"/>
              <a:gd name="connsiteX48" fmla="*/ 471641 w 580322"/>
              <a:gd name="connsiteY48" fmla="*/ 96314 h 385257"/>
              <a:gd name="connsiteX49" fmla="*/ 478891 w 580322"/>
              <a:gd name="connsiteY49" fmla="*/ 88699 h 385257"/>
              <a:gd name="connsiteX50" fmla="*/ 313684 w 580322"/>
              <a:gd name="connsiteY50" fmla="*/ 69814 h 385257"/>
              <a:gd name="connsiteX51" fmla="*/ 387328 w 580322"/>
              <a:gd name="connsiteY51" fmla="*/ 84227 h 385257"/>
              <a:gd name="connsiteX52" fmla="*/ 387328 w 580322"/>
              <a:gd name="connsiteY52" fmla="*/ 172980 h 385257"/>
              <a:gd name="connsiteX53" fmla="*/ 331905 w 580322"/>
              <a:gd name="connsiteY53" fmla="*/ 204081 h 385257"/>
              <a:gd name="connsiteX54" fmla="*/ 275723 w 580322"/>
              <a:gd name="connsiteY54" fmla="*/ 190427 h 385257"/>
              <a:gd name="connsiteX55" fmla="*/ 276482 w 580322"/>
              <a:gd name="connsiteY55" fmla="*/ 186634 h 385257"/>
              <a:gd name="connsiteX56" fmla="*/ 328109 w 580322"/>
              <a:gd name="connsiteY56" fmla="*/ 198771 h 385257"/>
              <a:gd name="connsiteX57" fmla="*/ 328109 w 580322"/>
              <a:gd name="connsiteY57" fmla="*/ 117604 h 385257"/>
              <a:gd name="connsiteX58" fmla="*/ 293944 w 580322"/>
              <a:gd name="connsiteY58" fmla="*/ 110777 h 385257"/>
              <a:gd name="connsiteX59" fmla="*/ 293944 w 580322"/>
              <a:gd name="connsiteY59" fmla="*/ 110018 h 385257"/>
              <a:gd name="connsiteX60" fmla="*/ 293944 w 580322"/>
              <a:gd name="connsiteY60" fmla="*/ 106984 h 385257"/>
              <a:gd name="connsiteX61" fmla="*/ 331905 w 580322"/>
              <a:gd name="connsiteY61" fmla="*/ 114570 h 385257"/>
              <a:gd name="connsiteX62" fmla="*/ 381254 w 580322"/>
              <a:gd name="connsiteY62" fmla="*/ 88020 h 385257"/>
              <a:gd name="connsiteX63" fmla="*/ 313684 w 580322"/>
              <a:gd name="connsiteY63" fmla="*/ 74365 h 385257"/>
              <a:gd name="connsiteX64" fmla="*/ 297740 w 580322"/>
              <a:gd name="connsiteY64" fmla="*/ 82710 h 385257"/>
              <a:gd name="connsiteX65" fmla="*/ 297740 w 580322"/>
              <a:gd name="connsiteY65" fmla="*/ 80434 h 385257"/>
              <a:gd name="connsiteX66" fmla="*/ 297740 w 580322"/>
              <a:gd name="connsiteY66" fmla="*/ 78158 h 385257"/>
              <a:gd name="connsiteX67" fmla="*/ 479317 w 580322"/>
              <a:gd name="connsiteY67" fmla="*/ 45446 h 385257"/>
              <a:gd name="connsiteX68" fmla="*/ 480836 w 580322"/>
              <a:gd name="connsiteY68" fmla="*/ 46206 h 385257"/>
              <a:gd name="connsiteX69" fmla="*/ 486912 w 580322"/>
              <a:gd name="connsiteY69" fmla="*/ 52289 h 385257"/>
              <a:gd name="connsiteX70" fmla="*/ 486912 w 580322"/>
              <a:gd name="connsiteY70" fmla="*/ 55331 h 385257"/>
              <a:gd name="connsiteX71" fmla="*/ 483874 w 580322"/>
              <a:gd name="connsiteY71" fmla="*/ 55331 h 385257"/>
              <a:gd name="connsiteX72" fmla="*/ 481595 w 580322"/>
              <a:gd name="connsiteY72" fmla="*/ 53050 h 385257"/>
              <a:gd name="connsiteX73" fmla="*/ 481595 w 580322"/>
              <a:gd name="connsiteY73" fmla="*/ 63695 h 385257"/>
              <a:gd name="connsiteX74" fmla="*/ 493747 w 580322"/>
              <a:gd name="connsiteY74" fmla="*/ 63695 h 385257"/>
              <a:gd name="connsiteX75" fmla="*/ 491469 w 580322"/>
              <a:gd name="connsiteY75" fmla="*/ 61414 h 385257"/>
              <a:gd name="connsiteX76" fmla="*/ 490709 w 580322"/>
              <a:gd name="connsiteY76" fmla="*/ 59893 h 385257"/>
              <a:gd name="connsiteX77" fmla="*/ 491469 w 580322"/>
              <a:gd name="connsiteY77" fmla="*/ 58372 h 385257"/>
              <a:gd name="connsiteX78" fmla="*/ 495266 w 580322"/>
              <a:gd name="connsiteY78" fmla="*/ 58372 h 385257"/>
              <a:gd name="connsiteX79" fmla="*/ 501342 w 580322"/>
              <a:gd name="connsiteY79" fmla="*/ 64455 h 385257"/>
              <a:gd name="connsiteX80" fmla="*/ 502101 w 580322"/>
              <a:gd name="connsiteY80" fmla="*/ 65976 h 385257"/>
              <a:gd name="connsiteX81" fmla="*/ 501342 w 580322"/>
              <a:gd name="connsiteY81" fmla="*/ 67497 h 385257"/>
              <a:gd name="connsiteX82" fmla="*/ 495266 w 580322"/>
              <a:gd name="connsiteY82" fmla="*/ 73580 h 385257"/>
              <a:gd name="connsiteX83" fmla="*/ 491469 w 580322"/>
              <a:gd name="connsiteY83" fmla="*/ 73580 h 385257"/>
              <a:gd name="connsiteX84" fmla="*/ 491469 w 580322"/>
              <a:gd name="connsiteY84" fmla="*/ 70538 h 385257"/>
              <a:gd name="connsiteX85" fmla="*/ 493747 w 580322"/>
              <a:gd name="connsiteY85" fmla="*/ 68257 h 385257"/>
              <a:gd name="connsiteX86" fmla="*/ 481595 w 580322"/>
              <a:gd name="connsiteY86" fmla="*/ 68257 h 385257"/>
              <a:gd name="connsiteX87" fmla="*/ 481595 w 580322"/>
              <a:gd name="connsiteY87" fmla="*/ 86506 h 385257"/>
              <a:gd name="connsiteX88" fmla="*/ 477039 w 580322"/>
              <a:gd name="connsiteY88" fmla="*/ 86506 h 385257"/>
              <a:gd name="connsiteX89" fmla="*/ 477039 w 580322"/>
              <a:gd name="connsiteY89" fmla="*/ 68257 h 385257"/>
              <a:gd name="connsiteX90" fmla="*/ 464128 w 580322"/>
              <a:gd name="connsiteY90" fmla="*/ 68257 h 385257"/>
              <a:gd name="connsiteX91" fmla="*/ 466406 w 580322"/>
              <a:gd name="connsiteY91" fmla="*/ 70538 h 385257"/>
              <a:gd name="connsiteX92" fmla="*/ 467166 w 580322"/>
              <a:gd name="connsiteY92" fmla="*/ 72059 h 385257"/>
              <a:gd name="connsiteX93" fmla="*/ 466406 w 580322"/>
              <a:gd name="connsiteY93" fmla="*/ 73580 h 385257"/>
              <a:gd name="connsiteX94" fmla="*/ 463368 w 580322"/>
              <a:gd name="connsiteY94" fmla="*/ 73580 h 385257"/>
              <a:gd name="connsiteX95" fmla="*/ 457293 w 580322"/>
              <a:gd name="connsiteY95" fmla="*/ 67497 h 385257"/>
              <a:gd name="connsiteX96" fmla="*/ 456533 w 580322"/>
              <a:gd name="connsiteY96" fmla="*/ 65976 h 385257"/>
              <a:gd name="connsiteX97" fmla="*/ 457293 w 580322"/>
              <a:gd name="connsiteY97" fmla="*/ 64455 h 385257"/>
              <a:gd name="connsiteX98" fmla="*/ 463368 w 580322"/>
              <a:gd name="connsiteY98" fmla="*/ 58372 h 385257"/>
              <a:gd name="connsiteX99" fmla="*/ 466406 w 580322"/>
              <a:gd name="connsiteY99" fmla="*/ 58372 h 385257"/>
              <a:gd name="connsiteX100" fmla="*/ 466406 w 580322"/>
              <a:gd name="connsiteY100" fmla="*/ 61414 h 385257"/>
              <a:gd name="connsiteX101" fmla="*/ 464128 w 580322"/>
              <a:gd name="connsiteY101" fmla="*/ 63695 h 385257"/>
              <a:gd name="connsiteX102" fmla="*/ 477039 w 580322"/>
              <a:gd name="connsiteY102" fmla="*/ 63695 h 385257"/>
              <a:gd name="connsiteX103" fmla="*/ 477039 w 580322"/>
              <a:gd name="connsiteY103" fmla="*/ 53050 h 385257"/>
              <a:gd name="connsiteX104" fmla="*/ 474760 w 580322"/>
              <a:gd name="connsiteY104" fmla="*/ 55331 h 385257"/>
              <a:gd name="connsiteX105" fmla="*/ 472482 w 580322"/>
              <a:gd name="connsiteY105" fmla="*/ 56091 h 385257"/>
              <a:gd name="connsiteX106" fmla="*/ 470963 w 580322"/>
              <a:gd name="connsiteY106" fmla="*/ 55331 h 385257"/>
              <a:gd name="connsiteX107" fmla="*/ 470963 w 580322"/>
              <a:gd name="connsiteY107" fmla="*/ 52289 h 385257"/>
              <a:gd name="connsiteX108" fmla="*/ 477039 w 580322"/>
              <a:gd name="connsiteY108" fmla="*/ 46206 h 385257"/>
              <a:gd name="connsiteX109" fmla="*/ 479317 w 580322"/>
              <a:gd name="connsiteY109" fmla="*/ 45446 h 385257"/>
              <a:gd name="connsiteX110" fmla="*/ 271946 w 580322"/>
              <a:gd name="connsiteY110" fmla="*/ 15961 h 385257"/>
              <a:gd name="connsiteX111" fmla="*/ 534722 w 580322"/>
              <a:gd name="connsiteY111" fmla="*/ 15961 h 385257"/>
              <a:gd name="connsiteX112" fmla="*/ 545354 w 580322"/>
              <a:gd name="connsiteY112" fmla="*/ 25819 h 385257"/>
              <a:gd name="connsiteX113" fmla="*/ 545354 w 580322"/>
              <a:gd name="connsiteY113" fmla="*/ 263916 h 385257"/>
              <a:gd name="connsiteX114" fmla="*/ 534722 w 580322"/>
              <a:gd name="connsiteY114" fmla="*/ 273774 h 385257"/>
              <a:gd name="connsiteX115" fmla="*/ 328147 w 580322"/>
              <a:gd name="connsiteY115" fmla="*/ 273774 h 385257"/>
              <a:gd name="connsiteX116" fmla="*/ 311438 w 580322"/>
              <a:gd name="connsiteY116" fmla="*/ 267708 h 385257"/>
              <a:gd name="connsiteX117" fmla="*/ 278781 w 580322"/>
              <a:gd name="connsiteY117" fmla="*/ 253301 h 385257"/>
              <a:gd name="connsiteX118" fmla="*/ 524089 w 580322"/>
              <a:gd name="connsiteY118" fmla="*/ 253301 h 385257"/>
              <a:gd name="connsiteX119" fmla="*/ 524089 w 580322"/>
              <a:gd name="connsiteY119" fmla="*/ 36434 h 385257"/>
              <a:gd name="connsiteX120" fmla="*/ 287895 w 580322"/>
              <a:gd name="connsiteY120" fmla="*/ 36434 h 385257"/>
              <a:gd name="connsiteX121" fmla="*/ 275743 w 580322"/>
              <a:gd name="connsiteY121" fmla="*/ 19752 h 385257"/>
              <a:gd name="connsiteX122" fmla="*/ 271946 w 580322"/>
              <a:gd name="connsiteY122" fmla="*/ 15961 h 385257"/>
              <a:gd name="connsiteX123" fmla="*/ 192947 w 580322"/>
              <a:gd name="connsiteY123" fmla="*/ 0 h 385257"/>
              <a:gd name="connsiteX124" fmla="*/ 275759 w 580322"/>
              <a:gd name="connsiteY124" fmla="*/ 72038 h 385257"/>
              <a:gd name="connsiteX125" fmla="*/ 270441 w 580322"/>
              <a:gd name="connsiteY125" fmla="*/ 109195 h 385257"/>
              <a:gd name="connsiteX126" fmla="*/ 278038 w 580322"/>
              <a:gd name="connsiteY126" fmla="*/ 126636 h 385257"/>
              <a:gd name="connsiteX127" fmla="*/ 259045 w 580322"/>
              <a:gd name="connsiteY127" fmla="*/ 162276 h 385257"/>
              <a:gd name="connsiteX128" fmla="*/ 236252 w 580322"/>
              <a:gd name="connsiteY128" fmla="*/ 215357 h 385257"/>
              <a:gd name="connsiteX129" fmla="*/ 237772 w 580322"/>
              <a:gd name="connsiteY129" fmla="*/ 222181 h 385257"/>
              <a:gd name="connsiteX130" fmla="*/ 148883 w 580322"/>
              <a:gd name="connsiteY130" fmla="*/ 223698 h 385257"/>
              <a:gd name="connsiteX131" fmla="*/ 149642 w 580322"/>
              <a:gd name="connsiteY131" fmla="*/ 213082 h 385257"/>
              <a:gd name="connsiteX132" fmla="*/ 126850 w 580322"/>
              <a:gd name="connsiteY132" fmla="*/ 162276 h 385257"/>
              <a:gd name="connsiteX133" fmla="*/ 107097 w 580322"/>
              <a:gd name="connsiteY133" fmla="*/ 126636 h 385257"/>
              <a:gd name="connsiteX134" fmla="*/ 114694 w 580322"/>
              <a:gd name="connsiteY134" fmla="*/ 109195 h 385257"/>
              <a:gd name="connsiteX135" fmla="*/ 109376 w 580322"/>
              <a:gd name="connsiteY135" fmla="*/ 72038 h 385257"/>
              <a:gd name="connsiteX136" fmla="*/ 192947 w 580322"/>
              <a:gd name="connsiteY136" fmla="*/ 0 h 3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80322" h="385257">
                <a:moveTo>
                  <a:pt x="356990" y="286689"/>
                </a:moveTo>
                <a:lnTo>
                  <a:pt x="580322" y="286689"/>
                </a:lnTo>
                <a:lnTo>
                  <a:pt x="580322" y="292757"/>
                </a:lnTo>
                <a:cubicBezTo>
                  <a:pt x="580322" y="292757"/>
                  <a:pt x="511955" y="306411"/>
                  <a:pt x="394972" y="310204"/>
                </a:cubicBezTo>
                <a:cubicBezTo>
                  <a:pt x="387375" y="303377"/>
                  <a:pt x="375981" y="295792"/>
                  <a:pt x="356990" y="286689"/>
                </a:cubicBezTo>
                <a:close/>
                <a:moveTo>
                  <a:pt x="193422" y="237182"/>
                </a:moveTo>
                <a:cubicBezTo>
                  <a:pt x="210609" y="236803"/>
                  <a:pt x="227891" y="236992"/>
                  <a:pt x="243843" y="237371"/>
                </a:cubicBezTo>
                <a:cubicBezTo>
                  <a:pt x="244603" y="239647"/>
                  <a:pt x="245362" y="241163"/>
                  <a:pt x="246122" y="242680"/>
                </a:cubicBezTo>
                <a:cubicBezTo>
                  <a:pt x="254478" y="257089"/>
                  <a:pt x="268911" y="266190"/>
                  <a:pt x="301575" y="278324"/>
                </a:cubicBezTo>
                <a:cubicBezTo>
                  <a:pt x="352471" y="296526"/>
                  <a:pt x="385135" y="315485"/>
                  <a:pt x="385135" y="328378"/>
                </a:cubicBezTo>
                <a:lnTo>
                  <a:pt x="385135" y="385257"/>
                </a:lnTo>
                <a:lnTo>
                  <a:pt x="0" y="385257"/>
                </a:lnTo>
                <a:lnTo>
                  <a:pt x="0" y="328378"/>
                </a:lnTo>
                <a:cubicBezTo>
                  <a:pt x="0" y="315485"/>
                  <a:pt x="32664" y="296526"/>
                  <a:pt x="83560" y="278324"/>
                </a:cubicBezTo>
                <a:cubicBezTo>
                  <a:pt x="113186" y="266949"/>
                  <a:pt x="130657" y="257848"/>
                  <a:pt x="140533" y="244955"/>
                </a:cubicBezTo>
                <a:cubicBezTo>
                  <a:pt x="141292" y="243438"/>
                  <a:pt x="142811" y="241922"/>
                  <a:pt x="143571" y="240405"/>
                </a:cubicBezTo>
                <a:cubicBezTo>
                  <a:pt x="159144" y="238509"/>
                  <a:pt x="176235" y="237561"/>
                  <a:pt x="193422" y="237182"/>
                </a:cubicBezTo>
                <a:close/>
                <a:moveTo>
                  <a:pt x="483825" y="223698"/>
                </a:moveTo>
                <a:lnTo>
                  <a:pt x="499786" y="223698"/>
                </a:lnTo>
                <a:lnTo>
                  <a:pt x="499786" y="229059"/>
                </a:lnTo>
                <a:lnTo>
                  <a:pt x="483825" y="229059"/>
                </a:lnTo>
                <a:close/>
                <a:moveTo>
                  <a:pt x="483825" y="216144"/>
                </a:moveTo>
                <a:lnTo>
                  <a:pt x="499786" y="216144"/>
                </a:lnTo>
                <a:lnTo>
                  <a:pt x="499786" y="221505"/>
                </a:lnTo>
                <a:lnTo>
                  <a:pt x="483825" y="221505"/>
                </a:lnTo>
                <a:close/>
                <a:moveTo>
                  <a:pt x="483825" y="207858"/>
                </a:moveTo>
                <a:lnTo>
                  <a:pt x="499786" y="207858"/>
                </a:lnTo>
                <a:lnTo>
                  <a:pt x="499786" y="213097"/>
                </a:lnTo>
                <a:lnTo>
                  <a:pt x="483825" y="213097"/>
                </a:lnTo>
                <a:close/>
                <a:moveTo>
                  <a:pt x="492232" y="191166"/>
                </a:moveTo>
                <a:lnTo>
                  <a:pt x="507340" y="191166"/>
                </a:lnTo>
                <a:lnTo>
                  <a:pt x="507340" y="194212"/>
                </a:lnTo>
                <a:lnTo>
                  <a:pt x="492232" y="194212"/>
                </a:lnTo>
                <a:close/>
                <a:moveTo>
                  <a:pt x="448857" y="191166"/>
                </a:moveTo>
                <a:lnTo>
                  <a:pt x="456533" y="191166"/>
                </a:lnTo>
                <a:lnTo>
                  <a:pt x="456533" y="205543"/>
                </a:lnTo>
                <a:lnTo>
                  <a:pt x="448857" y="205543"/>
                </a:lnTo>
                <a:close/>
                <a:moveTo>
                  <a:pt x="444364" y="185805"/>
                </a:moveTo>
                <a:lnTo>
                  <a:pt x="444364" y="240389"/>
                </a:lnTo>
                <a:lnTo>
                  <a:pt x="511224" y="240389"/>
                </a:lnTo>
                <a:lnTo>
                  <a:pt x="511224" y="185805"/>
                </a:lnTo>
                <a:close/>
                <a:moveTo>
                  <a:pt x="437526" y="178982"/>
                </a:moveTo>
                <a:lnTo>
                  <a:pt x="518062" y="178982"/>
                </a:lnTo>
                <a:lnTo>
                  <a:pt x="518062" y="247212"/>
                </a:lnTo>
                <a:lnTo>
                  <a:pt x="437526" y="247212"/>
                </a:lnTo>
                <a:close/>
                <a:moveTo>
                  <a:pt x="478891" y="88699"/>
                </a:moveTo>
                <a:cubicBezTo>
                  <a:pt x="482895" y="88699"/>
                  <a:pt x="486141" y="92108"/>
                  <a:pt x="486141" y="96314"/>
                </a:cubicBezTo>
                <a:cubicBezTo>
                  <a:pt x="486141" y="100520"/>
                  <a:pt x="482895" y="103929"/>
                  <a:pt x="478891" y="103929"/>
                </a:cubicBezTo>
                <a:cubicBezTo>
                  <a:pt x="474887" y="103929"/>
                  <a:pt x="471641" y="100520"/>
                  <a:pt x="471641" y="96314"/>
                </a:cubicBezTo>
                <a:cubicBezTo>
                  <a:pt x="471641" y="92108"/>
                  <a:pt x="474887" y="88699"/>
                  <a:pt x="478891" y="88699"/>
                </a:cubicBezTo>
                <a:close/>
                <a:moveTo>
                  <a:pt x="313684" y="69814"/>
                </a:moveTo>
                <a:lnTo>
                  <a:pt x="387328" y="84227"/>
                </a:lnTo>
                <a:lnTo>
                  <a:pt x="387328" y="172980"/>
                </a:lnTo>
                <a:lnTo>
                  <a:pt x="331905" y="204081"/>
                </a:lnTo>
                <a:lnTo>
                  <a:pt x="275723" y="190427"/>
                </a:lnTo>
                <a:cubicBezTo>
                  <a:pt x="275723" y="189668"/>
                  <a:pt x="276482" y="188151"/>
                  <a:pt x="276482" y="186634"/>
                </a:cubicBezTo>
                <a:lnTo>
                  <a:pt x="328109" y="198771"/>
                </a:lnTo>
                <a:lnTo>
                  <a:pt x="328109" y="117604"/>
                </a:lnTo>
                <a:lnTo>
                  <a:pt x="293944" y="110777"/>
                </a:lnTo>
                <a:cubicBezTo>
                  <a:pt x="293944" y="110777"/>
                  <a:pt x="293944" y="110018"/>
                  <a:pt x="293944" y="110018"/>
                </a:cubicBezTo>
                <a:cubicBezTo>
                  <a:pt x="293944" y="109260"/>
                  <a:pt x="293944" y="107743"/>
                  <a:pt x="293944" y="106984"/>
                </a:cubicBezTo>
                <a:lnTo>
                  <a:pt x="331905" y="114570"/>
                </a:lnTo>
                <a:lnTo>
                  <a:pt x="381254" y="88020"/>
                </a:lnTo>
                <a:lnTo>
                  <a:pt x="313684" y="74365"/>
                </a:lnTo>
                <a:lnTo>
                  <a:pt x="297740" y="82710"/>
                </a:lnTo>
                <a:cubicBezTo>
                  <a:pt x="297740" y="81951"/>
                  <a:pt x="297740" y="81193"/>
                  <a:pt x="297740" y="80434"/>
                </a:cubicBezTo>
                <a:cubicBezTo>
                  <a:pt x="297740" y="79675"/>
                  <a:pt x="297740" y="78917"/>
                  <a:pt x="297740" y="78158"/>
                </a:cubicBezTo>
                <a:close/>
                <a:moveTo>
                  <a:pt x="479317" y="45446"/>
                </a:moveTo>
                <a:cubicBezTo>
                  <a:pt x="479317" y="45446"/>
                  <a:pt x="480077" y="45446"/>
                  <a:pt x="480836" y="46206"/>
                </a:cubicBezTo>
                <a:lnTo>
                  <a:pt x="486912" y="52289"/>
                </a:lnTo>
                <a:cubicBezTo>
                  <a:pt x="487671" y="53050"/>
                  <a:pt x="487671" y="54570"/>
                  <a:pt x="486912" y="55331"/>
                </a:cubicBezTo>
                <a:cubicBezTo>
                  <a:pt x="486152" y="56091"/>
                  <a:pt x="484633" y="56091"/>
                  <a:pt x="483874" y="55331"/>
                </a:cubicBezTo>
                <a:lnTo>
                  <a:pt x="481595" y="53050"/>
                </a:lnTo>
                <a:lnTo>
                  <a:pt x="481595" y="63695"/>
                </a:lnTo>
                <a:lnTo>
                  <a:pt x="493747" y="63695"/>
                </a:lnTo>
                <a:lnTo>
                  <a:pt x="491469" y="61414"/>
                </a:lnTo>
                <a:cubicBezTo>
                  <a:pt x="491469" y="60653"/>
                  <a:pt x="490709" y="60653"/>
                  <a:pt x="490709" y="59893"/>
                </a:cubicBezTo>
                <a:cubicBezTo>
                  <a:pt x="490709" y="59133"/>
                  <a:pt x="491469" y="58372"/>
                  <a:pt x="491469" y="58372"/>
                </a:cubicBezTo>
                <a:cubicBezTo>
                  <a:pt x="492228" y="56852"/>
                  <a:pt x="493747" y="56852"/>
                  <a:pt x="495266" y="58372"/>
                </a:cubicBezTo>
                <a:lnTo>
                  <a:pt x="501342" y="64455"/>
                </a:lnTo>
                <a:cubicBezTo>
                  <a:pt x="501342" y="64455"/>
                  <a:pt x="502101" y="65216"/>
                  <a:pt x="502101" y="65976"/>
                </a:cubicBezTo>
                <a:cubicBezTo>
                  <a:pt x="502101" y="66736"/>
                  <a:pt x="501342" y="67497"/>
                  <a:pt x="501342" y="67497"/>
                </a:cubicBezTo>
                <a:lnTo>
                  <a:pt x="495266" y="73580"/>
                </a:lnTo>
                <a:cubicBezTo>
                  <a:pt x="493747" y="74340"/>
                  <a:pt x="492228" y="74340"/>
                  <a:pt x="491469" y="73580"/>
                </a:cubicBezTo>
                <a:cubicBezTo>
                  <a:pt x="490709" y="72819"/>
                  <a:pt x="490709" y="71299"/>
                  <a:pt x="491469" y="70538"/>
                </a:cubicBezTo>
                <a:lnTo>
                  <a:pt x="493747" y="68257"/>
                </a:lnTo>
                <a:lnTo>
                  <a:pt x="481595" y="68257"/>
                </a:lnTo>
                <a:lnTo>
                  <a:pt x="481595" y="86506"/>
                </a:lnTo>
                <a:lnTo>
                  <a:pt x="477039" y="86506"/>
                </a:lnTo>
                <a:lnTo>
                  <a:pt x="477039" y="68257"/>
                </a:lnTo>
                <a:lnTo>
                  <a:pt x="464128" y="68257"/>
                </a:lnTo>
                <a:lnTo>
                  <a:pt x="466406" y="70538"/>
                </a:lnTo>
                <a:cubicBezTo>
                  <a:pt x="467166" y="71299"/>
                  <a:pt x="467166" y="71299"/>
                  <a:pt x="467166" y="72059"/>
                </a:cubicBezTo>
                <a:cubicBezTo>
                  <a:pt x="467166" y="72819"/>
                  <a:pt x="467166" y="73580"/>
                  <a:pt x="466406" y="73580"/>
                </a:cubicBezTo>
                <a:cubicBezTo>
                  <a:pt x="465647" y="74340"/>
                  <a:pt x="464128" y="74340"/>
                  <a:pt x="463368" y="73580"/>
                </a:cubicBezTo>
                <a:lnTo>
                  <a:pt x="457293" y="67497"/>
                </a:lnTo>
                <a:cubicBezTo>
                  <a:pt x="456533" y="67497"/>
                  <a:pt x="456533" y="66736"/>
                  <a:pt x="456533" y="65976"/>
                </a:cubicBezTo>
                <a:cubicBezTo>
                  <a:pt x="456533" y="65216"/>
                  <a:pt x="456533" y="64455"/>
                  <a:pt x="457293" y="64455"/>
                </a:cubicBezTo>
                <a:lnTo>
                  <a:pt x="463368" y="58372"/>
                </a:lnTo>
                <a:cubicBezTo>
                  <a:pt x="464128" y="56852"/>
                  <a:pt x="465647" y="56852"/>
                  <a:pt x="466406" y="58372"/>
                </a:cubicBezTo>
                <a:cubicBezTo>
                  <a:pt x="467166" y="59133"/>
                  <a:pt x="467166" y="60653"/>
                  <a:pt x="466406" y="61414"/>
                </a:cubicBezTo>
                <a:lnTo>
                  <a:pt x="464128" y="63695"/>
                </a:lnTo>
                <a:lnTo>
                  <a:pt x="477039" y="63695"/>
                </a:lnTo>
                <a:lnTo>
                  <a:pt x="477039" y="53050"/>
                </a:lnTo>
                <a:lnTo>
                  <a:pt x="474760" y="55331"/>
                </a:lnTo>
                <a:cubicBezTo>
                  <a:pt x="474001" y="56091"/>
                  <a:pt x="473241" y="56091"/>
                  <a:pt x="472482" y="56091"/>
                </a:cubicBezTo>
                <a:cubicBezTo>
                  <a:pt x="472482" y="56091"/>
                  <a:pt x="471722" y="56091"/>
                  <a:pt x="470963" y="55331"/>
                </a:cubicBezTo>
                <a:cubicBezTo>
                  <a:pt x="470203" y="54570"/>
                  <a:pt x="470203" y="53050"/>
                  <a:pt x="470963" y="52289"/>
                </a:cubicBezTo>
                <a:lnTo>
                  <a:pt x="477039" y="46206"/>
                </a:lnTo>
                <a:cubicBezTo>
                  <a:pt x="477798" y="45446"/>
                  <a:pt x="478558" y="45446"/>
                  <a:pt x="479317" y="45446"/>
                </a:cubicBezTo>
                <a:close/>
                <a:moveTo>
                  <a:pt x="271946" y="15961"/>
                </a:moveTo>
                <a:lnTo>
                  <a:pt x="534722" y="15961"/>
                </a:lnTo>
                <a:cubicBezTo>
                  <a:pt x="540797" y="15961"/>
                  <a:pt x="545354" y="20511"/>
                  <a:pt x="545354" y="25819"/>
                </a:cubicBezTo>
                <a:lnTo>
                  <a:pt x="545354" y="263916"/>
                </a:lnTo>
                <a:cubicBezTo>
                  <a:pt x="545354" y="269224"/>
                  <a:pt x="540797" y="273774"/>
                  <a:pt x="534722" y="273774"/>
                </a:cubicBezTo>
                <a:lnTo>
                  <a:pt x="328147" y="273774"/>
                </a:lnTo>
                <a:cubicBezTo>
                  <a:pt x="322830" y="272257"/>
                  <a:pt x="317514" y="269983"/>
                  <a:pt x="311438" y="267708"/>
                </a:cubicBezTo>
                <a:cubicBezTo>
                  <a:pt x="295490" y="262400"/>
                  <a:pt x="285616" y="257850"/>
                  <a:pt x="278781" y="253301"/>
                </a:cubicBezTo>
                <a:lnTo>
                  <a:pt x="524089" y="253301"/>
                </a:lnTo>
                <a:lnTo>
                  <a:pt x="524089" y="36434"/>
                </a:lnTo>
                <a:lnTo>
                  <a:pt x="287895" y="36434"/>
                </a:lnTo>
                <a:cubicBezTo>
                  <a:pt x="284857" y="30368"/>
                  <a:pt x="280300" y="25060"/>
                  <a:pt x="275743" y="19752"/>
                </a:cubicBezTo>
                <a:cubicBezTo>
                  <a:pt x="274224" y="18236"/>
                  <a:pt x="273465" y="16719"/>
                  <a:pt x="271946" y="15961"/>
                </a:cubicBezTo>
                <a:close/>
                <a:moveTo>
                  <a:pt x="192947" y="0"/>
                </a:moveTo>
                <a:cubicBezTo>
                  <a:pt x="264363" y="0"/>
                  <a:pt x="278038" y="52323"/>
                  <a:pt x="275759" y="72038"/>
                </a:cubicBezTo>
                <a:cubicBezTo>
                  <a:pt x="274239" y="87963"/>
                  <a:pt x="270441" y="109195"/>
                  <a:pt x="270441" y="109195"/>
                </a:cubicBezTo>
                <a:cubicBezTo>
                  <a:pt x="270441" y="109195"/>
                  <a:pt x="278038" y="112228"/>
                  <a:pt x="278038" y="126636"/>
                </a:cubicBezTo>
                <a:cubicBezTo>
                  <a:pt x="275759" y="161518"/>
                  <a:pt x="261324" y="146352"/>
                  <a:pt x="259045" y="162276"/>
                </a:cubicBezTo>
                <a:cubicBezTo>
                  <a:pt x="252207" y="199432"/>
                  <a:pt x="236252" y="195641"/>
                  <a:pt x="236252" y="215357"/>
                </a:cubicBezTo>
                <a:cubicBezTo>
                  <a:pt x="236252" y="217632"/>
                  <a:pt x="237012" y="219907"/>
                  <a:pt x="237772" y="222181"/>
                </a:cubicBezTo>
                <a:cubicBezTo>
                  <a:pt x="205103" y="219907"/>
                  <a:pt x="183831" y="221423"/>
                  <a:pt x="148883" y="223698"/>
                </a:cubicBezTo>
                <a:cubicBezTo>
                  <a:pt x="148883" y="219907"/>
                  <a:pt x="149642" y="216873"/>
                  <a:pt x="149642" y="213082"/>
                </a:cubicBezTo>
                <a:cubicBezTo>
                  <a:pt x="149642" y="192608"/>
                  <a:pt x="133688" y="199432"/>
                  <a:pt x="126850" y="162276"/>
                </a:cubicBezTo>
                <a:cubicBezTo>
                  <a:pt x="123811" y="146352"/>
                  <a:pt x="110136" y="161518"/>
                  <a:pt x="107097" y="126636"/>
                </a:cubicBezTo>
                <a:cubicBezTo>
                  <a:pt x="107097" y="112228"/>
                  <a:pt x="114694" y="109195"/>
                  <a:pt x="114694" y="109195"/>
                </a:cubicBezTo>
                <a:cubicBezTo>
                  <a:pt x="114694" y="109195"/>
                  <a:pt x="110896" y="87963"/>
                  <a:pt x="109376" y="72038"/>
                </a:cubicBezTo>
                <a:cubicBezTo>
                  <a:pt x="107857" y="52323"/>
                  <a:pt x="120772" y="0"/>
                  <a:pt x="19294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0" name="下箭头 31"/>
          <p:cNvSpPr/>
          <p:nvPr/>
        </p:nvSpPr>
        <p:spPr>
          <a:xfrm rot="10800000">
            <a:off x="142416" y="790529"/>
            <a:ext cx="385932" cy="5948986"/>
          </a:xfrm>
          <a:prstGeom prst="downArrow">
            <a:avLst/>
          </a:prstGeom>
          <a:solidFill>
            <a:schemeClr val="bg2">
              <a:lumMod val="75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000" b="1" i="0" u="none" strike="noStrike" kern="1200" cap="none" spc="30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31" name="phone-settings_77058"/>
          <p:cNvSpPr>
            <a:spLocks noChangeAspect="1"/>
          </p:cNvSpPr>
          <p:nvPr/>
        </p:nvSpPr>
        <p:spPr bwMode="auto">
          <a:xfrm>
            <a:off x="4973869" y="1663270"/>
            <a:ext cx="245946" cy="353199"/>
          </a:xfrm>
          <a:custGeom>
            <a:avLst/>
            <a:gdLst>
              <a:gd name="connsiteX0" fmla="*/ 191969 w 421699"/>
              <a:gd name="connsiteY0" fmla="*/ 521620 h 605593"/>
              <a:gd name="connsiteX1" fmla="*/ 229800 w 421699"/>
              <a:gd name="connsiteY1" fmla="*/ 521620 h 605593"/>
              <a:gd name="connsiteX2" fmla="*/ 234912 w 421699"/>
              <a:gd name="connsiteY2" fmla="*/ 526721 h 605593"/>
              <a:gd name="connsiteX3" fmla="*/ 234912 w 421699"/>
              <a:gd name="connsiteY3" fmla="*/ 552225 h 605593"/>
              <a:gd name="connsiteX4" fmla="*/ 229800 w 421699"/>
              <a:gd name="connsiteY4" fmla="*/ 557326 h 605593"/>
              <a:gd name="connsiteX5" fmla="*/ 191969 w 421699"/>
              <a:gd name="connsiteY5" fmla="*/ 557326 h 605593"/>
              <a:gd name="connsiteX6" fmla="*/ 186857 w 421699"/>
              <a:gd name="connsiteY6" fmla="*/ 552225 h 605593"/>
              <a:gd name="connsiteX7" fmla="*/ 186857 w 421699"/>
              <a:gd name="connsiteY7" fmla="*/ 526721 h 605593"/>
              <a:gd name="connsiteX8" fmla="*/ 191969 w 421699"/>
              <a:gd name="connsiteY8" fmla="*/ 521620 h 605593"/>
              <a:gd name="connsiteX9" fmla="*/ 191937 w 421699"/>
              <a:gd name="connsiteY9" fmla="*/ 504661 h 605593"/>
              <a:gd name="connsiteX10" fmla="*/ 169830 w 421699"/>
              <a:gd name="connsiteY10" fmla="*/ 526736 h 605593"/>
              <a:gd name="connsiteX11" fmla="*/ 169830 w 421699"/>
              <a:gd name="connsiteY11" fmla="*/ 552256 h 605593"/>
              <a:gd name="connsiteX12" fmla="*/ 191937 w 421699"/>
              <a:gd name="connsiteY12" fmla="*/ 574331 h 605593"/>
              <a:gd name="connsiteX13" fmla="*/ 229762 w 421699"/>
              <a:gd name="connsiteY13" fmla="*/ 574331 h 605593"/>
              <a:gd name="connsiteX14" fmla="*/ 251869 w 421699"/>
              <a:gd name="connsiteY14" fmla="*/ 552256 h 605593"/>
              <a:gd name="connsiteX15" fmla="*/ 251869 w 421699"/>
              <a:gd name="connsiteY15" fmla="*/ 526736 h 605593"/>
              <a:gd name="connsiteX16" fmla="*/ 229762 w 421699"/>
              <a:gd name="connsiteY16" fmla="*/ 504661 h 605593"/>
              <a:gd name="connsiteX17" fmla="*/ 161417 w 421699"/>
              <a:gd name="connsiteY17" fmla="*/ 310559 h 605593"/>
              <a:gd name="connsiteX18" fmla="*/ 194250 w 421699"/>
              <a:gd name="connsiteY18" fmla="*/ 333524 h 605593"/>
              <a:gd name="connsiteX19" fmla="*/ 343217 w 421699"/>
              <a:gd name="connsiteY19" fmla="*/ 333524 h 605593"/>
              <a:gd name="connsiteX20" fmla="*/ 355226 w 421699"/>
              <a:gd name="connsiteY20" fmla="*/ 345390 h 605593"/>
              <a:gd name="connsiteX21" fmla="*/ 343345 w 421699"/>
              <a:gd name="connsiteY21" fmla="*/ 357383 h 605593"/>
              <a:gd name="connsiteX22" fmla="*/ 194250 w 421699"/>
              <a:gd name="connsiteY22" fmla="*/ 357383 h 605593"/>
              <a:gd name="connsiteX23" fmla="*/ 161417 w 421699"/>
              <a:gd name="connsiteY23" fmla="*/ 380348 h 605593"/>
              <a:gd name="connsiteX24" fmla="*/ 128583 w 421699"/>
              <a:gd name="connsiteY24" fmla="*/ 357383 h 605593"/>
              <a:gd name="connsiteX25" fmla="*/ 79907 w 421699"/>
              <a:gd name="connsiteY25" fmla="*/ 357383 h 605593"/>
              <a:gd name="connsiteX26" fmla="*/ 68025 w 421699"/>
              <a:gd name="connsiteY26" fmla="*/ 345390 h 605593"/>
              <a:gd name="connsiteX27" fmla="*/ 79907 w 421699"/>
              <a:gd name="connsiteY27" fmla="*/ 333524 h 605593"/>
              <a:gd name="connsiteX28" fmla="*/ 128583 w 421699"/>
              <a:gd name="connsiteY28" fmla="*/ 333524 h 605593"/>
              <a:gd name="connsiteX29" fmla="*/ 161417 w 421699"/>
              <a:gd name="connsiteY29" fmla="*/ 310559 h 605593"/>
              <a:gd name="connsiteX30" fmla="*/ 248803 w 421699"/>
              <a:gd name="connsiteY30" fmla="*/ 229902 h 605593"/>
              <a:gd name="connsiteX31" fmla="*/ 281637 w 421699"/>
              <a:gd name="connsiteY31" fmla="*/ 252867 h 605593"/>
              <a:gd name="connsiteX32" fmla="*/ 343217 w 421699"/>
              <a:gd name="connsiteY32" fmla="*/ 252867 h 605593"/>
              <a:gd name="connsiteX33" fmla="*/ 355226 w 421699"/>
              <a:gd name="connsiteY33" fmla="*/ 264733 h 605593"/>
              <a:gd name="connsiteX34" fmla="*/ 343217 w 421699"/>
              <a:gd name="connsiteY34" fmla="*/ 276726 h 605593"/>
              <a:gd name="connsiteX35" fmla="*/ 281637 w 421699"/>
              <a:gd name="connsiteY35" fmla="*/ 276726 h 605593"/>
              <a:gd name="connsiteX36" fmla="*/ 248803 w 421699"/>
              <a:gd name="connsiteY36" fmla="*/ 299691 h 605593"/>
              <a:gd name="connsiteX37" fmla="*/ 215969 w 421699"/>
              <a:gd name="connsiteY37" fmla="*/ 276726 h 605593"/>
              <a:gd name="connsiteX38" fmla="*/ 79907 w 421699"/>
              <a:gd name="connsiteY38" fmla="*/ 276726 h 605593"/>
              <a:gd name="connsiteX39" fmla="*/ 68025 w 421699"/>
              <a:gd name="connsiteY39" fmla="*/ 264733 h 605593"/>
              <a:gd name="connsiteX40" fmla="*/ 79907 w 421699"/>
              <a:gd name="connsiteY40" fmla="*/ 252867 h 605593"/>
              <a:gd name="connsiteX41" fmla="*/ 215969 w 421699"/>
              <a:gd name="connsiteY41" fmla="*/ 252867 h 605593"/>
              <a:gd name="connsiteX42" fmla="*/ 248803 w 421699"/>
              <a:gd name="connsiteY42" fmla="*/ 229902 h 605593"/>
              <a:gd name="connsiteX43" fmla="*/ 161417 w 421699"/>
              <a:gd name="connsiteY43" fmla="*/ 149317 h 605593"/>
              <a:gd name="connsiteX44" fmla="*/ 194250 w 421699"/>
              <a:gd name="connsiteY44" fmla="*/ 172282 h 605593"/>
              <a:gd name="connsiteX45" fmla="*/ 343217 w 421699"/>
              <a:gd name="connsiteY45" fmla="*/ 172282 h 605593"/>
              <a:gd name="connsiteX46" fmla="*/ 355226 w 421699"/>
              <a:gd name="connsiteY46" fmla="*/ 184148 h 605593"/>
              <a:gd name="connsiteX47" fmla="*/ 343217 w 421699"/>
              <a:gd name="connsiteY47" fmla="*/ 196141 h 605593"/>
              <a:gd name="connsiteX48" fmla="*/ 194250 w 421699"/>
              <a:gd name="connsiteY48" fmla="*/ 196141 h 605593"/>
              <a:gd name="connsiteX49" fmla="*/ 161417 w 421699"/>
              <a:gd name="connsiteY49" fmla="*/ 219106 h 605593"/>
              <a:gd name="connsiteX50" fmla="*/ 128583 w 421699"/>
              <a:gd name="connsiteY50" fmla="*/ 196141 h 605593"/>
              <a:gd name="connsiteX51" fmla="*/ 79907 w 421699"/>
              <a:gd name="connsiteY51" fmla="*/ 196141 h 605593"/>
              <a:gd name="connsiteX52" fmla="*/ 68025 w 421699"/>
              <a:gd name="connsiteY52" fmla="*/ 184148 h 605593"/>
              <a:gd name="connsiteX53" fmla="*/ 79907 w 421699"/>
              <a:gd name="connsiteY53" fmla="*/ 172282 h 605593"/>
              <a:gd name="connsiteX54" fmla="*/ 128583 w 421699"/>
              <a:gd name="connsiteY54" fmla="*/ 172282 h 605593"/>
              <a:gd name="connsiteX55" fmla="*/ 161417 w 421699"/>
              <a:gd name="connsiteY55" fmla="*/ 149317 h 605593"/>
              <a:gd name="connsiteX56" fmla="*/ 42681 w 421699"/>
              <a:gd name="connsiteY56" fmla="*/ 37897 h 605593"/>
              <a:gd name="connsiteX57" fmla="*/ 25557 w 421699"/>
              <a:gd name="connsiteY57" fmla="*/ 54868 h 605593"/>
              <a:gd name="connsiteX58" fmla="*/ 25557 w 421699"/>
              <a:gd name="connsiteY58" fmla="*/ 458087 h 605593"/>
              <a:gd name="connsiteX59" fmla="*/ 42681 w 421699"/>
              <a:gd name="connsiteY59" fmla="*/ 475185 h 605593"/>
              <a:gd name="connsiteX60" fmla="*/ 379146 w 421699"/>
              <a:gd name="connsiteY60" fmla="*/ 475185 h 605593"/>
              <a:gd name="connsiteX61" fmla="*/ 396142 w 421699"/>
              <a:gd name="connsiteY61" fmla="*/ 458087 h 605593"/>
              <a:gd name="connsiteX62" fmla="*/ 396142 w 421699"/>
              <a:gd name="connsiteY62" fmla="*/ 54868 h 605593"/>
              <a:gd name="connsiteX63" fmla="*/ 379146 w 421699"/>
              <a:gd name="connsiteY63" fmla="*/ 37897 h 605593"/>
              <a:gd name="connsiteX64" fmla="*/ 34119 w 421699"/>
              <a:gd name="connsiteY64" fmla="*/ 0 h 605593"/>
              <a:gd name="connsiteX65" fmla="*/ 387580 w 421699"/>
              <a:gd name="connsiteY65" fmla="*/ 0 h 605593"/>
              <a:gd name="connsiteX66" fmla="*/ 421699 w 421699"/>
              <a:gd name="connsiteY66" fmla="*/ 34069 h 605593"/>
              <a:gd name="connsiteX67" fmla="*/ 421699 w 421699"/>
              <a:gd name="connsiteY67" fmla="*/ 571651 h 605593"/>
              <a:gd name="connsiteX68" fmla="*/ 387580 w 421699"/>
              <a:gd name="connsiteY68" fmla="*/ 605593 h 605593"/>
              <a:gd name="connsiteX69" fmla="*/ 34119 w 421699"/>
              <a:gd name="connsiteY69" fmla="*/ 605593 h 605593"/>
              <a:gd name="connsiteX70" fmla="*/ 0 w 421699"/>
              <a:gd name="connsiteY70" fmla="*/ 571651 h 605593"/>
              <a:gd name="connsiteX71" fmla="*/ 0 w 421699"/>
              <a:gd name="connsiteY71" fmla="*/ 34069 h 605593"/>
              <a:gd name="connsiteX72" fmla="*/ 34119 w 421699"/>
              <a:gd name="connsiteY72" fmla="*/ 0 h 6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1699" h="605593">
                <a:moveTo>
                  <a:pt x="191969" y="521620"/>
                </a:moveTo>
                <a:lnTo>
                  <a:pt x="229800" y="521620"/>
                </a:lnTo>
                <a:cubicBezTo>
                  <a:pt x="232612" y="521620"/>
                  <a:pt x="234912" y="523915"/>
                  <a:pt x="234912" y="526721"/>
                </a:cubicBezTo>
                <a:lnTo>
                  <a:pt x="234912" y="552225"/>
                </a:lnTo>
                <a:cubicBezTo>
                  <a:pt x="234912" y="555031"/>
                  <a:pt x="232612" y="557326"/>
                  <a:pt x="229800" y="557326"/>
                </a:cubicBezTo>
                <a:lnTo>
                  <a:pt x="191969" y="557326"/>
                </a:lnTo>
                <a:cubicBezTo>
                  <a:pt x="189285" y="557326"/>
                  <a:pt x="186857" y="555031"/>
                  <a:pt x="186857" y="552225"/>
                </a:cubicBezTo>
                <a:lnTo>
                  <a:pt x="186857" y="526721"/>
                </a:lnTo>
                <a:cubicBezTo>
                  <a:pt x="186857" y="523915"/>
                  <a:pt x="189285" y="521620"/>
                  <a:pt x="191969" y="521620"/>
                </a:cubicBezTo>
                <a:close/>
                <a:moveTo>
                  <a:pt x="191937" y="504661"/>
                </a:moveTo>
                <a:cubicBezTo>
                  <a:pt x="179797" y="504661"/>
                  <a:pt x="169830" y="514486"/>
                  <a:pt x="169830" y="526736"/>
                </a:cubicBezTo>
                <a:lnTo>
                  <a:pt x="169830" y="552256"/>
                </a:lnTo>
                <a:cubicBezTo>
                  <a:pt x="169830" y="564506"/>
                  <a:pt x="179797" y="574331"/>
                  <a:pt x="191937" y="574331"/>
                </a:cubicBezTo>
                <a:lnTo>
                  <a:pt x="229762" y="574331"/>
                </a:lnTo>
                <a:cubicBezTo>
                  <a:pt x="242030" y="574331"/>
                  <a:pt x="251869" y="564506"/>
                  <a:pt x="251869" y="552256"/>
                </a:cubicBezTo>
                <a:lnTo>
                  <a:pt x="251869" y="526736"/>
                </a:lnTo>
                <a:cubicBezTo>
                  <a:pt x="251869" y="514486"/>
                  <a:pt x="242030" y="504661"/>
                  <a:pt x="229762" y="504661"/>
                </a:cubicBezTo>
                <a:close/>
                <a:moveTo>
                  <a:pt x="161417" y="310559"/>
                </a:moveTo>
                <a:cubicBezTo>
                  <a:pt x="176492" y="310559"/>
                  <a:pt x="189396" y="320128"/>
                  <a:pt x="194250" y="333524"/>
                </a:cubicBezTo>
                <a:lnTo>
                  <a:pt x="343217" y="333524"/>
                </a:lnTo>
                <a:cubicBezTo>
                  <a:pt x="349860" y="333524"/>
                  <a:pt x="355226" y="338883"/>
                  <a:pt x="355226" y="345390"/>
                </a:cubicBezTo>
                <a:cubicBezTo>
                  <a:pt x="355226" y="352024"/>
                  <a:pt x="349860" y="357383"/>
                  <a:pt x="343345" y="357383"/>
                </a:cubicBezTo>
                <a:lnTo>
                  <a:pt x="194250" y="357383"/>
                </a:lnTo>
                <a:cubicBezTo>
                  <a:pt x="189396" y="370779"/>
                  <a:pt x="176492" y="380348"/>
                  <a:pt x="161417" y="380348"/>
                </a:cubicBezTo>
                <a:cubicBezTo>
                  <a:pt x="146341" y="380348"/>
                  <a:pt x="133437" y="370779"/>
                  <a:pt x="128583" y="357383"/>
                </a:cubicBezTo>
                <a:lnTo>
                  <a:pt x="79907" y="357383"/>
                </a:lnTo>
                <a:cubicBezTo>
                  <a:pt x="73391" y="357383"/>
                  <a:pt x="68025" y="352024"/>
                  <a:pt x="68025" y="345390"/>
                </a:cubicBezTo>
                <a:cubicBezTo>
                  <a:pt x="68025" y="338883"/>
                  <a:pt x="73391" y="333524"/>
                  <a:pt x="79907" y="333524"/>
                </a:cubicBezTo>
                <a:lnTo>
                  <a:pt x="128583" y="333524"/>
                </a:lnTo>
                <a:cubicBezTo>
                  <a:pt x="133437" y="320128"/>
                  <a:pt x="146341" y="310559"/>
                  <a:pt x="161417" y="310559"/>
                </a:cubicBezTo>
                <a:close/>
                <a:moveTo>
                  <a:pt x="248803" y="229902"/>
                </a:moveTo>
                <a:cubicBezTo>
                  <a:pt x="264007" y="229902"/>
                  <a:pt x="276782" y="239471"/>
                  <a:pt x="281637" y="252867"/>
                </a:cubicBezTo>
                <a:lnTo>
                  <a:pt x="343217" y="252867"/>
                </a:lnTo>
                <a:cubicBezTo>
                  <a:pt x="349860" y="252867"/>
                  <a:pt x="355226" y="258226"/>
                  <a:pt x="355226" y="264733"/>
                </a:cubicBezTo>
                <a:cubicBezTo>
                  <a:pt x="355226" y="271367"/>
                  <a:pt x="349860" y="276726"/>
                  <a:pt x="343217" y="276726"/>
                </a:cubicBezTo>
                <a:lnTo>
                  <a:pt x="281637" y="276726"/>
                </a:lnTo>
                <a:cubicBezTo>
                  <a:pt x="276782" y="290122"/>
                  <a:pt x="264007" y="299691"/>
                  <a:pt x="248803" y="299691"/>
                </a:cubicBezTo>
                <a:cubicBezTo>
                  <a:pt x="233728" y="299691"/>
                  <a:pt x="220952" y="290122"/>
                  <a:pt x="215969" y="276726"/>
                </a:cubicBezTo>
                <a:lnTo>
                  <a:pt x="79907" y="276726"/>
                </a:lnTo>
                <a:cubicBezTo>
                  <a:pt x="73391" y="276726"/>
                  <a:pt x="68025" y="271367"/>
                  <a:pt x="68025" y="264733"/>
                </a:cubicBezTo>
                <a:cubicBezTo>
                  <a:pt x="68025" y="258226"/>
                  <a:pt x="73391" y="252867"/>
                  <a:pt x="79907" y="252867"/>
                </a:cubicBezTo>
                <a:lnTo>
                  <a:pt x="215969" y="252867"/>
                </a:lnTo>
                <a:cubicBezTo>
                  <a:pt x="220952" y="239471"/>
                  <a:pt x="233728" y="229902"/>
                  <a:pt x="248803" y="229902"/>
                </a:cubicBezTo>
                <a:close/>
                <a:moveTo>
                  <a:pt x="161417" y="149317"/>
                </a:moveTo>
                <a:cubicBezTo>
                  <a:pt x="176492" y="149317"/>
                  <a:pt x="189396" y="158886"/>
                  <a:pt x="194250" y="172282"/>
                </a:cubicBezTo>
                <a:lnTo>
                  <a:pt x="343217" y="172282"/>
                </a:lnTo>
                <a:cubicBezTo>
                  <a:pt x="349860" y="172282"/>
                  <a:pt x="355226" y="177641"/>
                  <a:pt x="355226" y="184148"/>
                </a:cubicBezTo>
                <a:cubicBezTo>
                  <a:pt x="355226" y="190782"/>
                  <a:pt x="349860" y="196141"/>
                  <a:pt x="343217" y="196141"/>
                </a:cubicBezTo>
                <a:lnTo>
                  <a:pt x="194250" y="196141"/>
                </a:lnTo>
                <a:cubicBezTo>
                  <a:pt x="189396" y="209537"/>
                  <a:pt x="176492" y="219106"/>
                  <a:pt x="161417" y="219106"/>
                </a:cubicBezTo>
                <a:cubicBezTo>
                  <a:pt x="146341" y="219106"/>
                  <a:pt x="133437" y="209537"/>
                  <a:pt x="128583" y="196141"/>
                </a:cubicBezTo>
                <a:lnTo>
                  <a:pt x="79907" y="196141"/>
                </a:lnTo>
                <a:cubicBezTo>
                  <a:pt x="73391" y="196141"/>
                  <a:pt x="68025" y="190782"/>
                  <a:pt x="68025" y="184148"/>
                </a:cubicBezTo>
                <a:cubicBezTo>
                  <a:pt x="68025" y="177641"/>
                  <a:pt x="73391" y="172282"/>
                  <a:pt x="79907" y="172282"/>
                </a:cubicBezTo>
                <a:lnTo>
                  <a:pt x="128583" y="172282"/>
                </a:lnTo>
                <a:cubicBezTo>
                  <a:pt x="133437" y="158886"/>
                  <a:pt x="146341" y="149317"/>
                  <a:pt x="161417" y="149317"/>
                </a:cubicBezTo>
                <a:close/>
                <a:moveTo>
                  <a:pt x="42681" y="37897"/>
                </a:moveTo>
                <a:cubicBezTo>
                  <a:pt x="33225" y="37897"/>
                  <a:pt x="25557" y="45553"/>
                  <a:pt x="25557" y="54868"/>
                </a:cubicBezTo>
                <a:lnTo>
                  <a:pt x="25557" y="458087"/>
                </a:lnTo>
                <a:cubicBezTo>
                  <a:pt x="25557" y="467529"/>
                  <a:pt x="33225" y="475185"/>
                  <a:pt x="42681" y="475185"/>
                </a:cubicBezTo>
                <a:lnTo>
                  <a:pt x="379146" y="475185"/>
                </a:lnTo>
                <a:cubicBezTo>
                  <a:pt x="388474" y="475185"/>
                  <a:pt x="396142" y="467529"/>
                  <a:pt x="396142" y="458087"/>
                </a:cubicBezTo>
                <a:lnTo>
                  <a:pt x="396142" y="54868"/>
                </a:lnTo>
                <a:cubicBezTo>
                  <a:pt x="396142" y="45553"/>
                  <a:pt x="388474" y="37897"/>
                  <a:pt x="379146" y="37897"/>
                </a:cubicBezTo>
                <a:close/>
                <a:moveTo>
                  <a:pt x="34119" y="0"/>
                </a:moveTo>
                <a:lnTo>
                  <a:pt x="387580" y="0"/>
                </a:lnTo>
                <a:cubicBezTo>
                  <a:pt x="406492" y="0"/>
                  <a:pt x="421699" y="15312"/>
                  <a:pt x="421699" y="34069"/>
                </a:cubicBezTo>
                <a:lnTo>
                  <a:pt x="421699" y="571651"/>
                </a:lnTo>
                <a:cubicBezTo>
                  <a:pt x="421699" y="590409"/>
                  <a:pt x="406492" y="605593"/>
                  <a:pt x="387580" y="605593"/>
                </a:cubicBezTo>
                <a:lnTo>
                  <a:pt x="34119" y="605593"/>
                </a:lnTo>
                <a:cubicBezTo>
                  <a:pt x="15334" y="605593"/>
                  <a:pt x="0" y="590409"/>
                  <a:pt x="0" y="571651"/>
                </a:cubicBezTo>
                <a:lnTo>
                  <a:pt x="0" y="34069"/>
                </a:lnTo>
                <a:cubicBezTo>
                  <a:pt x="0" y="15312"/>
                  <a:pt x="15334" y="0"/>
                  <a:pt x="34119" y="0"/>
                </a:cubicBezTo>
                <a:close/>
              </a:path>
            </a:pathLst>
          </a:custGeom>
          <a:solidFill>
            <a:schemeClr val="bg1"/>
          </a:solidFill>
          <a:ln>
            <a:noFill/>
          </a:ln>
        </p:spPr>
        <p:txBody>
          <a:bodyPr/>
          <a:lstStyle/>
          <a:p>
            <a:endParaRPr lang="zh-CN" altLang="en-US"/>
          </a:p>
        </p:txBody>
      </p:sp>
      <p:sp>
        <p:nvSpPr>
          <p:cNvPr id="33" name="smartphone_156696"/>
          <p:cNvSpPr>
            <a:spLocks noChangeAspect="1"/>
          </p:cNvSpPr>
          <p:nvPr/>
        </p:nvSpPr>
        <p:spPr bwMode="auto">
          <a:xfrm>
            <a:off x="3783494" y="1657699"/>
            <a:ext cx="254911" cy="36607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5438" h="605592">
                <a:moveTo>
                  <a:pt x="177684" y="521972"/>
                </a:moveTo>
                <a:cubicBezTo>
                  <a:pt x="188362" y="521972"/>
                  <a:pt x="197019" y="530629"/>
                  <a:pt x="197019" y="541307"/>
                </a:cubicBezTo>
                <a:cubicBezTo>
                  <a:pt x="197019" y="551985"/>
                  <a:pt x="188362" y="560642"/>
                  <a:pt x="177684" y="560642"/>
                </a:cubicBezTo>
                <a:cubicBezTo>
                  <a:pt x="167006" y="560642"/>
                  <a:pt x="158349" y="551985"/>
                  <a:pt x="158349" y="541307"/>
                </a:cubicBezTo>
                <a:cubicBezTo>
                  <a:pt x="158349" y="530629"/>
                  <a:pt x="167006" y="521972"/>
                  <a:pt x="177684" y="521972"/>
                </a:cubicBezTo>
                <a:close/>
                <a:moveTo>
                  <a:pt x="37884" y="514841"/>
                </a:moveTo>
                <a:lnTo>
                  <a:pt x="37884" y="567772"/>
                </a:lnTo>
                <a:lnTo>
                  <a:pt x="317462" y="567772"/>
                </a:lnTo>
                <a:lnTo>
                  <a:pt x="317462" y="514841"/>
                </a:lnTo>
                <a:close/>
                <a:moveTo>
                  <a:pt x="209720" y="239499"/>
                </a:moveTo>
                <a:lnTo>
                  <a:pt x="294892" y="276234"/>
                </a:lnTo>
                <a:lnTo>
                  <a:pt x="294892" y="296550"/>
                </a:lnTo>
                <a:lnTo>
                  <a:pt x="209720" y="333563"/>
                </a:lnTo>
                <a:lnTo>
                  <a:pt x="209720" y="309630"/>
                </a:lnTo>
                <a:lnTo>
                  <a:pt x="269164" y="286346"/>
                </a:lnTo>
                <a:lnTo>
                  <a:pt x="209720" y="263247"/>
                </a:lnTo>
                <a:close/>
                <a:moveTo>
                  <a:pt x="145506" y="239358"/>
                </a:moveTo>
                <a:lnTo>
                  <a:pt x="145506" y="263453"/>
                </a:lnTo>
                <a:lnTo>
                  <a:pt x="86188" y="286066"/>
                </a:lnTo>
                <a:lnTo>
                  <a:pt x="145506" y="309512"/>
                </a:lnTo>
                <a:lnTo>
                  <a:pt x="145506" y="333422"/>
                </a:lnTo>
                <a:lnTo>
                  <a:pt x="60475" y="296538"/>
                </a:lnTo>
                <a:lnTo>
                  <a:pt x="60475" y="276057"/>
                </a:lnTo>
                <a:close/>
                <a:moveTo>
                  <a:pt x="184042" y="221646"/>
                </a:moveTo>
                <a:lnTo>
                  <a:pt x="201958" y="221646"/>
                </a:lnTo>
                <a:lnTo>
                  <a:pt x="170861" y="349652"/>
                </a:lnTo>
                <a:lnTo>
                  <a:pt x="153409" y="349652"/>
                </a:lnTo>
                <a:close/>
                <a:moveTo>
                  <a:pt x="37884" y="94644"/>
                </a:moveTo>
                <a:lnTo>
                  <a:pt x="37884" y="477021"/>
                </a:lnTo>
                <a:lnTo>
                  <a:pt x="317462" y="477021"/>
                </a:lnTo>
                <a:lnTo>
                  <a:pt x="317462" y="94644"/>
                </a:lnTo>
                <a:close/>
                <a:moveTo>
                  <a:pt x="37884" y="37820"/>
                </a:moveTo>
                <a:lnTo>
                  <a:pt x="37884" y="56823"/>
                </a:lnTo>
                <a:lnTo>
                  <a:pt x="317462" y="56823"/>
                </a:lnTo>
                <a:lnTo>
                  <a:pt x="317462" y="37820"/>
                </a:lnTo>
                <a:close/>
                <a:moveTo>
                  <a:pt x="28413" y="0"/>
                </a:moveTo>
                <a:lnTo>
                  <a:pt x="326933" y="0"/>
                </a:lnTo>
                <a:cubicBezTo>
                  <a:pt x="342625" y="0"/>
                  <a:pt x="355438" y="12792"/>
                  <a:pt x="355438" y="28365"/>
                </a:cubicBezTo>
                <a:lnTo>
                  <a:pt x="355438" y="577227"/>
                </a:lnTo>
                <a:cubicBezTo>
                  <a:pt x="355438" y="592893"/>
                  <a:pt x="342625" y="605592"/>
                  <a:pt x="326933" y="605592"/>
                </a:cubicBezTo>
                <a:lnTo>
                  <a:pt x="28413" y="605592"/>
                </a:lnTo>
                <a:cubicBezTo>
                  <a:pt x="12721" y="605592"/>
                  <a:pt x="0" y="592893"/>
                  <a:pt x="0" y="577227"/>
                </a:cubicBezTo>
                <a:lnTo>
                  <a:pt x="0" y="28365"/>
                </a:lnTo>
                <a:cubicBezTo>
                  <a:pt x="0" y="12792"/>
                  <a:pt x="12721" y="0"/>
                  <a:pt x="28413" y="0"/>
                </a:cubicBezTo>
                <a:close/>
              </a:path>
            </a:pathLst>
          </a:custGeom>
          <a:solidFill>
            <a:schemeClr val="bg1"/>
          </a:solidFill>
          <a:ln>
            <a:noFill/>
          </a:ln>
        </p:spPr>
        <p:txBody>
          <a:bodyPr/>
          <a:lstStyle/>
          <a:p>
            <a:endParaRPr lang="zh-CN" altLang="en-US"/>
          </a:p>
        </p:txBody>
      </p:sp>
      <p:sp>
        <p:nvSpPr>
          <p:cNvPr id="34" name="文本框 37"/>
          <p:cNvSpPr txBox="1"/>
          <p:nvPr/>
        </p:nvSpPr>
        <p:spPr>
          <a:xfrm>
            <a:off x="5132842" y="1704107"/>
            <a:ext cx="1002506" cy="33855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管理端</a:t>
            </a:r>
            <a:endParaRPr kumimoji="0" lang="en-US" altLang="zh-CN"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APP/</a:t>
            </a: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小程序</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5" name="文本框 37"/>
          <p:cNvSpPr txBox="1"/>
          <p:nvPr/>
        </p:nvSpPr>
        <p:spPr>
          <a:xfrm>
            <a:off x="6662707" y="1756180"/>
            <a:ext cx="697645"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社区云图</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6" name="文本框 37"/>
          <p:cNvSpPr txBox="1"/>
          <p:nvPr/>
        </p:nvSpPr>
        <p:spPr>
          <a:xfrm>
            <a:off x="3921860" y="1681846"/>
            <a:ext cx="1002506" cy="33855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业主端</a:t>
            </a:r>
            <a:endParaRPr kumimoji="0" lang="en-US" altLang="zh-CN"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APP/</a:t>
            </a: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小程序</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7" name="组合 36"/>
          <p:cNvGrpSpPr/>
          <p:nvPr/>
        </p:nvGrpSpPr>
        <p:grpSpPr>
          <a:xfrm>
            <a:off x="548972" y="4760415"/>
            <a:ext cx="10328211" cy="2043942"/>
            <a:chOff x="664333" y="4725064"/>
            <a:chExt cx="10328211" cy="2043942"/>
          </a:xfrm>
        </p:grpSpPr>
        <p:sp>
          <p:nvSpPr>
            <p:cNvPr id="38" name="矩形 37"/>
            <p:cNvSpPr/>
            <p:nvPr/>
          </p:nvSpPr>
          <p:spPr>
            <a:xfrm>
              <a:off x="2118712" y="4735304"/>
              <a:ext cx="8873832" cy="553979"/>
            </a:xfrm>
            <a:prstGeom prst="rect">
              <a:avLst/>
            </a:prstGeom>
            <a:solidFill>
              <a:srgbClr val="0070C0">
                <a:alpha val="93000"/>
              </a:srgb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000" b="0" i="0" u="none" strike="noStrike" kern="1200" cap="none" spc="30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39" name="矩形 38"/>
            <p:cNvSpPr/>
            <p:nvPr/>
          </p:nvSpPr>
          <p:spPr>
            <a:xfrm>
              <a:off x="2118712" y="5337274"/>
              <a:ext cx="8873832" cy="1376599"/>
            </a:xfrm>
            <a:prstGeom prst="rect">
              <a:avLst/>
            </a:prstGeom>
            <a:solidFill>
              <a:schemeClr val="accent5">
                <a:lumMod val="75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000" b="1" i="0" u="none" strike="noStrike" kern="1200" cap="none" spc="30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40" name="矩形 39"/>
            <p:cNvSpPr/>
            <p:nvPr/>
          </p:nvSpPr>
          <p:spPr>
            <a:xfrm>
              <a:off x="664333" y="4735119"/>
              <a:ext cx="1427967" cy="553979"/>
            </a:xfrm>
            <a:prstGeom prst="rect">
              <a:avLst/>
            </a:prstGeom>
            <a:solidFill>
              <a:srgbClr val="0070C0">
                <a:alpha val="93000"/>
              </a:srgb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r>
                <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rPr>
                <a:t>数据层</a:t>
              </a:r>
              <a:endPar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41" name="矩形 40"/>
            <p:cNvSpPr/>
            <p:nvPr/>
          </p:nvSpPr>
          <p:spPr>
            <a:xfrm>
              <a:off x="664333" y="5337091"/>
              <a:ext cx="1427967" cy="1376598"/>
            </a:xfrm>
            <a:prstGeom prst="rect">
              <a:avLst/>
            </a:prstGeom>
            <a:solidFill>
              <a:schemeClr val="accent5">
                <a:lumMod val="75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r>
                <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rPr>
                <a:t>基础层</a:t>
              </a:r>
              <a:endPar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pic>
          <p:nvPicPr>
            <p:cNvPr id="42" name="图片 4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12541" y="6269535"/>
              <a:ext cx="418056" cy="387185"/>
            </a:xfrm>
            <a:prstGeom prst="rect">
              <a:avLst/>
            </a:prstGeom>
            <a:ln>
              <a:noFill/>
            </a:ln>
          </p:spPr>
        </p:pic>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082" y="6282174"/>
              <a:ext cx="418057" cy="387186"/>
            </a:xfrm>
            <a:prstGeom prst="rect">
              <a:avLst/>
            </a:prstGeom>
            <a:ln>
              <a:noFill/>
            </a:ln>
          </p:spPr>
        </p:pic>
        <p:sp>
          <p:nvSpPr>
            <p:cNvPr id="47" name="文本框 15"/>
            <p:cNvSpPr txBox="1"/>
            <p:nvPr/>
          </p:nvSpPr>
          <p:spPr>
            <a:xfrm>
              <a:off x="5186198" y="6382759"/>
              <a:ext cx="333243"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758" y="6208372"/>
              <a:ext cx="376322" cy="348533"/>
            </a:xfrm>
            <a:prstGeom prst="rect">
              <a:avLst/>
            </a:prstGeom>
            <a:ln>
              <a:noFill/>
            </a:ln>
          </p:spPr>
        </p:pic>
        <p:sp>
          <p:nvSpPr>
            <p:cNvPr id="49" name="sliders_266079"/>
            <p:cNvSpPr>
              <a:spLocks noChangeAspect="1"/>
            </p:cNvSpPr>
            <p:nvPr/>
          </p:nvSpPr>
          <p:spPr bwMode="auto">
            <a:xfrm>
              <a:off x="3166465" y="6324219"/>
              <a:ext cx="393320" cy="254624"/>
            </a:xfrm>
            <a:custGeom>
              <a:avLst/>
              <a:gdLst>
                <a:gd name="connsiteX0" fmla="*/ 531676 w 607640"/>
                <a:gd name="connsiteY0" fmla="*/ 273017 h 424733"/>
                <a:gd name="connsiteX1" fmla="*/ 607640 w 607640"/>
                <a:gd name="connsiteY1" fmla="*/ 348875 h 424733"/>
                <a:gd name="connsiteX2" fmla="*/ 531676 w 607640"/>
                <a:gd name="connsiteY2" fmla="*/ 424733 h 424733"/>
                <a:gd name="connsiteX3" fmla="*/ 455712 w 607640"/>
                <a:gd name="connsiteY3" fmla="*/ 348875 h 424733"/>
                <a:gd name="connsiteX4" fmla="*/ 531676 w 607640"/>
                <a:gd name="connsiteY4" fmla="*/ 273017 h 424733"/>
                <a:gd name="connsiteX5" fmla="*/ 75924 w 607640"/>
                <a:gd name="connsiteY5" fmla="*/ 273017 h 424733"/>
                <a:gd name="connsiteX6" fmla="*/ 436941 w 607640"/>
                <a:gd name="connsiteY6" fmla="*/ 273017 h 424733"/>
                <a:gd name="connsiteX7" fmla="*/ 410150 w 607640"/>
                <a:gd name="connsiteY7" fmla="*/ 348831 h 424733"/>
                <a:gd name="connsiteX8" fmla="*/ 436941 w 607640"/>
                <a:gd name="connsiteY8" fmla="*/ 424733 h 424733"/>
                <a:gd name="connsiteX9" fmla="*/ 75924 w 607640"/>
                <a:gd name="connsiteY9" fmla="*/ 424733 h 424733"/>
                <a:gd name="connsiteX10" fmla="*/ 0 w 607640"/>
                <a:gd name="connsiteY10" fmla="*/ 348831 h 424733"/>
                <a:gd name="connsiteX11" fmla="*/ 75924 w 607640"/>
                <a:gd name="connsiteY11" fmla="*/ 273017 h 424733"/>
                <a:gd name="connsiteX12" fmla="*/ 170698 w 607640"/>
                <a:gd name="connsiteY12" fmla="*/ 0 h 424733"/>
                <a:gd name="connsiteX13" fmla="*/ 531626 w 607640"/>
                <a:gd name="connsiteY13" fmla="*/ 0 h 424733"/>
                <a:gd name="connsiteX14" fmla="*/ 607639 w 607640"/>
                <a:gd name="connsiteY14" fmla="*/ 75814 h 424733"/>
                <a:gd name="connsiteX15" fmla="*/ 531626 w 607640"/>
                <a:gd name="connsiteY15" fmla="*/ 151716 h 424733"/>
                <a:gd name="connsiteX16" fmla="*/ 170698 w 607640"/>
                <a:gd name="connsiteY16" fmla="*/ 151716 h 424733"/>
                <a:gd name="connsiteX17" fmla="*/ 197490 w 607640"/>
                <a:gd name="connsiteY17" fmla="*/ 75814 h 424733"/>
                <a:gd name="connsiteX18" fmla="*/ 170698 w 607640"/>
                <a:gd name="connsiteY18" fmla="*/ 0 h 424733"/>
                <a:gd name="connsiteX19" fmla="*/ 75964 w 607640"/>
                <a:gd name="connsiteY19" fmla="*/ 0 h 424733"/>
                <a:gd name="connsiteX20" fmla="*/ 151928 w 607640"/>
                <a:gd name="connsiteY20" fmla="*/ 75858 h 424733"/>
                <a:gd name="connsiteX21" fmla="*/ 75964 w 607640"/>
                <a:gd name="connsiteY21" fmla="*/ 151716 h 424733"/>
                <a:gd name="connsiteX22" fmla="*/ 0 w 607640"/>
                <a:gd name="connsiteY22" fmla="*/ 75858 h 424733"/>
                <a:gd name="connsiteX23" fmla="*/ 75964 w 607640"/>
                <a:gd name="connsiteY23" fmla="*/ 0 h 42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7640" h="424733">
                  <a:moveTo>
                    <a:pt x="531676" y="273017"/>
                  </a:moveTo>
                  <a:cubicBezTo>
                    <a:pt x="573630" y="273017"/>
                    <a:pt x="607640" y="306980"/>
                    <a:pt x="607640" y="348875"/>
                  </a:cubicBezTo>
                  <a:cubicBezTo>
                    <a:pt x="607640" y="390770"/>
                    <a:pt x="573630" y="424733"/>
                    <a:pt x="531676" y="424733"/>
                  </a:cubicBezTo>
                  <a:cubicBezTo>
                    <a:pt x="489722" y="424733"/>
                    <a:pt x="455712" y="390770"/>
                    <a:pt x="455712" y="348875"/>
                  </a:cubicBezTo>
                  <a:cubicBezTo>
                    <a:pt x="455712" y="306980"/>
                    <a:pt x="489722" y="273017"/>
                    <a:pt x="531676" y="273017"/>
                  </a:cubicBezTo>
                  <a:close/>
                  <a:moveTo>
                    <a:pt x="75924" y="273017"/>
                  </a:moveTo>
                  <a:lnTo>
                    <a:pt x="436941" y="273017"/>
                  </a:lnTo>
                  <a:cubicBezTo>
                    <a:pt x="420208" y="293815"/>
                    <a:pt x="410150" y="320212"/>
                    <a:pt x="410150" y="348831"/>
                  </a:cubicBezTo>
                  <a:cubicBezTo>
                    <a:pt x="410150" y="377538"/>
                    <a:pt x="420208" y="403935"/>
                    <a:pt x="436941" y="424733"/>
                  </a:cubicBezTo>
                  <a:lnTo>
                    <a:pt x="75924" y="424733"/>
                  </a:lnTo>
                  <a:cubicBezTo>
                    <a:pt x="34001" y="424733"/>
                    <a:pt x="0" y="390781"/>
                    <a:pt x="0" y="348831"/>
                  </a:cubicBezTo>
                  <a:cubicBezTo>
                    <a:pt x="0" y="306969"/>
                    <a:pt x="34001" y="273017"/>
                    <a:pt x="75924" y="273017"/>
                  </a:cubicBezTo>
                  <a:close/>
                  <a:moveTo>
                    <a:pt x="170698" y="0"/>
                  </a:moveTo>
                  <a:lnTo>
                    <a:pt x="531626" y="0"/>
                  </a:lnTo>
                  <a:cubicBezTo>
                    <a:pt x="573638" y="0"/>
                    <a:pt x="607639" y="33952"/>
                    <a:pt x="607639" y="75814"/>
                  </a:cubicBezTo>
                  <a:cubicBezTo>
                    <a:pt x="607639" y="117764"/>
                    <a:pt x="573638" y="151716"/>
                    <a:pt x="531626" y="151716"/>
                  </a:cubicBezTo>
                  <a:lnTo>
                    <a:pt x="170698" y="151716"/>
                  </a:lnTo>
                  <a:cubicBezTo>
                    <a:pt x="187432" y="130918"/>
                    <a:pt x="197490" y="104521"/>
                    <a:pt x="197490" y="75814"/>
                  </a:cubicBezTo>
                  <a:cubicBezTo>
                    <a:pt x="197490" y="47195"/>
                    <a:pt x="187432" y="20798"/>
                    <a:pt x="170698" y="0"/>
                  </a:cubicBezTo>
                  <a:close/>
                  <a:moveTo>
                    <a:pt x="75964" y="0"/>
                  </a:moveTo>
                  <a:cubicBezTo>
                    <a:pt x="117918" y="0"/>
                    <a:pt x="151928" y="33963"/>
                    <a:pt x="151928" y="75858"/>
                  </a:cubicBezTo>
                  <a:cubicBezTo>
                    <a:pt x="151928" y="117753"/>
                    <a:pt x="117918" y="151716"/>
                    <a:pt x="75964" y="151716"/>
                  </a:cubicBezTo>
                  <a:cubicBezTo>
                    <a:pt x="34010" y="151716"/>
                    <a:pt x="0" y="117753"/>
                    <a:pt x="0" y="75858"/>
                  </a:cubicBezTo>
                  <a:cubicBezTo>
                    <a:pt x="0" y="33963"/>
                    <a:pt x="34010" y="0"/>
                    <a:pt x="75964" y="0"/>
                  </a:cubicBezTo>
                  <a:close/>
                </a:path>
              </a:pathLst>
            </a:custGeom>
            <a:solidFill>
              <a:schemeClr val="bg1"/>
            </a:solidFill>
            <a:ln>
              <a:solidFill>
                <a:schemeClr val="bg1"/>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814" y="6271627"/>
              <a:ext cx="418056" cy="387185"/>
            </a:xfrm>
            <a:prstGeom prst="rect">
              <a:avLst/>
            </a:prstGeom>
            <a:ln>
              <a:noFill/>
            </a:ln>
          </p:spPr>
        </p:pic>
        <p:sp>
          <p:nvSpPr>
            <p:cNvPr id="51" name="文本框 32"/>
            <p:cNvSpPr txBox="1"/>
            <p:nvPr/>
          </p:nvSpPr>
          <p:spPr>
            <a:xfrm>
              <a:off x="2281951" y="6079210"/>
              <a:ext cx="355165" cy="67947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智能硬件</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52" name="直接连接符 51"/>
            <p:cNvCxnSpPr/>
            <p:nvPr/>
          </p:nvCxnSpPr>
          <p:spPr>
            <a:xfrm>
              <a:off x="6138426" y="6112030"/>
              <a:ext cx="0" cy="5264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signpost_32349"/>
            <p:cNvSpPr>
              <a:spLocks noChangeAspect="1"/>
            </p:cNvSpPr>
            <p:nvPr/>
          </p:nvSpPr>
          <p:spPr bwMode="auto">
            <a:xfrm>
              <a:off x="4220984" y="6260366"/>
              <a:ext cx="338737" cy="385805"/>
            </a:xfrm>
            <a:custGeom>
              <a:avLst/>
              <a:gdLst>
                <a:gd name="T0" fmla="*/ 4198 w 4198"/>
                <a:gd name="T1" fmla="*/ 120 h 5801"/>
                <a:gd name="T2" fmla="*/ 4198 w 4198"/>
                <a:gd name="T3" fmla="*/ 5682 h 5801"/>
                <a:gd name="T4" fmla="*/ 4079 w 4198"/>
                <a:gd name="T5" fmla="*/ 5801 h 5801"/>
                <a:gd name="T6" fmla="*/ 3401 w 4198"/>
                <a:gd name="T7" fmla="*/ 5801 h 5801"/>
                <a:gd name="T8" fmla="*/ 3281 w 4198"/>
                <a:gd name="T9" fmla="*/ 5682 h 5801"/>
                <a:gd name="T10" fmla="*/ 3281 w 4198"/>
                <a:gd name="T11" fmla="*/ 120 h 5801"/>
                <a:gd name="T12" fmla="*/ 3401 w 4198"/>
                <a:gd name="T13" fmla="*/ 0 h 5801"/>
                <a:gd name="T14" fmla="*/ 4079 w 4198"/>
                <a:gd name="T15" fmla="*/ 0 h 5801"/>
                <a:gd name="T16" fmla="*/ 4198 w 4198"/>
                <a:gd name="T17" fmla="*/ 120 h 5801"/>
                <a:gd name="T18" fmla="*/ 3037 w 4198"/>
                <a:gd name="T19" fmla="*/ 429 h 5801"/>
                <a:gd name="T20" fmla="*/ 644 w 4198"/>
                <a:gd name="T21" fmla="*/ 429 h 5801"/>
                <a:gd name="T22" fmla="*/ 604 w 4198"/>
                <a:gd name="T23" fmla="*/ 444 h 5801"/>
                <a:gd name="T24" fmla="*/ 21 w 4198"/>
                <a:gd name="T25" fmla="*/ 967 h 5801"/>
                <a:gd name="T26" fmla="*/ 1 w 4198"/>
                <a:gd name="T27" fmla="*/ 1015 h 5801"/>
                <a:gd name="T28" fmla="*/ 26 w 4198"/>
                <a:gd name="T29" fmla="*/ 1061 h 5801"/>
                <a:gd name="T30" fmla="*/ 610 w 4198"/>
                <a:gd name="T31" fmla="*/ 1474 h 5801"/>
                <a:gd name="T32" fmla="*/ 644 w 4198"/>
                <a:gd name="T33" fmla="*/ 1485 h 5801"/>
                <a:gd name="T34" fmla="*/ 3037 w 4198"/>
                <a:gd name="T35" fmla="*/ 1485 h 5801"/>
                <a:gd name="T36" fmla="*/ 3097 w 4198"/>
                <a:gd name="T37" fmla="*/ 1425 h 5801"/>
                <a:gd name="T38" fmla="*/ 3097 w 4198"/>
                <a:gd name="T39" fmla="*/ 488 h 5801"/>
                <a:gd name="T40" fmla="*/ 3037 w 4198"/>
                <a:gd name="T41" fmla="*/ 429 h 5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98" h="5801">
                  <a:moveTo>
                    <a:pt x="4198" y="120"/>
                  </a:moveTo>
                  <a:lnTo>
                    <a:pt x="4198" y="5682"/>
                  </a:lnTo>
                  <a:cubicBezTo>
                    <a:pt x="4198" y="5748"/>
                    <a:pt x="4145" y="5801"/>
                    <a:pt x="4079" y="5801"/>
                  </a:cubicBezTo>
                  <a:lnTo>
                    <a:pt x="3401" y="5801"/>
                  </a:lnTo>
                  <a:cubicBezTo>
                    <a:pt x="3335" y="5801"/>
                    <a:pt x="3281" y="5748"/>
                    <a:pt x="3281" y="5682"/>
                  </a:cubicBezTo>
                  <a:lnTo>
                    <a:pt x="3281" y="120"/>
                  </a:lnTo>
                  <a:cubicBezTo>
                    <a:pt x="3281" y="53"/>
                    <a:pt x="3335" y="0"/>
                    <a:pt x="3401" y="0"/>
                  </a:cubicBezTo>
                  <a:lnTo>
                    <a:pt x="4079" y="0"/>
                  </a:lnTo>
                  <a:cubicBezTo>
                    <a:pt x="4145" y="0"/>
                    <a:pt x="4198" y="53"/>
                    <a:pt x="4198" y="120"/>
                  </a:cubicBezTo>
                  <a:close/>
                  <a:moveTo>
                    <a:pt x="3037" y="429"/>
                  </a:moveTo>
                  <a:lnTo>
                    <a:pt x="644" y="429"/>
                  </a:lnTo>
                  <a:cubicBezTo>
                    <a:pt x="629" y="429"/>
                    <a:pt x="615" y="434"/>
                    <a:pt x="604" y="444"/>
                  </a:cubicBezTo>
                  <a:lnTo>
                    <a:pt x="21" y="967"/>
                  </a:lnTo>
                  <a:cubicBezTo>
                    <a:pt x="8" y="979"/>
                    <a:pt x="0" y="997"/>
                    <a:pt x="1" y="1015"/>
                  </a:cubicBezTo>
                  <a:cubicBezTo>
                    <a:pt x="2" y="1033"/>
                    <a:pt x="12" y="1050"/>
                    <a:pt x="26" y="1061"/>
                  </a:cubicBezTo>
                  <a:lnTo>
                    <a:pt x="610" y="1474"/>
                  </a:lnTo>
                  <a:cubicBezTo>
                    <a:pt x="620" y="1481"/>
                    <a:pt x="632" y="1485"/>
                    <a:pt x="644" y="1485"/>
                  </a:cubicBezTo>
                  <a:lnTo>
                    <a:pt x="3037" y="1485"/>
                  </a:lnTo>
                  <a:cubicBezTo>
                    <a:pt x="3070" y="1485"/>
                    <a:pt x="3097" y="1458"/>
                    <a:pt x="3097" y="1425"/>
                  </a:cubicBezTo>
                  <a:lnTo>
                    <a:pt x="3097" y="488"/>
                  </a:lnTo>
                  <a:cubicBezTo>
                    <a:pt x="3097" y="455"/>
                    <a:pt x="3070" y="429"/>
                    <a:pt x="3037" y="429"/>
                  </a:cubicBezTo>
                  <a:close/>
                </a:path>
              </a:pathLst>
            </a:custGeom>
            <a:solidFill>
              <a:schemeClr val="bg1"/>
            </a:solidFill>
            <a:ln>
              <a:solidFill>
                <a:schemeClr val="bg1"/>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文本框 32"/>
            <p:cNvSpPr txBox="1"/>
            <p:nvPr/>
          </p:nvSpPr>
          <p:spPr>
            <a:xfrm>
              <a:off x="6283853" y="6089536"/>
              <a:ext cx="355165" cy="67947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传输网络</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5" name="connection_155758"/>
            <p:cNvSpPr>
              <a:spLocks noChangeAspect="1"/>
            </p:cNvSpPr>
            <p:nvPr/>
          </p:nvSpPr>
          <p:spPr bwMode="auto">
            <a:xfrm>
              <a:off x="7351871" y="6294342"/>
              <a:ext cx="311639" cy="288156"/>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6580" h="605592">
                  <a:moveTo>
                    <a:pt x="303337" y="527900"/>
                  </a:moveTo>
                  <a:cubicBezTo>
                    <a:pt x="345588" y="527900"/>
                    <a:pt x="379854" y="562667"/>
                    <a:pt x="379854" y="605592"/>
                  </a:cubicBezTo>
                  <a:lnTo>
                    <a:pt x="226727" y="605592"/>
                  </a:lnTo>
                  <a:cubicBezTo>
                    <a:pt x="226727" y="562667"/>
                    <a:pt x="260992" y="527900"/>
                    <a:pt x="303337" y="527900"/>
                  </a:cubicBezTo>
                  <a:close/>
                  <a:moveTo>
                    <a:pt x="303290" y="426850"/>
                  </a:moveTo>
                  <a:cubicBezTo>
                    <a:pt x="327764" y="426850"/>
                    <a:pt x="347605" y="446991"/>
                    <a:pt x="347605" y="471836"/>
                  </a:cubicBezTo>
                  <a:cubicBezTo>
                    <a:pt x="347605" y="496681"/>
                    <a:pt x="327764" y="516822"/>
                    <a:pt x="303290" y="516822"/>
                  </a:cubicBezTo>
                  <a:cubicBezTo>
                    <a:pt x="278816" y="516822"/>
                    <a:pt x="258975" y="496681"/>
                    <a:pt x="258975" y="471836"/>
                  </a:cubicBezTo>
                  <a:cubicBezTo>
                    <a:pt x="258975" y="446991"/>
                    <a:pt x="278816" y="426850"/>
                    <a:pt x="303290" y="426850"/>
                  </a:cubicBezTo>
                  <a:close/>
                  <a:moveTo>
                    <a:pt x="319066" y="332522"/>
                  </a:moveTo>
                  <a:cubicBezTo>
                    <a:pt x="335072" y="335208"/>
                    <a:pt x="352501" y="342374"/>
                    <a:pt x="370539" y="356696"/>
                  </a:cubicBezTo>
                  <a:lnTo>
                    <a:pt x="358746" y="371527"/>
                  </a:lnTo>
                  <a:cubicBezTo>
                    <a:pt x="299316" y="324345"/>
                    <a:pt x="250286" y="369024"/>
                    <a:pt x="248336" y="370971"/>
                  </a:cubicBezTo>
                  <a:lnTo>
                    <a:pt x="235336" y="357159"/>
                  </a:lnTo>
                  <a:cubicBezTo>
                    <a:pt x="235823" y="356742"/>
                    <a:pt x="271046" y="324466"/>
                    <a:pt x="319066" y="332522"/>
                  </a:cubicBezTo>
                  <a:close/>
                  <a:moveTo>
                    <a:pt x="293317" y="278077"/>
                  </a:moveTo>
                  <a:cubicBezTo>
                    <a:pt x="324659" y="275643"/>
                    <a:pt x="361999" y="283487"/>
                    <a:pt x="401376" y="314707"/>
                  </a:cubicBezTo>
                  <a:lnTo>
                    <a:pt x="389585" y="329540"/>
                  </a:lnTo>
                  <a:cubicBezTo>
                    <a:pt x="297671" y="256578"/>
                    <a:pt x="221076" y="326017"/>
                    <a:pt x="217920" y="329077"/>
                  </a:cubicBezTo>
                  <a:lnTo>
                    <a:pt x="204922" y="315263"/>
                  </a:lnTo>
                  <a:cubicBezTo>
                    <a:pt x="205502" y="314742"/>
                    <a:pt x="241079" y="282134"/>
                    <a:pt x="293317" y="278077"/>
                  </a:cubicBezTo>
                  <a:close/>
                  <a:moveTo>
                    <a:pt x="290017" y="223838"/>
                  </a:moveTo>
                  <a:cubicBezTo>
                    <a:pt x="332285" y="220588"/>
                    <a:pt x="382642" y="231191"/>
                    <a:pt x="435741" y="273287"/>
                  </a:cubicBezTo>
                  <a:lnTo>
                    <a:pt x="423949" y="288118"/>
                  </a:lnTo>
                  <a:cubicBezTo>
                    <a:pt x="295165" y="185873"/>
                    <a:pt x="188295" y="283391"/>
                    <a:pt x="183838" y="287655"/>
                  </a:cubicBezTo>
                  <a:lnTo>
                    <a:pt x="170839" y="273843"/>
                  </a:lnTo>
                  <a:cubicBezTo>
                    <a:pt x="171593" y="273147"/>
                    <a:pt x="219571" y="229254"/>
                    <a:pt x="290017" y="223838"/>
                  </a:cubicBezTo>
                  <a:close/>
                  <a:moveTo>
                    <a:pt x="530052" y="101120"/>
                  </a:moveTo>
                  <a:cubicBezTo>
                    <a:pt x="572310" y="101120"/>
                    <a:pt x="606580" y="135887"/>
                    <a:pt x="606580" y="178812"/>
                  </a:cubicBezTo>
                  <a:lnTo>
                    <a:pt x="453524" y="178812"/>
                  </a:lnTo>
                  <a:cubicBezTo>
                    <a:pt x="453524" y="135887"/>
                    <a:pt x="487795" y="101120"/>
                    <a:pt x="530052" y="101120"/>
                  </a:cubicBezTo>
                  <a:close/>
                  <a:moveTo>
                    <a:pt x="76517" y="101120"/>
                  </a:moveTo>
                  <a:cubicBezTo>
                    <a:pt x="118861" y="101120"/>
                    <a:pt x="153127" y="135887"/>
                    <a:pt x="153127" y="178812"/>
                  </a:cubicBezTo>
                  <a:lnTo>
                    <a:pt x="0" y="178812"/>
                  </a:lnTo>
                  <a:cubicBezTo>
                    <a:pt x="0" y="135887"/>
                    <a:pt x="34265" y="101120"/>
                    <a:pt x="76517" y="101120"/>
                  </a:cubicBezTo>
                  <a:close/>
                  <a:moveTo>
                    <a:pt x="530052" y="0"/>
                  </a:moveTo>
                  <a:cubicBezTo>
                    <a:pt x="554507" y="0"/>
                    <a:pt x="574332" y="20157"/>
                    <a:pt x="574332" y="45021"/>
                  </a:cubicBezTo>
                  <a:cubicBezTo>
                    <a:pt x="574332" y="69885"/>
                    <a:pt x="554507" y="90042"/>
                    <a:pt x="530052" y="90042"/>
                  </a:cubicBezTo>
                  <a:cubicBezTo>
                    <a:pt x="505597" y="90042"/>
                    <a:pt x="485772" y="69885"/>
                    <a:pt x="485772" y="45021"/>
                  </a:cubicBezTo>
                  <a:cubicBezTo>
                    <a:pt x="485772" y="20157"/>
                    <a:pt x="505597" y="0"/>
                    <a:pt x="530052" y="0"/>
                  </a:cubicBezTo>
                  <a:close/>
                  <a:moveTo>
                    <a:pt x="76563" y="0"/>
                  </a:moveTo>
                  <a:cubicBezTo>
                    <a:pt x="101037" y="0"/>
                    <a:pt x="120878" y="20157"/>
                    <a:pt x="120878" y="45021"/>
                  </a:cubicBezTo>
                  <a:cubicBezTo>
                    <a:pt x="120878" y="69885"/>
                    <a:pt x="101037" y="90042"/>
                    <a:pt x="76563" y="90042"/>
                  </a:cubicBezTo>
                  <a:cubicBezTo>
                    <a:pt x="52089" y="90042"/>
                    <a:pt x="32248" y="69885"/>
                    <a:pt x="32248" y="45021"/>
                  </a:cubicBezTo>
                  <a:cubicBezTo>
                    <a:pt x="32248" y="20157"/>
                    <a:pt x="52089" y="0"/>
                    <a:pt x="76563"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6" name="connection_155755"/>
            <p:cNvSpPr>
              <a:spLocks noChangeAspect="1"/>
            </p:cNvSpPr>
            <p:nvPr/>
          </p:nvSpPr>
          <p:spPr bwMode="auto">
            <a:xfrm>
              <a:off x="6695525" y="6195369"/>
              <a:ext cx="421773" cy="38999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580" h="605592">
                  <a:moveTo>
                    <a:pt x="499050" y="496427"/>
                  </a:moveTo>
                  <a:cubicBezTo>
                    <a:pt x="558479" y="496427"/>
                    <a:pt x="606580" y="545357"/>
                    <a:pt x="606580" y="605592"/>
                  </a:cubicBezTo>
                  <a:lnTo>
                    <a:pt x="391426" y="605592"/>
                  </a:lnTo>
                  <a:cubicBezTo>
                    <a:pt x="391426" y="545357"/>
                    <a:pt x="439620" y="496427"/>
                    <a:pt x="499050" y="496427"/>
                  </a:cubicBezTo>
                  <a:close/>
                  <a:moveTo>
                    <a:pt x="499038" y="354309"/>
                  </a:moveTo>
                  <a:cubicBezTo>
                    <a:pt x="533450" y="354309"/>
                    <a:pt x="561347" y="382617"/>
                    <a:pt x="561347" y="417536"/>
                  </a:cubicBezTo>
                  <a:cubicBezTo>
                    <a:pt x="561347" y="452455"/>
                    <a:pt x="533450" y="480763"/>
                    <a:pt x="499038" y="480763"/>
                  </a:cubicBezTo>
                  <a:cubicBezTo>
                    <a:pt x="464626" y="480763"/>
                    <a:pt x="436729" y="452455"/>
                    <a:pt x="436729" y="417536"/>
                  </a:cubicBezTo>
                  <a:cubicBezTo>
                    <a:pt x="436729" y="382617"/>
                    <a:pt x="464626" y="354309"/>
                    <a:pt x="499038" y="354309"/>
                  </a:cubicBezTo>
                  <a:close/>
                  <a:moveTo>
                    <a:pt x="97733" y="297856"/>
                  </a:moveTo>
                  <a:lnTo>
                    <a:pt x="135711" y="297856"/>
                  </a:lnTo>
                  <a:lnTo>
                    <a:pt x="135711" y="398062"/>
                  </a:lnTo>
                  <a:lnTo>
                    <a:pt x="390226" y="398062"/>
                  </a:lnTo>
                  <a:lnTo>
                    <a:pt x="390226" y="435882"/>
                  </a:lnTo>
                  <a:lnTo>
                    <a:pt x="97733" y="435882"/>
                  </a:lnTo>
                  <a:close/>
                  <a:moveTo>
                    <a:pt x="107612" y="142119"/>
                  </a:moveTo>
                  <a:cubicBezTo>
                    <a:pt x="167036" y="142119"/>
                    <a:pt x="215224" y="191048"/>
                    <a:pt x="215224" y="251284"/>
                  </a:cubicBezTo>
                  <a:lnTo>
                    <a:pt x="0" y="251284"/>
                  </a:lnTo>
                  <a:cubicBezTo>
                    <a:pt x="0" y="191048"/>
                    <a:pt x="48188" y="142119"/>
                    <a:pt x="107612" y="142119"/>
                  </a:cubicBezTo>
                  <a:close/>
                  <a:moveTo>
                    <a:pt x="107612" y="0"/>
                  </a:moveTo>
                  <a:cubicBezTo>
                    <a:pt x="142024" y="0"/>
                    <a:pt x="169921" y="28308"/>
                    <a:pt x="169921" y="63227"/>
                  </a:cubicBezTo>
                  <a:cubicBezTo>
                    <a:pt x="169921" y="98146"/>
                    <a:pt x="142024" y="126454"/>
                    <a:pt x="107612" y="126454"/>
                  </a:cubicBezTo>
                  <a:cubicBezTo>
                    <a:pt x="73200" y="126454"/>
                    <a:pt x="45303" y="98146"/>
                    <a:pt x="45303" y="63227"/>
                  </a:cubicBezTo>
                  <a:cubicBezTo>
                    <a:pt x="45303" y="28308"/>
                    <a:pt x="73200" y="0"/>
                    <a:pt x="10761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9" name="文本框 32"/>
            <p:cNvSpPr txBox="1"/>
            <p:nvPr/>
          </p:nvSpPr>
          <p:spPr>
            <a:xfrm>
              <a:off x="9115568" y="6077709"/>
              <a:ext cx="355165" cy="67947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机房设备</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0" name="文本框 15"/>
            <p:cNvSpPr txBox="1"/>
            <p:nvPr/>
          </p:nvSpPr>
          <p:spPr>
            <a:xfrm>
              <a:off x="8475732" y="6331557"/>
              <a:ext cx="333243"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61" name="直接连接符 60"/>
            <p:cNvCxnSpPr/>
            <p:nvPr/>
          </p:nvCxnSpPr>
          <p:spPr>
            <a:xfrm>
              <a:off x="8897331" y="6116070"/>
              <a:ext cx="0" cy="5264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macbook_337664"/>
            <p:cNvSpPr>
              <a:spLocks noChangeAspect="1"/>
            </p:cNvSpPr>
            <p:nvPr/>
          </p:nvSpPr>
          <p:spPr bwMode="auto">
            <a:xfrm>
              <a:off x="10074422" y="6196749"/>
              <a:ext cx="464130" cy="37549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7639" h="530793">
                  <a:moveTo>
                    <a:pt x="25278" y="379148"/>
                  </a:moveTo>
                  <a:lnTo>
                    <a:pt x="227854" y="379148"/>
                  </a:lnTo>
                  <a:cubicBezTo>
                    <a:pt x="234618" y="379148"/>
                    <a:pt x="241027" y="381813"/>
                    <a:pt x="245744" y="386611"/>
                  </a:cubicBezTo>
                  <a:lnTo>
                    <a:pt x="263634" y="404467"/>
                  </a:lnTo>
                  <a:lnTo>
                    <a:pt x="343917" y="404467"/>
                  </a:lnTo>
                  <a:lnTo>
                    <a:pt x="361896" y="386611"/>
                  </a:lnTo>
                  <a:cubicBezTo>
                    <a:pt x="366613" y="381813"/>
                    <a:pt x="373021" y="379148"/>
                    <a:pt x="379786" y="379148"/>
                  </a:cubicBezTo>
                  <a:lnTo>
                    <a:pt x="582273" y="379148"/>
                  </a:lnTo>
                  <a:cubicBezTo>
                    <a:pt x="596336" y="379148"/>
                    <a:pt x="607639" y="390519"/>
                    <a:pt x="607639" y="404467"/>
                  </a:cubicBezTo>
                  <a:lnTo>
                    <a:pt x="607639" y="505563"/>
                  </a:lnTo>
                  <a:cubicBezTo>
                    <a:pt x="607639" y="519511"/>
                    <a:pt x="596336" y="530793"/>
                    <a:pt x="582273" y="530793"/>
                  </a:cubicBezTo>
                  <a:lnTo>
                    <a:pt x="25278" y="530793"/>
                  </a:lnTo>
                  <a:cubicBezTo>
                    <a:pt x="11304" y="530793"/>
                    <a:pt x="0" y="519511"/>
                    <a:pt x="0" y="505563"/>
                  </a:cubicBezTo>
                  <a:lnTo>
                    <a:pt x="0" y="404467"/>
                  </a:lnTo>
                  <a:cubicBezTo>
                    <a:pt x="0" y="390519"/>
                    <a:pt x="11304" y="379148"/>
                    <a:pt x="25278" y="379148"/>
                  </a:cubicBezTo>
                  <a:close/>
                  <a:moveTo>
                    <a:pt x="75942" y="0"/>
                  </a:moveTo>
                  <a:lnTo>
                    <a:pt x="531609" y="0"/>
                  </a:lnTo>
                  <a:cubicBezTo>
                    <a:pt x="545671" y="0"/>
                    <a:pt x="556973" y="11286"/>
                    <a:pt x="556973" y="25239"/>
                  </a:cubicBezTo>
                  <a:lnTo>
                    <a:pt x="556973" y="328557"/>
                  </a:lnTo>
                  <a:cubicBezTo>
                    <a:pt x="556973" y="342510"/>
                    <a:pt x="545671" y="353886"/>
                    <a:pt x="531609" y="353886"/>
                  </a:cubicBezTo>
                  <a:lnTo>
                    <a:pt x="75942" y="353886"/>
                  </a:lnTo>
                  <a:cubicBezTo>
                    <a:pt x="61969" y="353886"/>
                    <a:pt x="50666" y="342510"/>
                    <a:pt x="50666" y="328557"/>
                  </a:cubicBezTo>
                  <a:lnTo>
                    <a:pt x="50666" y="25239"/>
                  </a:lnTo>
                  <a:cubicBezTo>
                    <a:pt x="50666" y="11286"/>
                    <a:pt x="61969" y="0"/>
                    <a:pt x="7594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文本框 15"/>
            <p:cNvSpPr txBox="1"/>
            <p:nvPr/>
          </p:nvSpPr>
          <p:spPr>
            <a:xfrm>
              <a:off x="10525445" y="6396882"/>
              <a:ext cx="333243"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文本框 37"/>
            <p:cNvSpPr txBox="1"/>
            <p:nvPr/>
          </p:nvSpPr>
          <p:spPr>
            <a:xfrm>
              <a:off x="7178114" y="6090350"/>
              <a:ext cx="679865"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4G/5G</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65" name="图片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5312" y="6173217"/>
              <a:ext cx="425928" cy="394475"/>
            </a:xfrm>
            <a:prstGeom prst="rect">
              <a:avLst/>
            </a:prstGeom>
          </p:spPr>
        </p:pic>
        <p:sp>
          <p:nvSpPr>
            <p:cNvPr id="66" name="文本框 32"/>
            <p:cNvSpPr txBox="1"/>
            <p:nvPr/>
          </p:nvSpPr>
          <p:spPr>
            <a:xfrm>
              <a:off x="2671311" y="473530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用户数据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7" name="iconfont-11145-6970030"/>
            <p:cNvSpPr>
              <a:spLocks noChangeAspect="1"/>
            </p:cNvSpPr>
            <p:nvPr/>
          </p:nvSpPr>
          <p:spPr bwMode="auto">
            <a:xfrm>
              <a:off x="2807256" y="4983295"/>
              <a:ext cx="306586" cy="249524"/>
            </a:xfrm>
            <a:custGeom>
              <a:avLst/>
              <a:gdLst>
                <a:gd name="T0" fmla="*/ 2299 w 9995"/>
                <a:gd name="T1" fmla="*/ 4238 h 8134"/>
                <a:gd name="T2" fmla="*/ 1466 w 9995"/>
                <a:gd name="T3" fmla="*/ 2485 h 8134"/>
                <a:gd name="T4" fmla="*/ 3700 w 9995"/>
                <a:gd name="T5" fmla="*/ 234 h 8134"/>
                <a:gd name="T6" fmla="*/ 5934 w 9995"/>
                <a:gd name="T7" fmla="*/ 2485 h 8134"/>
                <a:gd name="T8" fmla="*/ 5101 w 9995"/>
                <a:gd name="T9" fmla="*/ 4238 h 8134"/>
                <a:gd name="T10" fmla="*/ 7400 w 9995"/>
                <a:gd name="T11" fmla="*/ 7689 h 8134"/>
                <a:gd name="T12" fmla="*/ 7374 w 9995"/>
                <a:gd name="T13" fmla="*/ 8134 h 8134"/>
                <a:gd name="T14" fmla="*/ 6570 w 9995"/>
                <a:gd name="T15" fmla="*/ 8134 h 8134"/>
                <a:gd name="T16" fmla="*/ 6603 w 9995"/>
                <a:gd name="T17" fmla="*/ 7689 h 8134"/>
                <a:gd name="T18" fmla="*/ 3700 w 9995"/>
                <a:gd name="T19" fmla="*/ 4764 h 8134"/>
                <a:gd name="T20" fmla="*/ 797 w 9995"/>
                <a:gd name="T21" fmla="*/ 7689 h 8134"/>
                <a:gd name="T22" fmla="*/ 830 w 9995"/>
                <a:gd name="T23" fmla="*/ 8134 h 8134"/>
                <a:gd name="T24" fmla="*/ 26 w 9995"/>
                <a:gd name="T25" fmla="*/ 8134 h 8134"/>
                <a:gd name="T26" fmla="*/ 0 w 9995"/>
                <a:gd name="T27" fmla="*/ 7689 h 8134"/>
                <a:gd name="T28" fmla="*/ 2299 w 9995"/>
                <a:gd name="T29" fmla="*/ 4238 h 8134"/>
                <a:gd name="T30" fmla="*/ 3700 w 9995"/>
                <a:gd name="T31" fmla="*/ 3933 h 8134"/>
                <a:gd name="T32" fmla="*/ 5137 w 9995"/>
                <a:gd name="T33" fmla="*/ 2485 h 8134"/>
                <a:gd name="T34" fmla="*/ 3700 w 9995"/>
                <a:gd name="T35" fmla="*/ 1037 h 8134"/>
                <a:gd name="T36" fmla="*/ 2263 w 9995"/>
                <a:gd name="T37" fmla="*/ 2485 h 8134"/>
                <a:gd name="T38" fmla="*/ 3700 w 9995"/>
                <a:gd name="T39" fmla="*/ 3933 h 8134"/>
                <a:gd name="T40" fmla="*/ 6297 w 9995"/>
                <a:gd name="T41" fmla="*/ 0 h 8134"/>
                <a:gd name="T42" fmla="*/ 8530 w 9995"/>
                <a:gd name="T43" fmla="*/ 2251 h 8134"/>
                <a:gd name="T44" fmla="*/ 7697 w 9995"/>
                <a:gd name="T45" fmla="*/ 4005 h 8134"/>
                <a:gd name="T46" fmla="*/ 9995 w 9995"/>
                <a:gd name="T47" fmla="*/ 7457 h 8134"/>
                <a:gd name="T48" fmla="*/ 9969 w 9995"/>
                <a:gd name="T49" fmla="*/ 7901 h 8134"/>
                <a:gd name="T50" fmla="*/ 9165 w 9995"/>
                <a:gd name="T51" fmla="*/ 7901 h 8134"/>
                <a:gd name="T52" fmla="*/ 9198 w 9995"/>
                <a:gd name="T53" fmla="*/ 7457 h 8134"/>
                <a:gd name="T54" fmla="*/ 6297 w 9995"/>
                <a:gd name="T55" fmla="*/ 4531 h 8134"/>
                <a:gd name="T56" fmla="*/ 6306 w 9995"/>
                <a:gd name="T57" fmla="*/ 4531 h 8134"/>
                <a:gd name="T58" fmla="*/ 5891 w 9995"/>
                <a:gd name="T59" fmla="*/ 4115 h 8134"/>
                <a:gd name="T60" fmla="*/ 6306 w 9995"/>
                <a:gd name="T61" fmla="*/ 3699 h 8134"/>
                <a:gd name="T62" fmla="*/ 6297 w 9995"/>
                <a:gd name="T63" fmla="*/ 3699 h 8134"/>
                <a:gd name="T64" fmla="*/ 7733 w 9995"/>
                <a:gd name="T65" fmla="*/ 2251 h 8134"/>
                <a:gd name="T66" fmla="*/ 6297 w 9995"/>
                <a:gd name="T67" fmla="*/ 803 h 8134"/>
                <a:gd name="T68" fmla="*/ 6103 w 9995"/>
                <a:gd name="T69" fmla="*/ 823 h 8134"/>
                <a:gd name="T70" fmla="*/ 5690 w 9995"/>
                <a:gd name="T71" fmla="*/ 536 h 8134"/>
                <a:gd name="T72" fmla="*/ 5686 w 9995"/>
                <a:gd name="T73" fmla="*/ 509 h 8134"/>
                <a:gd name="T74" fmla="*/ 6076 w 9995"/>
                <a:gd name="T75" fmla="*/ 16 h 8134"/>
                <a:gd name="T76" fmla="*/ 6297 w 9995"/>
                <a:gd name="T77"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95" h="8134">
                  <a:moveTo>
                    <a:pt x="2299" y="4238"/>
                  </a:moveTo>
                  <a:cubicBezTo>
                    <a:pt x="1791" y="3826"/>
                    <a:pt x="1466" y="3193"/>
                    <a:pt x="1466" y="2485"/>
                  </a:cubicBezTo>
                  <a:cubicBezTo>
                    <a:pt x="1466" y="1242"/>
                    <a:pt x="2466" y="234"/>
                    <a:pt x="3700" y="234"/>
                  </a:cubicBezTo>
                  <a:cubicBezTo>
                    <a:pt x="4934" y="234"/>
                    <a:pt x="5934" y="1242"/>
                    <a:pt x="5934" y="2485"/>
                  </a:cubicBezTo>
                  <a:cubicBezTo>
                    <a:pt x="5934" y="3193"/>
                    <a:pt x="5609" y="3826"/>
                    <a:pt x="5101" y="4238"/>
                  </a:cubicBezTo>
                  <a:cubicBezTo>
                    <a:pt x="6450" y="4795"/>
                    <a:pt x="7400" y="6130"/>
                    <a:pt x="7400" y="7689"/>
                  </a:cubicBezTo>
                  <a:cubicBezTo>
                    <a:pt x="7400" y="7840"/>
                    <a:pt x="7391" y="7988"/>
                    <a:pt x="7374" y="8134"/>
                  </a:cubicBezTo>
                  <a:lnTo>
                    <a:pt x="6570" y="8134"/>
                  </a:lnTo>
                  <a:cubicBezTo>
                    <a:pt x="6592" y="7987"/>
                    <a:pt x="6603" y="7838"/>
                    <a:pt x="6603" y="7689"/>
                  </a:cubicBezTo>
                  <a:cubicBezTo>
                    <a:pt x="6603" y="6074"/>
                    <a:pt x="5303" y="4764"/>
                    <a:pt x="3700" y="4764"/>
                  </a:cubicBezTo>
                  <a:cubicBezTo>
                    <a:pt x="2097" y="4764"/>
                    <a:pt x="797" y="6074"/>
                    <a:pt x="797" y="7689"/>
                  </a:cubicBezTo>
                  <a:cubicBezTo>
                    <a:pt x="797" y="7840"/>
                    <a:pt x="808" y="7989"/>
                    <a:pt x="830" y="8134"/>
                  </a:cubicBezTo>
                  <a:lnTo>
                    <a:pt x="26" y="8134"/>
                  </a:lnTo>
                  <a:cubicBezTo>
                    <a:pt x="9" y="7986"/>
                    <a:pt x="0" y="7838"/>
                    <a:pt x="0" y="7689"/>
                  </a:cubicBezTo>
                  <a:cubicBezTo>
                    <a:pt x="0" y="6130"/>
                    <a:pt x="950" y="4795"/>
                    <a:pt x="2299" y="4238"/>
                  </a:cubicBezTo>
                  <a:close/>
                  <a:moveTo>
                    <a:pt x="3700" y="3933"/>
                  </a:moveTo>
                  <a:cubicBezTo>
                    <a:pt x="4494" y="3933"/>
                    <a:pt x="5137" y="3285"/>
                    <a:pt x="5137" y="2485"/>
                  </a:cubicBezTo>
                  <a:cubicBezTo>
                    <a:pt x="5137" y="1685"/>
                    <a:pt x="4494" y="1037"/>
                    <a:pt x="3700" y="1037"/>
                  </a:cubicBezTo>
                  <a:cubicBezTo>
                    <a:pt x="2906" y="1037"/>
                    <a:pt x="2263" y="1685"/>
                    <a:pt x="2263" y="2485"/>
                  </a:cubicBezTo>
                  <a:cubicBezTo>
                    <a:pt x="2263" y="3285"/>
                    <a:pt x="2906" y="3933"/>
                    <a:pt x="3700" y="3933"/>
                  </a:cubicBezTo>
                  <a:close/>
                  <a:moveTo>
                    <a:pt x="6297" y="0"/>
                  </a:moveTo>
                  <a:cubicBezTo>
                    <a:pt x="7530" y="0"/>
                    <a:pt x="8530" y="1008"/>
                    <a:pt x="8530" y="2251"/>
                  </a:cubicBezTo>
                  <a:cubicBezTo>
                    <a:pt x="8530" y="2960"/>
                    <a:pt x="8205" y="3592"/>
                    <a:pt x="7697" y="4005"/>
                  </a:cubicBezTo>
                  <a:cubicBezTo>
                    <a:pt x="9045" y="4561"/>
                    <a:pt x="9995" y="5897"/>
                    <a:pt x="9995" y="7457"/>
                  </a:cubicBezTo>
                  <a:cubicBezTo>
                    <a:pt x="9995" y="7607"/>
                    <a:pt x="9986" y="7755"/>
                    <a:pt x="9969" y="7901"/>
                  </a:cubicBezTo>
                  <a:lnTo>
                    <a:pt x="9165" y="7901"/>
                  </a:lnTo>
                  <a:cubicBezTo>
                    <a:pt x="9187" y="7754"/>
                    <a:pt x="9198" y="7605"/>
                    <a:pt x="9198" y="7457"/>
                  </a:cubicBezTo>
                  <a:cubicBezTo>
                    <a:pt x="9198" y="5841"/>
                    <a:pt x="7899" y="4531"/>
                    <a:pt x="6297" y="4531"/>
                  </a:cubicBezTo>
                  <a:lnTo>
                    <a:pt x="6306" y="4531"/>
                  </a:lnTo>
                  <a:cubicBezTo>
                    <a:pt x="6077" y="4531"/>
                    <a:pt x="5891" y="4345"/>
                    <a:pt x="5891" y="4115"/>
                  </a:cubicBezTo>
                  <a:cubicBezTo>
                    <a:pt x="5891" y="3886"/>
                    <a:pt x="6077" y="3699"/>
                    <a:pt x="6306" y="3699"/>
                  </a:cubicBezTo>
                  <a:lnTo>
                    <a:pt x="6297" y="3699"/>
                  </a:lnTo>
                  <a:cubicBezTo>
                    <a:pt x="7090" y="3699"/>
                    <a:pt x="7733" y="3051"/>
                    <a:pt x="7733" y="2251"/>
                  </a:cubicBezTo>
                  <a:cubicBezTo>
                    <a:pt x="7733" y="1451"/>
                    <a:pt x="7090" y="803"/>
                    <a:pt x="6297" y="803"/>
                  </a:cubicBezTo>
                  <a:cubicBezTo>
                    <a:pt x="6241" y="803"/>
                    <a:pt x="6177" y="809"/>
                    <a:pt x="6103" y="823"/>
                  </a:cubicBezTo>
                  <a:cubicBezTo>
                    <a:pt x="5909" y="857"/>
                    <a:pt x="5724" y="729"/>
                    <a:pt x="5690" y="536"/>
                  </a:cubicBezTo>
                  <a:cubicBezTo>
                    <a:pt x="5688" y="527"/>
                    <a:pt x="5687" y="518"/>
                    <a:pt x="5686" y="509"/>
                  </a:cubicBezTo>
                  <a:cubicBezTo>
                    <a:pt x="5661" y="266"/>
                    <a:pt x="5834" y="48"/>
                    <a:pt x="6076" y="16"/>
                  </a:cubicBezTo>
                  <a:cubicBezTo>
                    <a:pt x="6161" y="5"/>
                    <a:pt x="6234" y="0"/>
                    <a:pt x="6297" y="0"/>
                  </a:cubicBezTo>
                  <a:close/>
                </a:path>
              </a:pathLst>
            </a:custGeom>
            <a:solidFill>
              <a:schemeClr val="bg1"/>
            </a:solidFill>
            <a:ln>
              <a:noFill/>
            </a:ln>
          </p:spPr>
          <p:txBody>
            <a:bodyPr/>
            <a:lstStyle/>
            <a:p>
              <a:endParaRPr lang="zh-CN" altLang="en-US"/>
            </a:p>
          </p:txBody>
        </p:sp>
        <p:sp>
          <p:nvSpPr>
            <p:cNvPr id="68" name="文本框 32"/>
            <p:cNvSpPr txBox="1"/>
            <p:nvPr/>
          </p:nvSpPr>
          <p:spPr>
            <a:xfrm>
              <a:off x="5398812" y="6443510"/>
              <a:ext cx="743713" cy="24622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ea"/>
                  <a:sym typeface="+mn-lt"/>
                </a:rPr>
                <a:t>AI</a:t>
              </a:r>
              <a:r>
                <a:rPr kumimoji="0" lang="zh-CN" altLang="en-US" sz="1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ea"/>
                  <a:sym typeface="+mn-lt"/>
                </a:rPr>
                <a:t>超脑</a:t>
              </a:r>
              <a:endParaRPr kumimoji="0" lang="zh-CN" altLang="en-US" sz="10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文本框 37"/>
            <p:cNvSpPr txBox="1"/>
            <p:nvPr/>
          </p:nvSpPr>
          <p:spPr>
            <a:xfrm>
              <a:off x="6682224" y="6093296"/>
              <a:ext cx="679865"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宽带</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70" name="组合 69"/>
            <p:cNvGrpSpPr/>
            <p:nvPr/>
          </p:nvGrpSpPr>
          <p:grpSpPr>
            <a:xfrm>
              <a:off x="2720711" y="6142412"/>
              <a:ext cx="2706897" cy="72115"/>
              <a:chOff x="2669023" y="6035674"/>
              <a:chExt cx="2706897" cy="72115"/>
            </a:xfrm>
          </p:grpSpPr>
          <p:cxnSp>
            <p:nvCxnSpPr>
              <p:cNvPr id="71" name="直接箭头连接符 70"/>
              <p:cNvCxnSpPr/>
              <p:nvPr/>
            </p:nvCxnSpPr>
            <p:spPr>
              <a:xfrm>
                <a:off x="2672564" y="6035674"/>
                <a:ext cx="2703356" cy="0"/>
              </a:xfrm>
              <a:prstGeom prst="straightConnector1">
                <a:avLst/>
              </a:prstGeom>
              <a:ln w="3175">
                <a:solidFill>
                  <a:schemeClr val="bg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4840496" y="6052656"/>
                <a:ext cx="0" cy="55133"/>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2669023" y="6038163"/>
                <a:ext cx="0" cy="55133"/>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3215680" y="6038163"/>
                <a:ext cx="0" cy="55133"/>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791744" y="6038163"/>
                <a:ext cx="0" cy="55133"/>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4367808" y="6051768"/>
                <a:ext cx="0" cy="55133"/>
              </a:xfrm>
              <a:prstGeom prst="line">
                <a:avLst/>
              </a:prstGeom>
              <a:ln w="31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
          <p:nvSpPr>
            <p:cNvPr id="77" name="线条"/>
            <p:cNvSpPr/>
            <p:nvPr/>
          </p:nvSpPr>
          <p:spPr>
            <a:xfrm rot="10800000" flipH="1">
              <a:off x="2271505" y="5843062"/>
              <a:ext cx="8468293" cy="168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8" y="3740"/>
                    <a:pt x="992" y="6546"/>
                    <a:pt x="1506" y="8397"/>
                  </a:cubicBezTo>
                  <a:cubicBezTo>
                    <a:pt x="3030" y="13886"/>
                    <a:pt x="4511" y="10853"/>
                    <a:pt x="6044" y="9146"/>
                  </a:cubicBezTo>
                  <a:cubicBezTo>
                    <a:pt x="7260" y="7792"/>
                    <a:pt x="8484" y="7229"/>
                    <a:pt x="9639" y="14321"/>
                  </a:cubicBezTo>
                  <a:cubicBezTo>
                    <a:pt x="9948" y="16217"/>
                    <a:pt x="10248" y="18652"/>
                    <a:pt x="10535" y="21600"/>
                  </a:cubicBezTo>
                  <a:cubicBezTo>
                    <a:pt x="10913" y="17866"/>
                    <a:pt x="11309" y="14935"/>
                    <a:pt x="11717" y="12854"/>
                  </a:cubicBezTo>
                  <a:cubicBezTo>
                    <a:pt x="12855" y="7056"/>
                    <a:pt x="14022" y="7989"/>
                    <a:pt x="15194" y="9484"/>
                  </a:cubicBezTo>
                  <a:cubicBezTo>
                    <a:pt x="16780" y="11507"/>
                    <a:pt x="18349" y="14628"/>
                    <a:pt x="19919" y="9797"/>
                  </a:cubicBezTo>
                  <a:cubicBezTo>
                    <a:pt x="20491" y="8037"/>
                    <a:pt x="21054" y="5230"/>
                    <a:pt x="21600" y="1409"/>
                  </a:cubicBezTo>
                </a:path>
              </a:pathLst>
            </a:custGeom>
            <a:gradFill flip="none" rotWithShape="1">
              <a:gsLst>
                <a:gs pos="0">
                  <a:srgbClr val="FFFFFF"/>
                </a:gs>
                <a:gs pos="100000">
                  <a:srgbClr val="F8FAFF">
                    <a:alpha val="0"/>
                  </a:srgbClr>
                </a:gs>
              </a:gsLst>
              <a:lin ang="16200000" scaled="0"/>
            </a:gradFill>
            <a:ln w="12700" cap="flat">
              <a:solidFill>
                <a:schemeClr val="bg1"/>
              </a:solidFill>
              <a:miter lim="400000"/>
            </a:ln>
            <a:effectLst/>
          </p:spPr>
          <p:txBody>
            <a:bodyPr wrap="square" lIns="91439" tIns="91439" rIns="91439" bIns="91439"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0"/>
                </a:spcBef>
                <a:spcAft>
                  <a:spcPts val="0"/>
                </a:spcAft>
                <a:buClrTx/>
                <a:buSzTx/>
                <a:buFontTx/>
                <a:buNone/>
                <a:defRPr sz="3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kumimoji="0" sz="36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TextBox 12"/>
            <p:cNvSpPr txBox="1"/>
            <p:nvPr/>
          </p:nvSpPr>
          <p:spPr>
            <a:xfrm>
              <a:off x="5065226" y="5474741"/>
              <a:ext cx="4328053" cy="428625"/>
            </a:xfrm>
            <a:prstGeom prst="rect">
              <a:avLst/>
            </a:prstGeom>
            <a:noFill/>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C000"/>
                  </a:solidFill>
                  <a:effectLst/>
                  <a:uLnTx/>
                  <a:uFillTx/>
                  <a:latin typeface="Calibri" panose="020F0502020204030204"/>
                  <a:ea typeface="微软雅黑" panose="020B0503020204020204" pitchFamily="34" charset="-122"/>
                  <a:cs typeface="+mn-ea"/>
                  <a:sym typeface="+mn-lt"/>
                </a:rPr>
                <a:t>物联网管理平台  </a:t>
              </a:r>
              <a:r>
                <a:rPr kumimoji="0" lang="en-US" altLang="zh-CN" sz="1400" b="1" i="0" u="none" strike="noStrike" kern="1200" cap="none" spc="0" normalizeH="0" baseline="0" noProof="0" dirty="0">
                  <a:ln>
                    <a:noFill/>
                  </a:ln>
                  <a:solidFill>
                    <a:srgbClr val="FFC000"/>
                  </a:solidFill>
                  <a:effectLst/>
                  <a:uLnTx/>
                  <a:uFillTx/>
                  <a:latin typeface="Calibri" panose="020F0502020204030204"/>
                  <a:ea typeface="微软雅黑" panose="020B0503020204020204" pitchFamily="34" charset="-122"/>
                  <a:cs typeface="+mn-ea"/>
                  <a:sym typeface="+mn-lt"/>
                </a:rPr>
                <a:t> </a:t>
              </a:r>
              <a:r>
                <a:rPr kumimoji="0" lang="zh-CN" altLang="en-US" sz="10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rPr>
                <a:t>数据采集、安防管理、设备管理、权限管理、应用连接 </a:t>
              </a:r>
              <a:r>
                <a:rPr kumimoji="0" lang="en-US" altLang="zh-CN" sz="10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rPr>
                <a:t>…</a:t>
              </a:r>
              <a:endParaRPr kumimoji="0" lang="zh-CN" altLang="en-US" sz="12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80" name="文本框 15"/>
            <p:cNvSpPr txBox="1"/>
            <p:nvPr/>
          </p:nvSpPr>
          <p:spPr>
            <a:xfrm>
              <a:off x="10056440" y="5013176"/>
              <a:ext cx="333243"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81" name="组合 80"/>
            <p:cNvGrpSpPr/>
            <p:nvPr/>
          </p:nvGrpSpPr>
          <p:grpSpPr>
            <a:xfrm>
              <a:off x="3407786" y="4744397"/>
              <a:ext cx="674116" cy="501974"/>
              <a:chOff x="3369856" y="4745464"/>
              <a:chExt cx="674116" cy="501974"/>
            </a:xfrm>
          </p:grpSpPr>
          <p:pic>
            <p:nvPicPr>
              <p:cNvPr id="83" name="图形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5854" y="4971068"/>
                <a:ext cx="276370" cy="276370"/>
              </a:xfrm>
              <a:prstGeom prst="rect">
                <a:avLst/>
              </a:prstGeom>
            </p:spPr>
          </p:pic>
          <p:sp>
            <p:nvSpPr>
              <p:cNvPr id="86" name="文本框 32"/>
              <p:cNvSpPr txBox="1"/>
              <p:nvPr/>
            </p:nvSpPr>
            <p:spPr>
              <a:xfrm>
                <a:off x="3369856" y="474546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访客数据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8" name="组合 87"/>
            <p:cNvGrpSpPr/>
            <p:nvPr/>
          </p:nvGrpSpPr>
          <p:grpSpPr>
            <a:xfrm>
              <a:off x="4145984" y="4725144"/>
              <a:ext cx="674116" cy="494177"/>
              <a:chOff x="4151784" y="4735304"/>
              <a:chExt cx="674116" cy="494177"/>
            </a:xfrm>
          </p:grpSpPr>
          <p:sp>
            <p:nvSpPr>
              <p:cNvPr id="89" name="car-repair_112452"/>
              <p:cNvSpPr>
                <a:spLocks noChangeAspect="1"/>
              </p:cNvSpPr>
              <p:nvPr/>
            </p:nvSpPr>
            <p:spPr bwMode="auto">
              <a:xfrm>
                <a:off x="4245728" y="4978400"/>
                <a:ext cx="420128" cy="251081"/>
              </a:xfrm>
              <a:custGeom>
                <a:avLst/>
                <a:gdLst>
                  <a:gd name="connsiteX0" fmla="*/ 306769 w 601005"/>
                  <a:gd name="connsiteY0" fmla="*/ 217225 h 359178"/>
                  <a:gd name="connsiteX1" fmla="*/ 306769 w 601005"/>
                  <a:gd name="connsiteY1" fmla="*/ 259437 h 359178"/>
                  <a:gd name="connsiteX2" fmla="*/ 391504 w 601005"/>
                  <a:gd name="connsiteY2" fmla="*/ 259437 h 359178"/>
                  <a:gd name="connsiteX3" fmla="*/ 391504 w 601005"/>
                  <a:gd name="connsiteY3" fmla="*/ 254955 h 359178"/>
                  <a:gd name="connsiteX4" fmla="*/ 365878 w 601005"/>
                  <a:gd name="connsiteY4" fmla="*/ 234783 h 359178"/>
                  <a:gd name="connsiteX5" fmla="*/ 350913 w 601005"/>
                  <a:gd name="connsiteY5" fmla="*/ 217225 h 359178"/>
                  <a:gd name="connsiteX6" fmla="*/ 84735 w 601005"/>
                  <a:gd name="connsiteY6" fmla="*/ 217225 h 359178"/>
                  <a:gd name="connsiteX7" fmla="*/ 84735 w 601005"/>
                  <a:gd name="connsiteY7" fmla="*/ 259437 h 359178"/>
                  <a:gd name="connsiteX8" fmla="*/ 172090 w 601005"/>
                  <a:gd name="connsiteY8" fmla="*/ 259437 h 359178"/>
                  <a:gd name="connsiteX9" fmla="*/ 172090 w 601005"/>
                  <a:gd name="connsiteY9" fmla="*/ 217225 h 359178"/>
                  <a:gd name="connsiteX10" fmla="*/ 496252 w 601005"/>
                  <a:gd name="connsiteY10" fmla="*/ 90041 h 359178"/>
                  <a:gd name="connsiteX11" fmla="*/ 531428 w 601005"/>
                  <a:gd name="connsiteY11" fmla="*/ 125340 h 359178"/>
                  <a:gd name="connsiteX12" fmla="*/ 454152 w 601005"/>
                  <a:gd name="connsiteY12" fmla="*/ 202663 h 359178"/>
                  <a:gd name="connsiteX13" fmla="*/ 395025 w 601005"/>
                  <a:gd name="connsiteY13" fmla="*/ 143644 h 359178"/>
                  <a:gd name="connsiteX14" fmla="*/ 430389 w 601005"/>
                  <a:gd name="connsiteY14" fmla="*/ 108344 h 359178"/>
                  <a:gd name="connsiteX15" fmla="*/ 454152 w 601005"/>
                  <a:gd name="connsiteY15" fmla="*/ 132064 h 359178"/>
                  <a:gd name="connsiteX16" fmla="*/ 463146 w 601005"/>
                  <a:gd name="connsiteY16" fmla="*/ 49870 h 359178"/>
                  <a:gd name="connsiteX17" fmla="*/ 401044 w 601005"/>
                  <a:gd name="connsiteY17" fmla="*/ 75459 h 359178"/>
                  <a:gd name="connsiteX18" fmla="*/ 375417 w 601005"/>
                  <a:gd name="connsiteY18" fmla="*/ 137470 h 359178"/>
                  <a:gd name="connsiteX19" fmla="*/ 401044 w 601005"/>
                  <a:gd name="connsiteY19" fmla="*/ 199481 h 359178"/>
                  <a:gd name="connsiteX20" fmla="*/ 463146 w 601005"/>
                  <a:gd name="connsiteY20" fmla="*/ 225257 h 359178"/>
                  <a:gd name="connsiteX21" fmla="*/ 525248 w 601005"/>
                  <a:gd name="connsiteY21" fmla="*/ 199481 h 359178"/>
                  <a:gd name="connsiteX22" fmla="*/ 551062 w 601005"/>
                  <a:gd name="connsiteY22" fmla="*/ 137470 h 359178"/>
                  <a:gd name="connsiteX23" fmla="*/ 525248 w 601005"/>
                  <a:gd name="connsiteY23" fmla="*/ 75459 h 359178"/>
                  <a:gd name="connsiteX24" fmla="*/ 463146 w 601005"/>
                  <a:gd name="connsiteY24" fmla="*/ 49870 h 359178"/>
                  <a:gd name="connsiteX25" fmla="*/ 134305 w 601005"/>
                  <a:gd name="connsiteY25" fmla="*/ 43893 h 359178"/>
                  <a:gd name="connsiteX26" fmla="*/ 100635 w 601005"/>
                  <a:gd name="connsiteY26" fmla="*/ 164180 h 359178"/>
                  <a:gd name="connsiteX27" fmla="*/ 328093 w 601005"/>
                  <a:gd name="connsiteY27" fmla="*/ 164180 h 359178"/>
                  <a:gd name="connsiteX28" fmla="*/ 325474 w 601005"/>
                  <a:gd name="connsiteY28" fmla="*/ 137470 h 359178"/>
                  <a:gd name="connsiteX29" fmla="*/ 346985 w 601005"/>
                  <a:gd name="connsiteY29" fmla="*/ 63879 h 359178"/>
                  <a:gd name="connsiteX30" fmla="*/ 341374 w 601005"/>
                  <a:gd name="connsiteY30" fmla="*/ 43893 h 359178"/>
                  <a:gd name="connsiteX31" fmla="*/ 463146 w 601005"/>
                  <a:gd name="connsiteY31" fmla="*/ 0 h 359178"/>
                  <a:gd name="connsiteX32" fmla="*/ 560602 w 601005"/>
                  <a:gd name="connsiteY32" fmla="*/ 40344 h 359178"/>
                  <a:gd name="connsiteX33" fmla="*/ 601005 w 601005"/>
                  <a:gd name="connsiteY33" fmla="*/ 137470 h 359178"/>
                  <a:gd name="connsiteX34" fmla="*/ 560602 w 601005"/>
                  <a:gd name="connsiteY34" fmla="*/ 234783 h 359178"/>
                  <a:gd name="connsiteX35" fmla="*/ 463146 w 601005"/>
                  <a:gd name="connsiteY35" fmla="*/ 275127 h 359178"/>
                  <a:gd name="connsiteX36" fmla="*/ 447434 w 601005"/>
                  <a:gd name="connsiteY36" fmla="*/ 274193 h 359178"/>
                  <a:gd name="connsiteX37" fmla="*/ 447434 w 601005"/>
                  <a:gd name="connsiteY37" fmla="*/ 325371 h 359178"/>
                  <a:gd name="connsiteX38" fmla="*/ 413951 w 601005"/>
                  <a:gd name="connsiteY38" fmla="*/ 325371 h 359178"/>
                  <a:gd name="connsiteX39" fmla="*/ 413951 w 601005"/>
                  <a:gd name="connsiteY39" fmla="*/ 359178 h 359178"/>
                  <a:gd name="connsiteX40" fmla="*/ 316682 w 601005"/>
                  <a:gd name="connsiteY40" fmla="*/ 359178 h 359178"/>
                  <a:gd name="connsiteX41" fmla="*/ 316682 w 601005"/>
                  <a:gd name="connsiteY41" fmla="*/ 325371 h 359178"/>
                  <a:gd name="connsiteX42" fmla="*/ 159557 w 601005"/>
                  <a:gd name="connsiteY42" fmla="*/ 325371 h 359178"/>
                  <a:gd name="connsiteX43" fmla="*/ 159557 w 601005"/>
                  <a:gd name="connsiteY43" fmla="*/ 359178 h 359178"/>
                  <a:gd name="connsiteX44" fmla="*/ 62289 w 601005"/>
                  <a:gd name="connsiteY44" fmla="*/ 359178 h 359178"/>
                  <a:gd name="connsiteX45" fmla="*/ 62289 w 601005"/>
                  <a:gd name="connsiteY45" fmla="*/ 325371 h 359178"/>
                  <a:gd name="connsiteX46" fmla="*/ 28058 w 601005"/>
                  <a:gd name="connsiteY46" fmla="*/ 325371 h 359178"/>
                  <a:gd name="connsiteX47" fmla="*/ 28058 w 601005"/>
                  <a:gd name="connsiteY47" fmla="*/ 202656 h 359178"/>
                  <a:gd name="connsiteX48" fmla="*/ 28619 w 601005"/>
                  <a:gd name="connsiteY48" fmla="*/ 200975 h 359178"/>
                  <a:gd name="connsiteX49" fmla="*/ 36662 w 601005"/>
                  <a:gd name="connsiteY49" fmla="*/ 174826 h 359178"/>
                  <a:gd name="connsiteX50" fmla="*/ 0 w 601005"/>
                  <a:gd name="connsiteY50" fmla="*/ 174826 h 359178"/>
                  <a:gd name="connsiteX51" fmla="*/ 0 w 601005"/>
                  <a:gd name="connsiteY51" fmla="*/ 90215 h 359178"/>
                  <a:gd name="connsiteX52" fmla="*/ 62289 w 601005"/>
                  <a:gd name="connsiteY52" fmla="*/ 90215 h 359178"/>
                  <a:gd name="connsiteX53" fmla="*/ 89038 w 601005"/>
                  <a:gd name="connsiteY53" fmla="*/ 2055 h 359178"/>
                  <a:gd name="connsiteX54" fmla="*/ 386454 w 601005"/>
                  <a:gd name="connsiteY54" fmla="*/ 2055 h 359178"/>
                  <a:gd name="connsiteX55" fmla="*/ 391878 w 601005"/>
                  <a:gd name="connsiteY55" fmla="*/ 19799 h 359178"/>
                  <a:gd name="connsiteX56" fmla="*/ 463146 w 601005"/>
                  <a:gd name="connsiteY56" fmla="*/ 0 h 35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1005" h="359178">
                    <a:moveTo>
                      <a:pt x="306769" y="217225"/>
                    </a:moveTo>
                    <a:lnTo>
                      <a:pt x="306769" y="259437"/>
                    </a:lnTo>
                    <a:lnTo>
                      <a:pt x="391504" y="259437"/>
                    </a:lnTo>
                    <a:lnTo>
                      <a:pt x="391504" y="254955"/>
                    </a:lnTo>
                    <a:cubicBezTo>
                      <a:pt x="382338" y="249351"/>
                      <a:pt x="373734" y="242627"/>
                      <a:pt x="365878" y="234783"/>
                    </a:cubicBezTo>
                    <a:cubicBezTo>
                      <a:pt x="360266" y="229179"/>
                      <a:pt x="355403" y="223389"/>
                      <a:pt x="350913" y="217225"/>
                    </a:cubicBezTo>
                    <a:close/>
                    <a:moveTo>
                      <a:pt x="84735" y="217225"/>
                    </a:moveTo>
                    <a:lnTo>
                      <a:pt x="84735" y="259437"/>
                    </a:lnTo>
                    <a:lnTo>
                      <a:pt x="172090" y="259437"/>
                    </a:lnTo>
                    <a:lnTo>
                      <a:pt x="172090" y="217225"/>
                    </a:lnTo>
                    <a:close/>
                    <a:moveTo>
                      <a:pt x="496252" y="90041"/>
                    </a:moveTo>
                    <a:lnTo>
                      <a:pt x="531428" y="125340"/>
                    </a:lnTo>
                    <a:lnTo>
                      <a:pt x="454152" y="202663"/>
                    </a:lnTo>
                    <a:lnTo>
                      <a:pt x="395025" y="143644"/>
                    </a:lnTo>
                    <a:lnTo>
                      <a:pt x="430389" y="108344"/>
                    </a:lnTo>
                    <a:lnTo>
                      <a:pt x="454152" y="132064"/>
                    </a:lnTo>
                    <a:close/>
                    <a:moveTo>
                      <a:pt x="463146" y="49870"/>
                    </a:moveTo>
                    <a:cubicBezTo>
                      <a:pt x="439765" y="49870"/>
                      <a:pt x="417692" y="59022"/>
                      <a:pt x="401044" y="75459"/>
                    </a:cubicBezTo>
                    <a:cubicBezTo>
                      <a:pt x="384583" y="92083"/>
                      <a:pt x="375417" y="114123"/>
                      <a:pt x="375417" y="137470"/>
                    </a:cubicBezTo>
                    <a:cubicBezTo>
                      <a:pt x="375417" y="161004"/>
                      <a:pt x="384583" y="183044"/>
                      <a:pt x="401044" y="199481"/>
                    </a:cubicBezTo>
                    <a:cubicBezTo>
                      <a:pt x="417692" y="216105"/>
                      <a:pt x="439765" y="225257"/>
                      <a:pt x="463146" y="225257"/>
                    </a:cubicBezTo>
                    <a:cubicBezTo>
                      <a:pt x="486715" y="225257"/>
                      <a:pt x="508788" y="216105"/>
                      <a:pt x="525248" y="199481"/>
                    </a:cubicBezTo>
                    <a:cubicBezTo>
                      <a:pt x="541896" y="183044"/>
                      <a:pt x="551062" y="161004"/>
                      <a:pt x="551062" y="137470"/>
                    </a:cubicBezTo>
                    <a:cubicBezTo>
                      <a:pt x="551062" y="114123"/>
                      <a:pt x="541896" y="92083"/>
                      <a:pt x="525248" y="75459"/>
                    </a:cubicBezTo>
                    <a:cubicBezTo>
                      <a:pt x="508788" y="59022"/>
                      <a:pt x="486715" y="49870"/>
                      <a:pt x="463146" y="49870"/>
                    </a:cubicBezTo>
                    <a:close/>
                    <a:moveTo>
                      <a:pt x="134305" y="43893"/>
                    </a:moveTo>
                    <a:lnTo>
                      <a:pt x="100635" y="164180"/>
                    </a:lnTo>
                    <a:lnTo>
                      <a:pt x="328093" y="164180"/>
                    </a:lnTo>
                    <a:cubicBezTo>
                      <a:pt x="326409" y="155588"/>
                      <a:pt x="325474" y="146622"/>
                      <a:pt x="325474" y="137470"/>
                    </a:cubicBezTo>
                    <a:cubicBezTo>
                      <a:pt x="325474" y="110947"/>
                      <a:pt x="332956" y="85732"/>
                      <a:pt x="346985" y="63879"/>
                    </a:cubicBezTo>
                    <a:lnTo>
                      <a:pt x="341374" y="43893"/>
                    </a:lnTo>
                    <a:close/>
                    <a:moveTo>
                      <a:pt x="463146" y="0"/>
                    </a:moveTo>
                    <a:cubicBezTo>
                      <a:pt x="499996" y="0"/>
                      <a:pt x="534601" y="14382"/>
                      <a:pt x="560602" y="40344"/>
                    </a:cubicBezTo>
                    <a:cubicBezTo>
                      <a:pt x="586602" y="66307"/>
                      <a:pt x="601005" y="100861"/>
                      <a:pt x="601005" y="137470"/>
                    </a:cubicBezTo>
                    <a:cubicBezTo>
                      <a:pt x="601005" y="174266"/>
                      <a:pt x="586602" y="208820"/>
                      <a:pt x="560602" y="234783"/>
                    </a:cubicBezTo>
                    <a:cubicBezTo>
                      <a:pt x="534601" y="260745"/>
                      <a:pt x="499996" y="275127"/>
                      <a:pt x="463146" y="275127"/>
                    </a:cubicBezTo>
                    <a:cubicBezTo>
                      <a:pt x="457909" y="275127"/>
                      <a:pt x="452671" y="274753"/>
                      <a:pt x="447434" y="274193"/>
                    </a:cubicBezTo>
                    <a:lnTo>
                      <a:pt x="447434" y="325371"/>
                    </a:lnTo>
                    <a:lnTo>
                      <a:pt x="413951" y="325371"/>
                    </a:lnTo>
                    <a:lnTo>
                      <a:pt x="413951" y="359178"/>
                    </a:lnTo>
                    <a:lnTo>
                      <a:pt x="316682" y="359178"/>
                    </a:lnTo>
                    <a:lnTo>
                      <a:pt x="316682" y="325371"/>
                    </a:lnTo>
                    <a:lnTo>
                      <a:pt x="159557" y="325371"/>
                    </a:lnTo>
                    <a:lnTo>
                      <a:pt x="159557" y="359178"/>
                    </a:lnTo>
                    <a:lnTo>
                      <a:pt x="62289" y="359178"/>
                    </a:lnTo>
                    <a:lnTo>
                      <a:pt x="62289" y="325371"/>
                    </a:lnTo>
                    <a:lnTo>
                      <a:pt x="28058" y="325371"/>
                    </a:lnTo>
                    <a:lnTo>
                      <a:pt x="28058" y="202656"/>
                    </a:lnTo>
                    <a:lnTo>
                      <a:pt x="28619" y="200975"/>
                    </a:lnTo>
                    <a:lnTo>
                      <a:pt x="36662" y="174826"/>
                    </a:lnTo>
                    <a:lnTo>
                      <a:pt x="0" y="174826"/>
                    </a:lnTo>
                    <a:lnTo>
                      <a:pt x="0" y="90215"/>
                    </a:lnTo>
                    <a:lnTo>
                      <a:pt x="62289" y="90215"/>
                    </a:lnTo>
                    <a:lnTo>
                      <a:pt x="89038" y="2055"/>
                    </a:lnTo>
                    <a:lnTo>
                      <a:pt x="386454" y="2055"/>
                    </a:lnTo>
                    <a:lnTo>
                      <a:pt x="391878" y="19799"/>
                    </a:lnTo>
                    <a:cubicBezTo>
                      <a:pt x="413203" y="6911"/>
                      <a:pt x="437707" y="0"/>
                      <a:pt x="463146" y="0"/>
                    </a:cubicBezTo>
                    <a:close/>
                  </a:path>
                </a:pathLst>
              </a:custGeom>
              <a:solidFill>
                <a:schemeClr val="bg1"/>
              </a:solidFill>
              <a:ln>
                <a:noFill/>
              </a:ln>
            </p:spPr>
            <p:txBody>
              <a:bodyPr/>
              <a:lstStyle/>
              <a:p>
                <a:endParaRPr lang="zh-CN" altLang="en-US"/>
              </a:p>
            </p:txBody>
          </p:sp>
          <p:sp>
            <p:nvSpPr>
              <p:cNvPr id="90" name="文本框 32"/>
              <p:cNvSpPr txBox="1"/>
              <p:nvPr/>
            </p:nvSpPr>
            <p:spPr>
              <a:xfrm>
                <a:off x="4151784" y="473530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车辆数据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2" name="组合 91"/>
            <p:cNvGrpSpPr/>
            <p:nvPr/>
          </p:nvGrpSpPr>
          <p:grpSpPr>
            <a:xfrm>
              <a:off x="4888742" y="4733161"/>
              <a:ext cx="674116" cy="503431"/>
              <a:chOff x="4923552" y="4745464"/>
              <a:chExt cx="674116" cy="503431"/>
            </a:xfrm>
          </p:grpSpPr>
          <p:pic>
            <p:nvPicPr>
              <p:cNvPr id="93" name="图形 1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5832" y="4951295"/>
                <a:ext cx="297600" cy="297600"/>
              </a:xfrm>
              <a:prstGeom prst="rect">
                <a:avLst/>
              </a:prstGeom>
            </p:spPr>
          </p:pic>
          <p:sp>
            <p:nvSpPr>
              <p:cNvPr id="94" name="文本框 32"/>
              <p:cNvSpPr txBox="1"/>
              <p:nvPr/>
            </p:nvSpPr>
            <p:spPr>
              <a:xfrm>
                <a:off x="4923552" y="474546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房屋数据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5" name="组合 94"/>
            <p:cNvGrpSpPr/>
            <p:nvPr/>
          </p:nvGrpSpPr>
          <p:grpSpPr>
            <a:xfrm>
              <a:off x="5712419" y="4725329"/>
              <a:ext cx="674116" cy="505811"/>
              <a:chOff x="5830203" y="4745464"/>
              <a:chExt cx="674116" cy="505811"/>
            </a:xfrm>
          </p:grpSpPr>
          <p:sp>
            <p:nvSpPr>
              <p:cNvPr id="96" name="video-chat_348507"/>
              <p:cNvSpPr>
                <a:spLocks noChangeAspect="1"/>
              </p:cNvSpPr>
              <p:nvPr/>
            </p:nvSpPr>
            <p:spPr bwMode="auto">
              <a:xfrm>
                <a:off x="5972629" y="4953675"/>
                <a:ext cx="298015" cy="297600"/>
              </a:xfrm>
              <a:custGeom>
                <a:avLst/>
                <a:gdLst>
                  <a:gd name="connsiteX0" fmla="*/ 0 w 606933"/>
                  <a:gd name="connsiteY0" fmla="*/ 441811 h 606087"/>
                  <a:gd name="connsiteX1" fmla="*/ 606933 w 606933"/>
                  <a:gd name="connsiteY1" fmla="*/ 441811 h 606087"/>
                  <a:gd name="connsiteX2" fmla="*/ 606933 w 606933"/>
                  <a:gd name="connsiteY2" fmla="*/ 505002 h 606087"/>
                  <a:gd name="connsiteX3" fmla="*/ 417206 w 606933"/>
                  <a:gd name="connsiteY3" fmla="*/ 505002 h 606087"/>
                  <a:gd name="connsiteX4" fmla="*/ 417206 w 606933"/>
                  <a:gd name="connsiteY4" fmla="*/ 580792 h 606087"/>
                  <a:gd name="connsiteX5" fmla="*/ 467768 w 606933"/>
                  <a:gd name="connsiteY5" fmla="*/ 580792 h 606087"/>
                  <a:gd name="connsiteX6" fmla="*/ 467768 w 606933"/>
                  <a:gd name="connsiteY6" fmla="*/ 606087 h 606087"/>
                  <a:gd name="connsiteX7" fmla="*/ 139069 w 606933"/>
                  <a:gd name="connsiteY7" fmla="*/ 606087 h 606087"/>
                  <a:gd name="connsiteX8" fmla="*/ 139069 w 606933"/>
                  <a:gd name="connsiteY8" fmla="*/ 580792 h 606087"/>
                  <a:gd name="connsiteX9" fmla="*/ 189630 w 606933"/>
                  <a:gd name="connsiteY9" fmla="*/ 580792 h 606087"/>
                  <a:gd name="connsiteX10" fmla="*/ 189630 w 606933"/>
                  <a:gd name="connsiteY10" fmla="*/ 505002 h 606087"/>
                  <a:gd name="connsiteX11" fmla="*/ 0 w 606933"/>
                  <a:gd name="connsiteY11" fmla="*/ 505002 h 606087"/>
                  <a:gd name="connsiteX12" fmla="*/ 0 w 606933"/>
                  <a:gd name="connsiteY12" fmla="*/ 75787 h 606087"/>
                  <a:gd name="connsiteX13" fmla="*/ 170561 w 606933"/>
                  <a:gd name="connsiteY13" fmla="*/ 75787 h 606087"/>
                  <a:gd name="connsiteX14" fmla="*/ 165361 w 606933"/>
                  <a:gd name="connsiteY14" fmla="*/ 112621 h 606087"/>
                  <a:gd name="connsiteX15" fmla="*/ 210529 w 606933"/>
                  <a:gd name="connsiteY15" fmla="*/ 214659 h 606087"/>
                  <a:gd name="connsiteX16" fmla="*/ 195313 w 606933"/>
                  <a:gd name="connsiteY16" fmla="*/ 214659 h 606087"/>
                  <a:gd name="connsiteX17" fmla="*/ 147255 w 606933"/>
                  <a:gd name="connsiteY17" fmla="*/ 340931 h 606087"/>
                  <a:gd name="connsiteX18" fmla="*/ 459582 w 606933"/>
                  <a:gd name="connsiteY18" fmla="*/ 340931 h 606087"/>
                  <a:gd name="connsiteX19" fmla="*/ 411524 w 606933"/>
                  <a:gd name="connsiteY19" fmla="*/ 214659 h 606087"/>
                  <a:gd name="connsiteX20" fmla="*/ 396404 w 606933"/>
                  <a:gd name="connsiteY20" fmla="*/ 214659 h 606087"/>
                  <a:gd name="connsiteX21" fmla="*/ 441476 w 606933"/>
                  <a:gd name="connsiteY21" fmla="*/ 112621 h 606087"/>
                  <a:gd name="connsiteX22" fmla="*/ 436372 w 606933"/>
                  <a:gd name="connsiteY22" fmla="*/ 75787 h 606087"/>
                  <a:gd name="connsiteX23" fmla="*/ 606933 w 606933"/>
                  <a:gd name="connsiteY23" fmla="*/ 75787 h 606087"/>
                  <a:gd name="connsiteX24" fmla="*/ 606933 w 606933"/>
                  <a:gd name="connsiteY24" fmla="*/ 416618 h 606087"/>
                  <a:gd name="connsiteX25" fmla="*/ 0 w 606933"/>
                  <a:gd name="connsiteY25" fmla="*/ 416618 h 606087"/>
                  <a:gd name="connsiteX26" fmla="*/ 303479 w 606933"/>
                  <a:gd name="connsiteY26" fmla="*/ 72707 h 606087"/>
                  <a:gd name="connsiteX27" fmla="*/ 263512 w 606933"/>
                  <a:gd name="connsiteY27" fmla="*/ 112619 h 606087"/>
                  <a:gd name="connsiteX28" fmla="*/ 303479 w 606933"/>
                  <a:gd name="connsiteY28" fmla="*/ 152530 h 606087"/>
                  <a:gd name="connsiteX29" fmla="*/ 343446 w 606933"/>
                  <a:gd name="connsiteY29" fmla="*/ 112619 h 606087"/>
                  <a:gd name="connsiteX30" fmla="*/ 303479 w 606933"/>
                  <a:gd name="connsiteY30" fmla="*/ 72707 h 606087"/>
                  <a:gd name="connsiteX31" fmla="*/ 303479 w 606933"/>
                  <a:gd name="connsiteY31" fmla="*/ 0 h 606087"/>
                  <a:gd name="connsiteX32" fmla="*/ 416253 w 606933"/>
                  <a:gd name="connsiteY32" fmla="*/ 112619 h 606087"/>
                  <a:gd name="connsiteX33" fmla="*/ 316095 w 606933"/>
                  <a:gd name="connsiteY33" fmla="*/ 224467 h 606087"/>
                  <a:gd name="connsiteX34" fmla="*/ 316095 w 606933"/>
                  <a:gd name="connsiteY34" fmla="*/ 239855 h 606087"/>
                  <a:gd name="connsiteX35" fmla="*/ 394103 w 606933"/>
                  <a:gd name="connsiteY35" fmla="*/ 239855 h 606087"/>
                  <a:gd name="connsiteX36" fmla="*/ 422898 w 606933"/>
                  <a:gd name="connsiteY36" fmla="*/ 315639 h 606087"/>
                  <a:gd name="connsiteX37" fmla="*/ 183964 w 606933"/>
                  <a:gd name="connsiteY37" fmla="*/ 315639 h 606087"/>
                  <a:gd name="connsiteX38" fmla="*/ 212759 w 606933"/>
                  <a:gd name="connsiteY38" fmla="*/ 239855 h 606087"/>
                  <a:gd name="connsiteX39" fmla="*/ 290767 w 606933"/>
                  <a:gd name="connsiteY39" fmla="*/ 239855 h 606087"/>
                  <a:gd name="connsiteX40" fmla="*/ 290767 w 606933"/>
                  <a:gd name="connsiteY40" fmla="*/ 224467 h 606087"/>
                  <a:gd name="connsiteX41" fmla="*/ 190705 w 606933"/>
                  <a:gd name="connsiteY41" fmla="*/ 112619 h 606087"/>
                  <a:gd name="connsiteX42" fmla="*/ 303479 w 606933"/>
                  <a:gd name="connsiteY42"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933" h="606087">
                    <a:moveTo>
                      <a:pt x="0" y="441811"/>
                    </a:moveTo>
                    <a:lnTo>
                      <a:pt x="606933" y="441811"/>
                    </a:lnTo>
                    <a:lnTo>
                      <a:pt x="606933" y="505002"/>
                    </a:lnTo>
                    <a:lnTo>
                      <a:pt x="417206" y="505002"/>
                    </a:lnTo>
                    <a:lnTo>
                      <a:pt x="417206" y="580792"/>
                    </a:lnTo>
                    <a:lnTo>
                      <a:pt x="467768" y="580792"/>
                    </a:lnTo>
                    <a:lnTo>
                      <a:pt x="467768" y="606087"/>
                    </a:lnTo>
                    <a:lnTo>
                      <a:pt x="139069" y="606087"/>
                    </a:lnTo>
                    <a:lnTo>
                      <a:pt x="139069" y="580792"/>
                    </a:lnTo>
                    <a:lnTo>
                      <a:pt x="189630" y="580792"/>
                    </a:lnTo>
                    <a:lnTo>
                      <a:pt x="189630" y="505002"/>
                    </a:lnTo>
                    <a:lnTo>
                      <a:pt x="0" y="505002"/>
                    </a:lnTo>
                    <a:close/>
                    <a:moveTo>
                      <a:pt x="0" y="75787"/>
                    </a:moveTo>
                    <a:lnTo>
                      <a:pt x="170561" y="75787"/>
                    </a:lnTo>
                    <a:cubicBezTo>
                      <a:pt x="167287" y="87520"/>
                      <a:pt x="165361" y="99830"/>
                      <a:pt x="165361" y="112621"/>
                    </a:cubicBezTo>
                    <a:cubicBezTo>
                      <a:pt x="165361" y="152820"/>
                      <a:pt x="182600" y="189366"/>
                      <a:pt x="210529" y="214659"/>
                    </a:cubicBezTo>
                    <a:lnTo>
                      <a:pt x="195313" y="214659"/>
                    </a:lnTo>
                    <a:lnTo>
                      <a:pt x="147255" y="340931"/>
                    </a:lnTo>
                    <a:lnTo>
                      <a:pt x="459582" y="340931"/>
                    </a:lnTo>
                    <a:lnTo>
                      <a:pt x="411524" y="214659"/>
                    </a:lnTo>
                    <a:lnTo>
                      <a:pt x="396404" y="214659"/>
                    </a:lnTo>
                    <a:cubicBezTo>
                      <a:pt x="424237" y="189366"/>
                      <a:pt x="441476" y="152820"/>
                      <a:pt x="441476" y="112621"/>
                    </a:cubicBezTo>
                    <a:cubicBezTo>
                      <a:pt x="441476" y="99830"/>
                      <a:pt x="439646" y="87520"/>
                      <a:pt x="436372" y="75787"/>
                    </a:cubicBezTo>
                    <a:lnTo>
                      <a:pt x="606933" y="75787"/>
                    </a:lnTo>
                    <a:lnTo>
                      <a:pt x="606933" y="416618"/>
                    </a:lnTo>
                    <a:lnTo>
                      <a:pt x="0" y="416618"/>
                    </a:lnTo>
                    <a:close/>
                    <a:moveTo>
                      <a:pt x="303479" y="72707"/>
                    </a:moveTo>
                    <a:cubicBezTo>
                      <a:pt x="281425" y="72707"/>
                      <a:pt x="263512" y="90499"/>
                      <a:pt x="263512" y="112619"/>
                    </a:cubicBezTo>
                    <a:cubicBezTo>
                      <a:pt x="263512" y="134546"/>
                      <a:pt x="281425" y="152530"/>
                      <a:pt x="303479" y="152530"/>
                    </a:cubicBezTo>
                    <a:cubicBezTo>
                      <a:pt x="325437" y="152530"/>
                      <a:pt x="343446" y="134546"/>
                      <a:pt x="343446" y="112619"/>
                    </a:cubicBezTo>
                    <a:cubicBezTo>
                      <a:pt x="343446" y="90499"/>
                      <a:pt x="325437" y="72707"/>
                      <a:pt x="303479" y="72707"/>
                    </a:cubicBezTo>
                    <a:close/>
                    <a:moveTo>
                      <a:pt x="303479" y="0"/>
                    </a:moveTo>
                    <a:cubicBezTo>
                      <a:pt x="365693" y="0"/>
                      <a:pt x="416253" y="50491"/>
                      <a:pt x="416253" y="112619"/>
                    </a:cubicBezTo>
                    <a:cubicBezTo>
                      <a:pt x="416253" y="170515"/>
                      <a:pt x="372338" y="218216"/>
                      <a:pt x="316095" y="224467"/>
                    </a:cubicBezTo>
                    <a:lnTo>
                      <a:pt x="316095" y="239855"/>
                    </a:lnTo>
                    <a:lnTo>
                      <a:pt x="394103" y="239855"/>
                    </a:lnTo>
                    <a:lnTo>
                      <a:pt x="422898" y="315639"/>
                    </a:lnTo>
                    <a:lnTo>
                      <a:pt x="183964" y="315639"/>
                    </a:lnTo>
                    <a:lnTo>
                      <a:pt x="212759" y="239855"/>
                    </a:lnTo>
                    <a:lnTo>
                      <a:pt x="290767" y="239855"/>
                    </a:lnTo>
                    <a:lnTo>
                      <a:pt x="290767" y="224467"/>
                    </a:lnTo>
                    <a:cubicBezTo>
                      <a:pt x="234524" y="218216"/>
                      <a:pt x="190705" y="170515"/>
                      <a:pt x="190705" y="112619"/>
                    </a:cubicBezTo>
                    <a:cubicBezTo>
                      <a:pt x="190705" y="50491"/>
                      <a:pt x="241266" y="0"/>
                      <a:pt x="303479"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文本框 32"/>
              <p:cNvSpPr txBox="1"/>
              <p:nvPr/>
            </p:nvSpPr>
            <p:spPr>
              <a:xfrm>
                <a:off x="5830203" y="474546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视频数据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组合 97"/>
            <p:cNvGrpSpPr/>
            <p:nvPr/>
          </p:nvGrpSpPr>
          <p:grpSpPr>
            <a:xfrm>
              <a:off x="6450096" y="4725064"/>
              <a:ext cx="674116" cy="520256"/>
              <a:chOff x="6831564" y="4735304"/>
              <a:chExt cx="674116" cy="520256"/>
            </a:xfrm>
          </p:grpSpPr>
          <p:sp>
            <p:nvSpPr>
              <p:cNvPr id="99" name="data-interconnected-symbol_38823"/>
              <p:cNvSpPr>
                <a:spLocks noChangeAspect="1"/>
              </p:cNvSpPr>
              <p:nvPr/>
            </p:nvSpPr>
            <p:spPr bwMode="auto">
              <a:xfrm>
                <a:off x="6960676" y="4949490"/>
                <a:ext cx="355166" cy="306070"/>
              </a:xfrm>
              <a:custGeom>
                <a:avLst/>
                <a:gdLst>
                  <a:gd name="T0" fmla="*/ 1296 w 1304"/>
                  <a:gd name="T1" fmla="*/ 755 h 1266"/>
                  <a:gd name="T2" fmla="*/ 1130 w 1304"/>
                  <a:gd name="T3" fmla="*/ 375 h 1266"/>
                  <a:gd name="T4" fmla="*/ 906 w 1304"/>
                  <a:gd name="T5" fmla="*/ 125 h 1266"/>
                  <a:gd name="T6" fmla="*/ 671 w 1304"/>
                  <a:gd name="T7" fmla="*/ 2 h 1266"/>
                  <a:gd name="T8" fmla="*/ 431 w 1304"/>
                  <a:gd name="T9" fmla="*/ 110 h 1266"/>
                  <a:gd name="T10" fmla="*/ 428 w 1304"/>
                  <a:gd name="T11" fmla="*/ 113 h 1266"/>
                  <a:gd name="T12" fmla="*/ 425 w 1304"/>
                  <a:gd name="T13" fmla="*/ 117 h 1266"/>
                  <a:gd name="T14" fmla="*/ 424 w 1304"/>
                  <a:gd name="T15" fmla="*/ 122 h 1266"/>
                  <a:gd name="T16" fmla="*/ 424 w 1304"/>
                  <a:gd name="T17" fmla="*/ 275 h 1266"/>
                  <a:gd name="T18" fmla="*/ 180 w 1304"/>
                  <a:gd name="T19" fmla="*/ 673 h 1266"/>
                  <a:gd name="T20" fmla="*/ 7 w 1304"/>
                  <a:gd name="T21" fmla="*/ 755 h 1266"/>
                  <a:gd name="T22" fmla="*/ 3 w 1304"/>
                  <a:gd name="T23" fmla="*/ 759 h 1266"/>
                  <a:gd name="T24" fmla="*/ 1 w 1304"/>
                  <a:gd name="T25" fmla="*/ 763 h 1266"/>
                  <a:gd name="T26" fmla="*/ 0 w 1304"/>
                  <a:gd name="T27" fmla="*/ 767 h 1266"/>
                  <a:gd name="T28" fmla="*/ 7 w 1304"/>
                  <a:gd name="T29" fmla="*/ 1049 h 1266"/>
                  <a:gd name="T30" fmla="*/ 241 w 1304"/>
                  <a:gd name="T31" fmla="*/ 1179 h 1266"/>
                  <a:gd name="T32" fmla="*/ 353 w 1304"/>
                  <a:gd name="T33" fmla="*/ 1119 h 1266"/>
                  <a:gd name="T34" fmla="*/ 671 w 1304"/>
                  <a:gd name="T35" fmla="*/ 1266 h 1266"/>
                  <a:gd name="T36" fmla="*/ 1055 w 1304"/>
                  <a:gd name="T37" fmla="*/ 1178 h 1266"/>
                  <a:gd name="T38" fmla="*/ 1065 w 1304"/>
                  <a:gd name="T39" fmla="*/ 1179 h 1266"/>
                  <a:gd name="T40" fmla="*/ 1304 w 1304"/>
                  <a:gd name="T41" fmla="*/ 1037 h 1266"/>
                  <a:gd name="T42" fmla="*/ 879 w 1304"/>
                  <a:gd name="T43" fmla="*/ 283 h 1266"/>
                  <a:gd name="T44" fmla="*/ 681 w 1304"/>
                  <a:gd name="T45" fmla="*/ 497 h 1266"/>
                  <a:gd name="T46" fmla="*/ 879 w 1304"/>
                  <a:gd name="T47" fmla="*/ 283 h 1266"/>
                  <a:gd name="T48" fmla="*/ 650 w 1304"/>
                  <a:gd name="T49" fmla="*/ 497 h 1266"/>
                  <a:gd name="T50" fmla="*/ 246 w 1304"/>
                  <a:gd name="T51" fmla="*/ 879 h 1266"/>
                  <a:gd name="T52" fmla="*/ 439 w 1304"/>
                  <a:gd name="T53" fmla="*/ 768 h 1266"/>
                  <a:gd name="T54" fmla="*/ 454 w 1304"/>
                  <a:gd name="T55" fmla="*/ 796 h 1266"/>
                  <a:gd name="T56" fmla="*/ 257 w 1304"/>
                  <a:gd name="T57" fmla="*/ 908 h 1266"/>
                  <a:gd name="T58" fmla="*/ 475 w 1304"/>
                  <a:gd name="T59" fmla="*/ 1049 h 1266"/>
                  <a:gd name="T60" fmla="*/ 482 w 1304"/>
                  <a:gd name="T61" fmla="*/ 770 h 1266"/>
                  <a:gd name="T62" fmla="*/ 247 w 1304"/>
                  <a:gd name="T63" fmla="*/ 647 h 1266"/>
                  <a:gd name="T64" fmla="*/ 208 w 1304"/>
                  <a:gd name="T65" fmla="*/ 396 h 1266"/>
                  <a:gd name="T66" fmla="*/ 431 w 1304"/>
                  <a:gd name="T67" fmla="*/ 405 h 1266"/>
                  <a:gd name="T68" fmla="*/ 665 w 1304"/>
                  <a:gd name="T69" fmla="*/ 534 h 1266"/>
                  <a:gd name="T70" fmla="*/ 899 w 1304"/>
                  <a:gd name="T71" fmla="*/ 405 h 1266"/>
                  <a:gd name="T72" fmla="*/ 1111 w 1304"/>
                  <a:gd name="T73" fmla="*/ 396 h 1266"/>
                  <a:gd name="T74" fmla="*/ 1057 w 1304"/>
                  <a:gd name="T75" fmla="*/ 647 h 1266"/>
                  <a:gd name="T76" fmla="*/ 829 w 1304"/>
                  <a:gd name="T77" fmla="*/ 755 h 1266"/>
                  <a:gd name="T78" fmla="*/ 825 w 1304"/>
                  <a:gd name="T79" fmla="*/ 759 h 1266"/>
                  <a:gd name="T80" fmla="*/ 823 w 1304"/>
                  <a:gd name="T81" fmla="*/ 763 h 1266"/>
                  <a:gd name="T82" fmla="*/ 822 w 1304"/>
                  <a:gd name="T83" fmla="*/ 767 h 1266"/>
                  <a:gd name="T84" fmla="*/ 829 w 1304"/>
                  <a:gd name="T85" fmla="*/ 1049 h 1266"/>
                  <a:gd name="T86" fmla="*/ 1048 w 1304"/>
                  <a:gd name="T87" fmla="*/ 1142 h 1266"/>
                  <a:gd name="T88" fmla="*/ 966 w 1304"/>
                  <a:gd name="T89" fmla="*/ 1096 h 1266"/>
                  <a:gd name="T90" fmla="*/ 1048 w 1304"/>
                  <a:gd name="T91" fmla="*/ 902 h 1266"/>
                  <a:gd name="T92" fmla="*/ 866 w 1304"/>
                  <a:gd name="T93" fmla="*/ 768 h 1266"/>
                  <a:gd name="T94" fmla="*/ 1068 w 1304"/>
                  <a:gd name="T95" fmla="*/ 879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4" h="1266">
                    <a:moveTo>
                      <a:pt x="1304" y="770"/>
                    </a:moveTo>
                    <a:cubicBezTo>
                      <a:pt x="1304" y="769"/>
                      <a:pt x="1304" y="768"/>
                      <a:pt x="1304" y="767"/>
                    </a:cubicBezTo>
                    <a:cubicBezTo>
                      <a:pt x="1304" y="762"/>
                      <a:pt x="1301" y="757"/>
                      <a:pt x="1296" y="755"/>
                    </a:cubicBezTo>
                    <a:lnTo>
                      <a:pt x="1139" y="680"/>
                    </a:lnTo>
                    <a:lnTo>
                      <a:pt x="1139" y="387"/>
                    </a:lnTo>
                    <a:cubicBezTo>
                      <a:pt x="1139" y="382"/>
                      <a:pt x="1135" y="377"/>
                      <a:pt x="1130" y="375"/>
                    </a:cubicBezTo>
                    <a:lnTo>
                      <a:pt x="906" y="278"/>
                    </a:lnTo>
                    <a:lnTo>
                      <a:pt x="906" y="127"/>
                    </a:lnTo>
                    <a:cubicBezTo>
                      <a:pt x="906" y="126"/>
                      <a:pt x="906" y="126"/>
                      <a:pt x="906" y="125"/>
                    </a:cubicBezTo>
                    <a:cubicBezTo>
                      <a:pt x="906" y="124"/>
                      <a:pt x="906" y="123"/>
                      <a:pt x="906" y="122"/>
                    </a:cubicBezTo>
                    <a:cubicBezTo>
                      <a:pt x="906" y="117"/>
                      <a:pt x="903" y="112"/>
                      <a:pt x="898" y="110"/>
                    </a:cubicBezTo>
                    <a:lnTo>
                      <a:pt x="671" y="2"/>
                    </a:lnTo>
                    <a:cubicBezTo>
                      <a:pt x="667" y="0"/>
                      <a:pt x="663" y="0"/>
                      <a:pt x="659" y="2"/>
                    </a:cubicBezTo>
                    <a:lnTo>
                      <a:pt x="432" y="110"/>
                    </a:lnTo>
                    <a:cubicBezTo>
                      <a:pt x="432" y="110"/>
                      <a:pt x="432" y="110"/>
                      <a:pt x="431" y="110"/>
                    </a:cubicBezTo>
                    <a:cubicBezTo>
                      <a:pt x="431" y="111"/>
                      <a:pt x="431" y="111"/>
                      <a:pt x="431" y="111"/>
                    </a:cubicBezTo>
                    <a:cubicBezTo>
                      <a:pt x="430" y="111"/>
                      <a:pt x="430" y="111"/>
                      <a:pt x="430" y="112"/>
                    </a:cubicBezTo>
                    <a:cubicBezTo>
                      <a:pt x="429" y="112"/>
                      <a:pt x="429" y="112"/>
                      <a:pt x="428" y="113"/>
                    </a:cubicBezTo>
                    <a:cubicBezTo>
                      <a:pt x="428" y="113"/>
                      <a:pt x="428" y="114"/>
                      <a:pt x="427" y="114"/>
                    </a:cubicBezTo>
                    <a:cubicBezTo>
                      <a:pt x="427" y="115"/>
                      <a:pt x="426" y="115"/>
                      <a:pt x="426" y="115"/>
                    </a:cubicBezTo>
                    <a:cubicBezTo>
                      <a:pt x="426" y="116"/>
                      <a:pt x="426" y="117"/>
                      <a:pt x="425" y="117"/>
                    </a:cubicBezTo>
                    <a:cubicBezTo>
                      <a:pt x="425" y="118"/>
                      <a:pt x="425" y="118"/>
                      <a:pt x="425" y="119"/>
                    </a:cubicBezTo>
                    <a:cubicBezTo>
                      <a:pt x="424" y="119"/>
                      <a:pt x="424" y="120"/>
                      <a:pt x="424" y="121"/>
                    </a:cubicBezTo>
                    <a:cubicBezTo>
                      <a:pt x="424" y="121"/>
                      <a:pt x="424" y="122"/>
                      <a:pt x="424" y="122"/>
                    </a:cubicBezTo>
                    <a:cubicBezTo>
                      <a:pt x="424" y="122"/>
                      <a:pt x="424" y="122"/>
                      <a:pt x="424" y="122"/>
                    </a:cubicBezTo>
                    <a:cubicBezTo>
                      <a:pt x="424" y="122"/>
                      <a:pt x="424" y="123"/>
                      <a:pt x="424" y="123"/>
                    </a:cubicBezTo>
                    <a:lnTo>
                      <a:pt x="424" y="275"/>
                    </a:lnTo>
                    <a:lnTo>
                      <a:pt x="189" y="375"/>
                    </a:lnTo>
                    <a:cubicBezTo>
                      <a:pt x="184" y="377"/>
                      <a:pt x="180" y="382"/>
                      <a:pt x="180" y="387"/>
                    </a:cubicBezTo>
                    <a:lnTo>
                      <a:pt x="180" y="673"/>
                    </a:lnTo>
                    <a:lnTo>
                      <a:pt x="8" y="755"/>
                    </a:lnTo>
                    <a:cubicBezTo>
                      <a:pt x="8" y="755"/>
                      <a:pt x="8" y="755"/>
                      <a:pt x="7" y="755"/>
                    </a:cubicBezTo>
                    <a:cubicBezTo>
                      <a:pt x="7" y="755"/>
                      <a:pt x="7" y="755"/>
                      <a:pt x="7" y="755"/>
                    </a:cubicBezTo>
                    <a:cubicBezTo>
                      <a:pt x="6" y="756"/>
                      <a:pt x="6" y="756"/>
                      <a:pt x="6" y="756"/>
                    </a:cubicBezTo>
                    <a:cubicBezTo>
                      <a:pt x="5" y="757"/>
                      <a:pt x="5" y="757"/>
                      <a:pt x="4" y="757"/>
                    </a:cubicBezTo>
                    <a:cubicBezTo>
                      <a:pt x="4" y="758"/>
                      <a:pt x="3" y="758"/>
                      <a:pt x="3" y="759"/>
                    </a:cubicBezTo>
                    <a:cubicBezTo>
                      <a:pt x="3" y="759"/>
                      <a:pt x="2" y="760"/>
                      <a:pt x="2" y="760"/>
                    </a:cubicBezTo>
                    <a:cubicBezTo>
                      <a:pt x="2" y="761"/>
                      <a:pt x="1" y="761"/>
                      <a:pt x="1" y="762"/>
                    </a:cubicBezTo>
                    <a:cubicBezTo>
                      <a:pt x="1" y="762"/>
                      <a:pt x="1" y="763"/>
                      <a:pt x="1" y="763"/>
                    </a:cubicBezTo>
                    <a:cubicBezTo>
                      <a:pt x="0" y="764"/>
                      <a:pt x="0" y="765"/>
                      <a:pt x="0" y="766"/>
                    </a:cubicBezTo>
                    <a:cubicBezTo>
                      <a:pt x="0" y="766"/>
                      <a:pt x="0" y="766"/>
                      <a:pt x="0" y="767"/>
                    </a:cubicBezTo>
                    <a:cubicBezTo>
                      <a:pt x="0" y="767"/>
                      <a:pt x="0" y="767"/>
                      <a:pt x="0" y="767"/>
                    </a:cubicBezTo>
                    <a:cubicBezTo>
                      <a:pt x="0" y="767"/>
                      <a:pt x="0" y="767"/>
                      <a:pt x="0" y="767"/>
                    </a:cubicBezTo>
                    <a:lnTo>
                      <a:pt x="0" y="1037"/>
                    </a:lnTo>
                    <a:cubicBezTo>
                      <a:pt x="0" y="1042"/>
                      <a:pt x="3" y="1047"/>
                      <a:pt x="7" y="1049"/>
                    </a:cubicBezTo>
                    <a:lnTo>
                      <a:pt x="232" y="1178"/>
                    </a:lnTo>
                    <a:cubicBezTo>
                      <a:pt x="234" y="1179"/>
                      <a:pt x="237" y="1179"/>
                      <a:pt x="239" y="1179"/>
                    </a:cubicBezTo>
                    <a:cubicBezTo>
                      <a:pt x="240" y="1179"/>
                      <a:pt x="240" y="1179"/>
                      <a:pt x="241" y="1179"/>
                    </a:cubicBezTo>
                    <a:cubicBezTo>
                      <a:pt x="242" y="1179"/>
                      <a:pt x="242" y="1179"/>
                      <a:pt x="243" y="1179"/>
                    </a:cubicBezTo>
                    <a:cubicBezTo>
                      <a:pt x="245" y="1179"/>
                      <a:pt x="248" y="1179"/>
                      <a:pt x="250" y="1178"/>
                    </a:cubicBezTo>
                    <a:lnTo>
                      <a:pt x="353" y="1119"/>
                    </a:lnTo>
                    <a:cubicBezTo>
                      <a:pt x="354" y="1120"/>
                      <a:pt x="356" y="1121"/>
                      <a:pt x="357" y="1122"/>
                    </a:cubicBezTo>
                    <a:lnTo>
                      <a:pt x="665" y="1264"/>
                    </a:lnTo>
                    <a:cubicBezTo>
                      <a:pt x="667" y="1265"/>
                      <a:pt x="669" y="1266"/>
                      <a:pt x="671" y="1266"/>
                    </a:cubicBezTo>
                    <a:cubicBezTo>
                      <a:pt x="673" y="1266"/>
                      <a:pt x="675" y="1265"/>
                      <a:pt x="677" y="1264"/>
                    </a:cubicBezTo>
                    <a:lnTo>
                      <a:pt x="964" y="1126"/>
                    </a:lnTo>
                    <a:lnTo>
                      <a:pt x="1055" y="1178"/>
                    </a:lnTo>
                    <a:cubicBezTo>
                      <a:pt x="1057" y="1179"/>
                      <a:pt x="1059" y="1179"/>
                      <a:pt x="1061" y="1179"/>
                    </a:cubicBezTo>
                    <a:cubicBezTo>
                      <a:pt x="1062" y="1179"/>
                      <a:pt x="1063" y="1179"/>
                      <a:pt x="1063" y="1179"/>
                    </a:cubicBezTo>
                    <a:cubicBezTo>
                      <a:pt x="1064" y="1179"/>
                      <a:pt x="1064" y="1179"/>
                      <a:pt x="1065" y="1179"/>
                    </a:cubicBezTo>
                    <a:cubicBezTo>
                      <a:pt x="1067" y="1179"/>
                      <a:pt x="1070" y="1179"/>
                      <a:pt x="1072" y="1178"/>
                    </a:cubicBezTo>
                    <a:lnTo>
                      <a:pt x="1297" y="1049"/>
                    </a:lnTo>
                    <a:cubicBezTo>
                      <a:pt x="1302" y="1047"/>
                      <a:pt x="1304" y="1042"/>
                      <a:pt x="1304" y="1037"/>
                    </a:cubicBezTo>
                    <a:lnTo>
                      <a:pt x="1304" y="772"/>
                    </a:lnTo>
                    <a:cubicBezTo>
                      <a:pt x="1304" y="771"/>
                      <a:pt x="1304" y="770"/>
                      <a:pt x="1304" y="770"/>
                    </a:cubicBezTo>
                    <a:close/>
                    <a:moveTo>
                      <a:pt x="879" y="283"/>
                    </a:moveTo>
                    <a:cubicBezTo>
                      <a:pt x="878" y="286"/>
                      <a:pt x="878" y="289"/>
                      <a:pt x="879" y="292"/>
                    </a:cubicBezTo>
                    <a:lnTo>
                      <a:pt x="879" y="385"/>
                    </a:lnTo>
                    <a:lnTo>
                      <a:pt x="681" y="497"/>
                    </a:lnTo>
                    <a:lnTo>
                      <a:pt x="681" y="263"/>
                    </a:lnTo>
                    <a:lnTo>
                      <a:pt x="879" y="151"/>
                    </a:lnTo>
                    <a:lnTo>
                      <a:pt x="879" y="283"/>
                    </a:lnTo>
                    <a:close/>
                    <a:moveTo>
                      <a:pt x="452" y="146"/>
                    </a:moveTo>
                    <a:lnTo>
                      <a:pt x="650" y="257"/>
                    </a:lnTo>
                    <a:lnTo>
                      <a:pt x="650" y="497"/>
                    </a:lnTo>
                    <a:lnTo>
                      <a:pt x="452" y="385"/>
                    </a:lnTo>
                    <a:lnTo>
                      <a:pt x="452" y="146"/>
                    </a:lnTo>
                    <a:close/>
                    <a:moveTo>
                      <a:pt x="246" y="879"/>
                    </a:moveTo>
                    <a:lnTo>
                      <a:pt x="44" y="768"/>
                    </a:lnTo>
                    <a:lnTo>
                      <a:pt x="241" y="675"/>
                    </a:lnTo>
                    <a:lnTo>
                      <a:pt x="439" y="768"/>
                    </a:lnTo>
                    <a:lnTo>
                      <a:pt x="246" y="879"/>
                    </a:lnTo>
                    <a:close/>
                    <a:moveTo>
                      <a:pt x="257" y="908"/>
                    </a:moveTo>
                    <a:lnTo>
                      <a:pt x="454" y="796"/>
                    </a:lnTo>
                    <a:lnTo>
                      <a:pt x="454" y="1029"/>
                    </a:lnTo>
                    <a:lnTo>
                      <a:pt x="257" y="1142"/>
                    </a:lnTo>
                    <a:lnTo>
                      <a:pt x="257" y="908"/>
                    </a:lnTo>
                    <a:close/>
                    <a:moveTo>
                      <a:pt x="671" y="1237"/>
                    </a:moveTo>
                    <a:lnTo>
                      <a:pt x="382" y="1103"/>
                    </a:lnTo>
                    <a:lnTo>
                      <a:pt x="475" y="1049"/>
                    </a:lnTo>
                    <a:cubicBezTo>
                      <a:pt x="479" y="1047"/>
                      <a:pt x="482" y="1042"/>
                      <a:pt x="482" y="1037"/>
                    </a:cubicBezTo>
                    <a:lnTo>
                      <a:pt x="482" y="772"/>
                    </a:lnTo>
                    <a:cubicBezTo>
                      <a:pt x="482" y="771"/>
                      <a:pt x="482" y="770"/>
                      <a:pt x="482" y="770"/>
                    </a:cubicBezTo>
                    <a:cubicBezTo>
                      <a:pt x="482" y="769"/>
                      <a:pt x="482" y="768"/>
                      <a:pt x="482" y="767"/>
                    </a:cubicBezTo>
                    <a:cubicBezTo>
                      <a:pt x="482" y="762"/>
                      <a:pt x="479" y="757"/>
                      <a:pt x="474" y="755"/>
                    </a:cubicBezTo>
                    <a:lnTo>
                      <a:pt x="247" y="647"/>
                    </a:lnTo>
                    <a:cubicBezTo>
                      <a:pt x="243" y="645"/>
                      <a:pt x="239" y="645"/>
                      <a:pt x="235" y="647"/>
                    </a:cubicBezTo>
                    <a:lnTo>
                      <a:pt x="208" y="660"/>
                    </a:lnTo>
                    <a:lnTo>
                      <a:pt x="208" y="396"/>
                    </a:lnTo>
                    <a:lnTo>
                      <a:pt x="424" y="305"/>
                    </a:lnTo>
                    <a:lnTo>
                      <a:pt x="424" y="393"/>
                    </a:lnTo>
                    <a:cubicBezTo>
                      <a:pt x="424" y="398"/>
                      <a:pt x="427" y="402"/>
                      <a:pt x="431" y="405"/>
                    </a:cubicBezTo>
                    <a:lnTo>
                      <a:pt x="656" y="533"/>
                    </a:lnTo>
                    <a:cubicBezTo>
                      <a:pt x="659" y="534"/>
                      <a:pt x="661" y="535"/>
                      <a:pt x="663" y="535"/>
                    </a:cubicBezTo>
                    <a:cubicBezTo>
                      <a:pt x="664" y="535"/>
                      <a:pt x="664" y="535"/>
                      <a:pt x="665" y="534"/>
                    </a:cubicBezTo>
                    <a:cubicBezTo>
                      <a:pt x="666" y="535"/>
                      <a:pt x="666" y="535"/>
                      <a:pt x="667" y="535"/>
                    </a:cubicBezTo>
                    <a:cubicBezTo>
                      <a:pt x="669" y="535"/>
                      <a:pt x="672" y="534"/>
                      <a:pt x="674" y="533"/>
                    </a:cubicBezTo>
                    <a:lnTo>
                      <a:pt x="899" y="405"/>
                    </a:lnTo>
                    <a:cubicBezTo>
                      <a:pt x="904" y="402"/>
                      <a:pt x="906" y="398"/>
                      <a:pt x="906" y="393"/>
                    </a:cubicBezTo>
                    <a:lnTo>
                      <a:pt x="906" y="308"/>
                    </a:lnTo>
                    <a:lnTo>
                      <a:pt x="1111" y="396"/>
                    </a:lnTo>
                    <a:lnTo>
                      <a:pt x="1111" y="667"/>
                    </a:lnTo>
                    <a:lnTo>
                      <a:pt x="1069" y="647"/>
                    </a:lnTo>
                    <a:cubicBezTo>
                      <a:pt x="1065" y="645"/>
                      <a:pt x="1061" y="645"/>
                      <a:pt x="1057" y="647"/>
                    </a:cubicBezTo>
                    <a:lnTo>
                      <a:pt x="830" y="755"/>
                    </a:lnTo>
                    <a:cubicBezTo>
                      <a:pt x="830" y="755"/>
                      <a:pt x="830" y="755"/>
                      <a:pt x="830" y="755"/>
                    </a:cubicBezTo>
                    <a:cubicBezTo>
                      <a:pt x="829" y="755"/>
                      <a:pt x="829" y="755"/>
                      <a:pt x="829" y="755"/>
                    </a:cubicBezTo>
                    <a:cubicBezTo>
                      <a:pt x="829" y="756"/>
                      <a:pt x="828" y="756"/>
                      <a:pt x="828" y="756"/>
                    </a:cubicBezTo>
                    <a:cubicBezTo>
                      <a:pt x="827" y="757"/>
                      <a:pt x="827" y="757"/>
                      <a:pt x="827" y="757"/>
                    </a:cubicBezTo>
                    <a:cubicBezTo>
                      <a:pt x="826" y="758"/>
                      <a:pt x="826" y="758"/>
                      <a:pt x="825" y="759"/>
                    </a:cubicBezTo>
                    <a:cubicBezTo>
                      <a:pt x="825" y="759"/>
                      <a:pt x="824" y="760"/>
                      <a:pt x="824" y="760"/>
                    </a:cubicBezTo>
                    <a:cubicBezTo>
                      <a:pt x="824" y="761"/>
                      <a:pt x="824" y="761"/>
                      <a:pt x="823" y="762"/>
                    </a:cubicBezTo>
                    <a:cubicBezTo>
                      <a:pt x="823" y="762"/>
                      <a:pt x="823" y="763"/>
                      <a:pt x="823" y="763"/>
                    </a:cubicBezTo>
                    <a:cubicBezTo>
                      <a:pt x="823" y="764"/>
                      <a:pt x="822" y="765"/>
                      <a:pt x="822" y="766"/>
                    </a:cubicBezTo>
                    <a:cubicBezTo>
                      <a:pt x="822" y="766"/>
                      <a:pt x="822" y="766"/>
                      <a:pt x="822" y="767"/>
                    </a:cubicBezTo>
                    <a:cubicBezTo>
                      <a:pt x="822" y="767"/>
                      <a:pt x="822" y="767"/>
                      <a:pt x="822" y="767"/>
                    </a:cubicBezTo>
                    <a:cubicBezTo>
                      <a:pt x="822" y="767"/>
                      <a:pt x="822" y="767"/>
                      <a:pt x="822" y="767"/>
                    </a:cubicBezTo>
                    <a:lnTo>
                      <a:pt x="822" y="1038"/>
                    </a:lnTo>
                    <a:cubicBezTo>
                      <a:pt x="822" y="1042"/>
                      <a:pt x="825" y="1047"/>
                      <a:pt x="829" y="1049"/>
                    </a:cubicBezTo>
                    <a:lnTo>
                      <a:pt x="935" y="1110"/>
                    </a:lnTo>
                    <a:lnTo>
                      <a:pt x="671" y="1237"/>
                    </a:lnTo>
                    <a:close/>
                    <a:moveTo>
                      <a:pt x="1048" y="1142"/>
                    </a:moveTo>
                    <a:lnTo>
                      <a:pt x="980" y="1103"/>
                    </a:lnTo>
                    <a:cubicBezTo>
                      <a:pt x="980" y="1103"/>
                      <a:pt x="980" y="1103"/>
                      <a:pt x="980" y="1103"/>
                    </a:cubicBezTo>
                    <a:cubicBezTo>
                      <a:pt x="977" y="1098"/>
                      <a:pt x="972" y="1095"/>
                      <a:pt x="966" y="1096"/>
                    </a:cubicBezTo>
                    <a:lnTo>
                      <a:pt x="850" y="1029"/>
                    </a:lnTo>
                    <a:lnTo>
                      <a:pt x="850" y="791"/>
                    </a:lnTo>
                    <a:lnTo>
                      <a:pt x="1048" y="902"/>
                    </a:lnTo>
                    <a:lnTo>
                      <a:pt x="1048" y="1142"/>
                    </a:lnTo>
                    <a:close/>
                    <a:moveTo>
                      <a:pt x="1068" y="879"/>
                    </a:moveTo>
                    <a:lnTo>
                      <a:pt x="866" y="768"/>
                    </a:lnTo>
                    <a:lnTo>
                      <a:pt x="1063" y="675"/>
                    </a:lnTo>
                    <a:lnTo>
                      <a:pt x="1261" y="768"/>
                    </a:lnTo>
                    <a:lnTo>
                      <a:pt x="1068" y="879"/>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00" name="文本框 32"/>
              <p:cNvSpPr txBox="1"/>
              <p:nvPr/>
            </p:nvSpPr>
            <p:spPr>
              <a:xfrm>
                <a:off x="6831564" y="473530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设备数据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a:xfrm>
              <a:off x="7219081" y="4736521"/>
              <a:ext cx="674116" cy="522217"/>
              <a:chOff x="7832925" y="4745342"/>
              <a:chExt cx="674116" cy="522217"/>
            </a:xfrm>
          </p:grpSpPr>
          <p:pic>
            <p:nvPicPr>
              <p:cNvPr id="103" name="图形 1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78511" y="4960786"/>
                <a:ext cx="306773" cy="306773"/>
              </a:xfrm>
              <a:prstGeom prst="rect">
                <a:avLst/>
              </a:prstGeom>
            </p:spPr>
          </p:pic>
          <p:sp>
            <p:nvSpPr>
              <p:cNvPr id="104" name="文本框 32"/>
              <p:cNvSpPr txBox="1"/>
              <p:nvPr/>
            </p:nvSpPr>
            <p:spPr>
              <a:xfrm>
                <a:off x="7832925" y="4745342"/>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快递数据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5" name="组合 104"/>
            <p:cNvGrpSpPr/>
            <p:nvPr/>
          </p:nvGrpSpPr>
          <p:grpSpPr>
            <a:xfrm>
              <a:off x="7956147" y="4735400"/>
              <a:ext cx="674116" cy="510759"/>
              <a:chOff x="8497908" y="4735304"/>
              <a:chExt cx="674116" cy="510759"/>
            </a:xfrm>
          </p:grpSpPr>
          <p:sp>
            <p:nvSpPr>
              <p:cNvPr id="106" name="report_90417"/>
              <p:cNvSpPr>
                <a:spLocks noChangeAspect="1"/>
              </p:cNvSpPr>
              <p:nvPr/>
            </p:nvSpPr>
            <p:spPr bwMode="auto">
              <a:xfrm>
                <a:off x="8680446" y="4966358"/>
                <a:ext cx="222640" cy="279705"/>
              </a:xfrm>
              <a:custGeom>
                <a:avLst/>
                <a:gdLst>
                  <a:gd name="connsiteX0" fmla="*/ 104649 w 478222"/>
                  <a:gd name="connsiteY0" fmla="*/ 465591 h 600794"/>
                  <a:gd name="connsiteX1" fmla="*/ 373574 w 478222"/>
                  <a:gd name="connsiteY1" fmla="*/ 465591 h 600794"/>
                  <a:gd name="connsiteX2" fmla="*/ 373574 w 478222"/>
                  <a:gd name="connsiteY2" fmla="*/ 496781 h 600794"/>
                  <a:gd name="connsiteX3" fmla="*/ 104649 w 478222"/>
                  <a:gd name="connsiteY3" fmla="*/ 496781 h 600794"/>
                  <a:gd name="connsiteX4" fmla="*/ 317747 w 478222"/>
                  <a:gd name="connsiteY4" fmla="*/ 240416 h 600794"/>
                  <a:gd name="connsiteX5" fmla="*/ 388392 w 478222"/>
                  <a:gd name="connsiteY5" fmla="*/ 240416 h 600794"/>
                  <a:gd name="connsiteX6" fmla="*/ 388392 w 478222"/>
                  <a:gd name="connsiteY6" fmla="*/ 310945 h 600794"/>
                  <a:gd name="connsiteX7" fmla="*/ 357177 w 478222"/>
                  <a:gd name="connsiteY7" fmla="*/ 310945 h 600794"/>
                  <a:gd name="connsiteX8" fmla="*/ 357177 w 478222"/>
                  <a:gd name="connsiteY8" fmla="*/ 293606 h 600794"/>
                  <a:gd name="connsiteX9" fmla="*/ 267990 w 478222"/>
                  <a:gd name="connsiteY9" fmla="*/ 382646 h 600794"/>
                  <a:gd name="connsiteX10" fmla="*/ 215652 w 478222"/>
                  <a:gd name="connsiteY10" fmla="*/ 330394 h 600794"/>
                  <a:gd name="connsiteX11" fmla="*/ 121771 w 478222"/>
                  <a:gd name="connsiteY11" fmla="*/ 423886 h 600794"/>
                  <a:gd name="connsiteX12" fmla="*/ 99709 w 478222"/>
                  <a:gd name="connsiteY12" fmla="*/ 401860 h 600794"/>
                  <a:gd name="connsiteX13" fmla="*/ 215652 w 478222"/>
                  <a:gd name="connsiteY13" fmla="*/ 286108 h 600794"/>
                  <a:gd name="connsiteX14" fmla="*/ 267990 w 478222"/>
                  <a:gd name="connsiteY14" fmla="*/ 338595 h 600794"/>
                  <a:gd name="connsiteX15" fmla="*/ 335115 w 478222"/>
                  <a:gd name="connsiteY15" fmla="*/ 271580 h 600794"/>
                  <a:gd name="connsiteX16" fmla="*/ 317747 w 478222"/>
                  <a:gd name="connsiteY16" fmla="*/ 271580 h 600794"/>
                  <a:gd name="connsiteX17" fmla="*/ 104649 w 478222"/>
                  <a:gd name="connsiteY17" fmla="*/ 172250 h 600794"/>
                  <a:gd name="connsiteX18" fmla="*/ 264197 w 478222"/>
                  <a:gd name="connsiteY18" fmla="*/ 172250 h 600794"/>
                  <a:gd name="connsiteX19" fmla="*/ 264197 w 478222"/>
                  <a:gd name="connsiteY19" fmla="*/ 203369 h 600794"/>
                  <a:gd name="connsiteX20" fmla="*/ 104649 w 478222"/>
                  <a:gd name="connsiteY20" fmla="*/ 203369 h 600794"/>
                  <a:gd name="connsiteX21" fmla="*/ 104649 w 478222"/>
                  <a:gd name="connsiteY21" fmla="*/ 104013 h 600794"/>
                  <a:gd name="connsiteX22" fmla="*/ 264197 w 478222"/>
                  <a:gd name="connsiteY22" fmla="*/ 104013 h 600794"/>
                  <a:gd name="connsiteX23" fmla="*/ 264197 w 478222"/>
                  <a:gd name="connsiteY23" fmla="*/ 135203 h 600794"/>
                  <a:gd name="connsiteX24" fmla="*/ 104649 w 478222"/>
                  <a:gd name="connsiteY24" fmla="*/ 135203 h 600794"/>
                  <a:gd name="connsiteX25" fmla="*/ 336492 w 478222"/>
                  <a:gd name="connsiteY25" fmla="*/ 79903 h 600794"/>
                  <a:gd name="connsiteX26" fmla="*/ 336492 w 478222"/>
                  <a:gd name="connsiteY26" fmla="*/ 141529 h 600794"/>
                  <a:gd name="connsiteX27" fmla="*/ 398205 w 478222"/>
                  <a:gd name="connsiteY27" fmla="*/ 141529 h 600794"/>
                  <a:gd name="connsiteX28" fmla="*/ 46931 w 478222"/>
                  <a:gd name="connsiteY28" fmla="*/ 46864 h 600794"/>
                  <a:gd name="connsiteX29" fmla="*/ 46931 w 478222"/>
                  <a:gd name="connsiteY29" fmla="*/ 553930 h 600794"/>
                  <a:gd name="connsiteX30" fmla="*/ 431291 w 478222"/>
                  <a:gd name="connsiteY30" fmla="*/ 553930 h 600794"/>
                  <a:gd name="connsiteX31" fmla="*/ 431291 w 478222"/>
                  <a:gd name="connsiteY31" fmla="*/ 188393 h 600794"/>
                  <a:gd name="connsiteX32" fmla="*/ 313027 w 478222"/>
                  <a:gd name="connsiteY32" fmla="*/ 188393 h 600794"/>
                  <a:gd name="connsiteX33" fmla="*/ 289561 w 478222"/>
                  <a:gd name="connsiteY33" fmla="*/ 164961 h 600794"/>
                  <a:gd name="connsiteX34" fmla="*/ 289561 w 478222"/>
                  <a:gd name="connsiteY34" fmla="*/ 46864 h 600794"/>
                  <a:gd name="connsiteX35" fmla="*/ 0 w 478222"/>
                  <a:gd name="connsiteY35" fmla="*/ 0 h 600794"/>
                  <a:gd name="connsiteX36" fmla="*/ 322882 w 478222"/>
                  <a:gd name="connsiteY36" fmla="*/ 0 h 600794"/>
                  <a:gd name="connsiteX37" fmla="*/ 478222 w 478222"/>
                  <a:gd name="connsiteY37" fmla="*/ 155119 h 600794"/>
                  <a:gd name="connsiteX38" fmla="*/ 478222 w 478222"/>
                  <a:gd name="connsiteY38" fmla="*/ 600794 h 600794"/>
                  <a:gd name="connsiteX39" fmla="*/ 0 w 478222"/>
                  <a:gd name="connsiteY39" fmla="*/ 600794 h 60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222" h="600794">
                    <a:moveTo>
                      <a:pt x="104649" y="465591"/>
                    </a:moveTo>
                    <a:lnTo>
                      <a:pt x="373574" y="465591"/>
                    </a:lnTo>
                    <a:lnTo>
                      <a:pt x="373574" y="496781"/>
                    </a:lnTo>
                    <a:lnTo>
                      <a:pt x="104649" y="496781"/>
                    </a:lnTo>
                    <a:close/>
                    <a:moveTo>
                      <a:pt x="317747" y="240416"/>
                    </a:moveTo>
                    <a:lnTo>
                      <a:pt x="388392" y="240416"/>
                    </a:lnTo>
                    <a:lnTo>
                      <a:pt x="388392" y="310945"/>
                    </a:lnTo>
                    <a:lnTo>
                      <a:pt x="357177" y="310945"/>
                    </a:lnTo>
                    <a:lnTo>
                      <a:pt x="357177" y="293606"/>
                    </a:lnTo>
                    <a:lnTo>
                      <a:pt x="267990" y="382646"/>
                    </a:lnTo>
                    <a:lnTo>
                      <a:pt x="215652" y="330394"/>
                    </a:lnTo>
                    <a:lnTo>
                      <a:pt x="121771" y="423886"/>
                    </a:lnTo>
                    <a:lnTo>
                      <a:pt x="99709" y="401860"/>
                    </a:lnTo>
                    <a:lnTo>
                      <a:pt x="215652" y="286108"/>
                    </a:lnTo>
                    <a:lnTo>
                      <a:pt x="267990" y="338595"/>
                    </a:lnTo>
                    <a:lnTo>
                      <a:pt x="335115" y="271580"/>
                    </a:lnTo>
                    <a:lnTo>
                      <a:pt x="317747" y="271580"/>
                    </a:lnTo>
                    <a:close/>
                    <a:moveTo>
                      <a:pt x="104649" y="172250"/>
                    </a:moveTo>
                    <a:lnTo>
                      <a:pt x="264197" y="172250"/>
                    </a:lnTo>
                    <a:lnTo>
                      <a:pt x="264197" y="203369"/>
                    </a:lnTo>
                    <a:lnTo>
                      <a:pt x="104649" y="203369"/>
                    </a:lnTo>
                    <a:close/>
                    <a:moveTo>
                      <a:pt x="104649" y="104013"/>
                    </a:moveTo>
                    <a:lnTo>
                      <a:pt x="264197" y="104013"/>
                    </a:lnTo>
                    <a:lnTo>
                      <a:pt x="264197" y="135203"/>
                    </a:lnTo>
                    <a:lnTo>
                      <a:pt x="104649" y="135203"/>
                    </a:lnTo>
                    <a:close/>
                    <a:moveTo>
                      <a:pt x="336492" y="79903"/>
                    </a:moveTo>
                    <a:lnTo>
                      <a:pt x="336492" y="141529"/>
                    </a:lnTo>
                    <a:lnTo>
                      <a:pt x="398205" y="141529"/>
                    </a:lnTo>
                    <a:close/>
                    <a:moveTo>
                      <a:pt x="46931" y="46864"/>
                    </a:moveTo>
                    <a:lnTo>
                      <a:pt x="46931" y="553930"/>
                    </a:lnTo>
                    <a:lnTo>
                      <a:pt x="431291" y="553930"/>
                    </a:lnTo>
                    <a:lnTo>
                      <a:pt x="431291" y="188393"/>
                    </a:lnTo>
                    <a:lnTo>
                      <a:pt x="313027" y="188393"/>
                    </a:lnTo>
                    <a:cubicBezTo>
                      <a:pt x="300121" y="188393"/>
                      <a:pt x="289561" y="177848"/>
                      <a:pt x="289561" y="164961"/>
                    </a:cubicBezTo>
                    <a:lnTo>
                      <a:pt x="289561" y="46864"/>
                    </a:lnTo>
                    <a:close/>
                    <a:moveTo>
                      <a:pt x="0" y="0"/>
                    </a:moveTo>
                    <a:lnTo>
                      <a:pt x="322882" y="0"/>
                    </a:lnTo>
                    <a:lnTo>
                      <a:pt x="478222" y="155119"/>
                    </a:lnTo>
                    <a:lnTo>
                      <a:pt x="478222" y="600794"/>
                    </a:lnTo>
                    <a:lnTo>
                      <a:pt x="0" y="600794"/>
                    </a:lnTo>
                    <a:close/>
                  </a:path>
                </a:pathLst>
              </a:custGeom>
              <a:solidFill>
                <a:schemeClr val="bg1"/>
              </a:solidFill>
              <a:ln>
                <a:noFill/>
              </a:ln>
            </p:spPr>
            <p:txBody>
              <a:bodyPr/>
              <a:lstStyle/>
              <a:p>
                <a:endParaRPr lang="zh-CN" altLang="en-US"/>
              </a:p>
            </p:txBody>
          </p:sp>
          <p:sp>
            <p:nvSpPr>
              <p:cNvPr id="107" name="文本框 32"/>
              <p:cNvSpPr txBox="1"/>
              <p:nvPr/>
            </p:nvSpPr>
            <p:spPr>
              <a:xfrm>
                <a:off x="8497908" y="473530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业务数据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08" name="global-commerce_17063"/>
            <p:cNvSpPr>
              <a:spLocks noChangeAspect="1"/>
            </p:cNvSpPr>
            <p:nvPr/>
          </p:nvSpPr>
          <p:spPr bwMode="auto">
            <a:xfrm>
              <a:off x="8838730" y="4975744"/>
              <a:ext cx="276705" cy="272168"/>
            </a:xfrm>
            <a:custGeom>
              <a:avLst/>
              <a:gdLst>
                <a:gd name="connsiteX0" fmla="*/ 516225 w 608155"/>
                <a:gd name="connsiteY0" fmla="*/ 551328 h 598183"/>
                <a:gd name="connsiteX1" fmla="*/ 532763 w 608155"/>
                <a:gd name="connsiteY1" fmla="*/ 558041 h 598183"/>
                <a:gd name="connsiteX2" fmla="*/ 539755 w 608155"/>
                <a:gd name="connsiteY2" fmla="*/ 574689 h 598183"/>
                <a:gd name="connsiteX3" fmla="*/ 516225 w 608155"/>
                <a:gd name="connsiteY3" fmla="*/ 598183 h 598183"/>
                <a:gd name="connsiteX4" fmla="*/ 492829 w 608155"/>
                <a:gd name="connsiteY4" fmla="*/ 574689 h 598183"/>
                <a:gd name="connsiteX5" fmla="*/ 499821 w 608155"/>
                <a:gd name="connsiteY5" fmla="*/ 558041 h 598183"/>
                <a:gd name="connsiteX6" fmla="*/ 516225 w 608155"/>
                <a:gd name="connsiteY6" fmla="*/ 551328 h 598183"/>
                <a:gd name="connsiteX7" fmla="*/ 370931 w 608155"/>
                <a:gd name="connsiteY7" fmla="*/ 551328 h 598183"/>
                <a:gd name="connsiteX8" fmla="*/ 387469 w 608155"/>
                <a:gd name="connsiteY8" fmla="*/ 558041 h 598183"/>
                <a:gd name="connsiteX9" fmla="*/ 394461 w 608155"/>
                <a:gd name="connsiteY9" fmla="*/ 574689 h 598183"/>
                <a:gd name="connsiteX10" fmla="*/ 370931 w 608155"/>
                <a:gd name="connsiteY10" fmla="*/ 598183 h 598183"/>
                <a:gd name="connsiteX11" fmla="*/ 347535 w 608155"/>
                <a:gd name="connsiteY11" fmla="*/ 574689 h 598183"/>
                <a:gd name="connsiteX12" fmla="*/ 354527 w 608155"/>
                <a:gd name="connsiteY12" fmla="*/ 558041 h 598183"/>
                <a:gd name="connsiteX13" fmla="*/ 370931 w 608155"/>
                <a:gd name="connsiteY13" fmla="*/ 551328 h 598183"/>
                <a:gd name="connsiteX14" fmla="*/ 333679 w 608155"/>
                <a:gd name="connsiteY14" fmla="*/ 410881 h 598183"/>
                <a:gd name="connsiteX15" fmla="*/ 340938 w 608155"/>
                <a:gd name="connsiteY15" fmla="*/ 432900 h 598183"/>
                <a:gd name="connsiteX16" fmla="*/ 341611 w 608155"/>
                <a:gd name="connsiteY16" fmla="*/ 433169 h 598183"/>
                <a:gd name="connsiteX17" fmla="*/ 346316 w 608155"/>
                <a:gd name="connsiteY17" fmla="*/ 433169 h 598183"/>
                <a:gd name="connsiteX18" fmla="*/ 383553 w 608155"/>
                <a:gd name="connsiteY18" fmla="*/ 433169 h 598183"/>
                <a:gd name="connsiteX19" fmla="*/ 430604 w 608155"/>
                <a:gd name="connsiteY19" fmla="*/ 433034 h 598183"/>
                <a:gd name="connsiteX20" fmla="*/ 475369 w 608155"/>
                <a:gd name="connsiteY20" fmla="*/ 433034 h 598183"/>
                <a:gd name="connsiteX21" fmla="*/ 556565 w 608155"/>
                <a:gd name="connsiteY21" fmla="*/ 433034 h 598183"/>
                <a:gd name="connsiteX22" fmla="*/ 561405 w 608155"/>
                <a:gd name="connsiteY22" fmla="*/ 410881 h 598183"/>
                <a:gd name="connsiteX23" fmla="*/ 491366 w 608155"/>
                <a:gd name="connsiteY23" fmla="*/ 410881 h 598183"/>
                <a:gd name="connsiteX24" fmla="*/ 450499 w 608155"/>
                <a:gd name="connsiteY24" fmla="*/ 410881 h 598183"/>
                <a:gd name="connsiteX25" fmla="*/ 392694 w 608155"/>
                <a:gd name="connsiteY25" fmla="*/ 410881 h 598183"/>
                <a:gd name="connsiteX26" fmla="*/ 356936 w 608155"/>
                <a:gd name="connsiteY26" fmla="*/ 410881 h 598183"/>
                <a:gd name="connsiteX27" fmla="*/ 161452 w 608155"/>
                <a:gd name="connsiteY27" fmla="*/ 362303 h 598183"/>
                <a:gd name="connsiteX28" fmla="*/ 250446 w 608155"/>
                <a:gd name="connsiteY28" fmla="*/ 494122 h 598183"/>
                <a:gd name="connsiteX29" fmla="*/ 250446 w 608155"/>
                <a:gd name="connsiteY29" fmla="*/ 362303 h 598183"/>
                <a:gd name="connsiteX30" fmla="*/ 53907 w 608155"/>
                <a:gd name="connsiteY30" fmla="*/ 362303 h 598183"/>
                <a:gd name="connsiteX31" fmla="*/ 181348 w 608155"/>
                <a:gd name="connsiteY31" fmla="*/ 483652 h 598183"/>
                <a:gd name="connsiteX32" fmla="*/ 127172 w 608155"/>
                <a:gd name="connsiteY32" fmla="*/ 362303 h 598183"/>
                <a:gd name="connsiteX33" fmla="*/ 315531 w 608155"/>
                <a:gd name="connsiteY33" fmla="*/ 355698 h 598183"/>
                <a:gd name="connsiteX34" fmla="*/ 317682 w 608155"/>
                <a:gd name="connsiteY34" fmla="*/ 362277 h 598183"/>
                <a:gd name="connsiteX35" fmla="*/ 322790 w 608155"/>
                <a:gd name="connsiteY35" fmla="*/ 377852 h 598183"/>
                <a:gd name="connsiteX36" fmla="*/ 368362 w 608155"/>
                <a:gd name="connsiteY36" fmla="*/ 377852 h 598183"/>
                <a:gd name="connsiteX37" fmla="*/ 402911 w 608155"/>
                <a:gd name="connsiteY37" fmla="*/ 377852 h 598183"/>
                <a:gd name="connsiteX38" fmla="*/ 472546 w 608155"/>
                <a:gd name="connsiteY38" fmla="*/ 377852 h 598183"/>
                <a:gd name="connsiteX39" fmla="*/ 509514 w 608155"/>
                <a:gd name="connsiteY39" fmla="*/ 377852 h 598183"/>
                <a:gd name="connsiteX40" fmla="*/ 568530 w 608155"/>
                <a:gd name="connsiteY40" fmla="*/ 377852 h 598183"/>
                <a:gd name="connsiteX41" fmla="*/ 573369 w 608155"/>
                <a:gd name="connsiteY41" fmla="*/ 355698 h 598183"/>
                <a:gd name="connsiteX42" fmla="*/ 518521 w 608155"/>
                <a:gd name="connsiteY42" fmla="*/ 355698 h 598183"/>
                <a:gd name="connsiteX43" fmla="*/ 513279 w 608155"/>
                <a:gd name="connsiteY43" fmla="*/ 355698 h 598183"/>
                <a:gd name="connsiteX44" fmla="*/ 483032 w 608155"/>
                <a:gd name="connsiteY44" fmla="*/ 355698 h 598183"/>
                <a:gd name="connsiteX45" fmla="*/ 408019 w 608155"/>
                <a:gd name="connsiteY45" fmla="*/ 355698 h 598183"/>
                <a:gd name="connsiteX46" fmla="*/ 374008 w 608155"/>
                <a:gd name="connsiteY46" fmla="*/ 355698 h 598183"/>
                <a:gd name="connsiteX47" fmla="*/ 205298 w 608155"/>
                <a:gd name="connsiteY47" fmla="*/ 286284 h 598183"/>
                <a:gd name="connsiteX48" fmla="*/ 250467 w 608155"/>
                <a:gd name="connsiteY48" fmla="*/ 286284 h 598183"/>
                <a:gd name="connsiteX49" fmla="*/ 280982 w 608155"/>
                <a:gd name="connsiteY49" fmla="*/ 286284 h 598183"/>
                <a:gd name="connsiteX50" fmla="*/ 283537 w 608155"/>
                <a:gd name="connsiteY50" fmla="*/ 286687 h 598183"/>
                <a:gd name="connsiteX51" fmla="*/ 296711 w 608155"/>
                <a:gd name="connsiteY51" fmla="*/ 297830 h 598183"/>
                <a:gd name="connsiteX52" fmla="*/ 304508 w 608155"/>
                <a:gd name="connsiteY52" fmla="*/ 322804 h 598183"/>
                <a:gd name="connsiteX53" fmla="*/ 304777 w 608155"/>
                <a:gd name="connsiteY53" fmla="*/ 322669 h 598183"/>
                <a:gd name="connsiteX54" fmla="*/ 379654 w 608155"/>
                <a:gd name="connsiteY54" fmla="*/ 322669 h 598183"/>
                <a:gd name="connsiteX55" fmla="*/ 413262 w 608155"/>
                <a:gd name="connsiteY55" fmla="*/ 322669 h 598183"/>
                <a:gd name="connsiteX56" fmla="*/ 493652 w 608155"/>
                <a:gd name="connsiteY56" fmla="*/ 322669 h 598183"/>
                <a:gd name="connsiteX57" fmla="*/ 527932 w 608155"/>
                <a:gd name="connsiteY57" fmla="*/ 322669 h 598183"/>
                <a:gd name="connsiteX58" fmla="*/ 581838 w 608155"/>
                <a:gd name="connsiteY58" fmla="*/ 322669 h 598183"/>
                <a:gd name="connsiteX59" fmla="*/ 602541 w 608155"/>
                <a:gd name="connsiteY59" fmla="*/ 332336 h 598183"/>
                <a:gd name="connsiteX60" fmla="*/ 607514 w 608155"/>
                <a:gd name="connsiteY60" fmla="*/ 354624 h 598183"/>
                <a:gd name="connsiteX61" fmla="*/ 588425 w 608155"/>
                <a:gd name="connsiteY61" fmla="*/ 441359 h 598183"/>
                <a:gd name="connsiteX62" fmla="*/ 557641 w 608155"/>
                <a:gd name="connsiteY62" fmla="*/ 466063 h 598183"/>
                <a:gd name="connsiteX63" fmla="*/ 443912 w 608155"/>
                <a:gd name="connsiteY63" fmla="*/ 466063 h 598183"/>
                <a:gd name="connsiteX64" fmla="*/ 387855 w 608155"/>
                <a:gd name="connsiteY64" fmla="*/ 466063 h 598183"/>
                <a:gd name="connsiteX65" fmla="*/ 365539 w 608155"/>
                <a:gd name="connsiteY65" fmla="*/ 466063 h 598183"/>
                <a:gd name="connsiteX66" fmla="*/ 349542 w 608155"/>
                <a:gd name="connsiteY66" fmla="*/ 466063 h 598183"/>
                <a:gd name="connsiteX67" fmla="*/ 354382 w 608155"/>
                <a:gd name="connsiteY67" fmla="*/ 481369 h 598183"/>
                <a:gd name="connsiteX68" fmla="*/ 354785 w 608155"/>
                <a:gd name="connsiteY68" fmla="*/ 482846 h 598183"/>
                <a:gd name="connsiteX69" fmla="*/ 361103 w 608155"/>
                <a:gd name="connsiteY69" fmla="*/ 502986 h 598183"/>
                <a:gd name="connsiteX70" fmla="*/ 390140 w 608155"/>
                <a:gd name="connsiteY70" fmla="*/ 502986 h 598183"/>
                <a:gd name="connsiteX71" fmla="*/ 550381 w 608155"/>
                <a:gd name="connsiteY71" fmla="*/ 502986 h 598183"/>
                <a:gd name="connsiteX72" fmla="*/ 566916 w 608155"/>
                <a:gd name="connsiteY72" fmla="*/ 519500 h 598183"/>
                <a:gd name="connsiteX73" fmla="*/ 550381 w 608155"/>
                <a:gd name="connsiteY73" fmla="*/ 536015 h 598183"/>
                <a:gd name="connsiteX74" fmla="*/ 539896 w 608155"/>
                <a:gd name="connsiteY74" fmla="*/ 536015 h 598183"/>
                <a:gd name="connsiteX75" fmla="*/ 516236 w 608155"/>
                <a:gd name="connsiteY75" fmla="*/ 529302 h 598183"/>
                <a:gd name="connsiteX76" fmla="*/ 492711 w 608155"/>
                <a:gd name="connsiteY76" fmla="*/ 536015 h 598183"/>
                <a:gd name="connsiteX77" fmla="*/ 394576 w 608155"/>
                <a:gd name="connsiteY77" fmla="*/ 536015 h 598183"/>
                <a:gd name="connsiteX78" fmla="*/ 371051 w 608155"/>
                <a:gd name="connsiteY78" fmla="*/ 529302 h 598183"/>
                <a:gd name="connsiteX79" fmla="*/ 347794 w 608155"/>
                <a:gd name="connsiteY79" fmla="*/ 535880 h 598183"/>
                <a:gd name="connsiteX80" fmla="*/ 333410 w 608155"/>
                <a:gd name="connsiteY80" fmla="*/ 524737 h 598183"/>
                <a:gd name="connsiteX81" fmla="*/ 333276 w 608155"/>
                <a:gd name="connsiteY81" fmla="*/ 524468 h 598183"/>
                <a:gd name="connsiteX82" fmla="*/ 328033 w 608155"/>
                <a:gd name="connsiteY82" fmla="*/ 507685 h 598183"/>
                <a:gd name="connsiteX83" fmla="*/ 323328 w 608155"/>
                <a:gd name="connsiteY83" fmla="*/ 492916 h 598183"/>
                <a:gd name="connsiteX84" fmla="*/ 317144 w 608155"/>
                <a:gd name="connsiteY84" fmla="*/ 473179 h 598183"/>
                <a:gd name="connsiteX85" fmla="*/ 283537 w 608155"/>
                <a:gd name="connsiteY85" fmla="*/ 366171 h 598183"/>
                <a:gd name="connsiteX86" fmla="*/ 282327 w 608155"/>
                <a:gd name="connsiteY86" fmla="*/ 362277 h 598183"/>
                <a:gd name="connsiteX87" fmla="*/ 271841 w 608155"/>
                <a:gd name="connsiteY87" fmla="*/ 329248 h 598183"/>
                <a:gd name="connsiteX88" fmla="*/ 268749 w 608155"/>
                <a:gd name="connsiteY88" fmla="*/ 319313 h 598183"/>
                <a:gd name="connsiteX89" fmla="*/ 250467 w 608155"/>
                <a:gd name="connsiteY89" fmla="*/ 319313 h 598183"/>
                <a:gd name="connsiteX90" fmla="*/ 205298 w 608155"/>
                <a:gd name="connsiteY90" fmla="*/ 319313 h 598183"/>
                <a:gd name="connsiteX91" fmla="*/ 188763 w 608155"/>
                <a:gd name="connsiteY91" fmla="*/ 302798 h 598183"/>
                <a:gd name="connsiteX92" fmla="*/ 205298 w 608155"/>
                <a:gd name="connsiteY92" fmla="*/ 286284 h 598183"/>
                <a:gd name="connsiteX93" fmla="*/ 41943 w 608155"/>
                <a:gd name="connsiteY93" fmla="*/ 203770 h 598183"/>
                <a:gd name="connsiteX94" fmla="*/ 33070 w 608155"/>
                <a:gd name="connsiteY94" fmla="*/ 266592 h 598183"/>
                <a:gd name="connsiteX95" fmla="*/ 41943 w 608155"/>
                <a:gd name="connsiteY95" fmla="*/ 329281 h 598183"/>
                <a:gd name="connsiteX96" fmla="*/ 121526 w 608155"/>
                <a:gd name="connsiteY96" fmla="*/ 329281 h 598183"/>
                <a:gd name="connsiteX97" fmla="*/ 117359 w 608155"/>
                <a:gd name="connsiteY97" fmla="*/ 266592 h 598183"/>
                <a:gd name="connsiteX98" fmla="*/ 121526 w 608155"/>
                <a:gd name="connsiteY98" fmla="*/ 203770 h 598183"/>
                <a:gd name="connsiteX99" fmla="*/ 352614 w 608155"/>
                <a:gd name="connsiteY99" fmla="*/ 49399 h 598183"/>
                <a:gd name="connsiteX100" fmla="*/ 406656 w 608155"/>
                <a:gd name="connsiteY100" fmla="*/ 170882 h 598183"/>
                <a:gd name="connsiteX101" fmla="*/ 480055 w 608155"/>
                <a:gd name="connsiteY101" fmla="*/ 170882 h 598183"/>
                <a:gd name="connsiteX102" fmla="*/ 352614 w 608155"/>
                <a:gd name="connsiteY102" fmla="*/ 49399 h 598183"/>
                <a:gd name="connsiteX103" fmla="*/ 181348 w 608155"/>
                <a:gd name="connsiteY103" fmla="*/ 49399 h 598183"/>
                <a:gd name="connsiteX104" fmla="*/ 53907 w 608155"/>
                <a:gd name="connsiteY104" fmla="*/ 170882 h 598183"/>
                <a:gd name="connsiteX105" fmla="*/ 127172 w 608155"/>
                <a:gd name="connsiteY105" fmla="*/ 170882 h 598183"/>
                <a:gd name="connsiteX106" fmla="*/ 181348 w 608155"/>
                <a:gd name="connsiteY106" fmla="*/ 49399 h 598183"/>
                <a:gd name="connsiteX107" fmla="*/ 283516 w 608155"/>
                <a:gd name="connsiteY107" fmla="*/ 39062 h 598183"/>
                <a:gd name="connsiteX108" fmla="*/ 283516 w 608155"/>
                <a:gd name="connsiteY108" fmla="*/ 170882 h 598183"/>
                <a:gd name="connsiteX109" fmla="*/ 372376 w 608155"/>
                <a:gd name="connsiteY109" fmla="*/ 170882 h 598183"/>
                <a:gd name="connsiteX110" fmla="*/ 283516 w 608155"/>
                <a:gd name="connsiteY110" fmla="*/ 39062 h 598183"/>
                <a:gd name="connsiteX111" fmla="*/ 250446 w 608155"/>
                <a:gd name="connsiteY111" fmla="*/ 39062 h 598183"/>
                <a:gd name="connsiteX112" fmla="*/ 161452 w 608155"/>
                <a:gd name="connsiteY112" fmla="*/ 170882 h 598183"/>
                <a:gd name="connsiteX113" fmla="*/ 250446 w 608155"/>
                <a:gd name="connsiteY113" fmla="*/ 170882 h 598183"/>
                <a:gd name="connsiteX114" fmla="*/ 266981 w 608155"/>
                <a:gd name="connsiteY114" fmla="*/ 0 h 598183"/>
                <a:gd name="connsiteX115" fmla="*/ 533828 w 608155"/>
                <a:gd name="connsiteY115" fmla="*/ 266592 h 598183"/>
                <a:gd name="connsiteX116" fmla="*/ 531677 w 608155"/>
                <a:gd name="connsiteY116" fmla="*/ 300688 h 598183"/>
                <a:gd name="connsiteX117" fmla="*/ 498069 w 608155"/>
                <a:gd name="connsiteY117" fmla="*/ 300688 h 598183"/>
                <a:gd name="connsiteX118" fmla="*/ 500758 w 608155"/>
                <a:gd name="connsiteY118" fmla="*/ 266592 h 598183"/>
                <a:gd name="connsiteX119" fmla="*/ 492020 w 608155"/>
                <a:gd name="connsiteY119" fmla="*/ 203770 h 598183"/>
                <a:gd name="connsiteX120" fmla="*/ 412436 w 608155"/>
                <a:gd name="connsiteY120" fmla="*/ 203770 h 598183"/>
                <a:gd name="connsiteX121" fmla="*/ 416469 w 608155"/>
                <a:gd name="connsiteY121" fmla="*/ 266592 h 598183"/>
                <a:gd name="connsiteX122" fmla="*/ 415259 w 608155"/>
                <a:gd name="connsiteY122" fmla="*/ 300688 h 598183"/>
                <a:gd name="connsiteX123" fmla="*/ 381920 w 608155"/>
                <a:gd name="connsiteY123" fmla="*/ 300688 h 598183"/>
                <a:gd name="connsiteX124" fmla="*/ 383399 w 608155"/>
                <a:gd name="connsiteY124" fmla="*/ 266592 h 598183"/>
                <a:gd name="connsiteX125" fmla="*/ 378828 w 608155"/>
                <a:gd name="connsiteY125" fmla="*/ 203770 h 598183"/>
                <a:gd name="connsiteX126" fmla="*/ 283516 w 608155"/>
                <a:gd name="connsiteY126" fmla="*/ 203770 h 598183"/>
                <a:gd name="connsiteX127" fmla="*/ 283516 w 608155"/>
                <a:gd name="connsiteY127" fmla="*/ 264579 h 598183"/>
                <a:gd name="connsiteX128" fmla="*/ 280962 w 608155"/>
                <a:gd name="connsiteY128" fmla="*/ 264310 h 598183"/>
                <a:gd name="connsiteX129" fmla="*/ 250446 w 608155"/>
                <a:gd name="connsiteY129" fmla="*/ 264310 h 598183"/>
                <a:gd name="connsiteX130" fmla="*/ 250446 w 608155"/>
                <a:gd name="connsiteY130" fmla="*/ 203770 h 598183"/>
                <a:gd name="connsiteX131" fmla="*/ 155134 w 608155"/>
                <a:gd name="connsiteY131" fmla="*/ 203770 h 598183"/>
                <a:gd name="connsiteX132" fmla="*/ 150429 w 608155"/>
                <a:gd name="connsiteY132" fmla="*/ 266592 h 598183"/>
                <a:gd name="connsiteX133" fmla="*/ 155134 w 608155"/>
                <a:gd name="connsiteY133" fmla="*/ 329281 h 598183"/>
                <a:gd name="connsiteX134" fmla="*/ 177315 w 608155"/>
                <a:gd name="connsiteY134" fmla="*/ 329281 h 598183"/>
                <a:gd name="connsiteX135" fmla="*/ 205277 w 608155"/>
                <a:gd name="connsiteY135" fmla="*/ 341362 h 598183"/>
                <a:gd name="connsiteX136" fmla="*/ 250446 w 608155"/>
                <a:gd name="connsiteY136" fmla="*/ 341362 h 598183"/>
                <a:gd name="connsiteX137" fmla="*/ 252597 w 608155"/>
                <a:gd name="connsiteY137" fmla="*/ 341362 h 598183"/>
                <a:gd name="connsiteX138" fmla="*/ 259184 w 608155"/>
                <a:gd name="connsiteY138" fmla="*/ 362303 h 598183"/>
                <a:gd name="connsiteX139" fmla="*/ 283516 w 608155"/>
                <a:gd name="connsiteY139" fmla="*/ 439623 h 598183"/>
                <a:gd name="connsiteX140" fmla="*/ 283516 w 608155"/>
                <a:gd name="connsiteY140" fmla="*/ 494122 h 598183"/>
                <a:gd name="connsiteX141" fmla="*/ 298573 w 608155"/>
                <a:gd name="connsiteY141" fmla="*/ 487545 h 598183"/>
                <a:gd name="connsiteX142" fmla="*/ 301530 w 608155"/>
                <a:gd name="connsiteY142" fmla="*/ 497210 h 598183"/>
                <a:gd name="connsiteX143" fmla="*/ 308655 w 608155"/>
                <a:gd name="connsiteY143" fmla="*/ 519761 h 598183"/>
                <a:gd name="connsiteX144" fmla="*/ 311613 w 608155"/>
                <a:gd name="connsiteY144" fmla="*/ 529292 h 598183"/>
                <a:gd name="connsiteX145" fmla="*/ 266981 w 608155"/>
                <a:gd name="connsiteY145" fmla="*/ 533051 h 598183"/>
                <a:gd name="connsiteX146" fmla="*/ 0 w 608155"/>
                <a:gd name="connsiteY146" fmla="*/ 266592 h 598183"/>
                <a:gd name="connsiteX147" fmla="*/ 266981 w 608155"/>
                <a:gd name="connsiteY147" fmla="*/ 0 h 5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8155" h="598183">
                  <a:moveTo>
                    <a:pt x="516225" y="551328"/>
                  </a:moveTo>
                  <a:cubicBezTo>
                    <a:pt x="522679" y="551328"/>
                    <a:pt x="528461" y="553879"/>
                    <a:pt x="532763" y="558041"/>
                  </a:cubicBezTo>
                  <a:cubicBezTo>
                    <a:pt x="537066" y="562337"/>
                    <a:pt x="539755" y="568244"/>
                    <a:pt x="539755" y="574689"/>
                  </a:cubicBezTo>
                  <a:cubicBezTo>
                    <a:pt x="539755" y="587711"/>
                    <a:pt x="529267" y="598183"/>
                    <a:pt x="516225" y="598183"/>
                  </a:cubicBezTo>
                  <a:cubicBezTo>
                    <a:pt x="503317" y="598183"/>
                    <a:pt x="492829" y="587711"/>
                    <a:pt x="492829" y="574689"/>
                  </a:cubicBezTo>
                  <a:cubicBezTo>
                    <a:pt x="492829" y="568244"/>
                    <a:pt x="495518" y="562337"/>
                    <a:pt x="499821" y="558041"/>
                  </a:cubicBezTo>
                  <a:cubicBezTo>
                    <a:pt x="503989" y="553879"/>
                    <a:pt x="509771" y="551328"/>
                    <a:pt x="516225" y="551328"/>
                  </a:cubicBezTo>
                  <a:close/>
                  <a:moveTo>
                    <a:pt x="370931" y="551328"/>
                  </a:moveTo>
                  <a:cubicBezTo>
                    <a:pt x="377385" y="551328"/>
                    <a:pt x="383301" y="553879"/>
                    <a:pt x="387469" y="558041"/>
                  </a:cubicBezTo>
                  <a:cubicBezTo>
                    <a:pt x="391772" y="562337"/>
                    <a:pt x="394461" y="568244"/>
                    <a:pt x="394461" y="574689"/>
                  </a:cubicBezTo>
                  <a:cubicBezTo>
                    <a:pt x="394461" y="587711"/>
                    <a:pt x="383973" y="598183"/>
                    <a:pt x="370931" y="598183"/>
                  </a:cubicBezTo>
                  <a:cubicBezTo>
                    <a:pt x="358023" y="598183"/>
                    <a:pt x="347535" y="587711"/>
                    <a:pt x="347535" y="574689"/>
                  </a:cubicBezTo>
                  <a:cubicBezTo>
                    <a:pt x="347535" y="568244"/>
                    <a:pt x="350224" y="562337"/>
                    <a:pt x="354527" y="558041"/>
                  </a:cubicBezTo>
                  <a:cubicBezTo>
                    <a:pt x="358695" y="553879"/>
                    <a:pt x="364611" y="551328"/>
                    <a:pt x="370931" y="551328"/>
                  </a:cubicBezTo>
                  <a:close/>
                  <a:moveTo>
                    <a:pt x="333679" y="410881"/>
                  </a:moveTo>
                  <a:lnTo>
                    <a:pt x="340938" y="432900"/>
                  </a:lnTo>
                  <a:cubicBezTo>
                    <a:pt x="341073" y="432900"/>
                    <a:pt x="341476" y="433034"/>
                    <a:pt x="341611" y="433169"/>
                  </a:cubicBezTo>
                  <a:lnTo>
                    <a:pt x="346316" y="433169"/>
                  </a:lnTo>
                  <a:lnTo>
                    <a:pt x="383553" y="433169"/>
                  </a:lnTo>
                  <a:lnTo>
                    <a:pt x="430604" y="433034"/>
                  </a:lnTo>
                  <a:lnTo>
                    <a:pt x="475369" y="433034"/>
                  </a:lnTo>
                  <a:lnTo>
                    <a:pt x="556565" y="433034"/>
                  </a:lnTo>
                  <a:lnTo>
                    <a:pt x="561405" y="410881"/>
                  </a:lnTo>
                  <a:lnTo>
                    <a:pt x="491366" y="410881"/>
                  </a:lnTo>
                  <a:lnTo>
                    <a:pt x="450499" y="410881"/>
                  </a:lnTo>
                  <a:lnTo>
                    <a:pt x="392694" y="410881"/>
                  </a:lnTo>
                  <a:lnTo>
                    <a:pt x="356936" y="410881"/>
                  </a:lnTo>
                  <a:close/>
                  <a:moveTo>
                    <a:pt x="161452" y="362303"/>
                  </a:moveTo>
                  <a:cubicBezTo>
                    <a:pt x="177987" y="431166"/>
                    <a:pt x="211327" y="482578"/>
                    <a:pt x="250446" y="494122"/>
                  </a:cubicBezTo>
                  <a:lnTo>
                    <a:pt x="250446" y="362303"/>
                  </a:lnTo>
                  <a:close/>
                  <a:moveTo>
                    <a:pt x="53907" y="362303"/>
                  </a:moveTo>
                  <a:cubicBezTo>
                    <a:pt x="78777" y="417474"/>
                    <a:pt x="124618" y="461235"/>
                    <a:pt x="181348" y="483652"/>
                  </a:cubicBezTo>
                  <a:cubicBezTo>
                    <a:pt x="156882" y="454120"/>
                    <a:pt x="137927" y="412104"/>
                    <a:pt x="127172" y="362303"/>
                  </a:cubicBezTo>
                  <a:close/>
                  <a:moveTo>
                    <a:pt x="315531" y="355698"/>
                  </a:moveTo>
                  <a:lnTo>
                    <a:pt x="317682" y="362277"/>
                  </a:lnTo>
                  <a:lnTo>
                    <a:pt x="322790" y="377852"/>
                  </a:lnTo>
                  <a:lnTo>
                    <a:pt x="368362" y="377852"/>
                  </a:lnTo>
                  <a:lnTo>
                    <a:pt x="402911" y="377852"/>
                  </a:lnTo>
                  <a:lnTo>
                    <a:pt x="472546" y="377852"/>
                  </a:lnTo>
                  <a:lnTo>
                    <a:pt x="509514" y="377852"/>
                  </a:lnTo>
                  <a:lnTo>
                    <a:pt x="568530" y="377852"/>
                  </a:lnTo>
                  <a:lnTo>
                    <a:pt x="573369" y="355698"/>
                  </a:lnTo>
                  <a:lnTo>
                    <a:pt x="518521" y="355698"/>
                  </a:lnTo>
                  <a:lnTo>
                    <a:pt x="513279" y="355698"/>
                  </a:lnTo>
                  <a:lnTo>
                    <a:pt x="483032" y="355698"/>
                  </a:lnTo>
                  <a:lnTo>
                    <a:pt x="408019" y="355698"/>
                  </a:lnTo>
                  <a:lnTo>
                    <a:pt x="374008" y="355698"/>
                  </a:lnTo>
                  <a:close/>
                  <a:moveTo>
                    <a:pt x="205298" y="286284"/>
                  </a:moveTo>
                  <a:lnTo>
                    <a:pt x="250467" y="286284"/>
                  </a:lnTo>
                  <a:lnTo>
                    <a:pt x="280982" y="286284"/>
                  </a:lnTo>
                  <a:cubicBezTo>
                    <a:pt x="281789" y="286284"/>
                    <a:pt x="282596" y="286552"/>
                    <a:pt x="283537" y="286687"/>
                  </a:cubicBezTo>
                  <a:cubicBezTo>
                    <a:pt x="289586" y="287761"/>
                    <a:pt x="294829" y="291923"/>
                    <a:pt x="296711" y="297830"/>
                  </a:cubicBezTo>
                  <a:lnTo>
                    <a:pt x="304508" y="322804"/>
                  </a:lnTo>
                  <a:cubicBezTo>
                    <a:pt x="304642" y="322804"/>
                    <a:pt x="304642" y="322669"/>
                    <a:pt x="304777" y="322669"/>
                  </a:cubicBezTo>
                  <a:lnTo>
                    <a:pt x="379654" y="322669"/>
                  </a:lnTo>
                  <a:lnTo>
                    <a:pt x="413262" y="322669"/>
                  </a:lnTo>
                  <a:lnTo>
                    <a:pt x="493652" y="322669"/>
                  </a:lnTo>
                  <a:lnTo>
                    <a:pt x="527932" y="322669"/>
                  </a:lnTo>
                  <a:lnTo>
                    <a:pt x="581838" y="322669"/>
                  </a:lnTo>
                  <a:cubicBezTo>
                    <a:pt x="590038" y="322669"/>
                    <a:pt x="597567" y="326160"/>
                    <a:pt x="602541" y="332336"/>
                  </a:cubicBezTo>
                  <a:cubicBezTo>
                    <a:pt x="607380" y="338512"/>
                    <a:pt x="609262" y="346568"/>
                    <a:pt x="607514" y="354624"/>
                  </a:cubicBezTo>
                  <a:lnTo>
                    <a:pt x="588425" y="441359"/>
                  </a:lnTo>
                  <a:cubicBezTo>
                    <a:pt x="585333" y="455456"/>
                    <a:pt x="572025" y="466063"/>
                    <a:pt x="557641" y="466063"/>
                  </a:cubicBezTo>
                  <a:lnTo>
                    <a:pt x="443912" y="466063"/>
                  </a:lnTo>
                  <a:lnTo>
                    <a:pt x="387855" y="466063"/>
                  </a:lnTo>
                  <a:lnTo>
                    <a:pt x="365539" y="466063"/>
                  </a:lnTo>
                  <a:lnTo>
                    <a:pt x="349542" y="466063"/>
                  </a:lnTo>
                  <a:lnTo>
                    <a:pt x="354382" y="481369"/>
                  </a:lnTo>
                  <a:lnTo>
                    <a:pt x="354785" y="482846"/>
                  </a:lnTo>
                  <a:lnTo>
                    <a:pt x="361103" y="502986"/>
                  </a:lnTo>
                  <a:lnTo>
                    <a:pt x="390140" y="502986"/>
                  </a:lnTo>
                  <a:lnTo>
                    <a:pt x="550381" y="502986"/>
                  </a:lnTo>
                  <a:cubicBezTo>
                    <a:pt x="559523" y="502986"/>
                    <a:pt x="566916" y="510370"/>
                    <a:pt x="566916" y="519500"/>
                  </a:cubicBezTo>
                  <a:cubicBezTo>
                    <a:pt x="566916" y="528630"/>
                    <a:pt x="559523" y="536015"/>
                    <a:pt x="550381" y="536015"/>
                  </a:cubicBezTo>
                  <a:lnTo>
                    <a:pt x="539896" y="536015"/>
                  </a:lnTo>
                  <a:cubicBezTo>
                    <a:pt x="533040" y="531853"/>
                    <a:pt x="524974" y="529302"/>
                    <a:pt x="516236" y="529302"/>
                  </a:cubicBezTo>
                  <a:cubicBezTo>
                    <a:pt x="507632" y="529302"/>
                    <a:pt x="499567" y="531853"/>
                    <a:pt x="492711" y="536015"/>
                  </a:cubicBezTo>
                  <a:lnTo>
                    <a:pt x="394576" y="536015"/>
                  </a:lnTo>
                  <a:cubicBezTo>
                    <a:pt x="387720" y="531853"/>
                    <a:pt x="379654" y="529302"/>
                    <a:pt x="371051" y="529302"/>
                  </a:cubicBezTo>
                  <a:cubicBezTo>
                    <a:pt x="362447" y="529302"/>
                    <a:pt x="354650" y="531718"/>
                    <a:pt x="347794" y="535880"/>
                  </a:cubicBezTo>
                  <a:cubicBezTo>
                    <a:pt x="341207" y="535343"/>
                    <a:pt x="335561" y="531047"/>
                    <a:pt x="333410" y="524737"/>
                  </a:cubicBezTo>
                  <a:cubicBezTo>
                    <a:pt x="333410" y="524602"/>
                    <a:pt x="333276" y="524602"/>
                    <a:pt x="333276" y="524468"/>
                  </a:cubicBezTo>
                  <a:lnTo>
                    <a:pt x="328033" y="507685"/>
                  </a:lnTo>
                  <a:lnTo>
                    <a:pt x="323328" y="492916"/>
                  </a:lnTo>
                  <a:lnTo>
                    <a:pt x="317144" y="473179"/>
                  </a:lnTo>
                  <a:lnTo>
                    <a:pt x="283537" y="366171"/>
                  </a:lnTo>
                  <a:lnTo>
                    <a:pt x="282327" y="362277"/>
                  </a:lnTo>
                  <a:lnTo>
                    <a:pt x="271841" y="329248"/>
                  </a:lnTo>
                  <a:lnTo>
                    <a:pt x="268749" y="319313"/>
                  </a:lnTo>
                  <a:lnTo>
                    <a:pt x="250467" y="319313"/>
                  </a:lnTo>
                  <a:lnTo>
                    <a:pt x="205298" y="319313"/>
                  </a:lnTo>
                  <a:cubicBezTo>
                    <a:pt x="196157" y="319313"/>
                    <a:pt x="188763" y="311928"/>
                    <a:pt x="188763" y="302798"/>
                  </a:cubicBezTo>
                  <a:cubicBezTo>
                    <a:pt x="188763" y="293668"/>
                    <a:pt x="196157" y="286284"/>
                    <a:pt x="205298" y="286284"/>
                  </a:cubicBezTo>
                  <a:close/>
                  <a:moveTo>
                    <a:pt x="41943" y="203770"/>
                  </a:moveTo>
                  <a:cubicBezTo>
                    <a:pt x="36297" y="223771"/>
                    <a:pt x="33070" y="244846"/>
                    <a:pt x="33070" y="266592"/>
                  </a:cubicBezTo>
                  <a:cubicBezTo>
                    <a:pt x="33070" y="288339"/>
                    <a:pt x="36297" y="309279"/>
                    <a:pt x="41943" y="329281"/>
                  </a:cubicBezTo>
                  <a:lnTo>
                    <a:pt x="121526" y="329281"/>
                  </a:lnTo>
                  <a:cubicBezTo>
                    <a:pt x="118838" y="309279"/>
                    <a:pt x="117359" y="288204"/>
                    <a:pt x="117359" y="266592"/>
                  </a:cubicBezTo>
                  <a:cubicBezTo>
                    <a:pt x="117359" y="244846"/>
                    <a:pt x="118838" y="223905"/>
                    <a:pt x="121526" y="203770"/>
                  </a:cubicBezTo>
                  <a:close/>
                  <a:moveTo>
                    <a:pt x="352614" y="49399"/>
                  </a:moveTo>
                  <a:cubicBezTo>
                    <a:pt x="376946" y="78930"/>
                    <a:pt x="395901" y="121081"/>
                    <a:pt x="406656" y="170882"/>
                  </a:cubicBezTo>
                  <a:lnTo>
                    <a:pt x="480055" y="170882"/>
                  </a:lnTo>
                  <a:cubicBezTo>
                    <a:pt x="455051" y="115577"/>
                    <a:pt x="409210" y="71816"/>
                    <a:pt x="352614" y="49399"/>
                  </a:cubicBezTo>
                  <a:close/>
                  <a:moveTo>
                    <a:pt x="181348" y="49399"/>
                  </a:moveTo>
                  <a:cubicBezTo>
                    <a:pt x="124618" y="71816"/>
                    <a:pt x="78777" y="115577"/>
                    <a:pt x="53907" y="170882"/>
                  </a:cubicBezTo>
                  <a:lnTo>
                    <a:pt x="127172" y="170882"/>
                  </a:lnTo>
                  <a:cubicBezTo>
                    <a:pt x="137927" y="121081"/>
                    <a:pt x="156882" y="78930"/>
                    <a:pt x="181348" y="49399"/>
                  </a:cubicBezTo>
                  <a:close/>
                  <a:moveTo>
                    <a:pt x="283516" y="39062"/>
                  </a:moveTo>
                  <a:lnTo>
                    <a:pt x="283516" y="170882"/>
                  </a:lnTo>
                  <a:lnTo>
                    <a:pt x="372376" y="170882"/>
                  </a:lnTo>
                  <a:cubicBezTo>
                    <a:pt x="355841" y="101885"/>
                    <a:pt x="322501" y="50607"/>
                    <a:pt x="283516" y="39062"/>
                  </a:cubicBezTo>
                  <a:close/>
                  <a:moveTo>
                    <a:pt x="250446" y="39062"/>
                  </a:moveTo>
                  <a:cubicBezTo>
                    <a:pt x="211327" y="50607"/>
                    <a:pt x="177987" y="101885"/>
                    <a:pt x="161452" y="170882"/>
                  </a:cubicBezTo>
                  <a:lnTo>
                    <a:pt x="250446" y="170882"/>
                  </a:lnTo>
                  <a:close/>
                  <a:moveTo>
                    <a:pt x="266981" y="0"/>
                  </a:moveTo>
                  <a:cubicBezTo>
                    <a:pt x="414318" y="0"/>
                    <a:pt x="533828" y="119336"/>
                    <a:pt x="533828" y="266592"/>
                  </a:cubicBezTo>
                  <a:cubicBezTo>
                    <a:pt x="533828" y="278137"/>
                    <a:pt x="533021" y="289547"/>
                    <a:pt x="531677" y="300688"/>
                  </a:cubicBezTo>
                  <a:lnTo>
                    <a:pt x="498069" y="300688"/>
                  </a:lnTo>
                  <a:cubicBezTo>
                    <a:pt x="499682" y="289547"/>
                    <a:pt x="500758" y="278137"/>
                    <a:pt x="500758" y="266592"/>
                  </a:cubicBezTo>
                  <a:cubicBezTo>
                    <a:pt x="500758" y="244846"/>
                    <a:pt x="497666" y="223771"/>
                    <a:pt x="492020" y="203770"/>
                  </a:cubicBezTo>
                  <a:lnTo>
                    <a:pt x="412436" y="203770"/>
                  </a:lnTo>
                  <a:cubicBezTo>
                    <a:pt x="415125" y="223905"/>
                    <a:pt x="416469" y="244846"/>
                    <a:pt x="416469" y="266592"/>
                  </a:cubicBezTo>
                  <a:cubicBezTo>
                    <a:pt x="416469" y="278137"/>
                    <a:pt x="416066" y="289547"/>
                    <a:pt x="415259" y="300688"/>
                  </a:cubicBezTo>
                  <a:lnTo>
                    <a:pt x="381920" y="300688"/>
                  </a:lnTo>
                  <a:cubicBezTo>
                    <a:pt x="382861" y="289547"/>
                    <a:pt x="383399" y="278137"/>
                    <a:pt x="383399" y="266592"/>
                  </a:cubicBezTo>
                  <a:cubicBezTo>
                    <a:pt x="383399" y="244846"/>
                    <a:pt x="381786" y="223905"/>
                    <a:pt x="378828" y="203770"/>
                  </a:cubicBezTo>
                  <a:lnTo>
                    <a:pt x="283516" y="203770"/>
                  </a:lnTo>
                  <a:lnTo>
                    <a:pt x="283516" y="264579"/>
                  </a:lnTo>
                  <a:cubicBezTo>
                    <a:pt x="282575" y="264445"/>
                    <a:pt x="281769" y="264310"/>
                    <a:pt x="280962" y="264310"/>
                  </a:cubicBezTo>
                  <a:lnTo>
                    <a:pt x="250446" y="264310"/>
                  </a:lnTo>
                  <a:lnTo>
                    <a:pt x="250446" y="203770"/>
                  </a:lnTo>
                  <a:lnTo>
                    <a:pt x="155134" y="203770"/>
                  </a:lnTo>
                  <a:cubicBezTo>
                    <a:pt x="152177" y="223905"/>
                    <a:pt x="150429" y="244846"/>
                    <a:pt x="150429" y="266592"/>
                  </a:cubicBezTo>
                  <a:cubicBezTo>
                    <a:pt x="150429" y="288204"/>
                    <a:pt x="152177" y="309279"/>
                    <a:pt x="155134" y="329281"/>
                  </a:cubicBezTo>
                  <a:lnTo>
                    <a:pt x="177315" y="329281"/>
                  </a:lnTo>
                  <a:cubicBezTo>
                    <a:pt x="184306" y="336664"/>
                    <a:pt x="194254" y="341362"/>
                    <a:pt x="205277" y="341362"/>
                  </a:cubicBezTo>
                  <a:lnTo>
                    <a:pt x="250446" y="341362"/>
                  </a:lnTo>
                  <a:lnTo>
                    <a:pt x="252597" y="341362"/>
                  </a:lnTo>
                  <a:lnTo>
                    <a:pt x="259184" y="362303"/>
                  </a:lnTo>
                  <a:lnTo>
                    <a:pt x="283516" y="439623"/>
                  </a:lnTo>
                  <a:lnTo>
                    <a:pt x="283516" y="494122"/>
                  </a:lnTo>
                  <a:cubicBezTo>
                    <a:pt x="288625" y="492512"/>
                    <a:pt x="293599" y="490364"/>
                    <a:pt x="298573" y="487545"/>
                  </a:cubicBezTo>
                  <a:lnTo>
                    <a:pt x="301530" y="497210"/>
                  </a:lnTo>
                  <a:lnTo>
                    <a:pt x="308655" y="519761"/>
                  </a:lnTo>
                  <a:lnTo>
                    <a:pt x="311613" y="529292"/>
                  </a:lnTo>
                  <a:cubicBezTo>
                    <a:pt x="297094" y="531708"/>
                    <a:pt x="282172" y="533051"/>
                    <a:pt x="266981" y="533051"/>
                  </a:cubicBezTo>
                  <a:cubicBezTo>
                    <a:pt x="119510" y="533051"/>
                    <a:pt x="0" y="413715"/>
                    <a:pt x="0" y="266592"/>
                  </a:cubicBezTo>
                  <a:cubicBezTo>
                    <a:pt x="0" y="119336"/>
                    <a:pt x="119510" y="0"/>
                    <a:pt x="266981" y="0"/>
                  </a:cubicBezTo>
                  <a:close/>
                </a:path>
              </a:pathLst>
            </a:custGeom>
            <a:solidFill>
              <a:schemeClr val="bg1"/>
            </a:solidFill>
            <a:ln>
              <a:noFill/>
            </a:ln>
          </p:spPr>
          <p:txBody>
            <a:bodyPr/>
            <a:lstStyle/>
            <a:p>
              <a:endParaRPr lang="zh-CN" altLang="en-US"/>
            </a:p>
          </p:txBody>
        </p:sp>
        <p:sp>
          <p:nvSpPr>
            <p:cNvPr id="109" name="文本框 32"/>
            <p:cNvSpPr txBox="1"/>
            <p:nvPr/>
          </p:nvSpPr>
          <p:spPr>
            <a:xfrm>
              <a:off x="8697550" y="4735224"/>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商业数据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0" name="文本框 32"/>
            <p:cNvSpPr txBox="1"/>
            <p:nvPr/>
          </p:nvSpPr>
          <p:spPr>
            <a:xfrm>
              <a:off x="9412966" y="4725083"/>
              <a:ext cx="674116"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健康数据</a:t>
              </a:r>
              <a:endParaRPr kumimoji="0" lang="zh-CN" altLang="en-US" sz="800" b="0"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11" name="图形 2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47245" y="4917220"/>
              <a:ext cx="360413" cy="360413"/>
            </a:xfrm>
            <a:prstGeom prst="rect">
              <a:avLst/>
            </a:prstGeom>
          </p:spPr>
        </p:pic>
      </p:grpSp>
      <p:sp>
        <p:nvSpPr>
          <p:cNvPr id="112" name="矩形 111"/>
          <p:cNvSpPr/>
          <p:nvPr/>
        </p:nvSpPr>
        <p:spPr>
          <a:xfrm>
            <a:off x="2009745" y="3387644"/>
            <a:ext cx="8867437" cy="1322686"/>
          </a:xfrm>
          <a:prstGeom prst="rect">
            <a:avLst/>
          </a:prstGeom>
          <a:solidFill>
            <a:schemeClr val="accent6">
              <a:lumMod val="75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2000" b="1" i="0" u="none" strike="noStrike" kern="1200" cap="none" spc="30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13" name="矩形 112"/>
          <p:cNvSpPr/>
          <p:nvPr/>
        </p:nvSpPr>
        <p:spPr>
          <a:xfrm>
            <a:off x="547730" y="3387644"/>
            <a:ext cx="1427967" cy="1336804"/>
          </a:xfrm>
          <a:prstGeom prst="rect">
            <a:avLst/>
          </a:prstGeom>
          <a:solidFill>
            <a:schemeClr val="accent6">
              <a:lumMod val="75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r>
              <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rPr>
              <a:t>平台层</a:t>
            </a:r>
            <a:endPar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14" name="文本框 113"/>
          <p:cNvSpPr txBox="1"/>
          <p:nvPr/>
        </p:nvSpPr>
        <p:spPr>
          <a:xfrm>
            <a:off x="2145006" y="4368332"/>
            <a:ext cx="8598321" cy="285043"/>
          </a:xfrm>
          <a:prstGeom prst="rect">
            <a:avLst/>
          </a:prstGeom>
          <a:solidFill>
            <a:schemeClr val="accent2">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云服务</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5" name="文本框 114"/>
          <p:cNvSpPr txBox="1"/>
          <p:nvPr/>
        </p:nvSpPr>
        <p:spPr>
          <a:xfrm>
            <a:off x="2137107" y="4072342"/>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视频分析</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6" name="文本框 115"/>
          <p:cNvSpPr txBox="1"/>
          <p:nvPr/>
        </p:nvSpPr>
        <p:spPr>
          <a:xfrm>
            <a:off x="2965782" y="4072342"/>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AI</a:t>
            </a: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算法</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9" name="文本框 118"/>
          <p:cNvSpPr txBox="1"/>
          <p:nvPr/>
        </p:nvSpPr>
        <p:spPr>
          <a:xfrm>
            <a:off x="3784932" y="4071707"/>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深度学习</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0" name="文本框 119"/>
          <p:cNvSpPr txBox="1"/>
          <p:nvPr/>
        </p:nvSpPr>
        <p:spPr>
          <a:xfrm>
            <a:off x="4613607" y="4071707"/>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位置服务</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1" name="文本框 120"/>
          <p:cNvSpPr txBox="1"/>
          <p:nvPr/>
        </p:nvSpPr>
        <p:spPr>
          <a:xfrm>
            <a:off x="5423232" y="4071707"/>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短信通道</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2" name="文本框 121"/>
          <p:cNvSpPr txBox="1"/>
          <p:nvPr/>
        </p:nvSpPr>
        <p:spPr>
          <a:xfrm>
            <a:off x="6251907" y="4071707"/>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语音识别</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3" name="文本框 122"/>
          <p:cNvSpPr txBox="1"/>
          <p:nvPr/>
        </p:nvSpPr>
        <p:spPr>
          <a:xfrm>
            <a:off x="7071057" y="4071072"/>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支付能力</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4" name="文本框 123"/>
          <p:cNvSpPr txBox="1"/>
          <p:nvPr/>
        </p:nvSpPr>
        <p:spPr>
          <a:xfrm>
            <a:off x="7899732" y="4071072"/>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BIM</a:t>
            </a: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建模</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5" name="文本框 124"/>
          <p:cNvSpPr txBox="1"/>
          <p:nvPr/>
        </p:nvSpPr>
        <p:spPr>
          <a:xfrm>
            <a:off x="8719868" y="4070437"/>
            <a:ext cx="764785"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连接管理</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6" name="文本框 125"/>
          <p:cNvSpPr txBox="1"/>
          <p:nvPr/>
        </p:nvSpPr>
        <p:spPr>
          <a:xfrm>
            <a:off x="9530220" y="4071071"/>
            <a:ext cx="655794" cy="246221"/>
          </a:xfrm>
          <a:prstGeom prst="rect">
            <a:avLst/>
          </a:prstGeom>
          <a:solidFill>
            <a:schemeClr val="bg2"/>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7" name="TextBox 12"/>
          <p:cNvSpPr txBox="1"/>
          <p:nvPr/>
        </p:nvSpPr>
        <p:spPr>
          <a:xfrm>
            <a:off x="2144824" y="3751595"/>
            <a:ext cx="1575583" cy="276143"/>
          </a:xfrm>
          <a:prstGeom prst="rect">
            <a:avLst/>
          </a:prstGeom>
          <a:noFill/>
          <a:ln>
            <a:solidFill>
              <a:schemeClr val="bg1"/>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智慧管理子平台</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8" name="TextBox 12"/>
          <p:cNvSpPr txBox="1"/>
          <p:nvPr/>
        </p:nvSpPr>
        <p:spPr>
          <a:xfrm>
            <a:off x="3854206" y="3751350"/>
            <a:ext cx="1420114" cy="276143"/>
          </a:xfrm>
          <a:prstGeom prst="rect">
            <a:avLst/>
          </a:prstGeom>
          <a:noFill/>
          <a:ln>
            <a:solidFill>
              <a:schemeClr val="bg1"/>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智慧服务子平台</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9" name="TextBox 12"/>
          <p:cNvSpPr txBox="1"/>
          <p:nvPr/>
        </p:nvSpPr>
        <p:spPr>
          <a:xfrm>
            <a:off x="5383625" y="3750113"/>
            <a:ext cx="1570284" cy="275896"/>
          </a:xfrm>
          <a:prstGeom prst="rect">
            <a:avLst/>
          </a:prstGeom>
          <a:noFill/>
          <a:ln>
            <a:solidFill>
              <a:schemeClr val="bg1"/>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智慧治理子平台</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0" name="TextBox 12"/>
          <p:cNvSpPr txBox="1"/>
          <p:nvPr/>
        </p:nvSpPr>
        <p:spPr>
          <a:xfrm>
            <a:off x="7082845" y="3749866"/>
            <a:ext cx="1518609" cy="276143"/>
          </a:xfrm>
          <a:prstGeom prst="rect">
            <a:avLst/>
          </a:prstGeom>
          <a:noFill/>
          <a:ln>
            <a:solidFill>
              <a:schemeClr val="bg1"/>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AI</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开放子平台</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1" name="TextBox 12"/>
          <p:cNvSpPr txBox="1"/>
          <p:nvPr/>
        </p:nvSpPr>
        <p:spPr>
          <a:xfrm>
            <a:off x="8737169" y="3749865"/>
            <a:ext cx="1430352" cy="276143"/>
          </a:xfrm>
          <a:prstGeom prst="rect">
            <a:avLst/>
          </a:prstGeom>
          <a:noFill/>
          <a:ln>
            <a:solidFill>
              <a:schemeClr val="bg1"/>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数据分发子平台</a:t>
            </a:r>
            <a:endPar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32" name="文本框 37"/>
          <p:cNvSpPr txBox="1"/>
          <p:nvPr/>
        </p:nvSpPr>
        <p:spPr>
          <a:xfrm>
            <a:off x="10249686" y="3520851"/>
            <a:ext cx="618437" cy="33855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开放接口</a:t>
            </a:r>
            <a:endParaRPr kumimoji="0" lang="en-US" altLang="zh-CN"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数据分发</a:t>
            </a:r>
            <a:endParaRPr kumimoji="0" lang="en-US" altLang="zh-CN"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133" name="直接连接符 132"/>
          <p:cNvCxnSpPr/>
          <p:nvPr/>
        </p:nvCxnSpPr>
        <p:spPr>
          <a:xfrm>
            <a:off x="11462473" y="2481337"/>
            <a:ext cx="0" cy="2862421"/>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11493211" y="2481337"/>
            <a:ext cx="232850" cy="1"/>
          </a:xfrm>
          <a:prstGeom prst="line">
            <a:avLst/>
          </a:prstGeom>
          <a:solidFill>
            <a:schemeClr val="bg1"/>
          </a:solidFill>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H="1">
            <a:off x="11493211" y="5333496"/>
            <a:ext cx="232850" cy="1"/>
          </a:xfrm>
          <a:prstGeom prst="line">
            <a:avLst/>
          </a:prstGeom>
          <a:solidFill>
            <a:schemeClr val="bg1"/>
          </a:solidFill>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36" name="等腰三角形 135"/>
          <p:cNvSpPr/>
          <p:nvPr/>
        </p:nvSpPr>
        <p:spPr>
          <a:xfrm rot="16200000" flipV="1">
            <a:off x="11578323" y="2412145"/>
            <a:ext cx="194450" cy="117797"/>
          </a:xfrm>
          <a:prstGeom prst="triangl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37" name="等腰三角形 136"/>
          <p:cNvSpPr/>
          <p:nvPr/>
        </p:nvSpPr>
        <p:spPr>
          <a:xfrm rot="16200000" flipV="1">
            <a:off x="11570236" y="5264506"/>
            <a:ext cx="194450" cy="117797"/>
          </a:xfrm>
          <a:prstGeom prst="triangl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38" name="文本框 137"/>
          <p:cNvSpPr txBox="1"/>
          <p:nvPr/>
        </p:nvSpPr>
        <p:spPr>
          <a:xfrm>
            <a:off x="3172327" y="3451674"/>
            <a:ext cx="1488542" cy="246221"/>
          </a:xfrm>
          <a:prstGeom prst="rect">
            <a:avLst/>
          </a:prstGeom>
          <a:solidFill>
            <a:schemeClr val="accent2">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业务使能</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9" name="文本框 138"/>
          <p:cNvSpPr txBox="1"/>
          <p:nvPr/>
        </p:nvSpPr>
        <p:spPr>
          <a:xfrm>
            <a:off x="5374883" y="3451674"/>
            <a:ext cx="1488542" cy="246221"/>
          </a:xfrm>
          <a:prstGeom prst="rect">
            <a:avLst/>
          </a:prstGeom>
          <a:solidFill>
            <a:schemeClr val="accent2">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数据使能</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0" name="文本框 139"/>
          <p:cNvSpPr txBox="1"/>
          <p:nvPr/>
        </p:nvSpPr>
        <p:spPr>
          <a:xfrm>
            <a:off x="7603154" y="3451674"/>
            <a:ext cx="1488542" cy="246221"/>
          </a:xfrm>
          <a:prstGeom prst="rect">
            <a:avLst/>
          </a:prstGeom>
          <a:solidFill>
            <a:schemeClr val="accent2">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集成使能</a:t>
            </a:r>
            <a:endParaRPr kumimoji="0" lang="zh-CN" altLang="en-US"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1" name="矩形 140"/>
          <p:cNvSpPr/>
          <p:nvPr/>
        </p:nvSpPr>
        <p:spPr>
          <a:xfrm>
            <a:off x="2013904" y="2159565"/>
            <a:ext cx="8863278" cy="1191885"/>
          </a:xfrm>
          <a:prstGeom prst="rect">
            <a:avLst/>
          </a:prstGeom>
          <a:solidFill>
            <a:schemeClr val="tx2">
              <a:lumMod val="60000"/>
              <a:lumOff val="40000"/>
              <a:alpha val="93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endParaRPr kumimoji="0" lang="zh-CN" altLang="en-US" sz="16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42" name="矩形 141"/>
          <p:cNvSpPr/>
          <p:nvPr/>
        </p:nvSpPr>
        <p:spPr>
          <a:xfrm>
            <a:off x="547730" y="2159565"/>
            <a:ext cx="1419385" cy="1181063"/>
          </a:xfrm>
          <a:prstGeom prst="rect">
            <a:avLst/>
          </a:prstGeom>
          <a:solidFill>
            <a:schemeClr val="tx2">
              <a:lumMod val="60000"/>
              <a:lumOff val="40000"/>
              <a:alpha val="92941"/>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ct val="0"/>
              </a:spcBef>
              <a:spcAft>
                <a:spcPts val="0"/>
              </a:spcAft>
              <a:buClrTx/>
              <a:buSzTx/>
              <a:buFontTx/>
              <a:buNone/>
              <a:defRPr/>
            </a:pPr>
            <a:r>
              <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rPr>
              <a:t>应用层</a:t>
            </a:r>
            <a:endParaRPr kumimoji="0" lang="zh-CN" altLang="en-US" sz="2000" b="1" i="0" u="none" strike="noStrike" kern="1200" cap="none" spc="3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lt"/>
            </a:endParaRPr>
          </a:p>
        </p:txBody>
      </p:sp>
      <p:cxnSp>
        <p:nvCxnSpPr>
          <p:cNvPr id="143" name="直接连接符 142"/>
          <p:cNvCxnSpPr/>
          <p:nvPr/>
        </p:nvCxnSpPr>
        <p:spPr>
          <a:xfrm>
            <a:off x="8031361" y="2215060"/>
            <a:ext cx="0" cy="1097635"/>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5040511" y="2215060"/>
            <a:ext cx="0" cy="1097635"/>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145" name="组合 144"/>
          <p:cNvGrpSpPr/>
          <p:nvPr/>
        </p:nvGrpSpPr>
        <p:grpSpPr>
          <a:xfrm>
            <a:off x="2295878" y="2220530"/>
            <a:ext cx="2477656" cy="1101055"/>
            <a:chOff x="2411239" y="2194704"/>
            <a:chExt cx="2477656" cy="1101055"/>
          </a:xfrm>
          <a:solidFill>
            <a:schemeClr val="accent1">
              <a:lumMod val="20000"/>
              <a:lumOff val="80000"/>
            </a:schemeClr>
          </a:solidFill>
        </p:grpSpPr>
        <p:sp>
          <p:nvSpPr>
            <p:cNvPr id="149" name="TextBox 12"/>
            <p:cNvSpPr txBox="1"/>
            <p:nvPr/>
          </p:nvSpPr>
          <p:spPr>
            <a:xfrm>
              <a:off x="2411239" y="2328089"/>
              <a:ext cx="280065" cy="799363"/>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银行物业</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0" name="TextBox 12"/>
            <p:cNvSpPr txBox="1"/>
            <p:nvPr/>
          </p:nvSpPr>
          <p:spPr>
            <a:xfrm>
              <a:off x="2941985" y="2194704"/>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疫情管控</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1" name="文本框 15"/>
            <p:cNvSpPr txBox="1"/>
            <p:nvPr/>
          </p:nvSpPr>
          <p:spPr>
            <a:xfrm>
              <a:off x="4229346" y="2926427"/>
              <a:ext cx="333243" cy="369332"/>
            </a:xfrm>
            <a:prstGeom prst="rect">
              <a:avLst/>
            </a:prstGeom>
            <a:grpFill/>
            <a:ln>
              <a:solidFill>
                <a:srgbClr val="0070C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2" name="TextBox 12"/>
            <p:cNvSpPr txBox="1"/>
            <p:nvPr/>
          </p:nvSpPr>
          <p:spPr>
            <a:xfrm>
              <a:off x="2941350" y="2480441"/>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消防监测</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3" name="TextBox 12"/>
            <p:cNvSpPr txBox="1"/>
            <p:nvPr/>
          </p:nvSpPr>
          <p:spPr>
            <a:xfrm>
              <a:off x="2947968" y="2758313"/>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社区通知</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7" name="TextBox 12"/>
            <p:cNvSpPr txBox="1"/>
            <p:nvPr/>
          </p:nvSpPr>
          <p:spPr>
            <a:xfrm>
              <a:off x="2947333" y="3033890"/>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人车管理</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8" name="TextBox 12"/>
            <p:cNvSpPr txBox="1"/>
            <p:nvPr/>
          </p:nvSpPr>
          <p:spPr>
            <a:xfrm>
              <a:off x="3955980" y="2203367"/>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鹰眼监控</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9" name="TextBox 12"/>
            <p:cNvSpPr txBox="1"/>
            <p:nvPr/>
          </p:nvSpPr>
          <p:spPr>
            <a:xfrm>
              <a:off x="3955345" y="2489104"/>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视频巡更</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0" name="TextBox 12"/>
            <p:cNvSpPr txBox="1"/>
            <p:nvPr/>
          </p:nvSpPr>
          <p:spPr>
            <a:xfrm>
              <a:off x="3961963" y="2766976"/>
              <a:ext cx="926932" cy="229976"/>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三表集抄</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61" name="组合 160"/>
          <p:cNvGrpSpPr/>
          <p:nvPr/>
        </p:nvGrpSpPr>
        <p:grpSpPr>
          <a:xfrm>
            <a:off x="5303183" y="2220530"/>
            <a:ext cx="2477656" cy="1101055"/>
            <a:chOff x="2411239" y="2194704"/>
            <a:chExt cx="2477656" cy="1101055"/>
          </a:xfrm>
          <a:solidFill>
            <a:schemeClr val="accent1">
              <a:lumMod val="20000"/>
              <a:lumOff val="80000"/>
            </a:schemeClr>
          </a:solidFill>
        </p:grpSpPr>
        <p:sp>
          <p:nvSpPr>
            <p:cNvPr id="162" name="TextBox 12"/>
            <p:cNvSpPr txBox="1"/>
            <p:nvPr/>
          </p:nvSpPr>
          <p:spPr>
            <a:xfrm>
              <a:off x="2411239" y="2328089"/>
              <a:ext cx="280065" cy="799363"/>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智慧服务</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3" name="TextBox 12"/>
            <p:cNvSpPr txBox="1"/>
            <p:nvPr/>
          </p:nvSpPr>
          <p:spPr>
            <a:xfrm>
              <a:off x="2941985" y="2194704"/>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惠民服务</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4" name="文本框 15"/>
            <p:cNvSpPr txBox="1"/>
            <p:nvPr/>
          </p:nvSpPr>
          <p:spPr>
            <a:xfrm>
              <a:off x="4229346" y="2926427"/>
              <a:ext cx="333243" cy="369332"/>
            </a:xfrm>
            <a:prstGeom prst="rect">
              <a:avLst/>
            </a:prstGeom>
            <a:grpFill/>
            <a:ln>
              <a:solidFill>
                <a:srgbClr val="0070C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5" name="TextBox 12"/>
            <p:cNvSpPr txBox="1"/>
            <p:nvPr/>
          </p:nvSpPr>
          <p:spPr>
            <a:xfrm>
              <a:off x="2941350" y="2480441"/>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医疗健康</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6" name="TextBox 12"/>
            <p:cNvSpPr txBox="1"/>
            <p:nvPr/>
          </p:nvSpPr>
          <p:spPr>
            <a:xfrm>
              <a:off x="2947968" y="2758313"/>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养老旅游</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7" name="TextBox 12"/>
            <p:cNvSpPr txBox="1"/>
            <p:nvPr/>
          </p:nvSpPr>
          <p:spPr>
            <a:xfrm>
              <a:off x="2947333" y="3033890"/>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创业空间</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8" name="TextBox 12"/>
            <p:cNvSpPr txBox="1"/>
            <p:nvPr/>
          </p:nvSpPr>
          <p:spPr>
            <a:xfrm>
              <a:off x="3955980" y="2203367"/>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生活服务</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9" name="TextBox 12"/>
            <p:cNvSpPr txBox="1"/>
            <p:nvPr/>
          </p:nvSpPr>
          <p:spPr>
            <a:xfrm>
              <a:off x="3955345" y="2489104"/>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休闲娱乐</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0" name="TextBox 12"/>
            <p:cNvSpPr txBox="1"/>
            <p:nvPr/>
          </p:nvSpPr>
          <p:spPr>
            <a:xfrm>
              <a:off x="3961963" y="2766976"/>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融媒体</a:t>
              </a:r>
              <a:endParaRPr kumimoji="0" lang="zh-CN" altLang="en-US" sz="11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71" name="组合 170"/>
          <p:cNvGrpSpPr/>
          <p:nvPr/>
        </p:nvGrpSpPr>
        <p:grpSpPr>
          <a:xfrm>
            <a:off x="8223047" y="2220530"/>
            <a:ext cx="2477656" cy="1101055"/>
            <a:chOff x="2411239" y="2194704"/>
            <a:chExt cx="2477656" cy="1101055"/>
          </a:xfrm>
          <a:solidFill>
            <a:schemeClr val="accent1">
              <a:lumMod val="20000"/>
              <a:lumOff val="80000"/>
            </a:schemeClr>
          </a:solidFill>
        </p:grpSpPr>
        <p:sp>
          <p:nvSpPr>
            <p:cNvPr id="172" name="TextBox 12"/>
            <p:cNvSpPr txBox="1"/>
            <p:nvPr/>
          </p:nvSpPr>
          <p:spPr>
            <a:xfrm>
              <a:off x="2411239" y="2328089"/>
              <a:ext cx="280065" cy="799363"/>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金融服务</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3" name="TextBox 12"/>
            <p:cNvSpPr txBox="1"/>
            <p:nvPr/>
          </p:nvSpPr>
          <p:spPr>
            <a:xfrm>
              <a:off x="2941985" y="2194704"/>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信用卡</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4" name="文本框 15"/>
            <p:cNvSpPr txBox="1"/>
            <p:nvPr/>
          </p:nvSpPr>
          <p:spPr>
            <a:xfrm>
              <a:off x="4229346" y="2926427"/>
              <a:ext cx="333243" cy="369332"/>
            </a:xfrm>
            <a:prstGeom prst="rect">
              <a:avLst/>
            </a:prstGeom>
            <a:grpFill/>
            <a:ln>
              <a:solidFill>
                <a:srgbClr val="0070C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5" name="TextBox 12"/>
            <p:cNvSpPr txBox="1"/>
            <p:nvPr/>
          </p:nvSpPr>
          <p:spPr>
            <a:xfrm>
              <a:off x="2941350" y="2480441"/>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理财</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6" name="TextBox 12"/>
            <p:cNvSpPr txBox="1"/>
            <p:nvPr/>
          </p:nvSpPr>
          <p:spPr>
            <a:xfrm>
              <a:off x="2947968" y="2758313"/>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消费贷</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7" name="TextBox 12"/>
            <p:cNvSpPr txBox="1"/>
            <p:nvPr/>
          </p:nvSpPr>
          <p:spPr>
            <a:xfrm>
              <a:off x="2947333" y="3033890"/>
              <a:ext cx="926932" cy="22098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供应链</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8" name="TextBox 12"/>
            <p:cNvSpPr txBox="1"/>
            <p:nvPr/>
          </p:nvSpPr>
          <p:spPr>
            <a:xfrm>
              <a:off x="3955980" y="2203367"/>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资金归集</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79" name="TextBox 12"/>
            <p:cNvSpPr txBox="1"/>
            <p:nvPr/>
          </p:nvSpPr>
          <p:spPr>
            <a:xfrm>
              <a:off x="3955345" y="2489104"/>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账户开设</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80" name="TextBox 12"/>
            <p:cNvSpPr txBox="1"/>
            <p:nvPr/>
          </p:nvSpPr>
          <p:spPr>
            <a:xfrm>
              <a:off x="3961963" y="2766976"/>
              <a:ext cx="926932" cy="228600"/>
            </a:xfrm>
            <a:prstGeom prst="rect">
              <a:avLst/>
            </a:prstGeom>
            <a:grpFill/>
            <a:ln>
              <a:solidFill>
                <a:srgbClr val="0070C0"/>
              </a:solidFill>
            </a:ln>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金融积分</a:t>
              </a:r>
              <a:endPar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81" name="speedometer_2204"/>
          <p:cNvSpPr>
            <a:spLocks noChangeAspect="1"/>
          </p:cNvSpPr>
          <p:nvPr/>
        </p:nvSpPr>
        <p:spPr bwMode="auto">
          <a:xfrm>
            <a:off x="7785563" y="1695266"/>
            <a:ext cx="401049" cy="297337"/>
          </a:xfrm>
          <a:custGeom>
            <a:avLst/>
            <a:gdLst>
              <a:gd name="connsiteX0" fmla="*/ 179095 w 604957"/>
              <a:gd name="connsiteY0" fmla="*/ 390015 h 448514"/>
              <a:gd name="connsiteX1" fmla="*/ 425862 w 604957"/>
              <a:gd name="connsiteY1" fmla="*/ 390015 h 448514"/>
              <a:gd name="connsiteX2" fmla="*/ 425862 w 604957"/>
              <a:gd name="connsiteY2" fmla="*/ 448514 h 448514"/>
              <a:gd name="connsiteX3" fmla="*/ 179095 w 604957"/>
              <a:gd name="connsiteY3" fmla="*/ 448514 h 448514"/>
              <a:gd name="connsiteX4" fmla="*/ 201182 w 604957"/>
              <a:gd name="connsiteY4" fmla="*/ 185587 h 448514"/>
              <a:gd name="connsiteX5" fmla="*/ 313141 w 604957"/>
              <a:gd name="connsiteY5" fmla="*/ 267761 h 448514"/>
              <a:gd name="connsiteX6" fmla="*/ 337797 w 604957"/>
              <a:gd name="connsiteY6" fmla="*/ 292477 h 448514"/>
              <a:gd name="connsiteX7" fmla="*/ 313141 w 604957"/>
              <a:gd name="connsiteY7" fmla="*/ 317192 h 448514"/>
              <a:gd name="connsiteX8" fmla="*/ 288379 w 604957"/>
              <a:gd name="connsiteY8" fmla="*/ 294061 h 448514"/>
              <a:gd name="connsiteX9" fmla="*/ 302531 w 604957"/>
              <a:gd name="connsiteY9" fmla="*/ 0 h 448514"/>
              <a:gd name="connsiteX10" fmla="*/ 516419 w 604957"/>
              <a:gd name="connsiteY10" fmla="*/ 88414 h 448514"/>
              <a:gd name="connsiteX11" fmla="*/ 604957 w 604957"/>
              <a:gd name="connsiteY11" fmla="*/ 302002 h 448514"/>
              <a:gd name="connsiteX12" fmla="*/ 567194 w 604957"/>
              <a:gd name="connsiteY12" fmla="*/ 448514 h 448514"/>
              <a:gd name="connsiteX13" fmla="*/ 510601 w 604957"/>
              <a:gd name="connsiteY13" fmla="*/ 448514 h 448514"/>
              <a:gd name="connsiteX14" fmla="*/ 469241 w 604957"/>
              <a:gd name="connsiteY14" fmla="*/ 424641 h 448514"/>
              <a:gd name="connsiteX15" fmla="*/ 487541 w 604957"/>
              <a:gd name="connsiteY15" fmla="*/ 393057 h 448514"/>
              <a:gd name="connsiteX16" fmla="*/ 540749 w 604957"/>
              <a:gd name="connsiteY16" fmla="*/ 423691 h 448514"/>
              <a:gd name="connsiteX17" fmla="*/ 570155 w 604957"/>
              <a:gd name="connsiteY17" fmla="*/ 302002 h 448514"/>
              <a:gd name="connsiteX18" fmla="*/ 569098 w 604957"/>
              <a:gd name="connsiteY18" fmla="*/ 278975 h 448514"/>
              <a:gd name="connsiteX19" fmla="*/ 505735 w 604957"/>
              <a:gd name="connsiteY19" fmla="*/ 290172 h 448514"/>
              <a:gd name="connsiteX20" fmla="*/ 499388 w 604957"/>
              <a:gd name="connsiteY20" fmla="*/ 254257 h 448514"/>
              <a:gd name="connsiteX21" fmla="*/ 563491 w 604957"/>
              <a:gd name="connsiteY21" fmla="*/ 242954 h 448514"/>
              <a:gd name="connsiteX22" fmla="*/ 490503 w 604957"/>
              <a:gd name="connsiteY22" fmla="*/ 112076 h 448514"/>
              <a:gd name="connsiteX23" fmla="*/ 447027 w 604957"/>
              <a:gd name="connsiteY23" fmla="*/ 163730 h 448514"/>
              <a:gd name="connsiteX24" fmla="*/ 419101 w 604957"/>
              <a:gd name="connsiteY24" fmla="*/ 140280 h 448514"/>
              <a:gd name="connsiteX25" fmla="*/ 462894 w 604957"/>
              <a:gd name="connsiteY25" fmla="*/ 88203 h 448514"/>
              <a:gd name="connsiteX26" fmla="*/ 320726 w 604957"/>
              <a:gd name="connsiteY26" fmla="*/ 35387 h 448514"/>
              <a:gd name="connsiteX27" fmla="*/ 320726 w 604957"/>
              <a:gd name="connsiteY27" fmla="*/ 104576 h 448514"/>
              <a:gd name="connsiteX28" fmla="*/ 284231 w 604957"/>
              <a:gd name="connsiteY28" fmla="*/ 104576 h 448514"/>
              <a:gd name="connsiteX29" fmla="*/ 284231 w 604957"/>
              <a:gd name="connsiteY29" fmla="*/ 35387 h 448514"/>
              <a:gd name="connsiteX30" fmla="*/ 142169 w 604957"/>
              <a:gd name="connsiteY30" fmla="*/ 88203 h 448514"/>
              <a:gd name="connsiteX31" fmla="*/ 185962 w 604957"/>
              <a:gd name="connsiteY31" fmla="*/ 140280 h 448514"/>
              <a:gd name="connsiteX32" fmla="*/ 157930 w 604957"/>
              <a:gd name="connsiteY32" fmla="*/ 163730 h 448514"/>
              <a:gd name="connsiteX33" fmla="*/ 114454 w 604957"/>
              <a:gd name="connsiteY33" fmla="*/ 112076 h 448514"/>
              <a:gd name="connsiteX34" fmla="*/ 41466 w 604957"/>
              <a:gd name="connsiteY34" fmla="*/ 242954 h 448514"/>
              <a:gd name="connsiteX35" fmla="*/ 105674 w 604957"/>
              <a:gd name="connsiteY35" fmla="*/ 254257 h 448514"/>
              <a:gd name="connsiteX36" fmla="*/ 99328 w 604957"/>
              <a:gd name="connsiteY36" fmla="*/ 290172 h 448514"/>
              <a:gd name="connsiteX37" fmla="*/ 35860 w 604957"/>
              <a:gd name="connsiteY37" fmla="*/ 278975 h 448514"/>
              <a:gd name="connsiteX38" fmla="*/ 34908 w 604957"/>
              <a:gd name="connsiteY38" fmla="*/ 302002 h 448514"/>
              <a:gd name="connsiteX39" fmla="*/ 64314 w 604957"/>
              <a:gd name="connsiteY39" fmla="*/ 423691 h 448514"/>
              <a:gd name="connsiteX40" fmla="*/ 117416 w 604957"/>
              <a:gd name="connsiteY40" fmla="*/ 393057 h 448514"/>
              <a:gd name="connsiteX41" fmla="*/ 135716 w 604957"/>
              <a:gd name="connsiteY41" fmla="*/ 424641 h 448514"/>
              <a:gd name="connsiteX42" fmla="*/ 94356 w 604957"/>
              <a:gd name="connsiteY42" fmla="*/ 448514 h 448514"/>
              <a:gd name="connsiteX43" fmla="*/ 37869 w 604957"/>
              <a:gd name="connsiteY43" fmla="*/ 448514 h 448514"/>
              <a:gd name="connsiteX44" fmla="*/ 0 w 604957"/>
              <a:gd name="connsiteY44" fmla="*/ 302002 h 448514"/>
              <a:gd name="connsiteX45" fmla="*/ 88644 w 604957"/>
              <a:gd name="connsiteY45" fmla="*/ 88414 h 448514"/>
              <a:gd name="connsiteX46" fmla="*/ 302531 w 604957"/>
              <a:gd name="connsiteY46" fmla="*/ 0 h 4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4957" h="448514">
                <a:moveTo>
                  <a:pt x="179095" y="390015"/>
                </a:moveTo>
                <a:lnTo>
                  <a:pt x="425862" y="390015"/>
                </a:lnTo>
                <a:lnTo>
                  <a:pt x="425862" y="448514"/>
                </a:lnTo>
                <a:lnTo>
                  <a:pt x="179095" y="448514"/>
                </a:lnTo>
                <a:close/>
                <a:moveTo>
                  <a:pt x="201182" y="185587"/>
                </a:moveTo>
                <a:lnTo>
                  <a:pt x="313141" y="267761"/>
                </a:lnTo>
                <a:cubicBezTo>
                  <a:pt x="326792" y="267761"/>
                  <a:pt x="337797" y="278851"/>
                  <a:pt x="337797" y="292477"/>
                </a:cubicBezTo>
                <a:cubicBezTo>
                  <a:pt x="337797" y="306102"/>
                  <a:pt x="326792" y="317192"/>
                  <a:pt x="313141" y="317192"/>
                </a:cubicBezTo>
                <a:cubicBezTo>
                  <a:pt x="300019" y="317192"/>
                  <a:pt x="289225" y="306947"/>
                  <a:pt x="288379" y="294061"/>
                </a:cubicBezTo>
                <a:close/>
                <a:moveTo>
                  <a:pt x="302531" y="0"/>
                </a:moveTo>
                <a:cubicBezTo>
                  <a:pt x="383242" y="0"/>
                  <a:pt x="459298" y="31373"/>
                  <a:pt x="516419" y="88414"/>
                </a:cubicBezTo>
                <a:cubicBezTo>
                  <a:pt x="573540" y="145456"/>
                  <a:pt x="604957" y="221300"/>
                  <a:pt x="604957" y="302002"/>
                </a:cubicBezTo>
                <a:cubicBezTo>
                  <a:pt x="604957" y="354079"/>
                  <a:pt x="591840" y="404149"/>
                  <a:pt x="567194" y="448514"/>
                </a:cubicBezTo>
                <a:lnTo>
                  <a:pt x="510601" y="448514"/>
                </a:lnTo>
                <a:lnTo>
                  <a:pt x="469241" y="424641"/>
                </a:lnTo>
                <a:lnTo>
                  <a:pt x="487541" y="393057"/>
                </a:lnTo>
                <a:lnTo>
                  <a:pt x="540749" y="423691"/>
                </a:lnTo>
                <a:cubicBezTo>
                  <a:pt x="559472" y="387248"/>
                  <a:pt x="570155" y="345840"/>
                  <a:pt x="570155" y="302002"/>
                </a:cubicBezTo>
                <a:cubicBezTo>
                  <a:pt x="570155" y="294291"/>
                  <a:pt x="569732" y="286580"/>
                  <a:pt x="569098" y="278975"/>
                </a:cubicBezTo>
                <a:lnTo>
                  <a:pt x="505735" y="290172"/>
                </a:lnTo>
                <a:lnTo>
                  <a:pt x="499388" y="254257"/>
                </a:lnTo>
                <a:lnTo>
                  <a:pt x="563491" y="242954"/>
                </a:lnTo>
                <a:cubicBezTo>
                  <a:pt x="552067" y="192462"/>
                  <a:pt x="526151" y="147251"/>
                  <a:pt x="490503" y="112076"/>
                </a:cubicBezTo>
                <a:lnTo>
                  <a:pt x="447027" y="163730"/>
                </a:lnTo>
                <a:lnTo>
                  <a:pt x="419101" y="140280"/>
                </a:lnTo>
                <a:lnTo>
                  <a:pt x="462894" y="88203"/>
                </a:lnTo>
                <a:cubicBezTo>
                  <a:pt x="422698" y="58098"/>
                  <a:pt x="373827" y="38979"/>
                  <a:pt x="320726" y="35387"/>
                </a:cubicBezTo>
                <a:lnTo>
                  <a:pt x="320726" y="104576"/>
                </a:lnTo>
                <a:lnTo>
                  <a:pt x="284231" y="104576"/>
                </a:lnTo>
                <a:lnTo>
                  <a:pt x="284231" y="35387"/>
                </a:lnTo>
                <a:cubicBezTo>
                  <a:pt x="231130" y="38979"/>
                  <a:pt x="182259" y="58098"/>
                  <a:pt x="142169" y="88203"/>
                </a:cubicBezTo>
                <a:lnTo>
                  <a:pt x="185962" y="140280"/>
                </a:lnTo>
                <a:lnTo>
                  <a:pt x="157930" y="163730"/>
                </a:lnTo>
                <a:lnTo>
                  <a:pt x="114454" y="112076"/>
                </a:lnTo>
                <a:cubicBezTo>
                  <a:pt x="78806" y="147251"/>
                  <a:pt x="52890" y="192462"/>
                  <a:pt x="41466" y="242954"/>
                </a:cubicBezTo>
                <a:lnTo>
                  <a:pt x="105674" y="254257"/>
                </a:lnTo>
                <a:lnTo>
                  <a:pt x="99328" y="290172"/>
                </a:lnTo>
                <a:lnTo>
                  <a:pt x="35860" y="278975"/>
                </a:lnTo>
                <a:cubicBezTo>
                  <a:pt x="35225" y="286580"/>
                  <a:pt x="34908" y="294291"/>
                  <a:pt x="34908" y="302002"/>
                </a:cubicBezTo>
                <a:cubicBezTo>
                  <a:pt x="34908" y="345840"/>
                  <a:pt x="45486" y="387248"/>
                  <a:pt x="64314" y="423691"/>
                </a:cubicBezTo>
                <a:lnTo>
                  <a:pt x="117416" y="393057"/>
                </a:lnTo>
                <a:lnTo>
                  <a:pt x="135716" y="424641"/>
                </a:lnTo>
                <a:lnTo>
                  <a:pt x="94356" y="448514"/>
                </a:lnTo>
                <a:lnTo>
                  <a:pt x="37869" y="448514"/>
                </a:lnTo>
                <a:cubicBezTo>
                  <a:pt x="13117" y="404149"/>
                  <a:pt x="0" y="354079"/>
                  <a:pt x="0" y="302002"/>
                </a:cubicBezTo>
                <a:cubicBezTo>
                  <a:pt x="0" y="221300"/>
                  <a:pt x="31417" y="145456"/>
                  <a:pt x="88644" y="88414"/>
                </a:cubicBezTo>
                <a:cubicBezTo>
                  <a:pt x="145765" y="31373"/>
                  <a:pt x="221715" y="0"/>
                  <a:pt x="302531"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ea"/>
              <a:sym typeface="+mn-lt"/>
            </a:endParaRPr>
          </a:p>
        </p:txBody>
      </p:sp>
      <p:pic>
        <p:nvPicPr>
          <p:cNvPr id="187" name="图形 44"/>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42554" y="1620637"/>
            <a:ext cx="457373" cy="457373"/>
          </a:xfrm>
          <a:prstGeom prst="rect">
            <a:avLst/>
          </a:prstGeom>
        </p:spPr>
      </p:pic>
      <p:sp>
        <p:nvSpPr>
          <p:cNvPr id="188" name="文本框 37"/>
          <p:cNvSpPr txBox="1"/>
          <p:nvPr/>
        </p:nvSpPr>
        <p:spPr>
          <a:xfrm>
            <a:off x="8256530" y="1755474"/>
            <a:ext cx="697645"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社区驾驶舱</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89" name="文本框 37"/>
          <p:cNvSpPr txBox="1"/>
          <p:nvPr/>
        </p:nvSpPr>
        <p:spPr>
          <a:xfrm>
            <a:off x="9707485" y="1766004"/>
            <a:ext cx="697645" cy="21544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3D</a:t>
            </a:r>
            <a:r>
              <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rPr>
              <a:t>超脑</a:t>
            </a:r>
            <a:endParaRPr kumimoji="0" lang="zh-CN" altLang="en-US" sz="800" b="1" i="0" u="none" strike="noStrike" kern="1200" cap="none" spc="0" normalizeH="0" baseline="0" noProof="0" dirty="0">
              <a:ln>
                <a:noFill/>
              </a:ln>
              <a:solidFill>
                <a:srgbClr val="12FFFF"/>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90" name="图形 45"/>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66256" y="1582618"/>
            <a:ext cx="504377" cy="504377"/>
          </a:xfrm>
          <a:prstGeom prst="rect">
            <a:avLst/>
          </a:prstGeom>
        </p:spPr>
      </p:pic>
      <p:sp>
        <p:nvSpPr>
          <p:cNvPr id="191" name="文本框 15"/>
          <p:cNvSpPr txBox="1"/>
          <p:nvPr/>
        </p:nvSpPr>
        <p:spPr>
          <a:xfrm>
            <a:off x="10342647" y="1870650"/>
            <a:ext cx="333243" cy="250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2" name="cloud-link-to-database_74994"/>
          <p:cNvSpPr>
            <a:spLocks noChangeAspect="1"/>
          </p:cNvSpPr>
          <p:nvPr/>
        </p:nvSpPr>
        <p:spPr bwMode="auto">
          <a:xfrm>
            <a:off x="10987766" y="3443895"/>
            <a:ext cx="382333" cy="355793"/>
          </a:xfrm>
          <a:custGeom>
            <a:avLst/>
            <a:gdLst>
              <a:gd name="connsiteX0" fmla="*/ 50611 w 545612"/>
              <a:gd name="connsiteY0" fmla="*/ 523866 h 605028"/>
              <a:gd name="connsiteX1" fmla="*/ 70555 w 545612"/>
              <a:gd name="connsiteY1" fmla="*/ 533469 h 605028"/>
              <a:gd name="connsiteX2" fmla="*/ 101057 w 545612"/>
              <a:gd name="connsiteY2" fmla="*/ 567785 h 605028"/>
              <a:gd name="connsiteX3" fmla="*/ 146810 w 545612"/>
              <a:gd name="connsiteY3" fmla="*/ 570361 h 605028"/>
              <a:gd name="connsiteX4" fmla="*/ 166753 w 545612"/>
              <a:gd name="connsiteY4" fmla="*/ 579965 h 605028"/>
              <a:gd name="connsiteX5" fmla="*/ 157134 w 545612"/>
              <a:gd name="connsiteY5" fmla="*/ 599875 h 605028"/>
              <a:gd name="connsiteX6" fmla="*/ 127101 w 545612"/>
              <a:gd name="connsiteY6" fmla="*/ 605028 h 605028"/>
              <a:gd name="connsiteX7" fmla="*/ 87448 w 545612"/>
              <a:gd name="connsiteY7" fmla="*/ 595893 h 605028"/>
              <a:gd name="connsiteX8" fmla="*/ 40992 w 545612"/>
              <a:gd name="connsiteY8" fmla="*/ 543776 h 605028"/>
              <a:gd name="connsiteX9" fmla="*/ 50611 w 545612"/>
              <a:gd name="connsiteY9" fmla="*/ 523866 h 605028"/>
              <a:gd name="connsiteX10" fmla="*/ 366921 w 545612"/>
              <a:gd name="connsiteY10" fmla="*/ 263774 h 605028"/>
              <a:gd name="connsiteX11" fmla="*/ 468527 w 545612"/>
              <a:gd name="connsiteY11" fmla="*/ 342388 h 605028"/>
              <a:gd name="connsiteX12" fmla="*/ 469583 w 545612"/>
              <a:gd name="connsiteY12" fmla="*/ 346606 h 605028"/>
              <a:gd name="connsiteX13" fmla="*/ 473690 w 545612"/>
              <a:gd name="connsiteY13" fmla="*/ 347895 h 605028"/>
              <a:gd name="connsiteX14" fmla="*/ 545612 w 545612"/>
              <a:gd name="connsiteY14" fmla="*/ 447363 h 605028"/>
              <a:gd name="connsiteX15" fmla="*/ 440838 w 545612"/>
              <a:gd name="connsiteY15" fmla="*/ 552104 h 605028"/>
              <a:gd name="connsiteX16" fmla="*/ 247363 w 545612"/>
              <a:gd name="connsiteY16" fmla="*/ 552104 h 605028"/>
              <a:gd name="connsiteX17" fmla="*/ 142472 w 545612"/>
              <a:gd name="connsiteY17" fmla="*/ 447363 h 605028"/>
              <a:gd name="connsiteX18" fmla="*/ 247363 w 545612"/>
              <a:gd name="connsiteY18" fmla="*/ 342740 h 605028"/>
              <a:gd name="connsiteX19" fmla="*/ 258392 w 545612"/>
              <a:gd name="connsiteY19" fmla="*/ 343208 h 605028"/>
              <a:gd name="connsiteX20" fmla="*/ 264845 w 545612"/>
              <a:gd name="connsiteY20" fmla="*/ 343911 h 605028"/>
              <a:gd name="connsiteX21" fmla="*/ 266723 w 545612"/>
              <a:gd name="connsiteY21" fmla="*/ 337819 h 605028"/>
              <a:gd name="connsiteX22" fmla="*/ 366921 w 545612"/>
              <a:gd name="connsiteY22" fmla="*/ 263774 h 605028"/>
              <a:gd name="connsiteX23" fmla="*/ 395646 w 545612"/>
              <a:gd name="connsiteY23" fmla="*/ 182059 h 605028"/>
              <a:gd name="connsiteX24" fmla="*/ 395763 w 545612"/>
              <a:gd name="connsiteY24" fmla="*/ 182059 h 605028"/>
              <a:gd name="connsiteX25" fmla="*/ 486338 w 545612"/>
              <a:gd name="connsiteY25" fmla="*/ 273862 h 605028"/>
              <a:gd name="connsiteX26" fmla="*/ 470734 w 545612"/>
              <a:gd name="connsiteY26" fmla="*/ 289318 h 605028"/>
              <a:gd name="connsiteX27" fmla="*/ 470499 w 545612"/>
              <a:gd name="connsiteY27" fmla="*/ 289318 h 605028"/>
              <a:gd name="connsiteX28" fmla="*/ 455012 w 545612"/>
              <a:gd name="connsiteY28" fmla="*/ 273627 h 605028"/>
              <a:gd name="connsiteX29" fmla="*/ 395528 w 545612"/>
              <a:gd name="connsiteY29" fmla="*/ 213206 h 605028"/>
              <a:gd name="connsiteX30" fmla="*/ 380041 w 545612"/>
              <a:gd name="connsiteY30" fmla="*/ 197516 h 605028"/>
              <a:gd name="connsiteX31" fmla="*/ 395646 w 545612"/>
              <a:gd name="connsiteY31" fmla="*/ 182059 h 605028"/>
              <a:gd name="connsiteX32" fmla="*/ 48814 w 545612"/>
              <a:gd name="connsiteY32" fmla="*/ 177347 h 605028"/>
              <a:gd name="connsiteX33" fmla="*/ 39661 w 545612"/>
              <a:gd name="connsiteY33" fmla="*/ 190232 h 605028"/>
              <a:gd name="connsiteX34" fmla="*/ 180001 w 545612"/>
              <a:gd name="connsiteY34" fmla="*/ 234393 h 605028"/>
              <a:gd name="connsiteX35" fmla="*/ 320223 w 545612"/>
              <a:gd name="connsiteY35" fmla="*/ 190232 h 605028"/>
              <a:gd name="connsiteX36" fmla="*/ 311188 w 545612"/>
              <a:gd name="connsiteY36" fmla="*/ 177347 h 605028"/>
              <a:gd name="connsiteX37" fmla="*/ 180001 w 545612"/>
              <a:gd name="connsiteY37" fmla="*/ 202297 h 605028"/>
              <a:gd name="connsiteX38" fmla="*/ 48814 w 545612"/>
              <a:gd name="connsiteY38" fmla="*/ 177347 h 605028"/>
              <a:gd name="connsiteX39" fmla="*/ 180001 w 545612"/>
              <a:gd name="connsiteY39" fmla="*/ 39593 h 605028"/>
              <a:gd name="connsiteX40" fmla="*/ 39661 w 545612"/>
              <a:gd name="connsiteY40" fmla="*/ 83754 h 605028"/>
              <a:gd name="connsiteX41" fmla="*/ 180001 w 545612"/>
              <a:gd name="connsiteY41" fmla="*/ 127797 h 605028"/>
              <a:gd name="connsiteX42" fmla="*/ 320223 w 545612"/>
              <a:gd name="connsiteY42" fmla="*/ 83754 h 605028"/>
              <a:gd name="connsiteX43" fmla="*/ 180001 w 545612"/>
              <a:gd name="connsiteY43" fmla="*/ 39593 h 605028"/>
              <a:gd name="connsiteX44" fmla="*/ 180001 w 545612"/>
              <a:gd name="connsiteY44" fmla="*/ 0 h 605028"/>
              <a:gd name="connsiteX45" fmla="*/ 359884 w 545612"/>
              <a:gd name="connsiteY45" fmla="*/ 83754 h 605028"/>
              <a:gd name="connsiteX46" fmla="*/ 359884 w 545612"/>
              <a:gd name="connsiteY46" fmla="*/ 127797 h 605028"/>
              <a:gd name="connsiteX47" fmla="*/ 344512 w 545612"/>
              <a:gd name="connsiteY47" fmla="*/ 154856 h 605028"/>
              <a:gd name="connsiteX48" fmla="*/ 359884 w 545612"/>
              <a:gd name="connsiteY48" fmla="*/ 190232 h 605028"/>
              <a:gd name="connsiteX49" fmla="*/ 359884 w 545612"/>
              <a:gd name="connsiteY49" fmla="*/ 234276 h 605028"/>
              <a:gd name="connsiteX50" fmla="*/ 356246 w 545612"/>
              <a:gd name="connsiteY50" fmla="*/ 245170 h 605028"/>
              <a:gd name="connsiteX51" fmla="*/ 287954 w 545612"/>
              <a:gd name="connsiteY51" fmla="*/ 273049 h 605028"/>
              <a:gd name="connsiteX52" fmla="*/ 263899 w 545612"/>
              <a:gd name="connsiteY52" fmla="*/ 299639 h 605028"/>
              <a:gd name="connsiteX53" fmla="*/ 180001 w 545612"/>
              <a:gd name="connsiteY53" fmla="*/ 308893 h 605028"/>
              <a:gd name="connsiteX54" fmla="*/ 48814 w 545612"/>
              <a:gd name="connsiteY54" fmla="*/ 283825 h 605028"/>
              <a:gd name="connsiteX55" fmla="*/ 39661 w 545612"/>
              <a:gd name="connsiteY55" fmla="*/ 296828 h 605028"/>
              <a:gd name="connsiteX56" fmla="*/ 180001 w 545612"/>
              <a:gd name="connsiteY56" fmla="*/ 340989 h 605028"/>
              <a:gd name="connsiteX57" fmla="*/ 183990 w 545612"/>
              <a:gd name="connsiteY57" fmla="*/ 340871 h 605028"/>
              <a:gd name="connsiteX58" fmla="*/ 128488 w 545612"/>
              <a:gd name="connsiteY58" fmla="*/ 411974 h 605028"/>
              <a:gd name="connsiteX59" fmla="*/ 48814 w 545612"/>
              <a:gd name="connsiteY59" fmla="*/ 390421 h 605028"/>
              <a:gd name="connsiteX60" fmla="*/ 39661 w 545612"/>
              <a:gd name="connsiteY60" fmla="*/ 403306 h 605028"/>
              <a:gd name="connsiteX61" fmla="*/ 123325 w 545612"/>
              <a:gd name="connsiteY61" fmla="*/ 443133 h 605028"/>
              <a:gd name="connsiteX62" fmla="*/ 123208 w 545612"/>
              <a:gd name="connsiteY62" fmla="*/ 447350 h 605028"/>
              <a:gd name="connsiteX63" fmla="*/ 147263 w 545612"/>
              <a:gd name="connsiteY63" fmla="*/ 520561 h 605028"/>
              <a:gd name="connsiteX64" fmla="*/ 117 w 545612"/>
              <a:gd name="connsiteY64" fmla="*/ 447350 h 605028"/>
              <a:gd name="connsiteX65" fmla="*/ 117 w 545612"/>
              <a:gd name="connsiteY65" fmla="*/ 446530 h 605028"/>
              <a:gd name="connsiteX66" fmla="*/ 0 w 545612"/>
              <a:gd name="connsiteY66" fmla="*/ 403306 h 605028"/>
              <a:gd name="connsiteX67" fmla="*/ 15372 w 545612"/>
              <a:gd name="connsiteY67" fmla="*/ 367813 h 605028"/>
              <a:gd name="connsiteX68" fmla="*/ 235 w 545612"/>
              <a:gd name="connsiteY68" fmla="*/ 340871 h 605028"/>
              <a:gd name="connsiteX69" fmla="*/ 117 w 545612"/>
              <a:gd name="connsiteY69" fmla="*/ 339934 h 605028"/>
              <a:gd name="connsiteX70" fmla="*/ 0 w 545612"/>
              <a:gd name="connsiteY70" fmla="*/ 296828 h 605028"/>
              <a:gd name="connsiteX71" fmla="*/ 15372 w 545612"/>
              <a:gd name="connsiteY71" fmla="*/ 261335 h 605028"/>
              <a:gd name="connsiteX72" fmla="*/ 235 w 545612"/>
              <a:gd name="connsiteY72" fmla="*/ 234276 h 605028"/>
              <a:gd name="connsiteX73" fmla="*/ 117 w 545612"/>
              <a:gd name="connsiteY73" fmla="*/ 233339 h 605028"/>
              <a:gd name="connsiteX74" fmla="*/ 0 w 545612"/>
              <a:gd name="connsiteY74" fmla="*/ 190232 h 605028"/>
              <a:gd name="connsiteX75" fmla="*/ 15372 w 545612"/>
              <a:gd name="connsiteY75" fmla="*/ 154739 h 605028"/>
              <a:gd name="connsiteX76" fmla="*/ 235 w 545612"/>
              <a:gd name="connsiteY76" fmla="*/ 127797 h 605028"/>
              <a:gd name="connsiteX77" fmla="*/ 117 w 545612"/>
              <a:gd name="connsiteY77" fmla="*/ 126860 h 605028"/>
              <a:gd name="connsiteX78" fmla="*/ 0 w 545612"/>
              <a:gd name="connsiteY78" fmla="*/ 83754 h 605028"/>
              <a:gd name="connsiteX79" fmla="*/ 180001 w 545612"/>
              <a:gd name="connsiteY79" fmla="*/ 0 h 60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45612" h="605028">
                <a:moveTo>
                  <a:pt x="50611" y="523866"/>
                </a:moveTo>
                <a:cubicBezTo>
                  <a:pt x="58706" y="521055"/>
                  <a:pt x="67622" y="525388"/>
                  <a:pt x="70555" y="533469"/>
                </a:cubicBezTo>
                <a:cubicBezTo>
                  <a:pt x="75717" y="548578"/>
                  <a:pt x="86627" y="560758"/>
                  <a:pt x="101057" y="567785"/>
                </a:cubicBezTo>
                <a:cubicBezTo>
                  <a:pt x="115487" y="574695"/>
                  <a:pt x="131676" y="575632"/>
                  <a:pt x="146810" y="570361"/>
                </a:cubicBezTo>
                <a:cubicBezTo>
                  <a:pt x="155022" y="567551"/>
                  <a:pt x="163938" y="571884"/>
                  <a:pt x="166753" y="579965"/>
                </a:cubicBezTo>
                <a:cubicBezTo>
                  <a:pt x="169569" y="588163"/>
                  <a:pt x="165346" y="597064"/>
                  <a:pt x="157134" y="599875"/>
                </a:cubicBezTo>
                <a:cubicBezTo>
                  <a:pt x="147279" y="603271"/>
                  <a:pt x="137190" y="605028"/>
                  <a:pt x="127101" y="605028"/>
                </a:cubicBezTo>
                <a:cubicBezTo>
                  <a:pt x="113492" y="605028"/>
                  <a:pt x="100001" y="601983"/>
                  <a:pt x="87448" y="595893"/>
                </a:cubicBezTo>
                <a:cubicBezTo>
                  <a:pt x="65510" y="585235"/>
                  <a:pt x="48969" y="566731"/>
                  <a:pt x="40992" y="543776"/>
                </a:cubicBezTo>
                <a:cubicBezTo>
                  <a:pt x="38176" y="535695"/>
                  <a:pt x="42399" y="526794"/>
                  <a:pt x="50611" y="523866"/>
                </a:cubicBezTo>
                <a:close/>
                <a:moveTo>
                  <a:pt x="366921" y="263774"/>
                </a:moveTo>
                <a:cubicBezTo>
                  <a:pt x="414908" y="263774"/>
                  <a:pt x="456677" y="296110"/>
                  <a:pt x="468527" y="342388"/>
                </a:cubicBezTo>
                <a:lnTo>
                  <a:pt x="469583" y="346606"/>
                </a:lnTo>
                <a:lnTo>
                  <a:pt x="473690" y="347895"/>
                </a:lnTo>
                <a:cubicBezTo>
                  <a:pt x="516749" y="362071"/>
                  <a:pt x="545612" y="402023"/>
                  <a:pt x="545612" y="447363"/>
                </a:cubicBezTo>
                <a:cubicBezTo>
                  <a:pt x="545612" y="505123"/>
                  <a:pt x="498563" y="552104"/>
                  <a:pt x="440838" y="552104"/>
                </a:cubicBezTo>
                <a:lnTo>
                  <a:pt x="247363" y="552104"/>
                </a:lnTo>
                <a:cubicBezTo>
                  <a:pt x="189521" y="552104"/>
                  <a:pt x="142472" y="505123"/>
                  <a:pt x="142472" y="447363"/>
                </a:cubicBezTo>
                <a:cubicBezTo>
                  <a:pt x="142472" y="389604"/>
                  <a:pt x="189521" y="342740"/>
                  <a:pt x="247363" y="342740"/>
                </a:cubicBezTo>
                <a:cubicBezTo>
                  <a:pt x="251001" y="342740"/>
                  <a:pt x="254755" y="342857"/>
                  <a:pt x="258392" y="343208"/>
                </a:cubicBezTo>
                <a:lnTo>
                  <a:pt x="264845" y="343911"/>
                </a:lnTo>
                <a:lnTo>
                  <a:pt x="266723" y="337819"/>
                </a:lnTo>
                <a:cubicBezTo>
                  <a:pt x="280098" y="294236"/>
                  <a:pt x="321280" y="263774"/>
                  <a:pt x="366921" y="263774"/>
                </a:cubicBezTo>
                <a:close/>
                <a:moveTo>
                  <a:pt x="395646" y="182059"/>
                </a:moveTo>
                <a:lnTo>
                  <a:pt x="395763" y="182059"/>
                </a:lnTo>
                <a:cubicBezTo>
                  <a:pt x="446095" y="182410"/>
                  <a:pt x="486690" y="223628"/>
                  <a:pt x="486338" y="273862"/>
                </a:cubicBezTo>
                <a:cubicBezTo>
                  <a:pt x="486221" y="282409"/>
                  <a:pt x="479299" y="289318"/>
                  <a:pt x="470734" y="289318"/>
                </a:cubicBezTo>
                <a:lnTo>
                  <a:pt x="470499" y="289318"/>
                </a:lnTo>
                <a:cubicBezTo>
                  <a:pt x="461934" y="289318"/>
                  <a:pt x="455012" y="282175"/>
                  <a:pt x="455012" y="273627"/>
                </a:cubicBezTo>
                <a:cubicBezTo>
                  <a:pt x="455247" y="240607"/>
                  <a:pt x="428614" y="213558"/>
                  <a:pt x="395528" y="213206"/>
                </a:cubicBezTo>
                <a:cubicBezTo>
                  <a:pt x="386964" y="213206"/>
                  <a:pt x="379924" y="206181"/>
                  <a:pt x="380041" y="197516"/>
                </a:cubicBezTo>
                <a:cubicBezTo>
                  <a:pt x="380159" y="188968"/>
                  <a:pt x="387081" y="182059"/>
                  <a:pt x="395646" y="182059"/>
                </a:cubicBezTo>
                <a:close/>
                <a:moveTo>
                  <a:pt x="48814" y="177347"/>
                </a:moveTo>
                <a:cubicBezTo>
                  <a:pt x="42829" y="182032"/>
                  <a:pt x="39661" y="186484"/>
                  <a:pt x="39661" y="190232"/>
                </a:cubicBezTo>
                <a:cubicBezTo>
                  <a:pt x="39661" y="205811"/>
                  <a:pt x="92934" y="234393"/>
                  <a:pt x="180001" y="234393"/>
                </a:cubicBezTo>
                <a:cubicBezTo>
                  <a:pt x="266950" y="234393"/>
                  <a:pt x="320223" y="205811"/>
                  <a:pt x="320223" y="190232"/>
                </a:cubicBezTo>
                <a:cubicBezTo>
                  <a:pt x="320223" y="186484"/>
                  <a:pt x="317055" y="182032"/>
                  <a:pt x="311188" y="177347"/>
                </a:cubicBezTo>
                <a:cubicBezTo>
                  <a:pt x="275985" y="193863"/>
                  <a:pt x="226937" y="202297"/>
                  <a:pt x="180001" y="202297"/>
                </a:cubicBezTo>
                <a:cubicBezTo>
                  <a:pt x="132947" y="202297"/>
                  <a:pt x="83899" y="193863"/>
                  <a:pt x="48814" y="177347"/>
                </a:cubicBezTo>
                <a:close/>
                <a:moveTo>
                  <a:pt x="180001" y="39593"/>
                </a:moveTo>
                <a:cubicBezTo>
                  <a:pt x="92934" y="39593"/>
                  <a:pt x="39661" y="68174"/>
                  <a:pt x="39661" y="83754"/>
                </a:cubicBezTo>
                <a:cubicBezTo>
                  <a:pt x="39661" y="99333"/>
                  <a:pt x="92934" y="127797"/>
                  <a:pt x="180001" y="127797"/>
                </a:cubicBezTo>
                <a:cubicBezTo>
                  <a:pt x="266950" y="127797"/>
                  <a:pt x="320223" y="99333"/>
                  <a:pt x="320223" y="83754"/>
                </a:cubicBezTo>
                <a:cubicBezTo>
                  <a:pt x="320223" y="68174"/>
                  <a:pt x="266950" y="39593"/>
                  <a:pt x="180001" y="39593"/>
                </a:cubicBezTo>
                <a:close/>
                <a:moveTo>
                  <a:pt x="180001" y="0"/>
                </a:moveTo>
                <a:cubicBezTo>
                  <a:pt x="267185" y="0"/>
                  <a:pt x="359884" y="29284"/>
                  <a:pt x="359884" y="83754"/>
                </a:cubicBezTo>
                <a:lnTo>
                  <a:pt x="359884" y="127797"/>
                </a:lnTo>
                <a:cubicBezTo>
                  <a:pt x="357772" y="137754"/>
                  <a:pt x="352374" y="146774"/>
                  <a:pt x="344512" y="154856"/>
                </a:cubicBezTo>
                <a:cubicBezTo>
                  <a:pt x="354252" y="165047"/>
                  <a:pt x="359884" y="176878"/>
                  <a:pt x="359884" y="190232"/>
                </a:cubicBezTo>
                <a:lnTo>
                  <a:pt x="359884" y="234276"/>
                </a:lnTo>
                <a:cubicBezTo>
                  <a:pt x="359063" y="238024"/>
                  <a:pt x="357889" y="241656"/>
                  <a:pt x="356246" y="245170"/>
                </a:cubicBezTo>
                <a:cubicBezTo>
                  <a:pt x="331253" y="247278"/>
                  <a:pt x="307315" y="257001"/>
                  <a:pt x="287954" y="273049"/>
                </a:cubicBezTo>
                <a:cubicBezTo>
                  <a:pt x="278684" y="280663"/>
                  <a:pt x="270470" y="289682"/>
                  <a:pt x="263899" y="299639"/>
                </a:cubicBezTo>
                <a:cubicBezTo>
                  <a:pt x="237498" y="305730"/>
                  <a:pt x="208280" y="308893"/>
                  <a:pt x="180001" y="308893"/>
                </a:cubicBezTo>
                <a:cubicBezTo>
                  <a:pt x="132947" y="308893"/>
                  <a:pt x="83899" y="300342"/>
                  <a:pt x="48814" y="283825"/>
                </a:cubicBezTo>
                <a:cubicBezTo>
                  <a:pt x="42829" y="288511"/>
                  <a:pt x="39661" y="293079"/>
                  <a:pt x="39661" y="296828"/>
                </a:cubicBezTo>
                <a:cubicBezTo>
                  <a:pt x="39661" y="312407"/>
                  <a:pt x="92934" y="340989"/>
                  <a:pt x="180001" y="340989"/>
                </a:cubicBezTo>
                <a:cubicBezTo>
                  <a:pt x="181291" y="340989"/>
                  <a:pt x="182699" y="340871"/>
                  <a:pt x="183990" y="340871"/>
                </a:cubicBezTo>
                <a:cubicBezTo>
                  <a:pt x="157589" y="356685"/>
                  <a:pt x="137406" y="381987"/>
                  <a:pt x="128488" y="411974"/>
                </a:cubicBezTo>
                <a:cubicBezTo>
                  <a:pt x="99036" y="408109"/>
                  <a:pt x="71108" y="400846"/>
                  <a:pt x="48814" y="390421"/>
                </a:cubicBezTo>
                <a:cubicBezTo>
                  <a:pt x="42829" y="395106"/>
                  <a:pt x="39661" y="399558"/>
                  <a:pt x="39661" y="403306"/>
                </a:cubicBezTo>
                <a:cubicBezTo>
                  <a:pt x="39661" y="415137"/>
                  <a:pt x="70404" y="434465"/>
                  <a:pt x="123325" y="443133"/>
                </a:cubicBezTo>
                <a:cubicBezTo>
                  <a:pt x="123325" y="444539"/>
                  <a:pt x="123208" y="445944"/>
                  <a:pt x="123208" y="447350"/>
                </a:cubicBezTo>
                <a:cubicBezTo>
                  <a:pt x="123208" y="474760"/>
                  <a:pt x="132243" y="500062"/>
                  <a:pt x="147263" y="520561"/>
                </a:cubicBezTo>
                <a:cubicBezTo>
                  <a:pt x="76271" y="514704"/>
                  <a:pt x="8918" y="489871"/>
                  <a:pt x="117" y="447350"/>
                </a:cubicBezTo>
                <a:lnTo>
                  <a:pt x="117" y="446530"/>
                </a:lnTo>
                <a:lnTo>
                  <a:pt x="0" y="403306"/>
                </a:lnTo>
                <a:cubicBezTo>
                  <a:pt x="0" y="389952"/>
                  <a:pt x="5632" y="378121"/>
                  <a:pt x="15372" y="367813"/>
                </a:cubicBezTo>
                <a:cubicBezTo>
                  <a:pt x="7627" y="359848"/>
                  <a:pt x="2229" y="350828"/>
                  <a:pt x="235" y="340871"/>
                </a:cubicBezTo>
                <a:lnTo>
                  <a:pt x="117" y="339934"/>
                </a:lnTo>
                <a:lnTo>
                  <a:pt x="0" y="296828"/>
                </a:lnTo>
                <a:cubicBezTo>
                  <a:pt x="0" y="283474"/>
                  <a:pt x="5632" y="271643"/>
                  <a:pt x="15372" y="261335"/>
                </a:cubicBezTo>
                <a:cubicBezTo>
                  <a:pt x="7627" y="253252"/>
                  <a:pt x="2229" y="244233"/>
                  <a:pt x="235" y="234276"/>
                </a:cubicBezTo>
                <a:lnTo>
                  <a:pt x="117" y="233339"/>
                </a:lnTo>
                <a:lnTo>
                  <a:pt x="0" y="190232"/>
                </a:lnTo>
                <a:cubicBezTo>
                  <a:pt x="0" y="176878"/>
                  <a:pt x="5632" y="165047"/>
                  <a:pt x="15372" y="154739"/>
                </a:cubicBezTo>
                <a:cubicBezTo>
                  <a:pt x="7627" y="146774"/>
                  <a:pt x="2229" y="137754"/>
                  <a:pt x="235" y="127797"/>
                </a:cubicBezTo>
                <a:lnTo>
                  <a:pt x="117" y="126860"/>
                </a:lnTo>
                <a:lnTo>
                  <a:pt x="0" y="83754"/>
                </a:lnTo>
                <a:cubicBezTo>
                  <a:pt x="0" y="29284"/>
                  <a:pt x="92699" y="0"/>
                  <a:pt x="180001"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193" name="文本框 37"/>
          <p:cNvSpPr txBox="1"/>
          <p:nvPr/>
        </p:nvSpPr>
        <p:spPr>
          <a:xfrm>
            <a:off x="10948303" y="3958882"/>
            <a:ext cx="439132" cy="33855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数据</a:t>
            </a:r>
            <a:endParaRPr kumimoji="0" lang="en-US" altLang="zh-CN"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网关</a:t>
            </a:r>
            <a:endParaRPr kumimoji="0" lang="zh-CN" altLang="en-US" sz="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194" name="直接连接符 193"/>
          <p:cNvCxnSpPr>
            <a:stCxn id="131" idx="3"/>
          </p:cNvCxnSpPr>
          <p:nvPr/>
        </p:nvCxnSpPr>
        <p:spPr>
          <a:xfrm>
            <a:off x="10167521" y="3897462"/>
            <a:ext cx="1285525" cy="0"/>
          </a:xfrm>
          <a:prstGeom prst="line">
            <a:avLst/>
          </a:prstGeom>
          <a:solidFill>
            <a:schemeClr val="bg1"/>
          </a:solidFill>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pic>
        <p:nvPicPr>
          <p:cNvPr id="195" name="图形 56"/>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96845" y="2674023"/>
            <a:ext cx="341747" cy="341747"/>
          </a:xfrm>
          <a:prstGeom prst="rect">
            <a:avLst/>
          </a:prstGeom>
        </p:spPr>
      </p:pic>
      <p:pic>
        <p:nvPicPr>
          <p:cNvPr id="196" name="图形 57"/>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596845" y="4798149"/>
            <a:ext cx="332361" cy="330425"/>
          </a:xfrm>
          <a:prstGeom prst="rect">
            <a:avLst/>
          </a:prstGeom>
        </p:spPr>
      </p:pic>
      <p:sp>
        <p:nvSpPr>
          <p:cNvPr id="197" name="文本框 19"/>
          <p:cNvSpPr txBox="1"/>
          <p:nvPr/>
        </p:nvSpPr>
        <p:spPr>
          <a:xfrm>
            <a:off x="11471913" y="3085313"/>
            <a:ext cx="573760" cy="306920"/>
          </a:xfrm>
          <a:prstGeom prst="rect">
            <a:avLst/>
          </a:prstGeom>
          <a:noFill/>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rPr>
              <a:t>政府</a:t>
            </a:r>
            <a:endParaRPr kumimoji="0" lang="en-US" altLang="zh-CN"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rPr>
              <a:t>平台</a:t>
            </a:r>
            <a:endPar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endParaRPr>
          </a:p>
        </p:txBody>
      </p:sp>
      <p:sp>
        <p:nvSpPr>
          <p:cNvPr id="198" name="文本框 19"/>
          <p:cNvSpPr txBox="1"/>
          <p:nvPr/>
        </p:nvSpPr>
        <p:spPr>
          <a:xfrm>
            <a:off x="11475825" y="4412682"/>
            <a:ext cx="573760" cy="306920"/>
          </a:xfrm>
          <a:prstGeom prst="rect">
            <a:avLst/>
          </a:prstGeom>
          <a:noFill/>
        </p:spPr>
        <p:txBody>
          <a:bodyPr wrap="square" lIns="60111" tIns="30056" rIns="60111" bIns="30056"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rPr>
              <a:t>第三方</a:t>
            </a:r>
            <a:endParaRPr kumimoji="0" lang="en-US" altLang="zh-CN"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rPr>
              <a:t>平台</a:t>
            </a:r>
            <a:endParaRPr kumimoji="0" lang="zh-CN" altLang="en-US" sz="800" b="1" i="0" u="none" strike="noStrike" kern="1200" cap="none" spc="0" normalizeH="0" baseline="0" noProof="0" dirty="0">
              <a:ln>
                <a:noFill/>
              </a:ln>
              <a:solidFill>
                <a:srgbClr val="66FFFF"/>
              </a:solidFill>
              <a:effectLst/>
              <a:uLnTx/>
              <a:uFillTx/>
              <a:latin typeface="Calibri" panose="020F0502020204030204"/>
              <a:ea typeface="微软雅黑" panose="020B0503020204020204" pitchFamily="34" charset="-122"/>
              <a:cs typeface="+mn-ea"/>
              <a:sym typeface="+mn-lt"/>
            </a:endParaRPr>
          </a:p>
        </p:txBody>
      </p:sp>
      <p:sp>
        <p:nvSpPr>
          <p:cNvPr id="199" name="等腰三角形 198"/>
          <p:cNvSpPr/>
          <p:nvPr/>
        </p:nvSpPr>
        <p:spPr bwMode="auto">
          <a:xfrm>
            <a:off x="496309" y="1098882"/>
            <a:ext cx="11549361" cy="445913"/>
          </a:xfrm>
          <a:prstGeom prst="triangle">
            <a:avLst/>
          </a:prstGeom>
          <a:solidFill>
            <a:srgbClr val="0070C0"/>
          </a:solidFill>
          <a:ln>
            <a:noFill/>
          </a:ln>
          <a:effectLst/>
        </p:spPr>
        <p:txBody>
          <a:bodyPr vert="horz" wrap="square" lIns="61191" tIns="30594" rIns="61191" bIns="30594"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11505" rtl="0" eaLnBrk="0" fontAlgn="base" latinLnBrk="0" hangingPunct="0">
              <a:lnSpc>
                <a:spcPct val="100000"/>
              </a:lnSpc>
              <a:spcBef>
                <a:spcPct val="0"/>
              </a:spcBef>
              <a:spcAft>
                <a:spcPct val="0"/>
              </a:spcAft>
              <a:buClr>
                <a:srgbClr val="CC9900"/>
              </a:buClr>
              <a:buSzTx/>
              <a:buFont typeface="Wingdings" panose="05000000000000000000" pitchFamily="2" charset="2"/>
              <a:buChar char="n"/>
              <a:defRPr/>
            </a:pPr>
            <a:endParaRPr kumimoji="0" lang="zh-CN" altLang="en-US" sz="11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ea"/>
              <a:sym typeface="+mn-lt"/>
            </a:endParaRPr>
          </a:p>
        </p:txBody>
      </p:sp>
      <p:sp>
        <p:nvSpPr>
          <p:cNvPr id="200" name="文本框 37"/>
          <p:cNvSpPr txBox="1"/>
          <p:nvPr/>
        </p:nvSpPr>
        <p:spPr>
          <a:xfrm>
            <a:off x="4616770" y="1179308"/>
            <a:ext cx="3085508" cy="338554"/>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一体化智慧社区系统架构</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1" name="矩形 200"/>
          <p:cNvSpPr/>
          <p:nvPr/>
        </p:nvSpPr>
        <p:spPr>
          <a:xfrm>
            <a:off x="604108" y="644194"/>
            <a:ext cx="11421818" cy="41819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智慧社区遵循</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“大中台、小前台”</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 系统架构，中台输出强大的业务能力支撑引擎，前台提供精细化服务，用户</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1</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部手机轻松体验所有应用</a:t>
            </a:r>
            <a:endParaRPr kumimoji="0" lang="zh-CN" altLang="en-US" sz="11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203" name="图形 1"/>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441426" y="6064256"/>
            <a:ext cx="409515" cy="409515"/>
          </a:xfrm>
          <a:prstGeom prst="rect">
            <a:avLst/>
          </a:prstGeom>
        </p:spPr>
      </p:pic>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社区运营平台主体架构</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endParaRPr lang="en-US" altLang="zh-CN" sz="20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rcRect t="4707"/>
          <a:stretch>
            <a:fillRect/>
          </a:stretch>
        </p:blipFill>
        <p:spPr>
          <a:xfrm>
            <a:off x="1400175" y="1205230"/>
            <a:ext cx="2265680" cy="4679315"/>
          </a:xfrm>
          <a:prstGeom prst="rect">
            <a:avLst/>
          </a:prstGeom>
        </p:spPr>
      </p:pic>
      <p:grpSp>
        <p:nvGrpSpPr>
          <p:cNvPr id="34" name="组合 33"/>
          <p:cNvGrpSpPr/>
          <p:nvPr/>
        </p:nvGrpSpPr>
        <p:grpSpPr>
          <a:xfrm>
            <a:off x="5110254" y="1539226"/>
            <a:ext cx="2007643" cy="1619867"/>
            <a:chOff x="2707235" y="1647894"/>
            <a:chExt cx="2007643" cy="1619867"/>
          </a:xfrm>
          <a:solidFill>
            <a:srgbClr val="595959"/>
          </a:solidFill>
          <a:effectLst>
            <a:outerShdw blurRad="254000" dist="63500" dir="2700000" algn="tl" rotWithShape="0">
              <a:prstClr val="black">
                <a:alpha val="30000"/>
              </a:prstClr>
            </a:outerShdw>
          </a:effectLst>
        </p:grpSpPr>
        <p:sp>
          <p:nvSpPr>
            <p:cNvPr id="3" name="Freeform 6"/>
            <p:cNvSpPr/>
            <p:nvPr/>
          </p:nvSpPr>
          <p:spPr bwMode="auto">
            <a:xfrm>
              <a:off x="2707235" y="1867569"/>
              <a:ext cx="175740" cy="1400192"/>
            </a:xfrm>
            <a:custGeom>
              <a:avLst/>
              <a:gdLst>
                <a:gd name="T0" fmla="*/ 669 w 669"/>
                <a:gd name="T1" fmla="*/ 182 h 5308"/>
                <a:gd name="T2" fmla="*/ 256 w 669"/>
                <a:gd name="T3" fmla="*/ 1160 h 5308"/>
                <a:gd name="T4" fmla="*/ 256 w 669"/>
                <a:gd name="T5" fmla="*/ 5308 h 5308"/>
                <a:gd name="T6" fmla="*/ 0 w 669"/>
                <a:gd name="T7" fmla="*/ 5308 h 5308"/>
                <a:gd name="T8" fmla="*/ 0 w 669"/>
                <a:gd name="T9" fmla="*/ 1148 h 5308"/>
                <a:gd name="T10" fmla="*/ 486 w 669"/>
                <a:gd name="T11" fmla="*/ 0 h 5308"/>
                <a:gd name="T12" fmla="*/ 669 w 669"/>
                <a:gd name="T13" fmla="*/ 182 h 5308"/>
              </a:gdLst>
              <a:ahLst/>
              <a:cxnLst>
                <a:cxn ang="0">
                  <a:pos x="T0" y="T1"/>
                </a:cxn>
                <a:cxn ang="0">
                  <a:pos x="T2" y="T3"/>
                </a:cxn>
                <a:cxn ang="0">
                  <a:pos x="T4" y="T5"/>
                </a:cxn>
                <a:cxn ang="0">
                  <a:pos x="T6" y="T7"/>
                </a:cxn>
                <a:cxn ang="0">
                  <a:pos x="T8" y="T9"/>
                </a:cxn>
                <a:cxn ang="0">
                  <a:pos x="T10" y="T11"/>
                </a:cxn>
                <a:cxn ang="0">
                  <a:pos x="T12" y="T13"/>
                </a:cxn>
              </a:cxnLst>
              <a:rect l="0" t="0" r="r" b="b"/>
              <a:pathLst>
                <a:path w="669" h="5308">
                  <a:moveTo>
                    <a:pt x="669" y="182"/>
                  </a:moveTo>
                  <a:cubicBezTo>
                    <a:pt x="415" y="431"/>
                    <a:pt x="256" y="778"/>
                    <a:pt x="256" y="1160"/>
                  </a:cubicBezTo>
                  <a:lnTo>
                    <a:pt x="256" y="5308"/>
                  </a:lnTo>
                  <a:lnTo>
                    <a:pt x="0" y="5308"/>
                  </a:lnTo>
                  <a:lnTo>
                    <a:pt x="0" y="1148"/>
                  </a:lnTo>
                  <a:cubicBezTo>
                    <a:pt x="0" y="699"/>
                    <a:pt x="187" y="292"/>
                    <a:pt x="486" y="0"/>
                  </a:cubicBezTo>
                  <a:lnTo>
                    <a:pt x="669" y="182"/>
                  </a:lnTo>
                  <a:close/>
                </a:path>
              </a:pathLst>
            </a:custGeom>
            <a:grpFill/>
            <a:ln>
              <a:noFill/>
            </a:ln>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sp>
          <p:nvSpPr>
            <p:cNvPr id="36" name="Freeform 8"/>
            <p:cNvSpPr/>
            <p:nvPr/>
          </p:nvSpPr>
          <p:spPr bwMode="auto">
            <a:xfrm>
              <a:off x="2835220" y="1647894"/>
              <a:ext cx="1879658" cy="267431"/>
            </a:xfrm>
            <a:custGeom>
              <a:avLst/>
              <a:gdLst>
                <a:gd name="T0" fmla="*/ 6397 w 7145"/>
                <a:gd name="T1" fmla="*/ 375 h 1015"/>
                <a:gd name="T2" fmla="*/ 6279 w 7145"/>
                <a:gd name="T3" fmla="*/ 0 h 1015"/>
                <a:gd name="T4" fmla="*/ 7145 w 7145"/>
                <a:gd name="T5" fmla="*/ 499 h 1015"/>
                <a:gd name="T6" fmla="*/ 6279 w 7145"/>
                <a:gd name="T7" fmla="*/ 997 h 1015"/>
                <a:gd name="T8" fmla="*/ 6397 w 7145"/>
                <a:gd name="T9" fmla="*/ 623 h 1015"/>
                <a:gd name="T10" fmla="*/ 1140 w 7145"/>
                <a:gd name="T11" fmla="*/ 623 h 1015"/>
                <a:gd name="T12" fmla="*/ 183 w 7145"/>
                <a:gd name="T13" fmla="*/ 1015 h 1015"/>
                <a:gd name="T14" fmla="*/ 0 w 7145"/>
                <a:gd name="T15" fmla="*/ 833 h 1015"/>
                <a:gd name="T16" fmla="*/ 1120 w 7145"/>
                <a:gd name="T17" fmla="*/ 375 h 1015"/>
                <a:gd name="T18" fmla="*/ 6397 w 7145"/>
                <a:gd name="T19" fmla="*/ 37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75"/>
                  </a:moveTo>
                  <a:lnTo>
                    <a:pt x="6279" y="0"/>
                  </a:lnTo>
                  <a:lnTo>
                    <a:pt x="7145" y="499"/>
                  </a:lnTo>
                  <a:lnTo>
                    <a:pt x="6279" y="997"/>
                  </a:lnTo>
                  <a:lnTo>
                    <a:pt x="6397" y="623"/>
                  </a:lnTo>
                  <a:lnTo>
                    <a:pt x="1140" y="623"/>
                  </a:lnTo>
                  <a:cubicBezTo>
                    <a:pt x="769" y="623"/>
                    <a:pt x="430" y="773"/>
                    <a:pt x="183" y="1015"/>
                  </a:cubicBezTo>
                  <a:lnTo>
                    <a:pt x="0" y="833"/>
                  </a:lnTo>
                  <a:cubicBezTo>
                    <a:pt x="290" y="550"/>
                    <a:pt x="686" y="375"/>
                    <a:pt x="1120" y="375"/>
                  </a:cubicBezTo>
                  <a:lnTo>
                    <a:pt x="6397" y="375"/>
                  </a:lnTo>
                  <a:close/>
                </a:path>
              </a:pathLst>
            </a:custGeom>
            <a:grpFill/>
            <a:ln>
              <a:noFill/>
            </a:ln>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grpSp>
      <p:sp>
        <p:nvSpPr>
          <p:cNvPr id="6" name="Freeform 7"/>
          <p:cNvSpPr/>
          <p:nvPr/>
        </p:nvSpPr>
        <p:spPr bwMode="auto">
          <a:xfrm>
            <a:off x="5110254" y="2742182"/>
            <a:ext cx="2007643" cy="261700"/>
          </a:xfrm>
          <a:custGeom>
            <a:avLst/>
            <a:gdLst>
              <a:gd name="T0" fmla="*/ 0 w 7631"/>
              <a:gd name="T1" fmla="*/ 374 h 997"/>
              <a:gd name="T2" fmla="*/ 6883 w 7631"/>
              <a:gd name="T3" fmla="*/ 374 h 997"/>
              <a:gd name="T4" fmla="*/ 6765 w 7631"/>
              <a:gd name="T5" fmla="*/ 0 h 997"/>
              <a:gd name="T6" fmla="*/ 7631 w 7631"/>
              <a:gd name="T7" fmla="*/ 498 h 997"/>
              <a:gd name="T8" fmla="*/ 6765 w 7631"/>
              <a:gd name="T9" fmla="*/ 997 h 997"/>
              <a:gd name="T10" fmla="*/ 6883 w 7631"/>
              <a:gd name="T11" fmla="*/ 622 h 997"/>
              <a:gd name="T12" fmla="*/ 0 w 7631"/>
              <a:gd name="T13" fmla="*/ 622 h 997"/>
              <a:gd name="T14" fmla="*/ 0 w 7631"/>
              <a:gd name="T15" fmla="*/ 374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0" y="374"/>
                </a:moveTo>
                <a:lnTo>
                  <a:pt x="6883" y="374"/>
                </a:lnTo>
                <a:lnTo>
                  <a:pt x="6765" y="0"/>
                </a:lnTo>
                <a:lnTo>
                  <a:pt x="7631" y="498"/>
                </a:lnTo>
                <a:lnTo>
                  <a:pt x="6765" y="997"/>
                </a:lnTo>
                <a:lnTo>
                  <a:pt x="6883" y="622"/>
                </a:lnTo>
                <a:lnTo>
                  <a:pt x="0" y="622"/>
                </a:lnTo>
                <a:lnTo>
                  <a:pt x="0" y="374"/>
                </a:lnTo>
                <a:close/>
              </a:path>
            </a:pathLst>
          </a:custGeom>
          <a:solidFill>
            <a:schemeClr val="tx1">
              <a:lumMod val="65000"/>
              <a:lumOff val="35000"/>
            </a:schemeClr>
          </a:solidFill>
          <a:ln>
            <a:noFill/>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sp>
        <p:nvSpPr>
          <p:cNvPr id="38" name="Freeform 9"/>
          <p:cNvSpPr/>
          <p:nvPr/>
        </p:nvSpPr>
        <p:spPr bwMode="auto">
          <a:xfrm>
            <a:off x="5110254" y="3942492"/>
            <a:ext cx="2007643" cy="263611"/>
          </a:xfrm>
          <a:custGeom>
            <a:avLst/>
            <a:gdLst>
              <a:gd name="T0" fmla="*/ 6883 w 7631"/>
              <a:gd name="T1" fmla="*/ 375 h 997"/>
              <a:gd name="T2" fmla="*/ 6765 w 7631"/>
              <a:gd name="T3" fmla="*/ 0 h 997"/>
              <a:gd name="T4" fmla="*/ 7631 w 7631"/>
              <a:gd name="T5" fmla="*/ 499 h 997"/>
              <a:gd name="T6" fmla="*/ 6765 w 7631"/>
              <a:gd name="T7" fmla="*/ 997 h 997"/>
              <a:gd name="T8" fmla="*/ 6883 w 7631"/>
              <a:gd name="T9" fmla="*/ 623 h 997"/>
              <a:gd name="T10" fmla="*/ 0 w 7631"/>
              <a:gd name="T11" fmla="*/ 623 h 997"/>
              <a:gd name="T12" fmla="*/ 0 w 7631"/>
              <a:gd name="T13" fmla="*/ 375 h 997"/>
              <a:gd name="T14" fmla="*/ 6883 w 7631"/>
              <a:gd name="T15" fmla="*/ 375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6883" y="375"/>
                </a:moveTo>
                <a:lnTo>
                  <a:pt x="6765" y="0"/>
                </a:lnTo>
                <a:lnTo>
                  <a:pt x="7631" y="499"/>
                </a:lnTo>
                <a:lnTo>
                  <a:pt x="6765" y="997"/>
                </a:lnTo>
                <a:lnTo>
                  <a:pt x="6883" y="623"/>
                </a:lnTo>
                <a:lnTo>
                  <a:pt x="0" y="623"/>
                </a:lnTo>
                <a:lnTo>
                  <a:pt x="0" y="375"/>
                </a:lnTo>
                <a:lnTo>
                  <a:pt x="6883" y="375"/>
                </a:lnTo>
                <a:close/>
              </a:path>
            </a:pathLst>
          </a:custGeom>
          <a:solidFill>
            <a:srgbClr val="595959"/>
          </a:solidFill>
          <a:ln>
            <a:noFill/>
          </a:ln>
          <a:effectLst>
            <a:outerShdw blurRad="254000" dist="63500" dir="2700000" algn="tl" rotWithShape="0">
              <a:prstClr val="black">
                <a:alpha val="30000"/>
              </a:prstClr>
            </a:outerShdw>
          </a:effectLst>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grpSp>
        <p:nvGrpSpPr>
          <p:cNvPr id="7" name="组合 6"/>
          <p:cNvGrpSpPr/>
          <p:nvPr/>
        </p:nvGrpSpPr>
        <p:grpSpPr>
          <a:xfrm>
            <a:off x="5110254" y="3731803"/>
            <a:ext cx="2007643" cy="1722212"/>
            <a:chOff x="2707235" y="3840471"/>
            <a:chExt cx="2007643" cy="1619867"/>
          </a:xfrm>
          <a:solidFill>
            <a:schemeClr val="tx1">
              <a:lumMod val="65000"/>
              <a:lumOff val="35000"/>
            </a:schemeClr>
          </a:solidFill>
          <a:effectLst>
            <a:outerShdw blurRad="254000" dist="63500" dir="2700000" algn="tl" rotWithShape="0">
              <a:prstClr val="black">
                <a:alpha val="30000"/>
              </a:prstClr>
            </a:outerShdw>
          </a:effectLst>
        </p:grpSpPr>
        <p:sp>
          <p:nvSpPr>
            <p:cNvPr id="8" name="Freeform 5"/>
            <p:cNvSpPr/>
            <p:nvPr/>
          </p:nvSpPr>
          <p:spPr bwMode="auto">
            <a:xfrm>
              <a:off x="2707235" y="3840471"/>
              <a:ext cx="175740" cy="1400192"/>
            </a:xfrm>
            <a:custGeom>
              <a:avLst/>
              <a:gdLst>
                <a:gd name="T0" fmla="*/ 256 w 669"/>
                <a:gd name="T1" fmla="*/ 0 h 5309"/>
                <a:gd name="T2" fmla="*/ 256 w 669"/>
                <a:gd name="T3" fmla="*/ 4149 h 5309"/>
                <a:gd name="T4" fmla="*/ 669 w 669"/>
                <a:gd name="T5" fmla="*/ 5127 h 5309"/>
                <a:gd name="T6" fmla="*/ 486 w 669"/>
                <a:gd name="T7" fmla="*/ 5309 h 5309"/>
                <a:gd name="T8" fmla="*/ 0 w 669"/>
                <a:gd name="T9" fmla="*/ 4161 h 5309"/>
                <a:gd name="T10" fmla="*/ 0 w 669"/>
                <a:gd name="T11" fmla="*/ 0 h 5309"/>
                <a:gd name="T12" fmla="*/ 256 w 669"/>
                <a:gd name="T13" fmla="*/ 0 h 5309"/>
              </a:gdLst>
              <a:ahLst/>
              <a:cxnLst>
                <a:cxn ang="0">
                  <a:pos x="T0" y="T1"/>
                </a:cxn>
                <a:cxn ang="0">
                  <a:pos x="T2" y="T3"/>
                </a:cxn>
                <a:cxn ang="0">
                  <a:pos x="T4" y="T5"/>
                </a:cxn>
                <a:cxn ang="0">
                  <a:pos x="T6" y="T7"/>
                </a:cxn>
                <a:cxn ang="0">
                  <a:pos x="T8" y="T9"/>
                </a:cxn>
                <a:cxn ang="0">
                  <a:pos x="T10" y="T11"/>
                </a:cxn>
                <a:cxn ang="0">
                  <a:pos x="T12" y="T13"/>
                </a:cxn>
              </a:cxnLst>
              <a:rect l="0" t="0" r="r" b="b"/>
              <a:pathLst>
                <a:path w="669" h="5309">
                  <a:moveTo>
                    <a:pt x="256" y="0"/>
                  </a:moveTo>
                  <a:lnTo>
                    <a:pt x="256" y="4149"/>
                  </a:lnTo>
                  <a:cubicBezTo>
                    <a:pt x="256" y="4531"/>
                    <a:pt x="415" y="4878"/>
                    <a:pt x="669" y="5127"/>
                  </a:cubicBezTo>
                  <a:lnTo>
                    <a:pt x="486" y="5309"/>
                  </a:lnTo>
                  <a:cubicBezTo>
                    <a:pt x="187" y="5017"/>
                    <a:pt x="0" y="4610"/>
                    <a:pt x="0" y="4161"/>
                  </a:cubicBezTo>
                  <a:lnTo>
                    <a:pt x="0" y="0"/>
                  </a:lnTo>
                  <a:lnTo>
                    <a:pt x="256" y="0"/>
                  </a:lnTo>
                  <a:close/>
                </a:path>
              </a:pathLst>
            </a:custGeom>
            <a:grpFill/>
            <a:ln>
              <a:noFill/>
            </a:ln>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sp>
          <p:nvSpPr>
            <p:cNvPr id="41" name="Freeform 10"/>
            <p:cNvSpPr/>
            <p:nvPr/>
          </p:nvSpPr>
          <p:spPr bwMode="auto">
            <a:xfrm>
              <a:off x="2835220" y="5190997"/>
              <a:ext cx="1879658" cy="269341"/>
            </a:xfrm>
            <a:custGeom>
              <a:avLst/>
              <a:gdLst>
                <a:gd name="T0" fmla="*/ 6397 w 7145"/>
                <a:gd name="T1" fmla="*/ 392 h 1015"/>
                <a:gd name="T2" fmla="*/ 6279 w 7145"/>
                <a:gd name="T3" fmla="*/ 18 h 1015"/>
                <a:gd name="T4" fmla="*/ 7145 w 7145"/>
                <a:gd name="T5" fmla="*/ 516 h 1015"/>
                <a:gd name="T6" fmla="*/ 6279 w 7145"/>
                <a:gd name="T7" fmla="*/ 1015 h 1015"/>
                <a:gd name="T8" fmla="*/ 6397 w 7145"/>
                <a:gd name="T9" fmla="*/ 640 h 1015"/>
                <a:gd name="T10" fmla="*/ 1120 w 7145"/>
                <a:gd name="T11" fmla="*/ 640 h 1015"/>
                <a:gd name="T12" fmla="*/ 0 w 7145"/>
                <a:gd name="T13" fmla="*/ 182 h 1015"/>
                <a:gd name="T14" fmla="*/ 183 w 7145"/>
                <a:gd name="T15" fmla="*/ 0 h 1015"/>
                <a:gd name="T16" fmla="*/ 1140 w 7145"/>
                <a:gd name="T17" fmla="*/ 392 h 1015"/>
                <a:gd name="T18" fmla="*/ 6397 w 7145"/>
                <a:gd name="T19" fmla="*/ 392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92"/>
                  </a:moveTo>
                  <a:lnTo>
                    <a:pt x="6279" y="18"/>
                  </a:lnTo>
                  <a:lnTo>
                    <a:pt x="7145" y="516"/>
                  </a:lnTo>
                  <a:lnTo>
                    <a:pt x="6279" y="1015"/>
                  </a:lnTo>
                  <a:lnTo>
                    <a:pt x="6397" y="640"/>
                  </a:lnTo>
                  <a:lnTo>
                    <a:pt x="1120" y="640"/>
                  </a:lnTo>
                  <a:cubicBezTo>
                    <a:pt x="686" y="640"/>
                    <a:pt x="290" y="465"/>
                    <a:pt x="0" y="182"/>
                  </a:cubicBezTo>
                  <a:lnTo>
                    <a:pt x="183" y="0"/>
                  </a:lnTo>
                  <a:cubicBezTo>
                    <a:pt x="430" y="242"/>
                    <a:pt x="769" y="392"/>
                    <a:pt x="1140" y="392"/>
                  </a:cubicBezTo>
                  <a:lnTo>
                    <a:pt x="6397" y="392"/>
                  </a:lnTo>
                  <a:close/>
                </a:path>
              </a:pathLst>
            </a:custGeom>
            <a:grpFill/>
            <a:ln>
              <a:noFill/>
            </a:ln>
          </p:spPr>
          <p:txBody>
            <a:bodyPr vert="horz" wrap="square" lIns="91440" tIns="45720" rIns="91440" bIns="45720" numCol="1" anchor="t" anchorCtr="0" compatLnSpc="1"/>
            <a:lstStyle/>
            <a:p>
              <a:pP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grpSp>
      <p:grpSp>
        <p:nvGrpSpPr>
          <p:cNvPr id="42" name="组合 41"/>
          <p:cNvGrpSpPr/>
          <p:nvPr/>
        </p:nvGrpSpPr>
        <p:grpSpPr>
          <a:xfrm>
            <a:off x="4105736" y="2419477"/>
            <a:ext cx="2052178" cy="2052178"/>
            <a:chOff x="878699" y="1945606"/>
            <a:chExt cx="1705474" cy="1705474"/>
          </a:xfrm>
          <a:solidFill>
            <a:srgbClr val="1A4C94"/>
          </a:solidFill>
        </p:grpSpPr>
        <p:sp>
          <p:nvSpPr>
            <p:cNvPr id="43" name="椭圆 42"/>
            <p:cNvSpPr/>
            <p:nvPr/>
          </p:nvSpPr>
          <p:spPr>
            <a:xfrm>
              <a:off x="878699" y="1945606"/>
              <a:ext cx="1705474" cy="1705474"/>
            </a:xfrm>
            <a:prstGeom prst="ellipse">
              <a:avLst/>
            </a:prstGeom>
            <a:grp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字魂105号-简雅黑" panose="00000500000000000000" pitchFamily="2" charset="-122"/>
                <a:ea typeface="字魂105号-简雅黑" panose="00000500000000000000" pitchFamily="2" charset="-122"/>
                <a:cs typeface="+mn-ea"/>
                <a:sym typeface="+mn-lt"/>
              </a:endParaRPr>
            </a:p>
          </p:txBody>
        </p:sp>
        <p:sp>
          <p:nvSpPr>
            <p:cNvPr id="44" name="Rectangle 11"/>
            <p:cNvSpPr>
              <a:spLocks noChangeArrowheads="1"/>
            </p:cNvSpPr>
            <p:nvPr/>
          </p:nvSpPr>
          <p:spPr bwMode="gray">
            <a:xfrm>
              <a:off x="1195986" y="2337622"/>
              <a:ext cx="1070900" cy="894486"/>
            </a:xfrm>
            <a:prstGeom prst="rect">
              <a:avLst/>
            </a:prstGeom>
            <a:grpFill/>
            <a:ln>
              <a:noFill/>
            </a:ln>
          </p:spPr>
          <p:txBody>
            <a:bodyPr wrap="square">
              <a:spAutoFit/>
            </a:bodyPr>
            <a:lstStyle/>
            <a:p>
              <a:pPr algn="ctr"/>
              <a:r>
                <a:rPr lang="zh-CN" altLang="en-US" sz="3200" dirty="0">
                  <a:solidFill>
                    <a:schemeClr val="bg1"/>
                  </a:solidFill>
                  <a:latin typeface="字魂105号-简雅黑" panose="00000500000000000000" pitchFamily="2" charset="-122"/>
                  <a:ea typeface="字魂105号-简雅黑" panose="00000500000000000000" pitchFamily="2" charset="-122"/>
                  <a:cs typeface="+mn-ea"/>
                  <a:sym typeface="+mn-lt"/>
                </a:rPr>
                <a:t>服务聚合</a:t>
              </a:r>
              <a:endParaRPr lang="zh-CN" altLang="en-US" sz="3200" dirty="0">
                <a:solidFill>
                  <a:schemeClr val="bg1"/>
                </a:solidFill>
                <a:latin typeface="字魂105号-简雅黑" panose="00000500000000000000" pitchFamily="2" charset="-122"/>
                <a:ea typeface="字魂105号-简雅黑" panose="00000500000000000000" pitchFamily="2" charset="-122"/>
                <a:cs typeface="+mn-ea"/>
                <a:sym typeface="+mn-lt"/>
              </a:endParaRPr>
            </a:p>
          </p:txBody>
        </p:sp>
      </p:grpSp>
      <p:sp>
        <p:nvSpPr>
          <p:cNvPr id="59" name="椭圆 58"/>
          <p:cNvSpPr/>
          <p:nvPr/>
        </p:nvSpPr>
        <p:spPr>
          <a:xfrm>
            <a:off x="6423632" y="1196855"/>
            <a:ext cx="304083" cy="304083"/>
          </a:xfrm>
          <a:prstGeom prst="ellipse">
            <a:avLst/>
          </a:prstGeom>
          <a:solidFill>
            <a:srgbClr val="1A4C94"/>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字魂105号-简雅黑" panose="00000500000000000000" pitchFamily="2" charset="-122"/>
                <a:ea typeface="字魂105号-简雅黑" panose="00000500000000000000" pitchFamily="2" charset="-122"/>
                <a:cs typeface="+mn-ea"/>
                <a:sym typeface="+mn-lt"/>
              </a:rPr>
              <a:t>1</a:t>
            </a:r>
            <a:endParaRPr lang="zh-CN" altLang="en-US" sz="1400" dirty="0">
              <a:latin typeface="字魂105号-简雅黑" panose="00000500000000000000" pitchFamily="2" charset="-122"/>
              <a:ea typeface="字魂105号-简雅黑" panose="00000500000000000000" pitchFamily="2" charset="-122"/>
              <a:cs typeface="+mn-ea"/>
              <a:sym typeface="+mn-lt"/>
            </a:endParaRPr>
          </a:p>
        </p:txBody>
      </p:sp>
      <p:sp>
        <p:nvSpPr>
          <p:cNvPr id="61" name="椭圆 60"/>
          <p:cNvSpPr/>
          <p:nvPr/>
        </p:nvSpPr>
        <p:spPr>
          <a:xfrm>
            <a:off x="6423632" y="2407962"/>
            <a:ext cx="304083" cy="304083"/>
          </a:xfrm>
          <a:prstGeom prst="ellipse">
            <a:avLst/>
          </a:prstGeom>
          <a:solidFill>
            <a:srgbClr val="3886DE"/>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字魂105号-简雅黑" panose="00000500000000000000" pitchFamily="2" charset="-122"/>
                <a:ea typeface="字魂105号-简雅黑" panose="00000500000000000000" pitchFamily="2" charset="-122"/>
                <a:cs typeface="+mn-ea"/>
                <a:sym typeface="+mn-lt"/>
              </a:rPr>
              <a:t>2</a:t>
            </a:r>
            <a:endParaRPr lang="zh-CN" altLang="en-US" sz="1400" dirty="0">
              <a:latin typeface="字魂105号-简雅黑" panose="00000500000000000000" pitchFamily="2" charset="-122"/>
              <a:ea typeface="字魂105号-简雅黑" panose="00000500000000000000" pitchFamily="2" charset="-122"/>
              <a:cs typeface="+mn-ea"/>
              <a:sym typeface="+mn-lt"/>
            </a:endParaRPr>
          </a:p>
        </p:txBody>
      </p:sp>
      <p:sp>
        <p:nvSpPr>
          <p:cNvPr id="9" name="椭圆 8"/>
          <p:cNvSpPr/>
          <p:nvPr/>
        </p:nvSpPr>
        <p:spPr>
          <a:xfrm>
            <a:off x="6423632" y="3617077"/>
            <a:ext cx="304083" cy="304083"/>
          </a:xfrm>
          <a:prstGeom prst="ellipse">
            <a:avLst/>
          </a:prstGeom>
          <a:solidFill>
            <a:srgbClr val="1A4C94"/>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字魂105号-简雅黑" panose="00000500000000000000" pitchFamily="2" charset="-122"/>
                <a:ea typeface="字魂105号-简雅黑" panose="00000500000000000000" pitchFamily="2" charset="-122"/>
                <a:cs typeface="+mn-ea"/>
                <a:sym typeface="+mn-lt"/>
              </a:rPr>
              <a:t>3</a:t>
            </a:r>
            <a:endParaRPr lang="zh-CN" altLang="en-US" sz="1400" dirty="0">
              <a:latin typeface="字魂105号-简雅黑" panose="00000500000000000000" pitchFamily="2" charset="-122"/>
              <a:ea typeface="字魂105号-简雅黑" panose="00000500000000000000" pitchFamily="2" charset="-122"/>
              <a:cs typeface="+mn-ea"/>
              <a:sym typeface="+mn-lt"/>
            </a:endParaRPr>
          </a:p>
        </p:txBody>
      </p:sp>
      <p:sp>
        <p:nvSpPr>
          <p:cNvPr id="10" name="椭圆 9"/>
          <p:cNvSpPr/>
          <p:nvPr/>
        </p:nvSpPr>
        <p:spPr>
          <a:xfrm>
            <a:off x="6423632" y="4844123"/>
            <a:ext cx="304083" cy="304083"/>
          </a:xfrm>
          <a:prstGeom prst="ellipse">
            <a:avLst/>
          </a:prstGeom>
          <a:solidFill>
            <a:srgbClr val="3886DE"/>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字魂105号-简雅黑" panose="00000500000000000000" pitchFamily="2" charset="-122"/>
                <a:ea typeface="字魂105号-简雅黑" panose="00000500000000000000" pitchFamily="2" charset="-122"/>
                <a:cs typeface="+mn-ea"/>
                <a:sym typeface="+mn-lt"/>
              </a:rPr>
              <a:t>4</a:t>
            </a:r>
            <a:endParaRPr lang="zh-CN" altLang="en-US" sz="1400" dirty="0">
              <a:latin typeface="字魂105号-简雅黑" panose="00000500000000000000" pitchFamily="2" charset="-122"/>
              <a:ea typeface="字魂105号-简雅黑" panose="00000500000000000000" pitchFamily="2" charset="-122"/>
              <a:cs typeface="+mn-ea"/>
              <a:sym typeface="+mn-lt"/>
            </a:endParaRPr>
          </a:p>
        </p:txBody>
      </p:sp>
      <p:sp>
        <p:nvSpPr>
          <p:cNvPr id="12" name="圆角矩形 11"/>
          <p:cNvSpPr/>
          <p:nvPr/>
        </p:nvSpPr>
        <p:spPr>
          <a:xfrm>
            <a:off x="7564755" y="1416050"/>
            <a:ext cx="1800225" cy="51435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物业服务</a:t>
            </a:r>
            <a:endParaRPr lang="zh-CN" altLang="en-US">
              <a:solidFill>
                <a:schemeClr val="tx1"/>
              </a:solidFill>
            </a:endParaRPr>
          </a:p>
        </p:txBody>
      </p:sp>
      <p:sp>
        <p:nvSpPr>
          <p:cNvPr id="13" name="圆角矩形 12"/>
          <p:cNvSpPr/>
          <p:nvPr/>
        </p:nvSpPr>
        <p:spPr>
          <a:xfrm>
            <a:off x="7564755" y="2615565"/>
            <a:ext cx="1800225" cy="51435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社区电商</a:t>
            </a:r>
            <a:r>
              <a:rPr lang="en-US" altLang="zh-CN">
                <a:solidFill>
                  <a:schemeClr val="tx1"/>
                </a:solidFill>
              </a:rPr>
              <a:t>B2C</a:t>
            </a:r>
            <a:endParaRPr lang="en-US" altLang="zh-CN">
              <a:solidFill>
                <a:schemeClr val="tx1"/>
              </a:solidFill>
            </a:endParaRPr>
          </a:p>
        </p:txBody>
      </p:sp>
      <p:sp>
        <p:nvSpPr>
          <p:cNvPr id="14" name="圆角矩形 13"/>
          <p:cNvSpPr/>
          <p:nvPr/>
        </p:nvSpPr>
        <p:spPr>
          <a:xfrm>
            <a:off x="7564755" y="3815080"/>
            <a:ext cx="1800225" cy="51435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生活圈</a:t>
            </a:r>
            <a:r>
              <a:rPr lang="en-US" altLang="zh-CN">
                <a:solidFill>
                  <a:schemeClr val="tx1"/>
                </a:solidFill>
              </a:rPr>
              <a:t>O2O</a:t>
            </a:r>
            <a:endParaRPr lang="en-US" altLang="zh-CN">
              <a:solidFill>
                <a:schemeClr val="tx1"/>
              </a:solidFill>
            </a:endParaRPr>
          </a:p>
        </p:txBody>
      </p:sp>
      <p:sp>
        <p:nvSpPr>
          <p:cNvPr id="15" name="圆角矩形 14"/>
          <p:cNvSpPr/>
          <p:nvPr/>
        </p:nvSpPr>
        <p:spPr>
          <a:xfrm>
            <a:off x="7564755" y="5053965"/>
            <a:ext cx="1800225" cy="51435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其他服务</a:t>
            </a:r>
            <a:r>
              <a:rPr lang="en-US" altLang="zh-CN">
                <a:solidFill>
                  <a:schemeClr val="tx1"/>
                </a:solidFill>
              </a:rPr>
              <a:t>......</a:t>
            </a:r>
            <a:endParaRPr lang="en-US" altLang="zh-CN">
              <a:solidFill>
                <a:schemeClr val="tx1"/>
              </a:solidFill>
            </a:endParaRPr>
          </a:p>
        </p:txBody>
      </p:sp>
    </p:spTree>
  </p:cSld>
  <p:clrMapOvr>
    <a:masterClrMapping/>
  </p:clrMapOvr>
  <p:transition spd="slow" advClick="0" advTm="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社区电商</a:t>
            </a:r>
            <a:endParaRPr lang="zh-CN" altLang="en-US" sz="20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221105" y="885190"/>
            <a:ext cx="2617470" cy="5672455"/>
          </a:xfrm>
          <a:prstGeom prst="rect">
            <a:avLst/>
          </a:prstGeom>
        </p:spPr>
      </p:pic>
      <p:pic>
        <p:nvPicPr>
          <p:cNvPr id="5" name="图片 4"/>
          <p:cNvPicPr>
            <a:picLocks noChangeAspect="1"/>
          </p:cNvPicPr>
          <p:nvPr/>
        </p:nvPicPr>
        <p:blipFill>
          <a:blip r:embed="rId2"/>
          <a:stretch>
            <a:fillRect/>
          </a:stretch>
        </p:blipFill>
        <p:spPr>
          <a:xfrm>
            <a:off x="9014460" y="885825"/>
            <a:ext cx="2616835" cy="5671820"/>
          </a:xfrm>
          <a:prstGeom prst="rect">
            <a:avLst/>
          </a:prstGeom>
        </p:spPr>
      </p:pic>
      <p:sp>
        <p:nvSpPr>
          <p:cNvPr id="11" name="圆角矩形 10"/>
          <p:cNvSpPr/>
          <p:nvPr/>
        </p:nvSpPr>
        <p:spPr>
          <a:xfrm>
            <a:off x="4050665" y="1726565"/>
            <a:ext cx="477012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15"/>
          <p:cNvSpPr txBox="1"/>
          <p:nvPr/>
        </p:nvSpPr>
        <p:spPr>
          <a:xfrm>
            <a:off x="5582285" y="1983740"/>
            <a:ext cx="1707515" cy="398780"/>
          </a:xfrm>
          <a:prstGeom prst="rect">
            <a:avLst/>
          </a:prstGeom>
          <a:noFill/>
        </p:spPr>
        <p:txBody>
          <a:bodyPr wrap="square" rtlCol="0">
            <a:spAutoFit/>
          </a:bodyPr>
          <a:lstStyle/>
          <a:p>
            <a:pPr algn="ctr"/>
            <a:r>
              <a:rPr lang="en-US" altLang="zh-CN" sz="2000" b="1">
                <a:latin typeface="微软雅黑" panose="020B0503020204020204" pitchFamily="34" charset="-122"/>
                <a:ea typeface="微软雅黑" panose="020B0503020204020204" pitchFamily="34" charset="-122"/>
              </a:rPr>
              <a:t>B2B2C</a:t>
            </a:r>
            <a:r>
              <a:rPr lang="zh-CN" altLang="en-US" sz="2000" b="1">
                <a:latin typeface="微软雅黑" panose="020B0503020204020204" pitchFamily="34" charset="-122"/>
                <a:ea typeface="微软雅黑" panose="020B0503020204020204" pitchFamily="34" charset="-122"/>
              </a:rPr>
              <a:t>商城</a:t>
            </a:r>
            <a:endParaRPr lang="zh-CN" altLang="en-US" sz="2000" b="1">
              <a:latin typeface="微软雅黑" panose="020B0503020204020204" pitchFamily="34" charset="-122"/>
              <a:ea typeface="微软雅黑" panose="020B0503020204020204" pitchFamily="34" charset="-122"/>
            </a:endParaRPr>
          </a:p>
        </p:txBody>
      </p:sp>
      <p:sp>
        <p:nvSpPr>
          <p:cNvPr id="17" name="圆角矩形 16"/>
          <p:cNvSpPr/>
          <p:nvPr/>
        </p:nvSpPr>
        <p:spPr>
          <a:xfrm>
            <a:off x="4534535" y="268986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商品展示</a:t>
            </a:r>
            <a:endParaRPr lang="zh-CN" altLang="en-US"/>
          </a:p>
        </p:txBody>
      </p:sp>
      <p:sp>
        <p:nvSpPr>
          <p:cNvPr id="18" name="圆角矩形 17"/>
          <p:cNvSpPr/>
          <p:nvPr/>
        </p:nvSpPr>
        <p:spPr>
          <a:xfrm>
            <a:off x="4533900" y="360743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物流配送</a:t>
            </a:r>
            <a:endParaRPr lang="zh-CN" altLang="en-US"/>
          </a:p>
        </p:txBody>
      </p:sp>
      <p:sp>
        <p:nvSpPr>
          <p:cNvPr id="19" name="圆角矩形 18"/>
          <p:cNvSpPr/>
          <p:nvPr/>
        </p:nvSpPr>
        <p:spPr>
          <a:xfrm>
            <a:off x="4534535" y="4525010"/>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分销系统</a:t>
            </a:r>
            <a:endParaRPr lang="zh-CN" altLang="en-US"/>
          </a:p>
        </p:txBody>
      </p:sp>
      <p:sp>
        <p:nvSpPr>
          <p:cNvPr id="20" name="圆角矩形 19"/>
          <p:cNvSpPr/>
          <p:nvPr/>
        </p:nvSpPr>
        <p:spPr>
          <a:xfrm>
            <a:off x="6652895" y="269049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在线支付</a:t>
            </a:r>
            <a:endParaRPr lang="zh-CN" altLang="en-US"/>
          </a:p>
        </p:txBody>
      </p:sp>
      <p:sp>
        <p:nvSpPr>
          <p:cNvPr id="21" name="圆角矩形 20"/>
          <p:cNvSpPr/>
          <p:nvPr/>
        </p:nvSpPr>
        <p:spPr>
          <a:xfrm>
            <a:off x="6652260" y="360807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商品管理</a:t>
            </a:r>
            <a:endParaRPr lang="zh-CN" altLang="en-US"/>
          </a:p>
        </p:txBody>
      </p:sp>
      <p:sp>
        <p:nvSpPr>
          <p:cNvPr id="22" name="圆角矩形 21"/>
          <p:cNvSpPr/>
          <p:nvPr/>
        </p:nvSpPr>
        <p:spPr>
          <a:xfrm>
            <a:off x="6652895" y="4525645"/>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积分系统</a:t>
            </a:r>
            <a:endParaRPr lang="zh-CN" altLang="en-US"/>
          </a:p>
        </p:txBody>
      </p:sp>
    </p:spTree>
  </p:cSld>
  <p:clrMapOvr>
    <a:masterClrMapping/>
  </p:clrMapOvr>
  <p:transition spd="slow" advClick="0" advTm="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社区电商</a:t>
            </a:r>
            <a:endParaRPr lang="zh-CN" altLang="en-US" sz="20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105400" y="1412875"/>
            <a:ext cx="6847840" cy="4031615"/>
          </a:xfrm>
          <a:prstGeom prst="rect">
            <a:avLst/>
          </a:prstGeom>
        </p:spPr>
      </p:pic>
      <p:sp>
        <p:nvSpPr>
          <p:cNvPr id="3" name="圆角矩形 2"/>
          <p:cNvSpPr/>
          <p:nvPr/>
        </p:nvSpPr>
        <p:spPr>
          <a:xfrm>
            <a:off x="432435" y="1543685"/>
            <a:ext cx="440563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文本框 5"/>
          <p:cNvSpPr txBox="1"/>
          <p:nvPr/>
        </p:nvSpPr>
        <p:spPr>
          <a:xfrm>
            <a:off x="1915795" y="1825625"/>
            <a:ext cx="1438910" cy="398780"/>
          </a:xfrm>
          <a:prstGeom prst="rect">
            <a:avLst/>
          </a:prstGeom>
          <a:noFill/>
        </p:spPr>
        <p:txBody>
          <a:bodyPr wrap="square" rtlCol="0">
            <a:spAutoFit/>
          </a:bodyPr>
          <a:lstStyle/>
          <a:p>
            <a:pPr algn="ctr"/>
            <a:r>
              <a:rPr lang="zh-CN" altLang="en-US" sz="2000" b="1">
                <a:latin typeface="微软雅黑" panose="020B0503020204020204" pitchFamily="34" charset="-122"/>
                <a:ea typeface="微软雅黑" panose="020B0503020204020204" pitchFamily="34" charset="-122"/>
              </a:rPr>
              <a:t>营销活动</a:t>
            </a:r>
            <a:endParaRPr lang="zh-CN" altLang="en-US" sz="2000" b="1">
              <a:latin typeface="微软雅黑" panose="020B0503020204020204" pitchFamily="34" charset="-122"/>
              <a:ea typeface="微软雅黑" panose="020B0503020204020204" pitchFamily="34" charset="-122"/>
            </a:endParaRPr>
          </a:p>
        </p:txBody>
      </p:sp>
      <p:sp>
        <p:nvSpPr>
          <p:cNvPr id="7" name="圆角矩形 6"/>
          <p:cNvSpPr/>
          <p:nvPr/>
        </p:nvSpPr>
        <p:spPr>
          <a:xfrm>
            <a:off x="676275" y="250698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拼团</a:t>
            </a:r>
            <a:endParaRPr lang="zh-CN" altLang="en-US"/>
          </a:p>
        </p:txBody>
      </p:sp>
      <p:sp>
        <p:nvSpPr>
          <p:cNvPr id="8" name="圆角矩形 7"/>
          <p:cNvSpPr/>
          <p:nvPr/>
        </p:nvSpPr>
        <p:spPr>
          <a:xfrm>
            <a:off x="675640" y="342455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满额活动</a:t>
            </a:r>
            <a:endParaRPr lang="zh-CN" altLang="en-US"/>
          </a:p>
        </p:txBody>
      </p:sp>
      <p:sp>
        <p:nvSpPr>
          <p:cNvPr id="9" name="圆角矩形 8"/>
          <p:cNvSpPr/>
          <p:nvPr/>
        </p:nvSpPr>
        <p:spPr>
          <a:xfrm>
            <a:off x="676275" y="4342130"/>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优惠券活动</a:t>
            </a:r>
            <a:endParaRPr lang="zh-CN" altLang="en-US"/>
          </a:p>
        </p:txBody>
      </p:sp>
      <p:sp>
        <p:nvSpPr>
          <p:cNvPr id="10" name="圆角矩形 9"/>
          <p:cNvSpPr/>
          <p:nvPr/>
        </p:nvSpPr>
        <p:spPr>
          <a:xfrm>
            <a:off x="2794635" y="250761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秒杀</a:t>
            </a:r>
            <a:endParaRPr lang="zh-CN" altLang="en-US"/>
          </a:p>
        </p:txBody>
      </p:sp>
      <p:sp>
        <p:nvSpPr>
          <p:cNvPr id="12" name="圆角矩形 11"/>
          <p:cNvSpPr/>
          <p:nvPr/>
        </p:nvSpPr>
        <p:spPr>
          <a:xfrm>
            <a:off x="2794000" y="342519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直播活动</a:t>
            </a:r>
            <a:endParaRPr lang="zh-CN" altLang="en-US"/>
          </a:p>
        </p:txBody>
      </p:sp>
      <p:sp>
        <p:nvSpPr>
          <p:cNvPr id="13" name="圆角矩形 12"/>
          <p:cNvSpPr/>
          <p:nvPr/>
        </p:nvSpPr>
        <p:spPr>
          <a:xfrm>
            <a:off x="2794635" y="4342765"/>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Tree>
  </p:cSld>
  <p:clrMapOvr>
    <a:masterClrMapping/>
  </p:clrMapOvr>
  <p:transition spd="slow" advClick="0" advTm="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912995" y="1374140"/>
            <a:ext cx="7085965" cy="4109085"/>
          </a:xfrm>
          <a:prstGeom prst="rect">
            <a:avLst/>
          </a:prstGeom>
        </p:spPr>
      </p:pic>
      <p:sp>
        <p:nvSpPr>
          <p:cNvPr id="5" name="圆角矩形 4"/>
          <p:cNvSpPr/>
          <p:nvPr/>
        </p:nvSpPr>
        <p:spPr>
          <a:xfrm>
            <a:off x="432435" y="1543685"/>
            <a:ext cx="440563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1915795" y="1825625"/>
            <a:ext cx="1438910" cy="398780"/>
          </a:xfrm>
          <a:prstGeom prst="rect">
            <a:avLst/>
          </a:prstGeom>
          <a:noFill/>
        </p:spPr>
        <p:txBody>
          <a:bodyPr wrap="square" rtlCol="0">
            <a:spAutoFit/>
          </a:bodyPr>
          <a:lstStyle/>
          <a:p>
            <a:pPr algn="ctr"/>
            <a:r>
              <a:rPr lang="zh-CN" altLang="en-US" sz="2000" b="1">
                <a:latin typeface="微软雅黑" panose="020B0503020204020204" pitchFamily="34" charset="-122"/>
                <a:ea typeface="微软雅黑" panose="020B0503020204020204" pitchFamily="34" charset="-122"/>
              </a:rPr>
              <a:t>数据看板</a:t>
            </a:r>
            <a:endParaRPr lang="zh-CN" altLang="en-US" sz="2000" b="1">
              <a:latin typeface="微软雅黑" panose="020B0503020204020204" pitchFamily="34" charset="-122"/>
              <a:ea typeface="微软雅黑" panose="020B0503020204020204" pitchFamily="34" charset="-122"/>
            </a:endParaRPr>
          </a:p>
        </p:txBody>
      </p:sp>
      <p:sp>
        <p:nvSpPr>
          <p:cNvPr id="33" name="圆角矩形 32"/>
          <p:cNvSpPr/>
          <p:nvPr/>
        </p:nvSpPr>
        <p:spPr>
          <a:xfrm>
            <a:off x="676275" y="250698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实时数据</a:t>
            </a:r>
            <a:endParaRPr lang="zh-CN" altLang="en-US"/>
          </a:p>
        </p:txBody>
      </p:sp>
      <p:sp>
        <p:nvSpPr>
          <p:cNvPr id="34" name="圆角矩形 33"/>
          <p:cNvSpPr/>
          <p:nvPr/>
        </p:nvSpPr>
        <p:spPr>
          <a:xfrm>
            <a:off x="675640" y="342455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转化率</a:t>
            </a:r>
            <a:endParaRPr lang="zh-CN" altLang="en-US"/>
          </a:p>
        </p:txBody>
      </p:sp>
      <p:sp>
        <p:nvSpPr>
          <p:cNvPr id="35" name="圆角矩形 34"/>
          <p:cNvSpPr/>
          <p:nvPr/>
        </p:nvSpPr>
        <p:spPr>
          <a:xfrm>
            <a:off x="676275" y="4342130"/>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热门商品</a:t>
            </a:r>
            <a:endParaRPr lang="zh-CN" altLang="en-US"/>
          </a:p>
        </p:txBody>
      </p:sp>
      <p:sp>
        <p:nvSpPr>
          <p:cNvPr id="36" name="圆角矩形 35"/>
          <p:cNvSpPr/>
          <p:nvPr/>
        </p:nvSpPr>
        <p:spPr>
          <a:xfrm>
            <a:off x="2794635" y="2507615"/>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交易趋势</a:t>
            </a:r>
            <a:endParaRPr lang="zh-CN" altLang="en-US"/>
          </a:p>
        </p:txBody>
      </p:sp>
      <p:sp>
        <p:nvSpPr>
          <p:cNvPr id="37" name="圆角矩形 36"/>
          <p:cNvSpPr/>
          <p:nvPr/>
        </p:nvSpPr>
        <p:spPr>
          <a:xfrm>
            <a:off x="2794000" y="3425190"/>
            <a:ext cx="1800225"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流量趋势</a:t>
            </a:r>
            <a:endParaRPr lang="zh-CN" altLang="en-US"/>
          </a:p>
        </p:txBody>
      </p:sp>
      <p:sp>
        <p:nvSpPr>
          <p:cNvPr id="38" name="圆角矩形 37"/>
          <p:cNvSpPr/>
          <p:nvPr/>
        </p:nvSpPr>
        <p:spPr>
          <a:xfrm>
            <a:off x="2794635" y="4342765"/>
            <a:ext cx="1800860" cy="514350"/>
          </a:xfrm>
          <a:prstGeom prst="round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社区电商</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7446010" y="1434465"/>
            <a:ext cx="440563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8929370" y="1716405"/>
            <a:ext cx="1438910" cy="398780"/>
          </a:xfrm>
          <a:prstGeom prst="rect">
            <a:avLst/>
          </a:prstGeom>
          <a:noFill/>
        </p:spPr>
        <p:txBody>
          <a:bodyPr wrap="square" rtlCol="0">
            <a:spAutoFit/>
          </a:bodyPr>
          <a:lstStyle/>
          <a:p>
            <a:pPr algn="ctr"/>
            <a:r>
              <a:rPr lang="zh-CN" altLang="en-US" sz="2000" b="1">
                <a:latin typeface="微软雅黑" panose="020B0503020204020204" pitchFamily="34" charset="-122"/>
                <a:ea typeface="微软雅黑" panose="020B0503020204020204" pitchFamily="34" charset="-122"/>
              </a:rPr>
              <a:t>金融服务</a:t>
            </a:r>
            <a:endParaRPr lang="zh-CN" altLang="en-US" sz="2000" b="1">
              <a:latin typeface="微软雅黑" panose="020B0503020204020204" pitchFamily="34" charset="-122"/>
              <a:ea typeface="微软雅黑" panose="020B0503020204020204" pitchFamily="34" charset="-122"/>
            </a:endParaRPr>
          </a:p>
        </p:txBody>
      </p:sp>
      <p:sp>
        <p:nvSpPr>
          <p:cNvPr id="33" name="圆角矩形 32"/>
          <p:cNvSpPr/>
          <p:nvPr/>
        </p:nvSpPr>
        <p:spPr>
          <a:xfrm>
            <a:off x="7689850" y="2397760"/>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信用卡</a:t>
            </a:r>
            <a:endParaRPr lang="zh-CN" altLang="en-US"/>
          </a:p>
        </p:txBody>
      </p:sp>
      <p:sp>
        <p:nvSpPr>
          <p:cNvPr id="34" name="圆角矩形 33"/>
          <p:cNvSpPr/>
          <p:nvPr/>
        </p:nvSpPr>
        <p:spPr>
          <a:xfrm>
            <a:off x="7689215" y="3315335"/>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信贷</a:t>
            </a:r>
            <a:endParaRPr lang="zh-CN" altLang="en-US"/>
          </a:p>
        </p:txBody>
      </p:sp>
      <p:sp>
        <p:nvSpPr>
          <p:cNvPr id="36" name="圆角矩形 35"/>
          <p:cNvSpPr/>
          <p:nvPr/>
        </p:nvSpPr>
        <p:spPr>
          <a:xfrm>
            <a:off x="9808210" y="2398395"/>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理财</a:t>
            </a:r>
            <a:endParaRPr lang="zh-CN" altLang="en-US"/>
          </a:p>
        </p:txBody>
      </p:sp>
      <p:sp>
        <p:nvSpPr>
          <p:cNvPr id="37" name="圆角矩形 36"/>
          <p:cNvSpPr/>
          <p:nvPr/>
        </p:nvSpPr>
        <p:spPr>
          <a:xfrm>
            <a:off x="9807575" y="3315970"/>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保险</a:t>
            </a:r>
            <a:endParaRPr lang="zh-CN" altLang="en-US"/>
          </a:p>
        </p:txBody>
      </p:sp>
      <p:sp>
        <p:nvSpPr>
          <p:cNvPr id="38" name="圆角矩形 37"/>
          <p:cNvSpPr/>
          <p:nvPr/>
        </p:nvSpPr>
        <p:spPr>
          <a:xfrm>
            <a:off x="7689215" y="4233545"/>
            <a:ext cx="391985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金融服务</a:t>
            </a:r>
            <a:endParaRPr lang="zh-CN" altLang="en-US" sz="20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57810" y="996315"/>
            <a:ext cx="2214245" cy="4799965"/>
          </a:xfrm>
          <a:prstGeom prst="rect">
            <a:avLst/>
          </a:prstGeom>
        </p:spPr>
      </p:pic>
      <p:pic>
        <p:nvPicPr>
          <p:cNvPr id="7" name="图片 6"/>
          <p:cNvPicPr>
            <a:picLocks noChangeAspect="1"/>
          </p:cNvPicPr>
          <p:nvPr/>
        </p:nvPicPr>
        <p:blipFill>
          <a:blip r:embed="rId2"/>
          <a:stretch>
            <a:fillRect/>
          </a:stretch>
        </p:blipFill>
        <p:spPr>
          <a:xfrm>
            <a:off x="2632710" y="996315"/>
            <a:ext cx="2214245" cy="4799330"/>
          </a:xfrm>
          <a:prstGeom prst="rect">
            <a:avLst/>
          </a:prstGeom>
        </p:spPr>
      </p:pic>
      <p:pic>
        <p:nvPicPr>
          <p:cNvPr id="8" name="图片 7"/>
          <p:cNvPicPr>
            <a:picLocks noChangeAspect="1"/>
          </p:cNvPicPr>
          <p:nvPr/>
        </p:nvPicPr>
        <p:blipFill>
          <a:blip r:embed="rId3"/>
          <a:stretch>
            <a:fillRect/>
          </a:stretch>
        </p:blipFill>
        <p:spPr>
          <a:xfrm>
            <a:off x="5007610" y="1029970"/>
            <a:ext cx="2213610" cy="4798060"/>
          </a:xfrm>
          <a:prstGeom prst="rect">
            <a:avLst/>
          </a:prstGeom>
        </p:spPr>
      </p:pic>
    </p:spTree>
  </p:cSld>
  <p:clrMapOvr>
    <a:masterClrMapping/>
  </p:clrMapOvr>
  <p:transition spd="slow" advClick="0" advTm="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7446010" y="1434465"/>
            <a:ext cx="440563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8510270" y="1716405"/>
            <a:ext cx="2268855" cy="398780"/>
          </a:xfrm>
          <a:prstGeom prst="rect">
            <a:avLst/>
          </a:prstGeom>
          <a:noFill/>
        </p:spPr>
        <p:txBody>
          <a:bodyPr wrap="square" rtlCol="0">
            <a:spAutoFit/>
          </a:bodyPr>
          <a:lstStyle/>
          <a:p>
            <a:pPr algn="ctr"/>
            <a:r>
              <a:rPr lang="zh-CN" altLang="en-US" sz="2000" b="1">
                <a:latin typeface="微软雅黑" panose="020B0503020204020204" pitchFamily="34" charset="-122"/>
                <a:ea typeface="微软雅黑" panose="020B0503020204020204" pitchFamily="34" charset="-122"/>
              </a:rPr>
              <a:t>其他增值服务</a:t>
            </a:r>
            <a:endParaRPr lang="zh-CN" altLang="en-US" sz="2000" b="1">
              <a:latin typeface="微软雅黑" panose="020B0503020204020204" pitchFamily="34" charset="-122"/>
              <a:ea typeface="微软雅黑" panose="020B0503020204020204" pitchFamily="34" charset="-122"/>
            </a:endParaRPr>
          </a:p>
        </p:txBody>
      </p:sp>
      <p:sp>
        <p:nvSpPr>
          <p:cNvPr id="33" name="圆角矩形 32"/>
          <p:cNvSpPr/>
          <p:nvPr/>
        </p:nvSpPr>
        <p:spPr>
          <a:xfrm>
            <a:off x="7689850" y="2397760"/>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融媒体</a:t>
            </a:r>
            <a:endParaRPr lang="zh-CN" altLang="en-US"/>
          </a:p>
        </p:txBody>
      </p:sp>
      <p:sp>
        <p:nvSpPr>
          <p:cNvPr id="34" name="圆角矩形 33"/>
          <p:cNvSpPr/>
          <p:nvPr/>
        </p:nvSpPr>
        <p:spPr>
          <a:xfrm>
            <a:off x="7689215" y="3315335"/>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社区养老</a:t>
            </a:r>
            <a:endParaRPr lang="zh-CN" altLang="en-US"/>
          </a:p>
        </p:txBody>
      </p:sp>
      <p:sp>
        <p:nvSpPr>
          <p:cNvPr id="35" name="圆角矩形 34"/>
          <p:cNvSpPr/>
          <p:nvPr/>
        </p:nvSpPr>
        <p:spPr>
          <a:xfrm>
            <a:off x="7689850" y="4232910"/>
            <a:ext cx="1800860"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社区生活圈</a:t>
            </a:r>
            <a:endParaRPr lang="zh-CN" altLang="en-US"/>
          </a:p>
        </p:txBody>
      </p:sp>
      <p:sp>
        <p:nvSpPr>
          <p:cNvPr id="36" name="圆角矩形 35"/>
          <p:cNvSpPr/>
          <p:nvPr/>
        </p:nvSpPr>
        <p:spPr>
          <a:xfrm>
            <a:off x="9808210" y="2398395"/>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健康服务</a:t>
            </a:r>
            <a:endParaRPr lang="zh-CN" altLang="en-US"/>
          </a:p>
        </p:txBody>
      </p:sp>
      <p:sp>
        <p:nvSpPr>
          <p:cNvPr id="37" name="圆角矩形 36"/>
          <p:cNvSpPr/>
          <p:nvPr/>
        </p:nvSpPr>
        <p:spPr>
          <a:xfrm>
            <a:off x="9804400" y="3315970"/>
            <a:ext cx="1800225"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社区教育</a:t>
            </a:r>
            <a:endParaRPr lang="zh-CN" altLang="en-US"/>
          </a:p>
        </p:txBody>
      </p:sp>
      <p:sp>
        <p:nvSpPr>
          <p:cNvPr id="38" name="圆角矩形 37"/>
          <p:cNvSpPr/>
          <p:nvPr/>
        </p:nvSpPr>
        <p:spPr>
          <a:xfrm>
            <a:off x="9808210" y="4233545"/>
            <a:ext cx="1800860" cy="514350"/>
          </a:xfrm>
          <a:prstGeom prst="roundRect">
            <a:avLst/>
          </a:prstGeom>
          <a:solidFill>
            <a:srgbClr val="C700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融媒体等其他增值服务</a:t>
            </a:r>
            <a:endParaRPr lang="zh-CN" altLang="en-US" sz="20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86740" y="1003300"/>
            <a:ext cx="2075180" cy="4497705"/>
          </a:xfrm>
          <a:prstGeom prst="rect">
            <a:avLst/>
          </a:prstGeom>
        </p:spPr>
      </p:pic>
      <p:pic>
        <p:nvPicPr>
          <p:cNvPr id="3" name="图片 2"/>
          <p:cNvPicPr>
            <a:picLocks noChangeAspect="1"/>
          </p:cNvPicPr>
          <p:nvPr/>
        </p:nvPicPr>
        <p:blipFill>
          <a:blip r:embed="rId2"/>
          <a:stretch>
            <a:fillRect/>
          </a:stretch>
        </p:blipFill>
        <p:spPr>
          <a:xfrm>
            <a:off x="2945130" y="1003300"/>
            <a:ext cx="2075180" cy="4497705"/>
          </a:xfrm>
          <a:prstGeom prst="rect">
            <a:avLst/>
          </a:prstGeom>
        </p:spPr>
      </p:pic>
      <p:pic>
        <p:nvPicPr>
          <p:cNvPr id="6" name="图片 5"/>
          <p:cNvPicPr>
            <a:picLocks noChangeAspect="1"/>
          </p:cNvPicPr>
          <p:nvPr/>
        </p:nvPicPr>
        <p:blipFill>
          <a:blip r:embed="rId3"/>
          <a:stretch>
            <a:fillRect/>
          </a:stretch>
        </p:blipFill>
        <p:spPr>
          <a:xfrm>
            <a:off x="5184140" y="1003300"/>
            <a:ext cx="2098040" cy="4547870"/>
          </a:xfrm>
          <a:prstGeom prst="rect">
            <a:avLst/>
          </a:prstGeom>
        </p:spPr>
      </p:pic>
    </p:spTree>
  </p:cSld>
  <p:clrMapOvr>
    <a:masterClrMapping/>
  </p:clrMapOvr>
  <p:transition spd="slow" advClick="0" advTm="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4731163" cy="6895070"/>
          </a:xfrm>
          <a:custGeom>
            <a:avLst/>
            <a:gdLst>
              <a:gd name="connsiteX0" fmla="*/ 0 w 4059936"/>
              <a:gd name="connsiteY0" fmla="*/ 0 h 6858000"/>
              <a:gd name="connsiteX1" fmla="*/ 4059936 w 4059936"/>
              <a:gd name="connsiteY1" fmla="*/ 0 h 6858000"/>
              <a:gd name="connsiteX2" fmla="*/ 4059936 w 4059936"/>
              <a:gd name="connsiteY2" fmla="*/ 6858000 h 6858000"/>
              <a:gd name="connsiteX3" fmla="*/ 0 w 4059936"/>
              <a:gd name="connsiteY3" fmla="*/ 6858000 h 6858000"/>
              <a:gd name="connsiteX4" fmla="*/ 0 w 4059936"/>
              <a:gd name="connsiteY4" fmla="*/ 0 h 6858000"/>
              <a:gd name="connsiteX0-1" fmla="*/ 0 w 4059936"/>
              <a:gd name="connsiteY0-2" fmla="*/ 0 h 6858000"/>
              <a:gd name="connsiteX1-3" fmla="*/ 4059936 w 4059936"/>
              <a:gd name="connsiteY1-4" fmla="*/ 0 h 6858000"/>
              <a:gd name="connsiteX2-5" fmla="*/ 4059936 w 4059936"/>
              <a:gd name="connsiteY2-6" fmla="*/ 6858000 h 6858000"/>
              <a:gd name="connsiteX3-7" fmla="*/ 2615184 w 4059936"/>
              <a:gd name="connsiteY3-8" fmla="*/ 6839712 h 6858000"/>
              <a:gd name="connsiteX4-9" fmla="*/ 0 w 4059936"/>
              <a:gd name="connsiteY4-10" fmla="*/ 6858000 h 6858000"/>
              <a:gd name="connsiteX5" fmla="*/ 0 w 4059936"/>
              <a:gd name="connsiteY5" fmla="*/ 0 h 6858000"/>
              <a:gd name="connsiteX0-11" fmla="*/ 0 w 4059936"/>
              <a:gd name="connsiteY0-12" fmla="*/ 0 h 6858000"/>
              <a:gd name="connsiteX1-13" fmla="*/ 4059936 w 4059936"/>
              <a:gd name="connsiteY1-14" fmla="*/ 0 h 6858000"/>
              <a:gd name="connsiteX2-15" fmla="*/ 3328416 w 4059936"/>
              <a:gd name="connsiteY2-16" fmla="*/ 4133088 h 6858000"/>
              <a:gd name="connsiteX3-17" fmla="*/ 2615184 w 4059936"/>
              <a:gd name="connsiteY3-18" fmla="*/ 6839712 h 6858000"/>
              <a:gd name="connsiteX4-19" fmla="*/ 0 w 4059936"/>
              <a:gd name="connsiteY4-20" fmla="*/ 6858000 h 6858000"/>
              <a:gd name="connsiteX5-21" fmla="*/ 0 w 4059936"/>
              <a:gd name="connsiteY5-22" fmla="*/ 0 h 6858000"/>
              <a:gd name="connsiteX0-23" fmla="*/ 0 w 4220071"/>
              <a:gd name="connsiteY0-24" fmla="*/ 0 h 6858000"/>
              <a:gd name="connsiteX1-25" fmla="*/ 4059936 w 4220071"/>
              <a:gd name="connsiteY1-26" fmla="*/ 0 h 6858000"/>
              <a:gd name="connsiteX2-27" fmla="*/ 3328416 w 4220071"/>
              <a:gd name="connsiteY2-28" fmla="*/ 4133088 h 6858000"/>
              <a:gd name="connsiteX3-29" fmla="*/ 2615184 w 4220071"/>
              <a:gd name="connsiteY3-30" fmla="*/ 6839712 h 6858000"/>
              <a:gd name="connsiteX4-31" fmla="*/ 0 w 4220071"/>
              <a:gd name="connsiteY4-32" fmla="*/ 6858000 h 6858000"/>
              <a:gd name="connsiteX5-33" fmla="*/ 0 w 4220071"/>
              <a:gd name="connsiteY5-34" fmla="*/ 0 h 6858000"/>
              <a:gd name="connsiteX0-35" fmla="*/ 0 w 4501965"/>
              <a:gd name="connsiteY0-36" fmla="*/ 0 h 6858000"/>
              <a:gd name="connsiteX1-37" fmla="*/ 4059936 w 4501965"/>
              <a:gd name="connsiteY1-38" fmla="*/ 0 h 6858000"/>
              <a:gd name="connsiteX2-39" fmla="*/ 3328416 w 4501965"/>
              <a:gd name="connsiteY2-40" fmla="*/ 4133088 h 6858000"/>
              <a:gd name="connsiteX3-41" fmla="*/ 2615184 w 4501965"/>
              <a:gd name="connsiteY3-42" fmla="*/ 6839712 h 6858000"/>
              <a:gd name="connsiteX4-43" fmla="*/ 0 w 4501965"/>
              <a:gd name="connsiteY4-44" fmla="*/ 6858000 h 6858000"/>
              <a:gd name="connsiteX5-45" fmla="*/ 0 w 4501965"/>
              <a:gd name="connsiteY5-46" fmla="*/ 0 h 6858000"/>
              <a:gd name="connsiteX0-47" fmla="*/ 0 w 4731163"/>
              <a:gd name="connsiteY0-48" fmla="*/ 0 h 6858000"/>
              <a:gd name="connsiteX1-49" fmla="*/ 4059936 w 4731163"/>
              <a:gd name="connsiteY1-50" fmla="*/ 0 h 6858000"/>
              <a:gd name="connsiteX2-51" fmla="*/ 3785616 w 4731163"/>
              <a:gd name="connsiteY2-52" fmla="*/ 3803904 h 6858000"/>
              <a:gd name="connsiteX3-53" fmla="*/ 2615184 w 4731163"/>
              <a:gd name="connsiteY3-54" fmla="*/ 6839712 h 6858000"/>
              <a:gd name="connsiteX4-55" fmla="*/ 0 w 4731163"/>
              <a:gd name="connsiteY4-56" fmla="*/ 6858000 h 6858000"/>
              <a:gd name="connsiteX5-57" fmla="*/ 0 w 4731163"/>
              <a:gd name="connsiteY5-58" fmla="*/ 0 h 6858000"/>
              <a:gd name="connsiteX0-59" fmla="*/ 0 w 4731163"/>
              <a:gd name="connsiteY0-60" fmla="*/ 0 h 6858000"/>
              <a:gd name="connsiteX1-61" fmla="*/ 4059936 w 4731163"/>
              <a:gd name="connsiteY1-62" fmla="*/ 0 h 6858000"/>
              <a:gd name="connsiteX2-63" fmla="*/ 3785616 w 4731163"/>
              <a:gd name="connsiteY2-64" fmla="*/ 3803904 h 6858000"/>
              <a:gd name="connsiteX3-65" fmla="*/ 2615184 w 4731163"/>
              <a:gd name="connsiteY3-66" fmla="*/ 6839712 h 6858000"/>
              <a:gd name="connsiteX4-67" fmla="*/ 0 w 4731163"/>
              <a:gd name="connsiteY4-68" fmla="*/ 6858000 h 6858000"/>
              <a:gd name="connsiteX5-69" fmla="*/ 0 w 4731163"/>
              <a:gd name="connsiteY5-7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731163" h="6858000">
                <a:moveTo>
                  <a:pt x="0" y="0"/>
                </a:moveTo>
                <a:lnTo>
                  <a:pt x="4059936" y="0"/>
                </a:lnTo>
                <a:cubicBezTo>
                  <a:pt x="4614672" y="688848"/>
                  <a:pt x="5361432" y="2609088"/>
                  <a:pt x="3785616" y="3803904"/>
                </a:cubicBezTo>
                <a:cubicBezTo>
                  <a:pt x="2209800" y="4998720"/>
                  <a:pt x="3407664" y="5763768"/>
                  <a:pt x="2615184" y="6839712"/>
                </a:cubicBezTo>
                <a:lnTo>
                  <a:pt x="0" y="6858000"/>
                </a:lnTo>
                <a:lnTo>
                  <a:pt x="0" y="0"/>
                </a:lnTo>
                <a:close/>
              </a:path>
            </a:pathLst>
          </a:cu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1058849" y="2558819"/>
            <a:ext cx="482877" cy="1569660"/>
          </a:xfrm>
          <a:prstGeom prst="rect">
            <a:avLst/>
          </a:prstGeom>
          <a:noFill/>
        </p:spPr>
        <p:txBody>
          <a:bodyPr wrap="square" rtlCol="0">
            <a:spAutoFit/>
          </a:bodyPr>
          <a:lstStyle/>
          <a:p>
            <a:pPr algn="ctr"/>
            <a:r>
              <a:rPr lang="zh-CN" altLang="en-US" sz="1600" b="1" spc="600" dirty="0">
                <a:solidFill>
                  <a:schemeClr val="bg1"/>
                </a:solidFill>
                <a:latin typeface="Adobe 黑体 Std R" panose="020B0400000000000000" pitchFamily="34" charset="-122"/>
                <a:ea typeface="Adobe 黑体 Std R" panose="020B0400000000000000" pitchFamily="34" charset="-122"/>
              </a:rPr>
              <a:t>科技引领未来</a:t>
            </a:r>
            <a:endParaRPr lang="zh-CN" altLang="en-US" sz="1600" b="1" spc="600" dirty="0">
              <a:solidFill>
                <a:schemeClr val="bg1"/>
              </a:solidFill>
              <a:latin typeface="Adobe 黑体 Std R" panose="020B0400000000000000" pitchFamily="34" charset="-122"/>
              <a:ea typeface="Adobe 黑体 Std R" panose="020B0400000000000000" pitchFamily="34" charset="-122"/>
            </a:endParaRPr>
          </a:p>
        </p:txBody>
      </p:sp>
      <p:sp>
        <p:nvSpPr>
          <p:cNvPr id="6" name="圆角矩形 5"/>
          <p:cNvSpPr/>
          <p:nvPr/>
        </p:nvSpPr>
        <p:spPr>
          <a:xfrm>
            <a:off x="2455855" y="1939636"/>
            <a:ext cx="2827508" cy="2978728"/>
          </a:xfrm>
          <a:prstGeom prst="roundRect">
            <a:avLst>
              <a:gd name="adj" fmla="val 11526"/>
            </a:avLst>
          </a:prstGeom>
          <a:solidFill>
            <a:schemeClr val="bg1"/>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788817" y="1184897"/>
            <a:ext cx="3689095" cy="830997"/>
            <a:chOff x="6562720" y="1326987"/>
            <a:chExt cx="3689095" cy="830997"/>
          </a:xfrm>
        </p:grpSpPr>
        <p:sp>
          <p:nvSpPr>
            <p:cNvPr id="7" name="圆角矩形 6"/>
            <p:cNvSpPr/>
            <p:nvPr/>
          </p:nvSpPr>
          <p:spPr>
            <a:xfrm>
              <a:off x="6562720" y="1391966"/>
              <a:ext cx="3689095"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793811" y="1428543"/>
              <a:ext cx="2210869" cy="646331"/>
            </a:xfrm>
            <a:prstGeom prst="rect">
              <a:avLst/>
            </a:prstGeom>
            <a:noFill/>
          </p:spPr>
          <p:txBody>
            <a:bodyPr wrap="square" lIns="91440" tIns="45720" rIns="91440" bIns="45720" rtlCol="0">
              <a:spAutoFit/>
            </a:bodyPr>
            <a:lstStyle/>
            <a:p>
              <a:pPr marL="0" lvl="1">
                <a:lnSpc>
                  <a:spcPct val="150000"/>
                </a:lnSpc>
              </a:pPr>
              <a:r>
                <a:rPr lang="zh-CN" altLang="en-US" sz="2400" b="1" dirty="0">
                  <a:solidFill>
                    <a:schemeClr val="tx1">
                      <a:lumMod val="85000"/>
                      <a:lumOff val="15000"/>
                    </a:schemeClr>
                  </a:solidFill>
                  <a:latin typeface="字魂105号-简雅黑" panose="00000500000000000000" pitchFamily="2" charset="-122"/>
                  <a:ea typeface="字魂105号-简雅黑" panose="00000500000000000000" pitchFamily="2" charset="-122"/>
                </a:rPr>
                <a:t>背景现状</a:t>
              </a:r>
              <a:endParaRPr lang="zh-CN" altLang="en-US"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66" name="文本框 65"/>
            <p:cNvSpPr txBox="1"/>
            <p:nvPr/>
          </p:nvSpPr>
          <p:spPr>
            <a:xfrm>
              <a:off x="6879682" y="1326987"/>
              <a:ext cx="922047" cy="830997"/>
            </a:xfrm>
            <a:prstGeom prst="rect">
              <a:avLst/>
            </a:prstGeom>
            <a:noFill/>
          </p:spPr>
          <p:txBody>
            <a:bodyPr wrap="none" rtlCol="0">
              <a:spAutoFit/>
            </a:bodyPr>
            <a:lstStyle/>
            <a:p>
              <a:r>
                <a:rPr lang="en-US" altLang="zh-CN" sz="4800" dirty="0">
                  <a:ln>
                    <a:solidFill>
                      <a:srgbClr val="C7000B"/>
                    </a:solidFill>
                  </a:ln>
                  <a:solidFill>
                    <a:srgbClr val="C7000B"/>
                  </a:solidFill>
                  <a:effectLst/>
                  <a:latin typeface="字魂105号-简雅黑" panose="00000500000000000000" pitchFamily="2" charset="-122"/>
                </a:rPr>
                <a:t>01</a:t>
              </a:r>
              <a:endParaRPr lang="en-US" altLang="zh-CN" sz="4800" dirty="0">
                <a:ln>
                  <a:solidFill>
                    <a:srgbClr val="C7000B"/>
                  </a:solidFill>
                </a:ln>
                <a:solidFill>
                  <a:srgbClr val="C7000B"/>
                </a:solidFill>
                <a:effectLst/>
                <a:latin typeface="字魂105号-简雅黑" panose="00000500000000000000" pitchFamily="2" charset="-122"/>
              </a:endParaRPr>
            </a:p>
          </p:txBody>
        </p:sp>
      </p:grpSp>
      <p:grpSp>
        <p:nvGrpSpPr>
          <p:cNvPr id="67" name="组合 66"/>
          <p:cNvGrpSpPr/>
          <p:nvPr/>
        </p:nvGrpSpPr>
        <p:grpSpPr>
          <a:xfrm>
            <a:off x="6788817" y="2515639"/>
            <a:ext cx="3689095" cy="829945"/>
            <a:chOff x="6562720" y="1326987"/>
            <a:chExt cx="3689095" cy="830362"/>
          </a:xfrm>
        </p:grpSpPr>
        <p:sp>
          <p:nvSpPr>
            <p:cNvPr id="68" name="圆角矩形 67"/>
            <p:cNvSpPr/>
            <p:nvPr/>
          </p:nvSpPr>
          <p:spPr>
            <a:xfrm>
              <a:off x="6562720" y="1391966"/>
              <a:ext cx="3689095"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7793811" y="1428543"/>
              <a:ext cx="2210869" cy="645484"/>
            </a:xfrm>
            <a:prstGeom prst="rect">
              <a:avLst/>
            </a:prstGeom>
            <a:noFill/>
          </p:spPr>
          <p:txBody>
            <a:bodyPr wrap="square" lIns="91440" tIns="45720" rIns="91440" bIns="45720" rtlCol="0">
              <a:spAutoFit/>
            </a:bodyPr>
            <a:lstStyle/>
            <a:p>
              <a:pPr marL="0" lvl="1">
                <a:lnSpc>
                  <a:spcPct val="150000"/>
                </a:lnSpc>
              </a:pPr>
              <a:r>
                <a:rPr lang="zh-CN" altLang="en-US" sz="2400" b="1" dirty="0">
                  <a:solidFill>
                    <a:schemeClr val="tx1">
                      <a:lumMod val="85000"/>
                      <a:lumOff val="15000"/>
                    </a:schemeClr>
                  </a:solidFill>
                  <a:latin typeface="字魂105号-简雅黑" panose="00000500000000000000" pitchFamily="2" charset="-122"/>
                  <a:ea typeface="字魂105号-简雅黑" panose="00000500000000000000" pitchFamily="2" charset="-122"/>
                </a:rPr>
                <a:t>项目方案</a:t>
              </a:r>
              <a:endParaRPr lang="zh-CN" altLang="en-US"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70" name="文本框 69"/>
            <p:cNvSpPr txBox="1"/>
            <p:nvPr/>
          </p:nvSpPr>
          <p:spPr>
            <a:xfrm>
              <a:off x="6879682" y="1326987"/>
              <a:ext cx="792480" cy="830362"/>
            </a:xfrm>
            <a:prstGeom prst="rect">
              <a:avLst/>
            </a:prstGeom>
            <a:noFill/>
          </p:spPr>
          <p:txBody>
            <a:bodyPr wrap="none" rtlCol="0">
              <a:spAutoFit/>
            </a:bodyPr>
            <a:lstStyle/>
            <a:p>
              <a:pPr lvl="0" algn="l">
                <a:buClrTx/>
                <a:buSzTx/>
              </a:pPr>
              <a:r>
                <a:rPr lang="en-US" altLang="zh-CN" sz="4800" dirty="0">
                  <a:ln>
                    <a:solidFill>
                      <a:srgbClr val="C7000B"/>
                    </a:solidFill>
                  </a:ln>
                  <a:solidFill>
                    <a:srgbClr val="C7000B"/>
                  </a:solidFill>
                  <a:effectLst/>
                  <a:latin typeface="字魂105号-简雅黑" panose="00000500000000000000" pitchFamily="2" charset="-122"/>
                  <a:sym typeface="+mn-ea"/>
                </a:rPr>
                <a:t>02</a:t>
              </a:r>
              <a:endParaRPr lang="en-US" altLang="zh-CN" sz="4800" dirty="0">
                <a:ln>
                  <a:solidFill>
                    <a:srgbClr val="C7000B"/>
                  </a:solidFill>
                </a:ln>
                <a:solidFill>
                  <a:srgbClr val="C7000B"/>
                </a:solidFill>
                <a:effectLst/>
                <a:latin typeface="字魂105号-简雅黑" panose="00000500000000000000" pitchFamily="2" charset="-122"/>
                <a:sym typeface="+mn-ea"/>
              </a:endParaRPr>
            </a:p>
          </p:txBody>
        </p:sp>
      </p:grpSp>
      <p:grpSp>
        <p:nvGrpSpPr>
          <p:cNvPr id="71" name="组合 70"/>
          <p:cNvGrpSpPr/>
          <p:nvPr/>
        </p:nvGrpSpPr>
        <p:grpSpPr>
          <a:xfrm>
            <a:off x="6788817" y="3845964"/>
            <a:ext cx="3689095" cy="829945"/>
            <a:chOff x="6562720" y="1326987"/>
            <a:chExt cx="3689095" cy="830362"/>
          </a:xfrm>
        </p:grpSpPr>
        <p:sp>
          <p:nvSpPr>
            <p:cNvPr id="72" name="圆角矩形 71"/>
            <p:cNvSpPr/>
            <p:nvPr/>
          </p:nvSpPr>
          <p:spPr>
            <a:xfrm>
              <a:off x="6562720" y="1391966"/>
              <a:ext cx="3689095" cy="729441"/>
            </a:xfrm>
            <a:prstGeom prst="roundRect">
              <a:avLst>
                <a:gd name="adj" fmla="val 14493"/>
              </a:avLst>
            </a:prstGeom>
            <a:solidFill>
              <a:srgbClr val="F8F8F8"/>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7793811" y="1428543"/>
              <a:ext cx="2210869" cy="645484"/>
            </a:xfrm>
            <a:prstGeom prst="rect">
              <a:avLst/>
            </a:prstGeom>
            <a:noFill/>
          </p:spPr>
          <p:txBody>
            <a:bodyPr wrap="square" lIns="91440" tIns="45720" rIns="91440" bIns="45720" rtlCol="0">
              <a:spAutoFit/>
            </a:bodyPr>
            <a:lstStyle/>
            <a:p>
              <a:pPr marL="0" lvl="1">
                <a:lnSpc>
                  <a:spcPct val="150000"/>
                </a:lnSpc>
              </a:pPr>
              <a:r>
                <a:rPr lang="zh-CN" altLang="en-US" sz="2400" b="1" dirty="0">
                  <a:solidFill>
                    <a:schemeClr val="tx1">
                      <a:lumMod val="85000"/>
                      <a:lumOff val="15000"/>
                    </a:schemeClr>
                  </a:solidFill>
                  <a:latin typeface="字魂105号-简雅黑" panose="00000500000000000000" pitchFamily="2" charset="-122"/>
                  <a:ea typeface="字魂105号-简雅黑" panose="00000500000000000000" pitchFamily="2" charset="-122"/>
                </a:rPr>
                <a:t>建设计划</a:t>
              </a:r>
              <a:endParaRPr lang="en-US" altLang="zh-CN" sz="1600"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p:txBody>
        </p:sp>
        <p:sp>
          <p:nvSpPr>
            <p:cNvPr id="74" name="文本框 73"/>
            <p:cNvSpPr txBox="1"/>
            <p:nvPr/>
          </p:nvSpPr>
          <p:spPr>
            <a:xfrm>
              <a:off x="6879682" y="1326987"/>
              <a:ext cx="792480" cy="830362"/>
            </a:xfrm>
            <a:prstGeom prst="rect">
              <a:avLst/>
            </a:prstGeom>
            <a:noFill/>
          </p:spPr>
          <p:txBody>
            <a:bodyPr wrap="none" rtlCol="0">
              <a:spAutoFit/>
            </a:bodyPr>
            <a:lstStyle/>
            <a:p>
              <a:pPr lvl="0" algn="l">
                <a:buClrTx/>
                <a:buSzTx/>
              </a:pPr>
              <a:r>
                <a:rPr lang="en-US" altLang="zh-CN" sz="4800" dirty="0">
                  <a:ln>
                    <a:solidFill>
                      <a:srgbClr val="C7000B"/>
                    </a:solidFill>
                  </a:ln>
                  <a:solidFill>
                    <a:srgbClr val="C7000B"/>
                  </a:solidFill>
                  <a:effectLst/>
                  <a:latin typeface="字魂105号-简雅黑" panose="00000500000000000000" pitchFamily="2" charset="-122"/>
                  <a:sym typeface="+mn-ea"/>
                </a:rPr>
                <a:t>03</a:t>
              </a:r>
              <a:endParaRPr lang="en-US" altLang="zh-CN" sz="4800" dirty="0">
                <a:ln>
                  <a:solidFill>
                    <a:srgbClr val="C7000B"/>
                  </a:solidFill>
                </a:ln>
                <a:solidFill>
                  <a:srgbClr val="C7000B"/>
                </a:solidFill>
                <a:effectLst/>
                <a:latin typeface="字魂105号-简雅黑" panose="00000500000000000000" pitchFamily="2" charset="-122"/>
                <a:sym typeface="+mn-ea"/>
              </a:endParaRPr>
            </a:p>
          </p:txBody>
        </p:sp>
      </p:grpSp>
      <p:sp>
        <p:nvSpPr>
          <p:cNvPr id="3" name="TextBox 79"/>
          <p:cNvSpPr txBox="1"/>
          <p:nvPr/>
        </p:nvSpPr>
        <p:spPr>
          <a:xfrm>
            <a:off x="2910702" y="2712707"/>
            <a:ext cx="2159566" cy="1261884"/>
          </a:xfrm>
          <a:prstGeom prst="rect">
            <a:avLst/>
          </a:prstGeom>
          <a:noFill/>
        </p:spPr>
        <p:txBody>
          <a:bodyPr wrap="none" rtlCol="0">
            <a:spAutoFit/>
          </a:bodyPr>
          <a:lstStyle/>
          <a:p>
            <a:r>
              <a:rPr lang="zh-CN" altLang="en-US" sz="4800" b="1" dirty="0">
                <a:solidFill>
                  <a:schemeClr val="tx1">
                    <a:lumMod val="85000"/>
                    <a:lumOff val="15000"/>
                  </a:schemeClr>
                </a:solidFill>
                <a:latin typeface="字魂105号-简雅黑" panose="00000500000000000000" pitchFamily="2" charset="-122"/>
                <a:ea typeface="字魂105号-简雅黑" panose="00000500000000000000" pitchFamily="2" charset="-122"/>
              </a:rPr>
              <a:t>目 录</a:t>
            </a:r>
            <a:endParaRPr lang="en-US" altLang="zh-CN" sz="4800" b="1" dirty="0">
              <a:solidFill>
                <a:schemeClr val="tx1">
                  <a:lumMod val="85000"/>
                  <a:lumOff val="15000"/>
                </a:schemeClr>
              </a:solidFill>
              <a:latin typeface="字魂105号-简雅黑" panose="00000500000000000000" pitchFamily="2" charset="-122"/>
              <a:ea typeface="字魂105号-简雅黑" panose="00000500000000000000" pitchFamily="2" charset="-122"/>
            </a:endParaRPr>
          </a:p>
          <a:p>
            <a:r>
              <a:rPr lang="en-US" altLang="zh-CN" sz="2800" dirty="0">
                <a:solidFill>
                  <a:schemeClr val="tx1">
                    <a:lumMod val="85000"/>
                    <a:lumOff val="15000"/>
                  </a:schemeClr>
                </a:solidFill>
                <a:latin typeface="Impact MT Std" pitchFamily="34" charset="0"/>
                <a:ea typeface="字魂105号-简雅黑" panose="00000500000000000000" pitchFamily="2" charset="-122"/>
              </a:rPr>
              <a:t>CONTENTS</a:t>
            </a:r>
            <a:endParaRPr lang="zh-CN" altLang="en-US" sz="2800" dirty="0">
              <a:solidFill>
                <a:schemeClr val="tx1">
                  <a:lumMod val="85000"/>
                  <a:lumOff val="15000"/>
                </a:schemeClr>
              </a:solidFill>
              <a:latin typeface="Impact MT Std" pitchFamily="34" charset="0"/>
              <a:ea typeface="字魂105号-简雅黑" panose="00000500000000000000" pitchFamily="2" charset="-122"/>
            </a:endParaRPr>
          </a:p>
        </p:txBody>
      </p:sp>
      <p:sp>
        <p:nvSpPr>
          <p:cNvPr id="15" name="矩形 14"/>
          <p:cNvSpPr/>
          <p:nvPr/>
        </p:nvSpPr>
        <p:spPr>
          <a:xfrm>
            <a:off x="2683500" y="2896257"/>
            <a:ext cx="75326" cy="970604"/>
          </a:xfrm>
          <a:prstGeom prst="rect">
            <a:avLst/>
          </a:prstGeom>
          <a:solidFill>
            <a:srgbClr val="0A2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7446010" y="1434465"/>
            <a:ext cx="4405630" cy="398970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8929370" y="1716405"/>
            <a:ext cx="1438910" cy="398780"/>
          </a:xfrm>
          <a:prstGeom prst="rect">
            <a:avLst/>
          </a:prstGeom>
          <a:noFill/>
        </p:spPr>
        <p:txBody>
          <a:bodyPr wrap="square" rtlCol="0">
            <a:spAutoFit/>
          </a:bodyPr>
          <a:lstStyle/>
          <a:p>
            <a:pPr algn="ctr"/>
            <a:r>
              <a:rPr lang="zh-CN" altLang="en-US" sz="2000" b="1">
                <a:latin typeface="微软雅黑" panose="020B0503020204020204" pitchFamily="34" charset="-122"/>
                <a:ea typeface="微软雅黑" panose="020B0503020204020204" pitchFamily="34" charset="-122"/>
              </a:rPr>
              <a:t>社区推广</a:t>
            </a:r>
            <a:endParaRPr lang="zh-CN" altLang="en-US" sz="2000" b="1">
              <a:latin typeface="微软雅黑" panose="020B0503020204020204" pitchFamily="34" charset="-122"/>
              <a:ea typeface="微软雅黑" panose="020B0503020204020204" pitchFamily="34" charset="-122"/>
            </a:endParaRPr>
          </a:p>
        </p:txBody>
      </p:sp>
      <p:sp>
        <p:nvSpPr>
          <p:cNvPr id="33" name="圆角矩形 32"/>
          <p:cNvSpPr/>
          <p:nvPr/>
        </p:nvSpPr>
        <p:spPr>
          <a:xfrm>
            <a:off x="7689850" y="2397760"/>
            <a:ext cx="1800225"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楼盘清单</a:t>
            </a:r>
            <a:endParaRPr lang="zh-CN" altLang="en-US"/>
          </a:p>
        </p:txBody>
      </p:sp>
      <p:sp>
        <p:nvSpPr>
          <p:cNvPr id="34" name="圆角矩形 33"/>
          <p:cNvSpPr/>
          <p:nvPr/>
        </p:nvSpPr>
        <p:spPr>
          <a:xfrm>
            <a:off x="7689215" y="3315335"/>
            <a:ext cx="1800225"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线上支付</a:t>
            </a:r>
            <a:endParaRPr lang="zh-CN" altLang="en-US"/>
          </a:p>
        </p:txBody>
      </p:sp>
      <p:sp>
        <p:nvSpPr>
          <p:cNvPr id="35" name="圆角矩形 34"/>
          <p:cNvSpPr/>
          <p:nvPr/>
        </p:nvSpPr>
        <p:spPr>
          <a:xfrm>
            <a:off x="7689850" y="4232910"/>
            <a:ext cx="1800860"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分销管理</a:t>
            </a:r>
            <a:endParaRPr lang="zh-CN" altLang="en-US"/>
          </a:p>
        </p:txBody>
      </p:sp>
      <p:sp>
        <p:nvSpPr>
          <p:cNvPr id="36" name="圆角矩形 35"/>
          <p:cNvSpPr/>
          <p:nvPr/>
        </p:nvSpPr>
        <p:spPr>
          <a:xfrm>
            <a:off x="9808210" y="2398395"/>
            <a:ext cx="1800225"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广告位选购</a:t>
            </a:r>
            <a:endParaRPr lang="zh-CN" altLang="en-US"/>
          </a:p>
        </p:txBody>
      </p:sp>
      <p:sp>
        <p:nvSpPr>
          <p:cNvPr id="37" name="圆角矩形 36"/>
          <p:cNvSpPr/>
          <p:nvPr/>
        </p:nvSpPr>
        <p:spPr>
          <a:xfrm>
            <a:off x="9807575" y="3315970"/>
            <a:ext cx="1800225"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投放方案</a:t>
            </a:r>
            <a:endParaRPr lang="zh-CN" altLang="en-US"/>
          </a:p>
        </p:txBody>
      </p:sp>
      <p:sp>
        <p:nvSpPr>
          <p:cNvPr id="38" name="圆角矩形 37"/>
          <p:cNvSpPr/>
          <p:nvPr/>
        </p:nvSpPr>
        <p:spPr>
          <a:xfrm>
            <a:off x="9808210" y="4233545"/>
            <a:ext cx="1800860" cy="514350"/>
          </a:xfrm>
          <a:prstGeom prst="roundRect">
            <a:avLst/>
          </a:prstGeom>
          <a:solidFill>
            <a:srgbClr val="F968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
        <p:nvSpPr>
          <p:cNvPr id="204" name="矩形"/>
          <p:cNvSpPr/>
          <p:nvPr/>
        </p:nvSpPr>
        <p:spPr>
          <a:xfrm>
            <a:off x="3471" y="405373"/>
            <a:ext cx="583125" cy="306420"/>
          </a:xfrm>
          <a:prstGeom prst="rect">
            <a:avLst/>
          </a:prstGeom>
          <a:solidFill>
            <a:srgbClr val="FF0000"/>
          </a:solidFill>
          <a:ln w="25400">
            <a:solidFill>
              <a:srgbClr val="2362AF"/>
            </a:solidFill>
            <a:miter lim="400000"/>
          </a:ln>
        </p:spPr>
        <p:txBody>
          <a:bodyPr tIns="45720" bIns="45720" anchor="ctr"/>
          <a:lstStyle/>
          <a:p>
            <a:pPr algn="ctr">
              <a:defRPr>
                <a:solidFill>
                  <a:srgbClr val="FFFFFF"/>
                </a:solidFill>
              </a:defRPr>
            </a:pPr>
            <a:endParaRPr sz="900"/>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智慧服务</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融媒体</a:t>
            </a:r>
            <a:endParaRPr lang="zh-CN" altLang="en-US" sz="20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86740" y="1003300"/>
            <a:ext cx="2075180" cy="4497705"/>
          </a:xfrm>
          <a:prstGeom prst="rect">
            <a:avLst/>
          </a:prstGeom>
        </p:spPr>
      </p:pic>
      <p:pic>
        <p:nvPicPr>
          <p:cNvPr id="3" name="图片 2"/>
          <p:cNvPicPr>
            <a:picLocks noChangeAspect="1"/>
          </p:cNvPicPr>
          <p:nvPr/>
        </p:nvPicPr>
        <p:blipFill>
          <a:blip r:embed="rId2"/>
          <a:stretch>
            <a:fillRect/>
          </a:stretch>
        </p:blipFill>
        <p:spPr>
          <a:xfrm>
            <a:off x="2945130" y="1003300"/>
            <a:ext cx="2075180" cy="4497705"/>
          </a:xfrm>
          <a:prstGeom prst="rect">
            <a:avLst/>
          </a:prstGeom>
        </p:spPr>
      </p:pic>
      <p:pic>
        <p:nvPicPr>
          <p:cNvPr id="6" name="图片 5"/>
          <p:cNvPicPr>
            <a:picLocks noChangeAspect="1"/>
          </p:cNvPicPr>
          <p:nvPr/>
        </p:nvPicPr>
        <p:blipFill>
          <a:blip r:embed="rId3"/>
          <a:stretch>
            <a:fillRect/>
          </a:stretch>
        </p:blipFill>
        <p:spPr>
          <a:xfrm>
            <a:off x="5184140" y="1003300"/>
            <a:ext cx="2098040" cy="4547870"/>
          </a:xfrm>
          <a:prstGeom prst="rect">
            <a:avLst/>
          </a:prstGeom>
        </p:spPr>
      </p:pic>
    </p:spTree>
  </p:cSld>
  <p:clrMapOvr>
    <a:masterClrMapping/>
  </p:clrMapOvr>
  <p:transition spd="slow" advClick="0" advTm="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692399"/>
            <a:ext cx="12192000" cy="1701801"/>
          </a:xfrm>
          <a:prstGeom prst="rect">
            <a:avLst/>
          </a:prstGeom>
          <a:solidFill>
            <a:srgbClr val="040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object 11"/>
          <p:cNvSpPr txBox="1"/>
          <p:nvPr/>
        </p:nvSpPr>
        <p:spPr>
          <a:xfrm>
            <a:off x="1884381" y="4983357"/>
            <a:ext cx="1933575" cy="1123384"/>
          </a:xfrm>
          <a:prstGeom prst="rect">
            <a:avLst/>
          </a:prstGeom>
        </p:spPr>
        <p:txBody>
          <a:bodyPr vert="horz" wrap="square" lIns="0" tIns="0" rIns="0" bIns="0" rtlCol="0">
            <a:spAutoFit/>
          </a:bodyPr>
          <a:lstStyle/>
          <a:p>
            <a:pPr marL="299085" indent="-286385">
              <a:lnSpc>
                <a:spcPct val="100000"/>
              </a:lnSpc>
              <a:buFont typeface="Wingdings" panose="05000000000000000000" pitchFamily="2" charset="2"/>
              <a:buChar char="n"/>
              <a:tabLst>
                <a:tab pos="299085" algn="l"/>
                <a:tab pos="299720" algn="l"/>
              </a:tabLst>
            </a:pPr>
            <a:r>
              <a:rPr lang="zh-CN" altLang="en-US" sz="1200" spc="-1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社区</a:t>
            </a:r>
            <a:r>
              <a:rPr sz="1200" spc="-10"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设备</a:t>
            </a:r>
            <a:r>
              <a:rPr lang="zh-CN" altLang="en-US" sz="1200" spc="-1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管理</a:t>
            </a:r>
            <a:r>
              <a:rPr sz="1200" spc="-10"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模块</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lnSpc>
                <a:spcPct val="100000"/>
              </a:lnSpc>
              <a:spcBef>
                <a:spcPts val="960"/>
              </a:spcBef>
              <a:buFont typeface="Wingdings" panose="05000000000000000000" pitchFamily="2" charset="2"/>
              <a:buChar char="n"/>
              <a:tabLst>
                <a:tab pos="299085" algn="l"/>
                <a:tab pos="299720" algn="l"/>
              </a:tabLst>
            </a:pPr>
            <a:r>
              <a:rPr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出入统计</a:t>
            </a:r>
            <a:r>
              <a:rPr lang="zh-CN" altLang="en-US"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管理</a:t>
            </a:r>
            <a:r>
              <a:rPr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模块</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spcBef>
                <a:spcPts val="960"/>
              </a:spcBef>
              <a:buFont typeface="Wingdings" panose="05000000000000000000" pitchFamily="2" charset="2"/>
              <a:buChar char="n"/>
              <a:tabLst>
                <a:tab pos="299085" algn="l"/>
                <a:tab pos="299720" algn="l"/>
              </a:tabLst>
            </a:pPr>
            <a:r>
              <a:rPr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车位统计</a:t>
            </a:r>
            <a:r>
              <a:rPr lang="zh-CN" altLang="en-US"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管理</a:t>
            </a:r>
            <a:r>
              <a:rPr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模块</a:t>
            </a:r>
            <a:endParaRPr lang="en-US"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spcBef>
                <a:spcPts val="960"/>
              </a:spcBef>
              <a:buFont typeface="Wingdings" panose="05000000000000000000" pitchFamily="2" charset="2"/>
              <a:buChar char="n"/>
              <a:tabLst>
                <a:tab pos="299085" algn="l"/>
                <a:tab pos="299720" algn="l"/>
              </a:tabLst>
            </a:pPr>
            <a:r>
              <a:rPr lang="zh-CN" altLang="en-US"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绿地绿化管理模块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object 12"/>
          <p:cNvSpPr txBox="1"/>
          <p:nvPr/>
        </p:nvSpPr>
        <p:spPr>
          <a:xfrm>
            <a:off x="4865088" y="4983357"/>
            <a:ext cx="2317750" cy="1123384"/>
          </a:xfrm>
          <a:prstGeom prst="rect">
            <a:avLst/>
          </a:prstGeom>
        </p:spPr>
        <p:txBody>
          <a:bodyPr vert="horz" wrap="square" lIns="0" tIns="0" rIns="0" bIns="0" rtlCol="0">
            <a:spAutoFit/>
          </a:bodyPr>
          <a:lstStyle/>
          <a:p>
            <a:pPr marL="299085" indent="-286385">
              <a:lnSpc>
                <a:spcPct val="100000"/>
              </a:lnSpc>
              <a:buFont typeface="Wingdings" panose="05000000000000000000" pitchFamily="2" charset="2"/>
              <a:buChar char="n"/>
              <a:tabLst>
                <a:tab pos="299085" algn="l"/>
                <a:tab pos="299720" algn="l"/>
              </a:tabLst>
            </a:pPr>
            <a:r>
              <a:rPr lang="zh-CN" altLang="en-US" sz="1200" spc="-1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社区</a:t>
            </a:r>
            <a:r>
              <a:rPr sz="1200" spc="-10"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三维BIM设施展现</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lnSpc>
                <a:spcPct val="100000"/>
              </a:lnSpc>
              <a:spcBef>
                <a:spcPts val="960"/>
              </a:spcBef>
              <a:buFont typeface="Wingdings" panose="05000000000000000000" pitchFamily="2" charset="2"/>
              <a:buChar char="n"/>
              <a:tabLst>
                <a:tab pos="299085" algn="l"/>
                <a:tab pos="299720" algn="l"/>
              </a:tabLst>
            </a:pPr>
            <a:r>
              <a:rPr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视频监控展示及联动</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lnSpc>
                <a:spcPct val="100000"/>
              </a:lnSpc>
              <a:spcBef>
                <a:spcPts val="960"/>
              </a:spcBef>
              <a:buFont typeface="Wingdings" panose="05000000000000000000" pitchFamily="2" charset="2"/>
              <a:buChar char="n"/>
              <a:tabLst>
                <a:tab pos="299085" algn="l"/>
                <a:tab pos="299720" algn="l"/>
              </a:tabLst>
            </a:pPr>
            <a:r>
              <a:rPr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安保巡更路线展示</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lnSpc>
                <a:spcPct val="100000"/>
              </a:lnSpc>
              <a:spcBef>
                <a:spcPts val="960"/>
              </a:spcBef>
              <a:buFont typeface="Wingdings" panose="05000000000000000000" pitchFamily="2" charset="2"/>
              <a:buChar char="n"/>
              <a:tabLst>
                <a:tab pos="299085" algn="l"/>
                <a:tab pos="299720" algn="l"/>
              </a:tabLst>
            </a:pPr>
            <a:r>
              <a:rPr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各子系统入口</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object 13"/>
          <p:cNvSpPr txBox="1"/>
          <p:nvPr/>
        </p:nvSpPr>
        <p:spPr>
          <a:xfrm>
            <a:off x="8229970" y="4983357"/>
            <a:ext cx="2339340" cy="800100"/>
          </a:xfrm>
          <a:prstGeom prst="rect">
            <a:avLst/>
          </a:prstGeom>
        </p:spPr>
        <p:txBody>
          <a:bodyPr vert="horz" wrap="square" lIns="0" tIns="0" rIns="0" bIns="0" rtlCol="0">
            <a:spAutoFit/>
          </a:bodyPr>
          <a:lstStyle/>
          <a:p>
            <a:pPr marL="299085" indent="-286385">
              <a:lnSpc>
                <a:spcPct val="100000"/>
              </a:lnSpc>
              <a:spcBef>
                <a:spcPts val="960"/>
              </a:spcBef>
              <a:buFont typeface="Wingdings" panose="05000000000000000000" pitchFamily="2" charset="2"/>
              <a:buChar char="n"/>
              <a:tabLst>
                <a:tab pos="299085" algn="l"/>
                <a:tab pos="299720" algn="l"/>
              </a:tabLst>
            </a:pPr>
            <a:r>
              <a:rPr lang="zh-CN"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社区电商运营大屏</a:t>
            </a:r>
            <a:endParaRPr lang="zh-CN"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lnSpc>
                <a:spcPct val="100000"/>
              </a:lnSpc>
              <a:spcBef>
                <a:spcPts val="960"/>
              </a:spcBef>
              <a:buFont typeface="Wingdings" panose="05000000000000000000" pitchFamily="2" charset="2"/>
              <a:buChar char="n"/>
              <a:tabLst>
                <a:tab pos="299085" algn="l"/>
                <a:tab pos="299720" algn="l"/>
              </a:tabLst>
            </a:pPr>
            <a:r>
              <a:rPr lang="zh-CN" sz="1200" spc="-5" dirty="0" err="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融媒体运营大屏</a:t>
            </a:r>
            <a:endParaRPr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99085" indent="-286385">
              <a:spcBef>
                <a:spcPts val="960"/>
              </a:spcBef>
              <a:buFont typeface="Wingdings" panose="05000000000000000000" pitchFamily="2" charset="2"/>
              <a:buChar char="n"/>
              <a:tabLst>
                <a:tab pos="299085" algn="l"/>
                <a:tab pos="299720" algn="l"/>
              </a:tabLst>
            </a:pPr>
            <a:r>
              <a:rPr lang="en-US" altLang="zh-CN" sz="1200" spc="-5"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 name="矩形 8"/>
          <p:cNvSpPr/>
          <p:nvPr/>
        </p:nvSpPr>
        <p:spPr>
          <a:xfrm>
            <a:off x="546143" y="1043381"/>
            <a:ext cx="10370235" cy="307777"/>
          </a:xfrm>
          <a:prstGeom prst="rect">
            <a:avLst/>
          </a:prstGeom>
        </p:spPr>
        <p:txBody>
          <a:bodyPr wrap="square">
            <a:spAutoFit/>
          </a:bodyPr>
          <a:lstStyle/>
          <a:p>
            <a:r>
              <a:rPr lang="zh-CN" altLang="zh-CN" sz="1400" dirty="0">
                <a:latin typeface="微软雅黑" panose="020B0503020204020204" pitchFamily="34" charset="-122"/>
                <a:ea typeface="微软雅黑" panose="020B0503020204020204" pitchFamily="34" charset="-122"/>
              </a:rPr>
              <a:t>集成物业管理的相关系统</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实现社区各独立应用子系统的融合，进行集中运营管理</a:t>
            </a:r>
            <a:endParaRPr lang="zh-CN" altLang="zh-CN" sz="14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11340" r="13874" b="10887"/>
          <a:stretch>
            <a:fillRect/>
          </a:stretch>
        </p:blipFill>
        <p:spPr>
          <a:xfrm>
            <a:off x="4323655" y="1967107"/>
            <a:ext cx="2960576" cy="21590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3" y="1965157"/>
            <a:ext cx="3833400" cy="21590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015" y="1965157"/>
            <a:ext cx="4648200" cy="2159000"/>
          </a:xfrm>
          <a:prstGeom prst="rect">
            <a:avLst/>
          </a:prstGeom>
        </p:spPr>
      </p:pic>
      <p:sp>
        <p:nvSpPr>
          <p:cNvPr id="204"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205"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数据云图</a:t>
            </a:r>
            <a:r>
              <a:rPr lang="en-US" altLang="zh-CN" sz="2000" b="1" dirty="0">
                <a:latin typeface="微软雅黑" panose="020B0503020204020204" pitchFamily="34" charset="-122"/>
                <a:ea typeface="微软雅黑" panose="020B0503020204020204" pitchFamily="34" charset="-122"/>
              </a:rPr>
              <a:t> | </a:t>
            </a:r>
            <a:r>
              <a:rPr lang="zh-CN" altLang="en-US" sz="2000" b="1" dirty="0">
                <a:latin typeface="微软雅黑" panose="020B0503020204020204" pitchFamily="34" charset="-122"/>
                <a:ea typeface="微软雅黑" panose="020B0503020204020204" pitchFamily="34" charset="-122"/>
              </a:rPr>
              <a:t>驾驶舱</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reeform 18"/>
          <p:cNvSpPr>
            <a:spLocks noEditPoints="1"/>
          </p:cNvSpPr>
          <p:nvPr/>
        </p:nvSpPr>
        <p:spPr>
          <a:xfrm>
            <a:off x="1914525" y="2994025"/>
            <a:ext cx="8610600" cy="1127125"/>
          </a:xfrm>
          <a:custGeom>
            <a:avLst/>
            <a:gdLst>
              <a:gd name="txL" fmla="*/ 0 w 22764"/>
              <a:gd name="txT" fmla="*/ 0 h 3109"/>
              <a:gd name="txR" fmla="*/ 22764 w 22764"/>
              <a:gd name="txB" fmla="*/ 3109 h 3109"/>
            </a:gdLst>
            <a:ahLst/>
            <a:cxnLst>
              <a:cxn ang="0">
                <a:pos x="0" y="0"/>
              </a:cxn>
              <a:cxn ang="0">
                <a:pos x="6130980" y="0"/>
              </a:cxn>
              <a:cxn ang="0">
                <a:pos x="5693751" y="1127732"/>
              </a:cxn>
              <a:cxn ang="0">
                <a:pos x="0" y="1127732"/>
              </a:cxn>
              <a:cxn ang="0">
                <a:pos x="0" y="0"/>
              </a:cxn>
              <a:cxn ang="0">
                <a:pos x="0" y="0"/>
              </a:cxn>
              <a:cxn ang="0">
                <a:pos x="6462160" y="0"/>
              </a:cxn>
              <a:cxn ang="0">
                <a:pos x="6252136" y="0"/>
              </a:cxn>
              <a:cxn ang="0">
                <a:pos x="5814908" y="1127732"/>
              </a:cxn>
              <a:cxn ang="0">
                <a:pos x="6024635" y="1127732"/>
              </a:cxn>
              <a:cxn ang="0">
                <a:pos x="6462160" y="0"/>
              </a:cxn>
              <a:cxn ang="0">
                <a:pos x="6462160" y="0"/>
              </a:cxn>
              <a:cxn ang="0">
                <a:pos x="6743278" y="0"/>
              </a:cxn>
              <a:cxn ang="0">
                <a:pos x="6534143" y="0"/>
              </a:cxn>
              <a:cxn ang="0">
                <a:pos x="6096914" y="1127732"/>
              </a:cxn>
              <a:cxn ang="0">
                <a:pos x="6306049" y="1127732"/>
              </a:cxn>
              <a:cxn ang="0">
                <a:pos x="6743278" y="0"/>
              </a:cxn>
            </a:cxnLst>
            <a:rect l="txL" t="txT" r="txR" b="txB"/>
            <a:pathLst>
              <a:path w="22764" h="3109">
                <a:moveTo>
                  <a:pt x="0" y="0"/>
                </a:moveTo>
                <a:lnTo>
                  <a:pt x="20697" y="0"/>
                </a:lnTo>
                <a:lnTo>
                  <a:pt x="19221" y="3109"/>
                </a:lnTo>
                <a:lnTo>
                  <a:pt x="0" y="3109"/>
                </a:lnTo>
                <a:lnTo>
                  <a:pt x="0" y="0"/>
                </a:lnTo>
                <a:close/>
                <a:moveTo>
                  <a:pt x="21815" y="0"/>
                </a:moveTo>
                <a:lnTo>
                  <a:pt x="21106" y="0"/>
                </a:lnTo>
                <a:lnTo>
                  <a:pt x="19630" y="3109"/>
                </a:lnTo>
                <a:lnTo>
                  <a:pt x="20338" y="3109"/>
                </a:lnTo>
                <a:lnTo>
                  <a:pt x="21815" y="0"/>
                </a:lnTo>
                <a:close/>
                <a:moveTo>
                  <a:pt x="22764" y="0"/>
                </a:moveTo>
                <a:lnTo>
                  <a:pt x="22058" y="0"/>
                </a:lnTo>
                <a:lnTo>
                  <a:pt x="20582" y="3109"/>
                </a:lnTo>
                <a:lnTo>
                  <a:pt x="21288" y="3109"/>
                </a:lnTo>
                <a:lnTo>
                  <a:pt x="22764" y="0"/>
                </a:lnTo>
                <a:close/>
              </a:path>
            </a:pathLst>
          </a:custGeom>
          <a:solidFill>
            <a:srgbClr val="C7000B"/>
          </a:solidFill>
          <a:ln w="9525">
            <a:noFill/>
          </a:ln>
        </p:spPr>
        <p:txBody>
          <a:bodyPr lIns="756000" anchor="ctr" anchorCtr="0"/>
          <a:lstStyle/>
          <a:p>
            <a:pPr eaLnBrk="0" hangingPunct="0"/>
            <a:r>
              <a:rPr 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背景现状</a:t>
            </a:r>
            <a:endParaRPr 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7"/>
          <p:cNvSpPr>
            <a:spLocks noChangeArrowheads="1"/>
          </p:cNvSpPr>
          <p:nvPr/>
        </p:nvSpPr>
        <p:spPr bwMode="auto">
          <a:xfrm>
            <a:off x="1914636" y="1645584"/>
            <a:ext cx="5654844" cy="553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base">
              <a:spcBef>
                <a:spcPct val="0"/>
              </a:spcBef>
              <a:spcAft>
                <a:spcPct val="0"/>
              </a:spcAft>
              <a:defRPr/>
            </a:pPr>
            <a:r>
              <a:rPr lang="en-US" altLang="zh-CN" sz="3600" dirty="0">
                <a:solidFill>
                  <a:schemeClr val="tx1">
                    <a:lumMod val="65000"/>
                    <a:lumOff val="35000"/>
                  </a:schemeClr>
                </a:solidFill>
                <a:effectLst>
                  <a:outerShdw blurRad="25400" dist="25400" dir="2700000" algn="tl">
                    <a:srgbClr val="000000">
                      <a:alpha val="20000"/>
                    </a:srgbClr>
                  </a:outerShdw>
                </a:effectLst>
                <a:latin typeface="微软雅黑" panose="020B0503020204020204" pitchFamily="34" charset="-122"/>
                <a:ea typeface="微软雅黑" panose="020B0503020204020204" pitchFamily="34" charset="-122"/>
                <a:cs typeface="+mn-ea"/>
                <a:sym typeface="+mn-lt"/>
              </a:rPr>
              <a:t>Part 01</a:t>
            </a:r>
            <a:endParaRPr lang="en-US" altLang="zh-CN" sz="3600" dirty="0">
              <a:solidFill>
                <a:schemeClr val="tx1">
                  <a:lumMod val="65000"/>
                  <a:lumOff val="35000"/>
                </a:schemeClr>
              </a:solidFill>
              <a:effectLst>
                <a:outerShdw blurRad="25400" dist="25400" dir="2700000" algn="tl">
                  <a:srgbClr val="000000">
                    <a:alpha val="20000"/>
                  </a:srgbClr>
                </a:outerShdw>
              </a:effectLst>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lstStyle/>
          <a:p>
            <a:pPr algn="ctr">
              <a:defRPr>
                <a:solidFill>
                  <a:srgbClr val="FFFFFF"/>
                </a:solidFill>
              </a:defRPr>
            </a:pPr>
            <a:endParaRPr sz="900"/>
          </a:p>
        </p:txBody>
      </p:sp>
      <p:sp>
        <p:nvSpPr>
          <p:cNvPr id="61"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sz="2000" b="1" dirty="0">
                <a:latin typeface="微软雅黑" panose="020B0503020204020204" pitchFamily="34" charset="-122"/>
                <a:ea typeface="微软雅黑" panose="020B0503020204020204" pitchFamily="34" charset="-122"/>
              </a:rPr>
              <a:t>智慧社区发展阶段分析</a:t>
            </a:r>
            <a:endParaRPr lang="zh-CN" sz="2000" b="1" dirty="0">
              <a:latin typeface="微软雅黑" panose="020B0503020204020204" pitchFamily="34" charset="-122"/>
              <a:ea typeface="微软雅黑" panose="020B0503020204020204" pitchFamily="34" charset="-122"/>
            </a:endParaRPr>
          </a:p>
        </p:txBody>
      </p:sp>
      <p:sp>
        <p:nvSpPr>
          <p:cNvPr id="24" name="任意多边形 23"/>
          <p:cNvSpPr/>
          <p:nvPr>
            <p:custDataLst>
              <p:tags r:id="rId1"/>
            </p:custDataLst>
          </p:nvPr>
        </p:nvSpPr>
        <p:spPr>
          <a:xfrm>
            <a:off x="2071757" y="2818851"/>
            <a:ext cx="8255419" cy="1628439"/>
          </a:xfrm>
          <a:custGeom>
            <a:avLst/>
            <a:gdLst>
              <a:gd name="connsiteX0" fmla="*/ 0 w 7013359"/>
              <a:gd name="connsiteY0" fmla="*/ 1420427 h 1420427"/>
              <a:gd name="connsiteX1" fmla="*/ 1420427 w 7013359"/>
              <a:gd name="connsiteY1" fmla="*/ 790113 h 1420427"/>
              <a:gd name="connsiteX2" fmla="*/ 7013359 w 7013359"/>
              <a:gd name="connsiteY2" fmla="*/ 0 h 1420427"/>
              <a:gd name="connsiteX3" fmla="*/ 7013359 w 7013359"/>
              <a:gd name="connsiteY3" fmla="*/ 0 h 1420427"/>
              <a:gd name="connsiteX0-1" fmla="*/ 0 w 7013359"/>
              <a:gd name="connsiteY0-2" fmla="*/ 1420427 h 1420427"/>
              <a:gd name="connsiteX1-3" fmla="*/ 1313894 w 7013359"/>
              <a:gd name="connsiteY1-4" fmla="*/ 878889 h 1420427"/>
              <a:gd name="connsiteX2-5" fmla="*/ 7013359 w 7013359"/>
              <a:gd name="connsiteY2-6" fmla="*/ 0 h 1420427"/>
              <a:gd name="connsiteX3-7" fmla="*/ 7013359 w 7013359"/>
              <a:gd name="connsiteY3-8" fmla="*/ 0 h 1420427"/>
              <a:gd name="connsiteX0-9" fmla="*/ 0 w 7013359"/>
              <a:gd name="connsiteY0-10" fmla="*/ 1420427 h 1420427"/>
              <a:gd name="connsiteX1-11" fmla="*/ 1313894 w 7013359"/>
              <a:gd name="connsiteY1-12" fmla="*/ 878889 h 1420427"/>
              <a:gd name="connsiteX2-13" fmla="*/ 7013359 w 7013359"/>
              <a:gd name="connsiteY2-14" fmla="*/ 0 h 1420427"/>
              <a:gd name="connsiteX3-15" fmla="*/ 7013359 w 7013359"/>
              <a:gd name="connsiteY3-16" fmla="*/ 0 h 1420427"/>
              <a:gd name="connsiteX0-17" fmla="*/ 0 w 7013359"/>
              <a:gd name="connsiteY0-18" fmla="*/ 1420427 h 1420427"/>
              <a:gd name="connsiteX1-19" fmla="*/ 1313894 w 7013359"/>
              <a:gd name="connsiteY1-20" fmla="*/ 878889 h 1420427"/>
              <a:gd name="connsiteX2-21" fmla="*/ 2840854 w 7013359"/>
              <a:gd name="connsiteY2-22" fmla="*/ 701336 h 1420427"/>
              <a:gd name="connsiteX3-23" fmla="*/ 7013359 w 7013359"/>
              <a:gd name="connsiteY3-24" fmla="*/ 0 h 1420427"/>
              <a:gd name="connsiteX4" fmla="*/ 7013359 w 7013359"/>
              <a:gd name="connsiteY4" fmla="*/ 0 h 1420427"/>
              <a:gd name="connsiteX0-25" fmla="*/ 0 w 7013359"/>
              <a:gd name="connsiteY0-26" fmla="*/ 1420427 h 1420427"/>
              <a:gd name="connsiteX1-27" fmla="*/ 1313894 w 7013359"/>
              <a:gd name="connsiteY1-28" fmla="*/ 878889 h 1420427"/>
              <a:gd name="connsiteX2-29" fmla="*/ 2974019 w 7013359"/>
              <a:gd name="connsiteY2-30" fmla="*/ 1127464 h 1420427"/>
              <a:gd name="connsiteX3-31" fmla="*/ 7013359 w 7013359"/>
              <a:gd name="connsiteY3-32" fmla="*/ 0 h 1420427"/>
              <a:gd name="connsiteX4-33" fmla="*/ 7013359 w 7013359"/>
              <a:gd name="connsiteY4-34" fmla="*/ 0 h 1420427"/>
              <a:gd name="connsiteX0-35" fmla="*/ 0 w 7013359"/>
              <a:gd name="connsiteY0-36" fmla="*/ 1420427 h 1420427"/>
              <a:gd name="connsiteX1-37" fmla="*/ 1313894 w 7013359"/>
              <a:gd name="connsiteY1-38" fmla="*/ 878889 h 1420427"/>
              <a:gd name="connsiteX2-39" fmla="*/ 2974019 w 7013359"/>
              <a:gd name="connsiteY2-40" fmla="*/ 1127464 h 1420427"/>
              <a:gd name="connsiteX3-41" fmla="*/ 4429957 w 7013359"/>
              <a:gd name="connsiteY3-42" fmla="*/ 763480 h 1420427"/>
              <a:gd name="connsiteX4-43" fmla="*/ 7013359 w 7013359"/>
              <a:gd name="connsiteY4-44" fmla="*/ 0 h 1420427"/>
              <a:gd name="connsiteX5" fmla="*/ 7013359 w 7013359"/>
              <a:gd name="connsiteY5" fmla="*/ 0 h 1420427"/>
              <a:gd name="connsiteX0-45" fmla="*/ 0 w 7013359"/>
              <a:gd name="connsiteY0-46" fmla="*/ 1420427 h 1420427"/>
              <a:gd name="connsiteX1-47" fmla="*/ 1313894 w 7013359"/>
              <a:gd name="connsiteY1-48" fmla="*/ 878889 h 1420427"/>
              <a:gd name="connsiteX2-49" fmla="*/ 2974019 w 7013359"/>
              <a:gd name="connsiteY2-50" fmla="*/ 1127464 h 1420427"/>
              <a:gd name="connsiteX3-51" fmla="*/ 4279036 w 7013359"/>
              <a:gd name="connsiteY3-52" fmla="*/ 541538 h 1420427"/>
              <a:gd name="connsiteX4-53" fmla="*/ 7013359 w 7013359"/>
              <a:gd name="connsiteY4-54" fmla="*/ 0 h 1420427"/>
              <a:gd name="connsiteX5-55" fmla="*/ 7013359 w 7013359"/>
              <a:gd name="connsiteY5-56" fmla="*/ 0 h 1420427"/>
              <a:gd name="connsiteX0-57" fmla="*/ 0 w 7013359"/>
              <a:gd name="connsiteY0-58" fmla="*/ 1420427 h 1420427"/>
              <a:gd name="connsiteX1-59" fmla="*/ 1313894 w 7013359"/>
              <a:gd name="connsiteY1-60" fmla="*/ 878889 h 1420427"/>
              <a:gd name="connsiteX2-61" fmla="*/ 2974019 w 7013359"/>
              <a:gd name="connsiteY2-62" fmla="*/ 1127464 h 1420427"/>
              <a:gd name="connsiteX3-63" fmla="*/ 4243525 w 7013359"/>
              <a:gd name="connsiteY3-64" fmla="*/ 523783 h 1420427"/>
              <a:gd name="connsiteX4-65" fmla="*/ 7013359 w 7013359"/>
              <a:gd name="connsiteY4-66" fmla="*/ 0 h 1420427"/>
              <a:gd name="connsiteX5-67" fmla="*/ 7013359 w 7013359"/>
              <a:gd name="connsiteY5-68" fmla="*/ 0 h 1420427"/>
              <a:gd name="connsiteX0-69" fmla="*/ 0 w 7013359"/>
              <a:gd name="connsiteY0-70" fmla="*/ 1420427 h 1420427"/>
              <a:gd name="connsiteX1-71" fmla="*/ 1313894 w 7013359"/>
              <a:gd name="connsiteY1-72" fmla="*/ 878889 h 1420427"/>
              <a:gd name="connsiteX2-73" fmla="*/ 2974019 w 7013359"/>
              <a:gd name="connsiteY2-74" fmla="*/ 1127464 h 1420427"/>
              <a:gd name="connsiteX3-75" fmla="*/ 4243525 w 7013359"/>
              <a:gd name="connsiteY3-76" fmla="*/ 523783 h 1420427"/>
              <a:gd name="connsiteX4-77" fmla="*/ 5690586 w 7013359"/>
              <a:gd name="connsiteY4-78" fmla="*/ 221942 h 1420427"/>
              <a:gd name="connsiteX5-79" fmla="*/ 7013359 w 7013359"/>
              <a:gd name="connsiteY5-80" fmla="*/ 0 h 1420427"/>
              <a:gd name="connsiteX6" fmla="*/ 7013359 w 7013359"/>
              <a:gd name="connsiteY6" fmla="*/ 0 h 1420427"/>
              <a:gd name="connsiteX0-81" fmla="*/ 0 w 7013359"/>
              <a:gd name="connsiteY0-82" fmla="*/ 1420427 h 1420427"/>
              <a:gd name="connsiteX1-83" fmla="*/ 1313894 w 7013359"/>
              <a:gd name="connsiteY1-84" fmla="*/ 878889 h 1420427"/>
              <a:gd name="connsiteX2-85" fmla="*/ 2974019 w 7013359"/>
              <a:gd name="connsiteY2-86" fmla="*/ 1127464 h 1420427"/>
              <a:gd name="connsiteX3-87" fmla="*/ 4243525 w 7013359"/>
              <a:gd name="connsiteY3-88" fmla="*/ 523783 h 1420427"/>
              <a:gd name="connsiteX4-89" fmla="*/ 5734974 w 7013359"/>
              <a:gd name="connsiteY4-90" fmla="*/ 346229 h 1420427"/>
              <a:gd name="connsiteX5-91" fmla="*/ 7013359 w 7013359"/>
              <a:gd name="connsiteY5-92" fmla="*/ 0 h 1420427"/>
              <a:gd name="connsiteX6-93" fmla="*/ 7013359 w 7013359"/>
              <a:gd name="connsiteY6-94" fmla="*/ 0 h 1420427"/>
              <a:gd name="connsiteX0-95" fmla="*/ 0 w 7013359"/>
              <a:gd name="connsiteY0-96" fmla="*/ 1420427 h 1420427"/>
              <a:gd name="connsiteX1-97" fmla="*/ 1313894 w 7013359"/>
              <a:gd name="connsiteY1-98" fmla="*/ 878889 h 1420427"/>
              <a:gd name="connsiteX2-99" fmla="*/ 2974019 w 7013359"/>
              <a:gd name="connsiteY2-100" fmla="*/ 1127464 h 1420427"/>
              <a:gd name="connsiteX3-101" fmla="*/ 4243525 w 7013359"/>
              <a:gd name="connsiteY3-102" fmla="*/ 523783 h 1420427"/>
              <a:gd name="connsiteX4-103" fmla="*/ 5734974 w 7013359"/>
              <a:gd name="connsiteY4-104" fmla="*/ 346229 h 1420427"/>
              <a:gd name="connsiteX5-105" fmla="*/ 7013359 w 7013359"/>
              <a:gd name="connsiteY5-106" fmla="*/ 0 h 1420427"/>
              <a:gd name="connsiteX6-107" fmla="*/ 7013359 w 7013359"/>
              <a:gd name="connsiteY6-108" fmla="*/ 0 h 1420427"/>
              <a:gd name="connsiteX0-109" fmla="*/ 0 w 7013359"/>
              <a:gd name="connsiteY0-110" fmla="*/ 1420427 h 1420427"/>
              <a:gd name="connsiteX1-111" fmla="*/ 1340527 w 7013359"/>
              <a:gd name="connsiteY1-112" fmla="*/ 887766 h 1420427"/>
              <a:gd name="connsiteX2-113" fmla="*/ 2974019 w 7013359"/>
              <a:gd name="connsiteY2-114" fmla="*/ 1127464 h 1420427"/>
              <a:gd name="connsiteX3-115" fmla="*/ 4243525 w 7013359"/>
              <a:gd name="connsiteY3-116" fmla="*/ 523783 h 1420427"/>
              <a:gd name="connsiteX4-117" fmla="*/ 5734974 w 7013359"/>
              <a:gd name="connsiteY4-118" fmla="*/ 346229 h 1420427"/>
              <a:gd name="connsiteX5-119" fmla="*/ 7013359 w 7013359"/>
              <a:gd name="connsiteY5-120" fmla="*/ 0 h 1420427"/>
              <a:gd name="connsiteX6-121" fmla="*/ 7013359 w 7013359"/>
              <a:gd name="connsiteY6-122" fmla="*/ 0 h 1420427"/>
              <a:gd name="connsiteX0-123" fmla="*/ 0 w 7013359"/>
              <a:gd name="connsiteY0-124" fmla="*/ 1420427 h 1420427"/>
              <a:gd name="connsiteX1-125" fmla="*/ 1340527 w 7013359"/>
              <a:gd name="connsiteY1-126" fmla="*/ 887766 h 1420427"/>
              <a:gd name="connsiteX2-127" fmla="*/ 2807332 w 7013359"/>
              <a:gd name="connsiteY2-128" fmla="*/ 1132227 h 1420427"/>
              <a:gd name="connsiteX3-129" fmla="*/ 4243525 w 7013359"/>
              <a:gd name="connsiteY3-130" fmla="*/ 523783 h 1420427"/>
              <a:gd name="connsiteX4-131" fmla="*/ 5734974 w 7013359"/>
              <a:gd name="connsiteY4-132" fmla="*/ 346229 h 1420427"/>
              <a:gd name="connsiteX5-133" fmla="*/ 7013359 w 7013359"/>
              <a:gd name="connsiteY5-134" fmla="*/ 0 h 1420427"/>
              <a:gd name="connsiteX6-135" fmla="*/ 7013359 w 7013359"/>
              <a:gd name="connsiteY6-136" fmla="*/ 0 h 1420427"/>
              <a:gd name="connsiteX0-137" fmla="*/ 0 w 7013359"/>
              <a:gd name="connsiteY0-138" fmla="*/ 1420427 h 1420427"/>
              <a:gd name="connsiteX1-139" fmla="*/ 1340527 w 7013359"/>
              <a:gd name="connsiteY1-140" fmla="*/ 887766 h 1420427"/>
              <a:gd name="connsiteX2-141" fmla="*/ 2807332 w 7013359"/>
              <a:gd name="connsiteY2-142" fmla="*/ 1132227 h 1420427"/>
              <a:gd name="connsiteX3-143" fmla="*/ 4281625 w 7013359"/>
              <a:gd name="connsiteY3-144" fmla="*/ 533308 h 1420427"/>
              <a:gd name="connsiteX4-145" fmla="*/ 5734974 w 7013359"/>
              <a:gd name="connsiteY4-146" fmla="*/ 346229 h 1420427"/>
              <a:gd name="connsiteX5-147" fmla="*/ 7013359 w 7013359"/>
              <a:gd name="connsiteY5-148" fmla="*/ 0 h 1420427"/>
              <a:gd name="connsiteX6-149" fmla="*/ 7013359 w 7013359"/>
              <a:gd name="connsiteY6-150" fmla="*/ 0 h 1420427"/>
              <a:gd name="connsiteX0-151" fmla="*/ 0 w 7013359"/>
              <a:gd name="connsiteY0-152" fmla="*/ 1420427 h 1420427"/>
              <a:gd name="connsiteX1-153" fmla="*/ 1340527 w 7013359"/>
              <a:gd name="connsiteY1-154" fmla="*/ 887766 h 1420427"/>
              <a:gd name="connsiteX2-155" fmla="*/ 2807332 w 7013359"/>
              <a:gd name="connsiteY2-156" fmla="*/ 1132227 h 1420427"/>
              <a:gd name="connsiteX3-157" fmla="*/ 4281625 w 7013359"/>
              <a:gd name="connsiteY3-158" fmla="*/ 533308 h 1420427"/>
              <a:gd name="connsiteX4-159" fmla="*/ 5734974 w 7013359"/>
              <a:gd name="connsiteY4-160" fmla="*/ 346229 h 1420427"/>
              <a:gd name="connsiteX5-161" fmla="*/ 7013359 w 7013359"/>
              <a:gd name="connsiteY5-162" fmla="*/ 0 h 1420427"/>
              <a:gd name="connsiteX6-163" fmla="*/ 7013359 w 7013359"/>
              <a:gd name="connsiteY6-164" fmla="*/ 0 h 1420427"/>
              <a:gd name="connsiteX0-165" fmla="*/ 0 w 7013359"/>
              <a:gd name="connsiteY0-166" fmla="*/ 1420427 h 1420427"/>
              <a:gd name="connsiteX1-167" fmla="*/ 1340527 w 7013359"/>
              <a:gd name="connsiteY1-168" fmla="*/ 887766 h 1420427"/>
              <a:gd name="connsiteX2-169" fmla="*/ 2807332 w 7013359"/>
              <a:gd name="connsiteY2-170" fmla="*/ 1132227 h 1420427"/>
              <a:gd name="connsiteX3-171" fmla="*/ 4262575 w 7013359"/>
              <a:gd name="connsiteY3-172" fmla="*/ 538070 h 1420427"/>
              <a:gd name="connsiteX4-173" fmla="*/ 5734974 w 7013359"/>
              <a:gd name="connsiteY4-174" fmla="*/ 346229 h 1420427"/>
              <a:gd name="connsiteX5-175" fmla="*/ 7013359 w 7013359"/>
              <a:gd name="connsiteY5-176" fmla="*/ 0 h 1420427"/>
              <a:gd name="connsiteX6-177" fmla="*/ 7013359 w 7013359"/>
              <a:gd name="connsiteY6-178" fmla="*/ 0 h 1420427"/>
              <a:gd name="connsiteX0-179" fmla="*/ 0 w 7013359"/>
              <a:gd name="connsiteY0-180" fmla="*/ 1420427 h 1420427"/>
              <a:gd name="connsiteX1-181" fmla="*/ 1340527 w 7013359"/>
              <a:gd name="connsiteY1-182" fmla="*/ 887766 h 1420427"/>
              <a:gd name="connsiteX2-183" fmla="*/ 2807332 w 7013359"/>
              <a:gd name="connsiteY2-184" fmla="*/ 1132227 h 1420427"/>
              <a:gd name="connsiteX3-185" fmla="*/ 4276863 w 7013359"/>
              <a:gd name="connsiteY3-186" fmla="*/ 530927 h 1420427"/>
              <a:gd name="connsiteX4-187" fmla="*/ 5734974 w 7013359"/>
              <a:gd name="connsiteY4-188" fmla="*/ 346229 h 1420427"/>
              <a:gd name="connsiteX5-189" fmla="*/ 7013359 w 7013359"/>
              <a:gd name="connsiteY5-190" fmla="*/ 0 h 1420427"/>
              <a:gd name="connsiteX6-191" fmla="*/ 7013359 w 7013359"/>
              <a:gd name="connsiteY6-192" fmla="*/ 0 h 1420427"/>
              <a:gd name="connsiteX0-193" fmla="*/ 0 w 7013359"/>
              <a:gd name="connsiteY0-194" fmla="*/ 1420427 h 1420427"/>
              <a:gd name="connsiteX1-195" fmla="*/ 1340527 w 7013359"/>
              <a:gd name="connsiteY1-196" fmla="*/ 887766 h 1420427"/>
              <a:gd name="connsiteX2-197" fmla="*/ 2807332 w 7013359"/>
              <a:gd name="connsiteY2-198" fmla="*/ 1132227 h 1420427"/>
              <a:gd name="connsiteX3-199" fmla="*/ 4276863 w 7013359"/>
              <a:gd name="connsiteY3-200" fmla="*/ 530927 h 1420427"/>
              <a:gd name="connsiteX4-201" fmla="*/ 5734974 w 7013359"/>
              <a:gd name="connsiteY4-202" fmla="*/ 346229 h 1420427"/>
              <a:gd name="connsiteX5-203" fmla="*/ 7013359 w 7013359"/>
              <a:gd name="connsiteY5-204" fmla="*/ 0 h 1420427"/>
              <a:gd name="connsiteX6-205" fmla="*/ 7013359 w 7013359"/>
              <a:gd name="connsiteY6-206" fmla="*/ 0 h 1420427"/>
              <a:gd name="connsiteX0-207" fmla="*/ 0 w 7013359"/>
              <a:gd name="connsiteY0-208" fmla="*/ 1420427 h 1420427"/>
              <a:gd name="connsiteX1-209" fmla="*/ 1340527 w 7013359"/>
              <a:gd name="connsiteY1-210" fmla="*/ 887766 h 1420427"/>
              <a:gd name="connsiteX2-211" fmla="*/ 2807332 w 7013359"/>
              <a:gd name="connsiteY2-212" fmla="*/ 1132227 h 1420427"/>
              <a:gd name="connsiteX3-213" fmla="*/ 4276863 w 7013359"/>
              <a:gd name="connsiteY3-214" fmla="*/ 530927 h 1420427"/>
              <a:gd name="connsiteX4-215" fmla="*/ 5734974 w 7013359"/>
              <a:gd name="connsiteY4-216" fmla="*/ 346229 h 1420427"/>
              <a:gd name="connsiteX5-217" fmla="*/ 7013359 w 7013359"/>
              <a:gd name="connsiteY5-218" fmla="*/ 0 h 1420427"/>
              <a:gd name="connsiteX6-219" fmla="*/ 7013359 w 7013359"/>
              <a:gd name="connsiteY6-220" fmla="*/ 0 h 1420427"/>
              <a:gd name="connsiteX0-221" fmla="*/ 0 w 7013359"/>
              <a:gd name="connsiteY0-222" fmla="*/ 1420427 h 1420427"/>
              <a:gd name="connsiteX1-223" fmla="*/ 1340527 w 7013359"/>
              <a:gd name="connsiteY1-224" fmla="*/ 887766 h 1420427"/>
              <a:gd name="connsiteX2-225" fmla="*/ 2807332 w 7013359"/>
              <a:gd name="connsiteY2-226" fmla="*/ 1132227 h 1420427"/>
              <a:gd name="connsiteX3-227" fmla="*/ 4276863 w 7013359"/>
              <a:gd name="connsiteY3-228" fmla="*/ 530927 h 1420427"/>
              <a:gd name="connsiteX4-229" fmla="*/ 5734974 w 7013359"/>
              <a:gd name="connsiteY4-230" fmla="*/ 346229 h 1420427"/>
              <a:gd name="connsiteX5-231" fmla="*/ 7013359 w 7013359"/>
              <a:gd name="connsiteY5-232" fmla="*/ 0 h 1420427"/>
              <a:gd name="connsiteX6-233" fmla="*/ 7013359 w 7013359"/>
              <a:gd name="connsiteY6-234" fmla="*/ 0 h 1420427"/>
              <a:gd name="connsiteX0-235" fmla="*/ 0 w 7013359"/>
              <a:gd name="connsiteY0-236" fmla="*/ 1420427 h 1420427"/>
              <a:gd name="connsiteX1-237" fmla="*/ 1340527 w 7013359"/>
              <a:gd name="connsiteY1-238" fmla="*/ 887766 h 1420427"/>
              <a:gd name="connsiteX2-239" fmla="*/ 2807332 w 7013359"/>
              <a:gd name="connsiteY2-240" fmla="*/ 1132227 h 1420427"/>
              <a:gd name="connsiteX3-241" fmla="*/ 4276863 w 7013359"/>
              <a:gd name="connsiteY3-242" fmla="*/ 530927 h 1420427"/>
              <a:gd name="connsiteX4-243" fmla="*/ 5734974 w 7013359"/>
              <a:gd name="connsiteY4-244" fmla="*/ 346229 h 1420427"/>
              <a:gd name="connsiteX5-245" fmla="*/ 7013359 w 7013359"/>
              <a:gd name="connsiteY5-246" fmla="*/ 0 h 1420427"/>
              <a:gd name="connsiteX6-247" fmla="*/ 7013359 w 7013359"/>
              <a:gd name="connsiteY6-248" fmla="*/ 0 h 1420427"/>
              <a:gd name="connsiteX0-249" fmla="*/ 0 w 7013359"/>
              <a:gd name="connsiteY0-250" fmla="*/ 1420427 h 1420427"/>
              <a:gd name="connsiteX1-251" fmla="*/ 1340527 w 7013359"/>
              <a:gd name="connsiteY1-252" fmla="*/ 887766 h 1420427"/>
              <a:gd name="connsiteX2-253" fmla="*/ 2807332 w 7013359"/>
              <a:gd name="connsiteY2-254" fmla="*/ 1132227 h 1420427"/>
              <a:gd name="connsiteX3-255" fmla="*/ 4276863 w 7013359"/>
              <a:gd name="connsiteY3-256" fmla="*/ 530927 h 1420427"/>
              <a:gd name="connsiteX4-257" fmla="*/ 5734974 w 7013359"/>
              <a:gd name="connsiteY4-258" fmla="*/ 346229 h 1420427"/>
              <a:gd name="connsiteX5-259" fmla="*/ 7013359 w 7013359"/>
              <a:gd name="connsiteY5-260" fmla="*/ 0 h 1420427"/>
              <a:gd name="connsiteX6-261" fmla="*/ 7013359 w 7013359"/>
              <a:gd name="connsiteY6-262" fmla="*/ 0 h 1420427"/>
              <a:gd name="connsiteX0-263" fmla="*/ 0 w 7013359"/>
              <a:gd name="connsiteY0-264" fmla="*/ 1420427 h 1420427"/>
              <a:gd name="connsiteX1-265" fmla="*/ 1340527 w 7013359"/>
              <a:gd name="connsiteY1-266" fmla="*/ 887766 h 1420427"/>
              <a:gd name="connsiteX2-267" fmla="*/ 2807332 w 7013359"/>
              <a:gd name="connsiteY2-268" fmla="*/ 1132227 h 1420427"/>
              <a:gd name="connsiteX3-269" fmla="*/ 4276863 w 7013359"/>
              <a:gd name="connsiteY3-270" fmla="*/ 530927 h 1420427"/>
              <a:gd name="connsiteX4-271" fmla="*/ 5734974 w 7013359"/>
              <a:gd name="connsiteY4-272" fmla="*/ 346229 h 1420427"/>
              <a:gd name="connsiteX5-273" fmla="*/ 7013359 w 7013359"/>
              <a:gd name="connsiteY5-274" fmla="*/ 0 h 1420427"/>
              <a:gd name="connsiteX6-275" fmla="*/ 7013359 w 7013359"/>
              <a:gd name="connsiteY6-276" fmla="*/ 0 h 1420427"/>
              <a:gd name="connsiteX0-277" fmla="*/ 0 w 7013359"/>
              <a:gd name="connsiteY0-278" fmla="*/ 1420427 h 1420427"/>
              <a:gd name="connsiteX1-279" fmla="*/ 1340527 w 7013359"/>
              <a:gd name="connsiteY1-280" fmla="*/ 887766 h 1420427"/>
              <a:gd name="connsiteX2-281" fmla="*/ 2807332 w 7013359"/>
              <a:gd name="connsiteY2-282" fmla="*/ 1132227 h 1420427"/>
              <a:gd name="connsiteX3-283" fmla="*/ 4276863 w 7013359"/>
              <a:gd name="connsiteY3-284" fmla="*/ 530927 h 1420427"/>
              <a:gd name="connsiteX4-285" fmla="*/ 5734974 w 7013359"/>
              <a:gd name="connsiteY4-286" fmla="*/ 585926 h 1420427"/>
              <a:gd name="connsiteX5-287" fmla="*/ 7013359 w 7013359"/>
              <a:gd name="connsiteY5-288" fmla="*/ 0 h 1420427"/>
              <a:gd name="connsiteX6-289" fmla="*/ 7013359 w 7013359"/>
              <a:gd name="connsiteY6-290" fmla="*/ 0 h 1420427"/>
              <a:gd name="connsiteX0-291" fmla="*/ 0 w 7013359"/>
              <a:gd name="connsiteY0-292" fmla="*/ 1420427 h 1420427"/>
              <a:gd name="connsiteX1-293" fmla="*/ 1340527 w 7013359"/>
              <a:gd name="connsiteY1-294" fmla="*/ 887766 h 1420427"/>
              <a:gd name="connsiteX2-295" fmla="*/ 2807332 w 7013359"/>
              <a:gd name="connsiteY2-296" fmla="*/ 1132227 h 1420427"/>
              <a:gd name="connsiteX3-297" fmla="*/ 4276863 w 7013359"/>
              <a:gd name="connsiteY3-298" fmla="*/ 530927 h 1420427"/>
              <a:gd name="connsiteX4-299" fmla="*/ 5734974 w 7013359"/>
              <a:gd name="connsiteY4-300" fmla="*/ 585926 h 1420427"/>
              <a:gd name="connsiteX5-301" fmla="*/ 7013359 w 7013359"/>
              <a:gd name="connsiteY5-302" fmla="*/ 0 h 1420427"/>
              <a:gd name="connsiteX6-303" fmla="*/ 7013359 w 7013359"/>
              <a:gd name="connsiteY6-304" fmla="*/ 0 h 1420427"/>
              <a:gd name="connsiteX0-305" fmla="*/ 0 w 7013359"/>
              <a:gd name="connsiteY0-306" fmla="*/ 1420427 h 1420427"/>
              <a:gd name="connsiteX1-307" fmla="*/ 1340527 w 7013359"/>
              <a:gd name="connsiteY1-308" fmla="*/ 887766 h 1420427"/>
              <a:gd name="connsiteX2-309" fmla="*/ 2807332 w 7013359"/>
              <a:gd name="connsiteY2-310" fmla="*/ 1132227 h 1420427"/>
              <a:gd name="connsiteX3-311" fmla="*/ 4276863 w 7013359"/>
              <a:gd name="connsiteY3-312" fmla="*/ 530927 h 1420427"/>
              <a:gd name="connsiteX4-313" fmla="*/ 5734974 w 7013359"/>
              <a:gd name="connsiteY4-314" fmla="*/ 585926 h 1420427"/>
              <a:gd name="connsiteX5-315" fmla="*/ 7013359 w 7013359"/>
              <a:gd name="connsiteY5-316" fmla="*/ 0 h 1420427"/>
              <a:gd name="connsiteX6-317" fmla="*/ 7013359 w 7013359"/>
              <a:gd name="connsiteY6-318" fmla="*/ 0 h 1420427"/>
              <a:gd name="connsiteX0-319" fmla="*/ 0 w 7013359"/>
              <a:gd name="connsiteY0-320" fmla="*/ 1420427 h 1420427"/>
              <a:gd name="connsiteX1-321" fmla="*/ 1340527 w 7013359"/>
              <a:gd name="connsiteY1-322" fmla="*/ 887766 h 1420427"/>
              <a:gd name="connsiteX2-323" fmla="*/ 2807332 w 7013359"/>
              <a:gd name="connsiteY2-324" fmla="*/ 1132227 h 1420427"/>
              <a:gd name="connsiteX3-325" fmla="*/ 4276863 w 7013359"/>
              <a:gd name="connsiteY3-326" fmla="*/ 530927 h 1420427"/>
              <a:gd name="connsiteX4-327" fmla="*/ 5734974 w 7013359"/>
              <a:gd name="connsiteY4-328" fmla="*/ 585926 h 1420427"/>
              <a:gd name="connsiteX5-329" fmla="*/ 7013359 w 7013359"/>
              <a:gd name="connsiteY5-330" fmla="*/ 0 h 1420427"/>
              <a:gd name="connsiteX6-331" fmla="*/ 7013359 w 7013359"/>
              <a:gd name="connsiteY6-332" fmla="*/ 0 h 1420427"/>
              <a:gd name="connsiteX0-333" fmla="*/ 0 w 7013359"/>
              <a:gd name="connsiteY0-334" fmla="*/ 1420427 h 1420427"/>
              <a:gd name="connsiteX1-335" fmla="*/ 1340527 w 7013359"/>
              <a:gd name="connsiteY1-336" fmla="*/ 887766 h 1420427"/>
              <a:gd name="connsiteX2-337" fmla="*/ 2807332 w 7013359"/>
              <a:gd name="connsiteY2-338" fmla="*/ 1132227 h 1420427"/>
              <a:gd name="connsiteX3-339" fmla="*/ 4276863 w 7013359"/>
              <a:gd name="connsiteY3-340" fmla="*/ 530927 h 1420427"/>
              <a:gd name="connsiteX4-341" fmla="*/ 5734974 w 7013359"/>
              <a:gd name="connsiteY4-342" fmla="*/ 585926 h 1420427"/>
              <a:gd name="connsiteX5-343" fmla="*/ 7013359 w 7013359"/>
              <a:gd name="connsiteY5-344" fmla="*/ 0 h 1420427"/>
              <a:gd name="connsiteX6-345" fmla="*/ 7013359 w 7013359"/>
              <a:gd name="connsiteY6-346" fmla="*/ 0 h 1420427"/>
              <a:gd name="connsiteX0-347" fmla="*/ 0 w 7013359"/>
              <a:gd name="connsiteY0-348" fmla="*/ 1420427 h 1420427"/>
              <a:gd name="connsiteX1-349" fmla="*/ 1340527 w 7013359"/>
              <a:gd name="connsiteY1-350" fmla="*/ 887766 h 1420427"/>
              <a:gd name="connsiteX2-351" fmla="*/ 2807332 w 7013359"/>
              <a:gd name="connsiteY2-352" fmla="*/ 1132227 h 1420427"/>
              <a:gd name="connsiteX3-353" fmla="*/ 4276863 w 7013359"/>
              <a:gd name="connsiteY3-354" fmla="*/ 530927 h 1420427"/>
              <a:gd name="connsiteX4-355" fmla="*/ 5734974 w 7013359"/>
              <a:gd name="connsiteY4-356" fmla="*/ 585926 h 1420427"/>
              <a:gd name="connsiteX5-357" fmla="*/ 7013359 w 7013359"/>
              <a:gd name="connsiteY5-358" fmla="*/ 0 h 1420427"/>
              <a:gd name="connsiteX6-359" fmla="*/ 7013359 w 7013359"/>
              <a:gd name="connsiteY6-360" fmla="*/ 0 h 1420427"/>
              <a:gd name="connsiteX0-361" fmla="*/ 0 w 7013359"/>
              <a:gd name="connsiteY0-362" fmla="*/ 1420427 h 1420427"/>
              <a:gd name="connsiteX1-363" fmla="*/ 1340527 w 7013359"/>
              <a:gd name="connsiteY1-364" fmla="*/ 887766 h 1420427"/>
              <a:gd name="connsiteX2-365" fmla="*/ 2807332 w 7013359"/>
              <a:gd name="connsiteY2-366" fmla="*/ 1132227 h 1420427"/>
              <a:gd name="connsiteX3-367" fmla="*/ 4276863 w 7013359"/>
              <a:gd name="connsiteY3-368" fmla="*/ 530927 h 1420427"/>
              <a:gd name="connsiteX4-369" fmla="*/ 5734974 w 7013359"/>
              <a:gd name="connsiteY4-370" fmla="*/ 585926 h 1420427"/>
              <a:gd name="connsiteX5-371" fmla="*/ 7013359 w 7013359"/>
              <a:gd name="connsiteY5-372" fmla="*/ 0 h 1420427"/>
              <a:gd name="connsiteX6-373" fmla="*/ 7013359 w 7013359"/>
              <a:gd name="connsiteY6-374" fmla="*/ 0 h 1420427"/>
              <a:gd name="connsiteX0-375" fmla="*/ 0 w 7013359"/>
              <a:gd name="connsiteY0-376" fmla="*/ 1420427 h 1420427"/>
              <a:gd name="connsiteX1-377" fmla="*/ 1340527 w 7013359"/>
              <a:gd name="connsiteY1-378" fmla="*/ 887766 h 1420427"/>
              <a:gd name="connsiteX2-379" fmla="*/ 2807332 w 7013359"/>
              <a:gd name="connsiteY2-380" fmla="*/ 1132227 h 1420427"/>
              <a:gd name="connsiteX3-381" fmla="*/ 4276863 w 7013359"/>
              <a:gd name="connsiteY3-382" fmla="*/ 530927 h 1420427"/>
              <a:gd name="connsiteX4-383" fmla="*/ 5734974 w 7013359"/>
              <a:gd name="connsiteY4-384" fmla="*/ 585926 h 1420427"/>
              <a:gd name="connsiteX5-385" fmla="*/ 7013359 w 7013359"/>
              <a:gd name="connsiteY5-386" fmla="*/ 0 h 1420427"/>
              <a:gd name="connsiteX0-387" fmla="*/ 0 w 5734974"/>
              <a:gd name="connsiteY0-388" fmla="*/ 903680 h 903680"/>
              <a:gd name="connsiteX1-389" fmla="*/ 1340527 w 5734974"/>
              <a:gd name="connsiteY1-390" fmla="*/ 371019 h 903680"/>
              <a:gd name="connsiteX2-391" fmla="*/ 2807332 w 5734974"/>
              <a:gd name="connsiteY2-392" fmla="*/ 615480 h 903680"/>
              <a:gd name="connsiteX3-393" fmla="*/ 4276863 w 5734974"/>
              <a:gd name="connsiteY3-394" fmla="*/ 14180 h 903680"/>
              <a:gd name="connsiteX4-395" fmla="*/ 5734974 w 5734974"/>
              <a:gd name="connsiteY4-396" fmla="*/ 69179 h 903680"/>
              <a:gd name="connsiteX0-397" fmla="*/ 0 w 5734974"/>
              <a:gd name="connsiteY0-398" fmla="*/ 1129776 h 1129776"/>
              <a:gd name="connsiteX1-399" fmla="*/ 1340527 w 5734974"/>
              <a:gd name="connsiteY1-400" fmla="*/ 597115 h 1129776"/>
              <a:gd name="connsiteX2-401" fmla="*/ 2807332 w 5734974"/>
              <a:gd name="connsiteY2-402" fmla="*/ 841576 h 1129776"/>
              <a:gd name="connsiteX3-403" fmla="*/ 4276863 w 5734974"/>
              <a:gd name="connsiteY3-404" fmla="*/ 240276 h 1129776"/>
              <a:gd name="connsiteX4-405" fmla="*/ 5734974 w 5734974"/>
              <a:gd name="connsiteY4-406" fmla="*/ 0 h 1129776"/>
              <a:gd name="connsiteX0-407" fmla="*/ 0 w 5734974"/>
              <a:gd name="connsiteY0-408" fmla="*/ 1131360 h 1131360"/>
              <a:gd name="connsiteX1-409" fmla="*/ 1340527 w 5734974"/>
              <a:gd name="connsiteY1-410" fmla="*/ 598699 h 1131360"/>
              <a:gd name="connsiteX2-411" fmla="*/ 2807332 w 5734974"/>
              <a:gd name="connsiteY2-412" fmla="*/ 843160 h 1131360"/>
              <a:gd name="connsiteX3-413" fmla="*/ 4276863 w 5734974"/>
              <a:gd name="connsiteY3-414" fmla="*/ 241860 h 1131360"/>
              <a:gd name="connsiteX4-415" fmla="*/ 5734974 w 5734974"/>
              <a:gd name="connsiteY4-416" fmla="*/ 1584 h 1131360"/>
            </a:gdLst>
            <a:ahLst/>
            <a:cxnLst>
              <a:cxn ang="0">
                <a:pos x="connsiteX0-407" y="connsiteY0-408"/>
              </a:cxn>
              <a:cxn ang="0">
                <a:pos x="connsiteX1-409" y="connsiteY1-410"/>
              </a:cxn>
              <a:cxn ang="0">
                <a:pos x="connsiteX2-411" y="connsiteY2-412"/>
              </a:cxn>
              <a:cxn ang="0">
                <a:pos x="connsiteX3-413" y="connsiteY3-414"/>
              </a:cxn>
              <a:cxn ang="0">
                <a:pos x="connsiteX4-415" y="connsiteY4-416"/>
              </a:cxn>
            </a:cxnLst>
            <a:rect l="l" t="t" r="r" b="b"/>
            <a:pathLst>
              <a:path w="5734974" h="1131360">
                <a:moveTo>
                  <a:pt x="0" y="1131360"/>
                </a:moveTo>
                <a:cubicBezTo>
                  <a:pt x="125767" y="934572"/>
                  <a:pt x="858124" y="603189"/>
                  <a:pt x="1340527" y="598699"/>
                </a:cubicBezTo>
                <a:cubicBezTo>
                  <a:pt x="1822930" y="594209"/>
                  <a:pt x="2287988" y="862395"/>
                  <a:pt x="2807332" y="843160"/>
                </a:cubicBezTo>
                <a:cubicBezTo>
                  <a:pt x="3326676" y="823925"/>
                  <a:pt x="3788923" y="382123"/>
                  <a:pt x="4276863" y="241860"/>
                </a:cubicBezTo>
                <a:cubicBezTo>
                  <a:pt x="4764803" y="101597"/>
                  <a:pt x="5079924" y="-15048"/>
                  <a:pt x="5734974" y="1584"/>
                </a:cubicBezTo>
              </a:path>
            </a:pathLst>
          </a:custGeom>
          <a:noFill/>
          <a:ln w="19050">
            <a:solidFill>
              <a:sysClr val="window" lastClr="FFFFFF">
                <a:lumMod val="75000"/>
              </a:sysClr>
            </a:solidFill>
            <a:prstDash val="sysDash"/>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椭圆 2"/>
          <p:cNvSpPr/>
          <p:nvPr>
            <p:custDataLst>
              <p:tags r:id="rId2"/>
            </p:custDataLst>
          </p:nvPr>
        </p:nvSpPr>
        <p:spPr>
          <a:xfrm>
            <a:off x="1647164" y="4389845"/>
            <a:ext cx="512009" cy="512009"/>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75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椭圆 3"/>
          <p:cNvSpPr/>
          <p:nvPr>
            <p:custDataLst>
              <p:tags r:id="rId3"/>
            </p:custDataLst>
          </p:nvPr>
        </p:nvSpPr>
        <p:spPr>
          <a:xfrm>
            <a:off x="1814503" y="4556352"/>
            <a:ext cx="178163" cy="178163"/>
          </a:xfrm>
          <a:prstGeom prst="ellipse">
            <a:avLst/>
          </a:prstGeom>
          <a:solidFill>
            <a:srgbClr val="1F74AD"/>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椭圆 6"/>
          <p:cNvSpPr/>
          <p:nvPr>
            <p:custDataLst>
              <p:tags r:id="rId4"/>
            </p:custDataLst>
          </p:nvPr>
        </p:nvSpPr>
        <p:spPr>
          <a:xfrm>
            <a:off x="3722674" y="3433262"/>
            <a:ext cx="512009" cy="512009"/>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75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custDataLst>
              <p:tags r:id="rId5"/>
            </p:custDataLst>
          </p:nvPr>
        </p:nvSpPr>
        <p:spPr>
          <a:xfrm>
            <a:off x="3889181" y="3600601"/>
            <a:ext cx="178163" cy="178163"/>
          </a:xfrm>
          <a:prstGeom prst="ellipse">
            <a:avLst/>
          </a:prstGeom>
          <a:solidFill>
            <a:srgbClr val="3498D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custDataLst>
              <p:tags r:id="rId6"/>
            </p:custDataLst>
          </p:nvPr>
        </p:nvSpPr>
        <p:spPr>
          <a:xfrm>
            <a:off x="5798184" y="3780429"/>
            <a:ext cx="512009" cy="512009"/>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75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p:cNvSpPr/>
          <p:nvPr>
            <p:custDataLst>
              <p:tags r:id="rId7"/>
            </p:custDataLst>
          </p:nvPr>
        </p:nvSpPr>
        <p:spPr>
          <a:xfrm>
            <a:off x="5964691" y="3946936"/>
            <a:ext cx="178163" cy="178163"/>
          </a:xfrm>
          <a:prstGeom prst="ellipse">
            <a:avLst/>
          </a:prstGeom>
          <a:solidFill>
            <a:srgbClr val="1AA3AA"/>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椭圆 12"/>
          <p:cNvSpPr/>
          <p:nvPr>
            <p:custDataLst>
              <p:tags r:id="rId8"/>
            </p:custDataLst>
          </p:nvPr>
        </p:nvSpPr>
        <p:spPr>
          <a:xfrm>
            <a:off x="7872862" y="2929578"/>
            <a:ext cx="512009" cy="512009"/>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75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p:cNvSpPr/>
          <p:nvPr>
            <p:custDataLst>
              <p:tags r:id="rId9"/>
            </p:custDataLst>
          </p:nvPr>
        </p:nvSpPr>
        <p:spPr>
          <a:xfrm>
            <a:off x="8040202" y="3096085"/>
            <a:ext cx="178163" cy="178163"/>
          </a:xfrm>
          <a:prstGeom prst="ellipse">
            <a:avLst/>
          </a:prstGeom>
          <a:solidFill>
            <a:srgbClr val="69A35B"/>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custDataLst>
              <p:tags r:id="rId10"/>
            </p:custDataLst>
          </p:nvPr>
        </p:nvSpPr>
        <p:spPr>
          <a:xfrm>
            <a:off x="9948372" y="2580746"/>
            <a:ext cx="512009" cy="512009"/>
          </a:xfrm>
          <a:prstGeom prst="ellipse">
            <a:avLst/>
          </a:prstGeom>
          <a:solidFill>
            <a:sysClr val="window" lastClr="FFFFFF"/>
          </a:solidFill>
          <a:ln w="38100">
            <a:solidFill>
              <a:sysClr val="window" lastClr="FFFFFF">
                <a:lumMod val="7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75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custDataLst>
              <p:tags r:id="rId11"/>
            </p:custDataLst>
          </p:nvPr>
        </p:nvSpPr>
        <p:spPr>
          <a:xfrm>
            <a:off x="10114879" y="2748085"/>
            <a:ext cx="178163" cy="178163"/>
          </a:xfrm>
          <a:prstGeom prst="ellipse">
            <a:avLst/>
          </a:prstGeom>
          <a:solidFill>
            <a:srgbClr val="9BBB59"/>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43"/>
          <p:cNvSpPr/>
          <p:nvPr>
            <p:custDataLst>
              <p:tags r:id="rId12"/>
            </p:custDataLst>
          </p:nvPr>
        </p:nvSpPr>
        <p:spPr>
          <a:xfrm>
            <a:off x="571410" y="5249467"/>
            <a:ext cx="2663515" cy="564254"/>
          </a:xfrm>
          <a:prstGeom prst="rect">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矩形 44"/>
          <p:cNvSpPr/>
          <p:nvPr>
            <p:custDataLst>
              <p:tags r:id="rId13"/>
            </p:custDataLst>
          </p:nvPr>
        </p:nvSpPr>
        <p:spPr>
          <a:xfrm>
            <a:off x="571409" y="5840362"/>
            <a:ext cx="2663511" cy="911850"/>
          </a:xfrm>
          <a:prstGeom prst="rect">
            <a:avLst/>
          </a:prstGeom>
        </p:spPr>
        <p:txBody>
          <a:bodyPr wrap="square" lIns="90000" rIns="90000" anchor="t" anchorCtr="0">
            <a:normAutofit/>
          </a:bodyPr>
          <a:lstStyle/>
          <a:p>
            <a:pPr algn="ctr">
              <a:lnSpc>
                <a:spcPct val="120000"/>
              </a:lnSpc>
            </a:pPr>
            <a:r>
              <a:rPr lang="zh-CN" altLang="en-US" sz="1600" spc="150">
                <a:latin typeface="Arial" panose="020B0604020202020204" pitchFamily="34" charset="0"/>
                <a:ea typeface="微软雅黑" panose="020B0503020204020204" pitchFamily="34" charset="-122"/>
                <a:sym typeface="Arial" panose="020B0604020202020204" pitchFamily="34" charset="0"/>
              </a:rPr>
              <a:t>楼宇对讲系统从非可视到可视，形成社区概念</a:t>
            </a:r>
            <a:endParaRPr lang="zh-CN" altLang="en-US" sz="1600" spc="150">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14"/>
            </p:custDataLst>
          </p:nvPr>
        </p:nvSpPr>
        <p:spPr>
          <a:xfrm>
            <a:off x="692479" y="5249467"/>
            <a:ext cx="2421377" cy="564254"/>
          </a:xfrm>
          <a:prstGeom prst="rect">
            <a:avLst/>
          </a:prstGeom>
          <a:noFill/>
        </p:spPr>
        <p:txBody>
          <a:bodyPr wrap="square" rtlCol="0" anchor="ctr">
            <a:normAutofit fontScale="75000" lnSpcReduction="20000"/>
          </a:bodyPr>
          <a:lstStyle/>
          <a:p>
            <a:pPr algn="ctr">
              <a:lnSpc>
                <a:spcPct val="120000"/>
              </a:lnSpc>
            </a:pP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90</a:t>
            </a: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年代末之前</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传统小区</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矩形 46"/>
          <p:cNvSpPr/>
          <p:nvPr>
            <p:custDataLst>
              <p:tags r:id="rId15"/>
            </p:custDataLst>
          </p:nvPr>
        </p:nvSpPr>
        <p:spPr>
          <a:xfrm>
            <a:off x="4722018" y="4899779"/>
            <a:ext cx="2663515" cy="564254"/>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文本框 47"/>
          <p:cNvSpPr txBox="1"/>
          <p:nvPr>
            <p:custDataLst>
              <p:tags r:id="rId16"/>
            </p:custDataLst>
          </p:nvPr>
        </p:nvSpPr>
        <p:spPr>
          <a:xfrm>
            <a:off x="4843087" y="4899779"/>
            <a:ext cx="2421377" cy="564254"/>
          </a:xfrm>
          <a:prstGeom prst="rect">
            <a:avLst/>
          </a:prstGeom>
          <a:noFill/>
        </p:spPr>
        <p:txBody>
          <a:bodyPr wrap="square" rtlCol="0" anchor="ctr">
            <a:normAutofit fontScale="75000" lnSpcReduction="20000"/>
          </a:bodyPr>
          <a:lstStyle/>
          <a:p>
            <a:pPr algn="ctr">
              <a:lnSpc>
                <a:spcPct val="120000"/>
              </a:lnSpc>
            </a:pP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2010-2015</a:t>
            </a: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年</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数字化小区</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48"/>
          <p:cNvSpPr/>
          <p:nvPr>
            <p:custDataLst>
              <p:tags r:id="rId17"/>
            </p:custDataLst>
          </p:nvPr>
        </p:nvSpPr>
        <p:spPr>
          <a:xfrm>
            <a:off x="4722013" y="5490674"/>
            <a:ext cx="2663511" cy="911850"/>
          </a:xfrm>
          <a:prstGeom prst="rect">
            <a:avLst/>
          </a:prstGeom>
        </p:spPr>
        <p:txBody>
          <a:bodyPr wrap="square" lIns="90000" rIns="90000" anchor="t" anchorCtr="0">
            <a:normAutofit lnSpcReduction="10000"/>
          </a:bodyPr>
          <a:lstStyle/>
          <a:p>
            <a:pPr algn="ctr">
              <a:lnSpc>
                <a:spcPct val="120000"/>
              </a:lnSpc>
            </a:pPr>
            <a:r>
              <a:rPr lang="zh-CN" altLang="en-US" sz="1600" spc="150">
                <a:latin typeface="Arial" panose="020B0604020202020204" pitchFamily="34" charset="0"/>
                <a:ea typeface="微软雅黑" panose="020B0503020204020204" pitchFamily="34" charset="-122"/>
                <a:sym typeface="Arial" panose="020B0604020202020204" pitchFamily="34" charset="0"/>
              </a:rPr>
              <a:t>消费电子、计算机、管理、通讯一体化向数字小区发展</a:t>
            </a:r>
            <a:endParaRPr lang="zh-CN" altLang="en-US" sz="1600" spc="150">
              <a:latin typeface="Arial" panose="020B0604020202020204" pitchFamily="34" charset="0"/>
              <a:ea typeface="微软雅黑" panose="020B0503020204020204" pitchFamily="34" charset="-122"/>
              <a:sym typeface="Arial" panose="020B0604020202020204" pitchFamily="34" charset="0"/>
            </a:endParaRPr>
          </a:p>
        </p:txBody>
      </p:sp>
      <p:sp>
        <p:nvSpPr>
          <p:cNvPr id="50" name="矩形 49"/>
          <p:cNvSpPr/>
          <p:nvPr>
            <p:custDataLst>
              <p:tags r:id="rId18"/>
            </p:custDataLst>
          </p:nvPr>
        </p:nvSpPr>
        <p:spPr>
          <a:xfrm>
            <a:off x="8872620" y="4224012"/>
            <a:ext cx="2663515" cy="564254"/>
          </a:xfrm>
          <a:prstGeom prst="rect">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文本框 50"/>
          <p:cNvSpPr txBox="1"/>
          <p:nvPr>
            <p:custDataLst>
              <p:tags r:id="rId19"/>
            </p:custDataLst>
          </p:nvPr>
        </p:nvSpPr>
        <p:spPr>
          <a:xfrm>
            <a:off x="8993689" y="4224012"/>
            <a:ext cx="2421377" cy="564254"/>
          </a:xfrm>
          <a:prstGeom prst="rect">
            <a:avLst/>
          </a:prstGeom>
          <a:noFill/>
        </p:spPr>
        <p:txBody>
          <a:bodyPr wrap="square" rtlCol="0" anchor="ctr">
            <a:normAutofit fontScale="75000" lnSpcReduction="20000"/>
          </a:bodyPr>
          <a:lstStyle/>
          <a:p>
            <a:pPr algn="ctr">
              <a:lnSpc>
                <a:spcPct val="120000"/>
              </a:lnSpc>
            </a:pP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2020</a:t>
            </a: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年</a:t>
            </a: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a:t>
            </a:r>
            <a:endPar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未来智慧社区</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矩形 51"/>
          <p:cNvSpPr/>
          <p:nvPr>
            <p:custDataLst>
              <p:tags r:id="rId20"/>
            </p:custDataLst>
          </p:nvPr>
        </p:nvSpPr>
        <p:spPr>
          <a:xfrm>
            <a:off x="8867775" y="4820285"/>
            <a:ext cx="2663825" cy="1330960"/>
          </a:xfrm>
          <a:prstGeom prst="rect">
            <a:avLst/>
          </a:prstGeom>
        </p:spPr>
        <p:txBody>
          <a:bodyPr wrap="square" lIns="90000" rIns="90000" anchor="t" anchorCtr="0">
            <a:normAutofit/>
          </a:bodyPr>
          <a:lstStyle/>
          <a:p>
            <a:pPr algn="ctr">
              <a:lnSpc>
                <a:spcPct val="120000"/>
              </a:lnSpc>
            </a:pPr>
            <a:r>
              <a:rPr lang="zh-CN" altLang="en-US" sz="1600" spc="150">
                <a:latin typeface="Arial" panose="020B0604020202020204" pitchFamily="34" charset="0"/>
                <a:ea typeface="微软雅黑" panose="020B0503020204020204" pitchFamily="34" charset="-122"/>
                <a:sym typeface="Arial" panose="020B0604020202020204" pitchFamily="34" charset="0"/>
              </a:rPr>
              <a:t>围绕社区治理现代化，打造整体社区，打造</a:t>
            </a:r>
            <a:r>
              <a:rPr lang="en-US" altLang="zh-CN" sz="1600" spc="150">
                <a:latin typeface="Arial" panose="020B0604020202020204" pitchFamily="34" charset="0"/>
                <a:ea typeface="微软雅黑" panose="020B0503020204020204" pitchFamily="34" charset="-122"/>
                <a:sym typeface="Arial" panose="020B0604020202020204" pitchFamily="34" charset="0"/>
              </a:rPr>
              <a:t>15</a:t>
            </a:r>
            <a:r>
              <a:rPr lang="zh-CN" altLang="en-US" sz="1600" spc="150">
                <a:latin typeface="Arial" panose="020B0604020202020204" pitchFamily="34" charset="0"/>
                <a:ea typeface="微软雅黑" panose="020B0503020204020204" pitchFamily="34" charset="-122"/>
                <a:sym typeface="Arial" panose="020B0604020202020204" pitchFamily="34" charset="0"/>
              </a:rPr>
              <a:t>分钟智慧生活圈、建设弹性社区、推动社区自治</a:t>
            </a:r>
            <a:endParaRPr lang="zh-CN" altLang="en-US" sz="1600" spc="150">
              <a:latin typeface="Arial" panose="020B0604020202020204" pitchFamily="34" charset="0"/>
              <a:ea typeface="微软雅黑" panose="020B0503020204020204" pitchFamily="34" charset="-122"/>
              <a:sym typeface="Arial" panose="020B0604020202020204" pitchFamily="34" charset="0"/>
            </a:endParaRPr>
          </a:p>
        </p:txBody>
      </p:sp>
      <p:sp>
        <p:nvSpPr>
          <p:cNvPr id="53" name="矩形 52"/>
          <p:cNvSpPr/>
          <p:nvPr>
            <p:custDataLst>
              <p:tags r:id="rId21"/>
            </p:custDataLst>
          </p:nvPr>
        </p:nvSpPr>
        <p:spPr>
          <a:xfrm>
            <a:off x="2649062" y="1616311"/>
            <a:ext cx="2663515" cy="564254"/>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lstStyle/>
          <a:p>
            <a:pPr algn="ctr">
              <a:lnSpc>
                <a:spcPct val="120000"/>
              </a:lnSpc>
            </a:pPr>
            <a:endParaRPr lang="en-US" altLang="zh-CN" sz="200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p:cNvSpPr txBox="1"/>
          <p:nvPr>
            <p:custDataLst>
              <p:tags r:id="rId22"/>
            </p:custDataLst>
          </p:nvPr>
        </p:nvSpPr>
        <p:spPr>
          <a:xfrm>
            <a:off x="2770131" y="1614099"/>
            <a:ext cx="2421377" cy="564254"/>
          </a:xfrm>
          <a:prstGeom prst="rect">
            <a:avLst/>
          </a:prstGeom>
          <a:noFill/>
        </p:spPr>
        <p:txBody>
          <a:bodyPr wrap="square" rtlCol="0" anchor="ctr">
            <a:normAutofit fontScale="75000" lnSpcReduction="20000"/>
          </a:bodyPr>
          <a:lstStyle/>
          <a:p>
            <a:pPr algn="ctr">
              <a:lnSpc>
                <a:spcPct val="120000"/>
              </a:lnSpc>
            </a:pP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2000-2010</a:t>
            </a: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年</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智能化小区</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矩形 54"/>
          <p:cNvSpPr/>
          <p:nvPr>
            <p:custDataLst>
              <p:tags r:id="rId23"/>
            </p:custDataLst>
          </p:nvPr>
        </p:nvSpPr>
        <p:spPr>
          <a:xfrm>
            <a:off x="2643947" y="2203290"/>
            <a:ext cx="2663511" cy="911850"/>
          </a:xfrm>
          <a:prstGeom prst="rect">
            <a:avLst/>
          </a:prstGeom>
        </p:spPr>
        <p:txBody>
          <a:bodyPr wrap="square" lIns="90000" rIns="90000" anchor="t" anchorCtr="0">
            <a:normAutofit/>
          </a:bodyPr>
          <a:lstStyle/>
          <a:p>
            <a:pPr algn="ctr">
              <a:lnSpc>
                <a:spcPct val="120000"/>
              </a:lnSpc>
            </a:pPr>
            <a:r>
              <a:rPr lang="zh-CN" altLang="en-US" sz="1600" spc="150">
                <a:latin typeface="Arial" panose="020B0604020202020204" pitchFamily="34" charset="0"/>
                <a:ea typeface="微软雅黑" panose="020B0503020204020204" pitchFamily="34" charset="-122"/>
                <a:sym typeface="Arial" panose="020B0604020202020204" pitchFamily="34" charset="0"/>
              </a:rPr>
              <a:t>注重小区安防建设，监控、周界防范、门禁等</a:t>
            </a:r>
            <a:endParaRPr lang="zh-CN" altLang="en-US" sz="1600" spc="150">
              <a:latin typeface="Arial" panose="020B0604020202020204" pitchFamily="34" charset="0"/>
              <a:ea typeface="微软雅黑" panose="020B0503020204020204" pitchFamily="34" charset="-122"/>
              <a:sym typeface="Arial" panose="020B0604020202020204" pitchFamily="34" charset="0"/>
            </a:endParaRPr>
          </a:p>
        </p:txBody>
      </p:sp>
      <p:sp>
        <p:nvSpPr>
          <p:cNvPr id="56" name="矩形 55"/>
          <p:cNvSpPr/>
          <p:nvPr>
            <p:custDataLst>
              <p:tags r:id="rId24"/>
            </p:custDataLst>
          </p:nvPr>
        </p:nvSpPr>
        <p:spPr>
          <a:xfrm>
            <a:off x="6799134" y="1159652"/>
            <a:ext cx="2663515" cy="564254"/>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lIns="36000" rIns="36000" rtlCol="0" anchor="ctr">
            <a:noAutofit/>
          </a:bodyPr>
          <a:lstStyle/>
          <a:p>
            <a:pPr algn="ctr">
              <a:lnSpc>
                <a:spcPct val="120000"/>
              </a:lnSpc>
            </a:pP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custDataLst>
              <p:tags r:id="rId25"/>
            </p:custDataLst>
          </p:nvPr>
        </p:nvSpPr>
        <p:spPr>
          <a:xfrm>
            <a:off x="6920203" y="1159652"/>
            <a:ext cx="2421377" cy="564254"/>
          </a:xfrm>
          <a:prstGeom prst="rect">
            <a:avLst/>
          </a:prstGeom>
          <a:noFill/>
        </p:spPr>
        <p:txBody>
          <a:bodyPr wrap="square" rtlCol="0" anchor="ctr">
            <a:normAutofit fontScale="75000" lnSpcReduction="20000"/>
          </a:bodyPr>
          <a:lstStyle/>
          <a:p>
            <a:pPr algn="ctr">
              <a:lnSpc>
                <a:spcPct val="120000"/>
              </a:lnSpc>
            </a:pPr>
            <a:r>
              <a:rPr lang="en-US" altLang="zh-CN"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2015-2020</a:t>
            </a: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年</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智慧社区</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矩形 57"/>
          <p:cNvSpPr/>
          <p:nvPr>
            <p:custDataLst>
              <p:tags r:id="rId26"/>
            </p:custDataLst>
          </p:nvPr>
        </p:nvSpPr>
        <p:spPr>
          <a:xfrm>
            <a:off x="6799134" y="1746551"/>
            <a:ext cx="2663511" cy="911850"/>
          </a:xfrm>
          <a:prstGeom prst="rect">
            <a:avLst/>
          </a:prstGeom>
        </p:spPr>
        <p:txBody>
          <a:bodyPr wrap="square" lIns="90000" rIns="90000" anchor="t" anchorCtr="0">
            <a:normAutofit fontScale="80000" lnSpcReduction="10000"/>
          </a:bodyPr>
          <a:lstStyle/>
          <a:p>
            <a:pPr algn="ctr">
              <a:lnSpc>
                <a:spcPct val="120000"/>
              </a:lnSpc>
            </a:pPr>
            <a:r>
              <a:rPr lang="zh-CN" altLang="en-US" sz="1600" spc="150">
                <a:latin typeface="Arial" panose="020B0604020202020204" pitchFamily="34" charset="0"/>
                <a:ea typeface="微软雅黑" panose="020B0503020204020204" pitchFamily="34" charset="-122"/>
                <a:sym typeface="Arial" panose="020B0604020202020204" pitchFamily="34" charset="0"/>
              </a:rPr>
              <a:t>构建智慧社区，向</a:t>
            </a:r>
            <a:r>
              <a:rPr lang="en-US" altLang="zh-CN" sz="1600" spc="150">
                <a:latin typeface="Arial" panose="020B0604020202020204" pitchFamily="34" charset="0"/>
                <a:ea typeface="微软雅黑" panose="020B0503020204020204" pitchFamily="34" charset="-122"/>
                <a:sym typeface="Arial" panose="020B0604020202020204" pitchFamily="34" charset="0"/>
              </a:rPr>
              <a:t>“</a:t>
            </a:r>
            <a:r>
              <a:rPr lang="zh-CN" altLang="en-US" sz="1600" spc="150">
                <a:latin typeface="Arial" panose="020B0604020202020204" pitchFamily="34" charset="0"/>
                <a:ea typeface="微软雅黑" panose="020B0503020204020204" pitchFamily="34" charset="-122"/>
                <a:sym typeface="Arial" panose="020B0604020202020204" pitchFamily="34" charset="0"/>
              </a:rPr>
              <a:t>六化</a:t>
            </a:r>
            <a:r>
              <a:rPr lang="en-US" altLang="zh-CN" sz="1600" spc="150">
                <a:latin typeface="Arial" panose="020B0604020202020204" pitchFamily="34" charset="0"/>
                <a:ea typeface="微软雅黑" panose="020B0503020204020204" pitchFamily="34" charset="-122"/>
                <a:sym typeface="Arial" panose="020B0604020202020204" pitchFamily="34" charset="0"/>
              </a:rPr>
              <a:t>”</a:t>
            </a:r>
            <a:r>
              <a:rPr lang="zh-CN" altLang="en-US" sz="1600" spc="150">
                <a:latin typeface="Arial" panose="020B0604020202020204" pitchFamily="34" charset="0"/>
                <a:ea typeface="微软雅黑" panose="020B0503020204020204" pitchFamily="34" charset="-122"/>
                <a:sym typeface="Arial" panose="020B0604020202020204" pitchFamily="34" charset="0"/>
              </a:rPr>
              <a:t>发展：集成化、网络化、数字化、无线化、智能化、模块化</a:t>
            </a:r>
            <a:endParaRPr lang="zh-CN" altLang="en-US" sz="1600" spc="15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00930" y="902923"/>
            <a:ext cx="11449272" cy="1162241"/>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zh-CN"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sym typeface="+mn-lt"/>
              </a:rPr>
              <a:t>智慧社区</a:t>
            </a:r>
            <a:r>
              <a:rPr kumimoji="0" lang="zh-CN"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是社区管理的一种新理念，是新形势下社会管理创新的一种新模式。智慧社区是指充分利用物联网、云计算、移动互联网等新一代信息技术的集成应用，为社区居民提供一个安全、舒适、便利的现代化、智慧化生活环境，从而形成基于信息化、智能化社会管理与服务的一种新的管理形态的社区</a:t>
            </a:r>
            <a:endPar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sp>
        <p:nvSpPr>
          <p:cNvPr id="20" name="Oval 50"/>
          <p:cNvSpPr>
            <a:spLocks noChangeArrowheads="1"/>
          </p:cNvSpPr>
          <p:nvPr/>
        </p:nvSpPr>
        <p:spPr bwMode="auto">
          <a:xfrm>
            <a:off x="10056440" y="2184980"/>
            <a:ext cx="1512168" cy="1470720"/>
          </a:xfrm>
          <a:prstGeom prst="ellipse">
            <a:avLst/>
          </a:prstGeom>
          <a:blipFill dpi="0" rotWithShape="1">
            <a:blip r:embed="rId1"/>
            <a:srcRect/>
            <a:stretch>
              <a:fillRect/>
            </a:stretch>
          </a:blipFill>
          <a:ln w="76200">
            <a:solidFill>
              <a:srgbClr val="000000"/>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92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pic>
        <p:nvPicPr>
          <p:cNvPr id="21" name="图片 20"/>
          <p:cNvPicPr>
            <a:picLocks noChangeAspect="1"/>
          </p:cNvPicPr>
          <p:nvPr/>
        </p:nvPicPr>
        <p:blipFill rotWithShape="1">
          <a:blip r:embed="rId2"/>
          <a:srcRect l="12773" r="33762"/>
          <a:stretch>
            <a:fillRect/>
          </a:stretch>
        </p:blipFill>
        <p:spPr>
          <a:xfrm>
            <a:off x="635324" y="2184980"/>
            <a:ext cx="1386350" cy="1361808"/>
          </a:xfrm>
          <a:prstGeom prst="ellipse">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tile tx="635000" ty="0" sx="100000" sy="100000" flip="none" algn="ctr"/>
          </a:blipFill>
          <a:ln w="38100">
            <a:noFill/>
          </a:ln>
        </p:spPr>
      </p:pic>
      <p:sp>
        <p:nvSpPr>
          <p:cNvPr id="22" name="Right Arrow 45"/>
          <p:cNvSpPr/>
          <p:nvPr/>
        </p:nvSpPr>
        <p:spPr bwMode="auto">
          <a:xfrm flipV="1">
            <a:off x="2279576" y="2790269"/>
            <a:ext cx="7632848" cy="550146"/>
          </a:xfrm>
          <a:prstGeom prst="rightArrow">
            <a:avLst>
              <a:gd name="adj1" fmla="val 36541"/>
              <a:gd name="adj2" fmla="val 67945"/>
            </a:avLst>
          </a:prstGeom>
          <a:gradFill flip="none" rotWithShape="1">
            <a:gsLst>
              <a:gs pos="0">
                <a:srgbClr val="00B9F2">
                  <a:alpha val="0"/>
                </a:srgbClr>
              </a:gs>
              <a:gs pos="20000">
                <a:srgbClr val="00B9F2"/>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23" name="矩形 22"/>
          <p:cNvSpPr/>
          <p:nvPr/>
        </p:nvSpPr>
        <p:spPr>
          <a:xfrm>
            <a:off x="2910390" y="2084770"/>
            <a:ext cx="6590930" cy="750398"/>
          </a:xfrm>
          <a:prstGeom prst="rect">
            <a:avLst/>
          </a:prstGeom>
        </p:spPr>
        <p:txBody>
          <a:bodyPr wrap="square">
            <a:spAutoFit/>
          </a:body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2017</a:t>
            </a:r>
            <a:r>
              <a:rPr kumimoji="0" lang="zh-CN" altLang="en-US"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年，总书记19大 报告：</a:t>
            </a:r>
            <a:r>
              <a:rPr kumimoji="0" lang="zh-CN" altLang="en-US" sz="16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rPr>
              <a:t>“</a:t>
            </a:r>
            <a:r>
              <a:rPr kumimoji="0" lang="zh-CN" altLang="en-US" sz="16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把人民对美好生活向往作为党的奋斗目标</a:t>
            </a:r>
            <a:r>
              <a:rPr kumimoji="0" lang="zh-CN" altLang="en-US" sz="16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rPr>
              <a:t>”</a:t>
            </a:r>
            <a:r>
              <a:rPr kumimoji="0" lang="zh-CN" altLang="en-US" sz="16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 </a:t>
            </a:r>
            <a:r>
              <a:rPr kumimoji="0" lang="zh-CN" altLang="en-US"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a:t>
            </a:r>
            <a:endParaRPr kumimoji="0" lang="en-US" altLang="zh-CN"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endParaRPr>
          </a:p>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智慧社区成为着力点</a:t>
            </a:r>
            <a:endParaRPr kumimoji="0" lang="zh-CN" altLang="en-US" sz="14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endParaRPr>
          </a:p>
        </p:txBody>
      </p:sp>
      <p:sp>
        <p:nvSpPr>
          <p:cNvPr id="24" name="矩形 23"/>
          <p:cNvSpPr/>
          <p:nvPr/>
        </p:nvSpPr>
        <p:spPr>
          <a:xfrm>
            <a:off x="3420189" y="6106396"/>
            <a:ext cx="5570756" cy="4001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rPr>
              <a:t>高层关注，政策引领，为智慧社区发展指明方向</a:t>
            </a:r>
            <a:endParaRPr kumimoji="0" lang="zh-CN" altLang="en-US"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endParaRPr>
          </a:p>
        </p:txBody>
      </p:sp>
      <p:grpSp>
        <p:nvGrpSpPr>
          <p:cNvPr id="25" name="组合 24"/>
          <p:cNvGrpSpPr/>
          <p:nvPr/>
        </p:nvGrpSpPr>
        <p:grpSpPr>
          <a:xfrm>
            <a:off x="446547" y="3709800"/>
            <a:ext cx="11275080" cy="2006035"/>
            <a:chOff x="456072" y="3662175"/>
            <a:chExt cx="11275080" cy="2006035"/>
          </a:xfrm>
        </p:grpSpPr>
        <p:sp>
          <p:nvSpPr>
            <p:cNvPr id="26" name="矩形 25"/>
            <p:cNvSpPr/>
            <p:nvPr/>
          </p:nvSpPr>
          <p:spPr>
            <a:xfrm>
              <a:off x="699616" y="4265880"/>
              <a:ext cx="1781126" cy="1350563"/>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宋体" panose="02010600030101010101" pitchFamily="2" charset="-122"/>
                </a:rPr>
                <a:t>住建部</a:t>
              </a: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宋体" panose="02010600030101010101" pitchFamily="2" charset="-122"/>
                </a:rPr>
                <a:t>发布</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宋体" panose="02010600030101010101" pitchFamily="2" charset="-122"/>
                </a:rPr>
                <a:t>《智慧社区建设指南》</a:t>
              </a: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宋体" panose="02010600030101010101" pitchFamily="2" charset="-122"/>
                </a:rPr>
                <a:t>，</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宋体" panose="02010600030101010101" pitchFamily="2" charset="-122"/>
                </a:rPr>
                <a:t>指导各地开展智慧社区建设</a:t>
              </a:r>
              <a:endParaRPr kumimoji="0" lang="zh-CN" altLang="en-US" sz="1400" b="0" i="0" u="none" strike="noStrike" kern="1200" cap="none" spc="0" normalizeH="0" baseline="0" noProof="0" dirty="0">
                <a:ln>
                  <a:noFill/>
                </a:ln>
                <a:effectLst/>
                <a:uLnTx/>
                <a:uFillTx/>
                <a:latin typeface="Calibri" panose="020F0502020204030204"/>
                <a:ea typeface="微软雅黑" panose="020B0503020204020204" pitchFamily="34" charset="-122"/>
                <a:cs typeface="+mn-cs"/>
              </a:endParaRPr>
            </a:p>
          </p:txBody>
        </p:sp>
        <p:sp>
          <p:nvSpPr>
            <p:cNvPr id="27" name="矩形 26"/>
            <p:cNvSpPr/>
            <p:nvPr/>
          </p:nvSpPr>
          <p:spPr>
            <a:xfrm>
              <a:off x="2706602" y="4282302"/>
              <a:ext cx="2654460" cy="1350563"/>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国务院《关于印发“十三五”国家信息化规划的通知》</a:t>
              </a:r>
              <a:r>
                <a:rPr kumimoji="0" lang="en-US"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“推进智慧社区建设，完善城乡社区公共服务综合信息平台</a:t>
              </a:r>
              <a:endPar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endParaRPr>
            </a:p>
          </p:txBody>
        </p:sp>
        <p:sp>
          <p:nvSpPr>
            <p:cNvPr id="28" name="矩形 27"/>
            <p:cNvSpPr/>
            <p:nvPr/>
          </p:nvSpPr>
          <p:spPr>
            <a:xfrm>
              <a:off x="479376" y="3993224"/>
              <a:ext cx="11123662" cy="10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9" name="椭圆 28"/>
            <p:cNvSpPr/>
            <p:nvPr/>
          </p:nvSpPr>
          <p:spPr>
            <a:xfrm>
              <a:off x="456072" y="3894095"/>
              <a:ext cx="311336" cy="307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0" name="矩形 29"/>
            <p:cNvSpPr/>
            <p:nvPr/>
          </p:nvSpPr>
          <p:spPr>
            <a:xfrm>
              <a:off x="858657" y="3662175"/>
              <a:ext cx="899605" cy="307777"/>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rPr>
                <a:t>2014.05</a:t>
              </a:r>
              <a:endPar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2615759" y="3665841"/>
              <a:ext cx="899605" cy="307777"/>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2016.12</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2" name="椭圆 31"/>
            <p:cNvSpPr/>
            <p:nvPr/>
          </p:nvSpPr>
          <p:spPr>
            <a:xfrm>
              <a:off x="2423592" y="3894095"/>
              <a:ext cx="311336" cy="307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3" name="矩形 32"/>
            <p:cNvSpPr/>
            <p:nvPr/>
          </p:nvSpPr>
          <p:spPr>
            <a:xfrm>
              <a:off x="5508810" y="3662175"/>
              <a:ext cx="899605" cy="307777"/>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2017.06</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4" name="椭圆 33"/>
            <p:cNvSpPr/>
            <p:nvPr/>
          </p:nvSpPr>
          <p:spPr>
            <a:xfrm>
              <a:off x="5316643" y="3890429"/>
              <a:ext cx="311336" cy="307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5" name="矩形 34"/>
            <p:cNvSpPr/>
            <p:nvPr/>
          </p:nvSpPr>
          <p:spPr>
            <a:xfrm>
              <a:off x="9139912" y="3665841"/>
              <a:ext cx="899605" cy="307777"/>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2019.04</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6" name="椭圆 35"/>
            <p:cNvSpPr/>
            <p:nvPr/>
          </p:nvSpPr>
          <p:spPr>
            <a:xfrm>
              <a:off x="8947745" y="3894095"/>
              <a:ext cx="311336" cy="307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7" name="矩形 36"/>
            <p:cNvSpPr/>
            <p:nvPr/>
          </p:nvSpPr>
          <p:spPr>
            <a:xfrm>
              <a:off x="9219151" y="4321303"/>
              <a:ext cx="2512001" cy="1346907"/>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lang="en-US" altLang="zh-CN" sz="1400" dirty="0">
                  <a:latin typeface="微软雅黑" panose="020B0503020204020204" pitchFamily="34" charset="-122"/>
                  <a:ea typeface="微软雅黑" panose="020B0503020204020204" pitchFamily="34" charset="-122"/>
                </a:rPr>
                <a:t>XX</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省政府正式印发</a:t>
              </a:r>
              <a:r>
                <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《XX</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省未来社区建设试点工作方案</a:t>
              </a:r>
              <a:r>
                <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，标志着未来社区建设工作全面启动</a:t>
              </a:r>
              <a:endParaRPr kumimoji="0" lang="zh-CN" altLang="en-US" sz="6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p:cNvCxnSpPr/>
            <p:nvPr/>
          </p:nvCxnSpPr>
          <p:spPr>
            <a:xfrm>
              <a:off x="5462332" y="4196012"/>
              <a:ext cx="0" cy="14204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574281" y="4196012"/>
              <a:ext cx="0" cy="14204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5556441" y="4311017"/>
              <a:ext cx="3386719" cy="1350563"/>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中国中央、</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国务院</a:t>
              </a: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印发</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关于加强和完善城乡社区治理的意见</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a:t>
              </a: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指出： </a:t>
              </a:r>
              <a:r>
                <a:rPr kumimoji="0" lang="zh-CN" altLang="zh-CN"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a:t>
              </a:r>
              <a:r>
                <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rPr>
                <a:t>增强社区信息化应用能力，不断提升城乡社区治理水平</a:t>
              </a:r>
              <a:endParaRPr kumimoji="0" lang="zh-CN" altLang="en-US" sz="1400" b="0" i="0" u="none" strike="noStrike" kern="0" cap="none" spc="0" normalizeH="0" baseline="0" noProof="0" dirty="0">
                <a:ln>
                  <a:noFill/>
                </a:ln>
                <a:effectLst/>
                <a:uLnTx/>
                <a:uFillTx/>
                <a:latin typeface="Calibri" panose="020F0502020204030204"/>
                <a:ea typeface="微软雅黑" panose="020B0503020204020204" pitchFamily="34" charset="-122"/>
                <a:cs typeface="+mn-cs"/>
              </a:endParaRPr>
            </a:p>
          </p:txBody>
        </p:sp>
        <p:cxnSp>
          <p:nvCxnSpPr>
            <p:cNvPr id="41" name="直接连接符 40"/>
            <p:cNvCxnSpPr/>
            <p:nvPr/>
          </p:nvCxnSpPr>
          <p:spPr>
            <a:xfrm>
              <a:off x="590825" y="4196012"/>
              <a:ext cx="0" cy="14204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100997" y="4196011"/>
              <a:ext cx="0" cy="142043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45"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46" name="标题"/>
          <p:cNvSpPr txBox="1"/>
          <p:nvPr/>
        </p:nvSpPr>
        <p:spPr>
          <a:xfrm>
            <a:off x="701358" y="359410"/>
            <a:ext cx="6409911" cy="40011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背景分析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政策引导下的社区发展趋势</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智慧社区</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46" name="标题"/>
          <p:cNvSpPr txBox="1"/>
          <p:nvPr/>
        </p:nvSpPr>
        <p:spPr>
          <a:xfrm>
            <a:off x="701358" y="359410"/>
            <a:ext cx="6409911" cy="40011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背景分析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后疫情时代催化社区的建设和发展</a:t>
            </a:r>
            <a:endParaRPr lang="zh-CN" altLang="en-US" sz="2000" b="1" dirty="0">
              <a:latin typeface="微软雅黑" panose="020B0503020204020204" pitchFamily="34" charset="-122"/>
              <a:ea typeface="微软雅黑" panose="020B0503020204020204" pitchFamily="34" charset="-122"/>
            </a:endParaRPr>
          </a:p>
        </p:txBody>
      </p:sp>
      <p:sp>
        <p:nvSpPr>
          <p:cNvPr id="25" name="矩形 24"/>
          <p:cNvSpPr/>
          <p:nvPr/>
        </p:nvSpPr>
        <p:spPr>
          <a:xfrm>
            <a:off x="491884" y="5997861"/>
            <a:ext cx="10686297" cy="501291"/>
          </a:xfrm>
          <a:prstGeom prst="rect">
            <a:avLst/>
          </a:prstGeom>
        </p:spPr>
        <p:txBody>
          <a:bodyPr wrap="square">
            <a:spAutoFit/>
          </a:body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a:t>
            </a:r>
            <a:r>
              <a:rPr kumimoji="0" lang="zh-CN" altLang="en-US"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sym typeface="+mn-lt"/>
              </a:rPr>
              <a:t>后疫情时代</a:t>
            </a:r>
            <a:r>
              <a:rPr kumimoji="0" lang="zh-CN" altLang="en-US" sz="20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a:t>
            </a:r>
            <a:r>
              <a:rPr kumimoji="0" lang="zh-CN" altLang="en-US"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sym typeface="+mn-lt"/>
              </a:rPr>
              <a:t> 用事实说话，让人们充分认知到智慧社区的重要性，催促智慧社区建设提速</a:t>
            </a:r>
            <a:endParaRPr kumimoji="0" lang="zh-CN" altLang="en-US" sz="2000" b="1" i="0" u="none" strike="noStrike" kern="1200" cap="none" spc="0" normalizeH="0" baseline="0" noProof="0" dirty="0">
              <a:ln>
                <a:noFill/>
              </a:ln>
              <a:solidFill>
                <a:srgbClr val="C7000B"/>
              </a:solidFill>
              <a:effectLst/>
              <a:uLnTx/>
              <a:uFillTx/>
              <a:latin typeface="Calibri" panose="020F0502020204030204"/>
              <a:ea typeface="微软雅黑" panose="020B0503020204020204" pitchFamily="34" charset="-122"/>
              <a:cs typeface="+mn-cs"/>
              <a:sym typeface="+mn-lt"/>
            </a:endParaRPr>
          </a:p>
        </p:txBody>
      </p:sp>
      <p:sp>
        <p:nvSpPr>
          <p:cNvPr id="26" name="矩形 25"/>
          <p:cNvSpPr/>
          <p:nvPr/>
        </p:nvSpPr>
        <p:spPr>
          <a:xfrm>
            <a:off x="436426" y="847541"/>
            <a:ext cx="11305256" cy="700576"/>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    2020</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年初的新冠疫情汹涌来袭，让人措手不及，损失惨重。社区作为人们抗击疫情的前沿阵地，受到巨大冲击。在当前国内疫情趋于基本稳定的背景下，必须痛定思痛，深刻反思，通过加快推进智慧社区建设，</a:t>
            </a:r>
            <a:r>
              <a:rPr kumimoji="0" lang="zh-CN" altLang="en-US" sz="14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sym typeface="+mn-lt"/>
              </a:rPr>
              <a:t>“</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亡羊补牢、为时未晚</a:t>
            </a:r>
            <a:r>
              <a:rPr kumimoji="0" lang="zh-CN" altLang="en-US" sz="1400" b="1"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ea"/>
                <a:sym typeface="+mn-lt"/>
              </a:rPr>
              <a:t>”</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 </a:t>
            </a:r>
            <a:endPar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endParaRPr>
          </a:p>
        </p:txBody>
      </p:sp>
      <p:pic>
        <p:nvPicPr>
          <p:cNvPr id="27" name="图片占位符 37" descr="C:\Users\zhang\Desktop\Snipaste_2020-02-03_16-32-38.pngSnipaste_2020-02-03_16-32-38"/>
          <p:cNvPicPr>
            <a:picLocks noGrp="1" noChangeAspect="1"/>
          </p:cNvPicPr>
          <p:nvPr/>
        </p:nvPicPr>
        <p:blipFill>
          <a:blip r:embed="rId1"/>
          <a:srcRect/>
          <a:stretch>
            <a:fillRect/>
          </a:stretch>
        </p:blipFill>
        <p:spPr>
          <a:xfrm>
            <a:off x="8523296" y="1946939"/>
            <a:ext cx="1666374" cy="1639014"/>
          </a:xfrm>
          <a:prstGeom prst="ellipse">
            <a:avLst/>
          </a:prstGeom>
          <a:ln w="57150">
            <a:solidFill>
              <a:schemeClr val="bg1"/>
            </a:solidFill>
          </a:ln>
        </p:spPr>
      </p:pic>
      <p:pic>
        <p:nvPicPr>
          <p:cNvPr id="28" name="图片 27"/>
          <p:cNvPicPr>
            <a:picLocks noChangeAspect="1"/>
          </p:cNvPicPr>
          <p:nvPr/>
        </p:nvPicPr>
        <p:blipFill rotWithShape="1">
          <a:blip r:embed="rId2">
            <a:extLst>
              <a:ext uri="{28A0092B-C50C-407E-A947-70E740481C1C}">
                <a14:useLocalDpi xmlns:a14="http://schemas.microsoft.com/office/drawing/2010/main" val="0"/>
              </a:ext>
            </a:extLst>
          </a:blip>
          <a:srcRect r="27868"/>
          <a:stretch>
            <a:fillRect/>
          </a:stretch>
        </p:blipFill>
        <p:spPr>
          <a:xfrm>
            <a:off x="1828986" y="4083700"/>
            <a:ext cx="1666374" cy="1609428"/>
          </a:xfrm>
          <a:prstGeom prst="ellipse">
            <a:avLst/>
          </a:prstGeom>
          <a:ln w="57150">
            <a:solidFill>
              <a:schemeClr val="bg1"/>
            </a:solidFill>
          </a:ln>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26583"/>
          <a:stretch>
            <a:fillRect/>
          </a:stretch>
        </p:blipFill>
        <p:spPr>
          <a:xfrm>
            <a:off x="8566110" y="4169736"/>
            <a:ext cx="1623559" cy="1523392"/>
          </a:xfrm>
          <a:prstGeom prst="ellipse">
            <a:avLst/>
          </a:prstGeom>
          <a:ln w="57150">
            <a:solidFill>
              <a:schemeClr val="bg1"/>
            </a:solidFill>
          </a:ln>
        </p:spPr>
      </p:pic>
      <p:pic>
        <p:nvPicPr>
          <p:cNvPr id="30" name="图片 29"/>
          <p:cNvPicPr/>
          <p:nvPr/>
        </p:nvPicPr>
        <p:blipFill rotWithShape="1">
          <a:blip r:embed="rId4">
            <a:extLst>
              <a:ext uri="{28A0092B-C50C-407E-A947-70E740481C1C}">
                <a14:useLocalDpi xmlns:a14="http://schemas.microsoft.com/office/drawing/2010/main" val="0"/>
              </a:ext>
            </a:extLst>
          </a:blip>
          <a:srcRect l="2189" r="14489"/>
          <a:stretch>
            <a:fillRect/>
          </a:stretch>
        </p:blipFill>
        <p:spPr bwMode="auto">
          <a:xfrm>
            <a:off x="1828986" y="1926992"/>
            <a:ext cx="1666374" cy="1609428"/>
          </a:xfrm>
          <a:prstGeom prst="ellipse">
            <a:avLst/>
          </a:prstGeom>
          <a:ln w="57150">
            <a:solidFill>
              <a:schemeClr val="bg1"/>
            </a:solidFill>
          </a:ln>
        </p:spPr>
      </p:pic>
      <p:sp>
        <p:nvSpPr>
          <p:cNvPr id="31" name="矩形 30"/>
          <p:cNvSpPr/>
          <p:nvPr/>
        </p:nvSpPr>
        <p:spPr>
          <a:xfrm>
            <a:off x="3462238" y="1931275"/>
            <a:ext cx="2283460" cy="46166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rPr>
              <a:t>“</a:t>
            </a:r>
            <a:r>
              <a:rPr kumimoji="0" lang="zh-CN" altLang="en-US" sz="1200" b="0" i="0" u="none" strike="noStrike" kern="1200" cap="none" spc="0" normalizeH="0" baseline="0" noProof="0" dirty="0">
                <a:ln>
                  <a:noFill/>
                </a:ln>
                <a:effectLst/>
                <a:uLnTx/>
                <a:uFillTx/>
                <a:latin typeface="Calibri" panose="020F0502020204030204"/>
                <a:ea typeface="微软雅黑" panose="020B0503020204020204" pitchFamily="34" charset="-122"/>
                <a:cs typeface="+mn-cs"/>
              </a:rPr>
              <a:t>人-人</a:t>
            </a:r>
            <a:r>
              <a:rPr kumimoji="0" lang="zh-CN" altLang="en-US" sz="1200" b="0"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rPr>
              <a:t>”</a:t>
            </a:r>
            <a:r>
              <a:rPr kumimoji="0" lang="zh-CN" altLang="en-US" sz="1200" b="0" i="0" u="none" strike="noStrike" kern="1200" cap="none" spc="0" normalizeH="0" baseline="0" noProof="0" dirty="0">
                <a:ln>
                  <a:noFill/>
                </a:ln>
                <a:effectLst/>
                <a:uLnTx/>
                <a:uFillTx/>
                <a:latin typeface="Calibri" panose="020F0502020204030204"/>
                <a:ea typeface="微软雅黑" panose="020B0503020204020204" pitchFamily="34" charset="-122"/>
                <a:cs typeface="+mn-cs"/>
              </a:rPr>
              <a:t> 接触低效耗时</a:t>
            </a:r>
            <a:endParaRPr kumimoji="0" lang="en-US" altLang="zh-CN" sz="1200" b="0" i="0" u="none" strike="noStrike" kern="1200" cap="none" spc="0" normalizeH="0" baseline="0" noProof="0" dirty="0">
              <a:ln>
                <a:noFill/>
              </a:ln>
              <a:effectLst/>
              <a:uLnTx/>
              <a:uFillTx/>
              <a:latin typeface="Calibri" panose="020F0502020204030204"/>
              <a:ea typeface="微软雅黑" panose="020B0503020204020204" pitchFamily="34" charset="-122"/>
              <a:cs typeface="+mn-cs"/>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Calibri" panose="020F0502020204030204"/>
                <a:ea typeface="微软雅黑" panose="020B0503020204020204" pitchFamily="34" charset="-122"/>
                <a:cs typeface="+mn-cs"/>
              </a:rPr>
              <a:t>门岗拥堵、危机潜伏</a:t>
            </a:r>
            <a:endParaRPr kumimoji="0" lang="zh-CN" altLang="en-US" sz="1200" b="0" i="0" u="none" strike="noStrike" kern="1200" cap="none" spc="0" normalizeH="0" baseline="0" noProof="0" dirty="0">
              <a:ln>
                <a:noFill/>
              </a:ln>
              <a:effectLst/>
              <a:uLnTx/>
              <a:uFillTx/>
              <a:latin typeface="Calibri" panose="020F0502020204030204"/>
              <a:ea typeface="微软雅黑" panose="020B0503020204020204" pitchFamily="34" charset="-122"/>
              <a:cs typeface="+mn-cs"/>
            </a:endParaRPr>
          </a:p>
        </p:txBody>
      </p:sp>
      <p:sp>
        <p:nvSpPr>
          <p:cNvPr id="32" name="矩形 31"/>
          <p:cNvSpPr/>
          <p:nvPr/>
        </p:nvSpPr>
        <p:spPr>
          <a:xfrm>
            <a:off x="6699175" y="1963137"/>
            <a:ext cx="1666374" cy="46166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车辆出入人工盘查</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疫区车辆防控困难</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3727789" y="5004992"/>
            <a:ext cx="2107244" cy="46166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人员聚集无法做到第一</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时间发现，造成干预滞后</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6294887" y="5013385"/>
            <a:ext cx="2208918" cy="46166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社区内部电梯区域，</a:t>
            </a:r>
            <a:endParaRPr kumimoji="0" lang="en-US" altLang="zh-CN"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按钮乘梯，高危险操作</a:t>
            </a:r>
            <a:endParaRPr kumimoji="0" lang="zh-CN" altLang="en-US" sz="1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cxnSp>
        <p:nvCxnSpPr>
          <p:cNvPr id="35" name="直接连接符 34"/>
          <p:cNvCxnSpPr/>
          <p:nvPr/>
        </p:nvCxnSpPr>
        <p:spPr>
          <a:xfrm>
            <a:off x="3737327" y="2545564"/>
            <a:ext cx="1733282" cy="0"/>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36" name="直接连接符 35"/>
          <p:cNvCxnSpPr/>
          <p:nvPr/>
        </p:nvCxnSpPr>
        <p:spPr>
          <a:xfrm>
            <a:off x="6699175" y="2545564"/>
            <a:ext cx="1535697" cy="0"/>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37" name="直接连接符 36"/>
          <p:cNvCxnSpPr/>
          <p:nvPr/>
        </p:nvCxnSpPr>
        <p:spPr>
          <a:xfrm>
            <a:off x="6491080" y="5646561"/>
            <a:ext cx="1733282" cy="0"/>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38" name="直接连接符 37"/>
          <p:cNvCxnSpPr/>
          <p:nvPr/>
        </p:nvCxnSpPr>
        <p:spPr>
          <a:xfrm>
            <a:off x="3863126" y="5632964"/>
            <a:ext cx="1733282" cy="0"/>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39" name="直接连接符 38"/>
          <p:cNvCxnSpPr>
            <a:stCxn id="30" idx="6"/>
          </p:cNvCxnSpPr>
          <p:nvPr/>
        </p:nvCxnSpPr>
        <p:spPr>
          <a:xfrm flipV="1">
            <a:off x="3495360" y="2568046"/>
            <a:ext cx="226130" cy="163660"/>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40" name="直接连接符 39"/>
          <p:cNvCxnSpPr/>
          <p:nvPr/>
        </p:nvCxnSpPr>
        <p:spPr>
          <a:xfrm>
            <a:off x="3495360" y="5250827"/>
            <a:ext cx="331238" cy="336777"/>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41" name="直接连接符 40"/>
          <p:cNvCxnSpPr/>
          <p:nvPr/>
        </p:nvCxnSpPr>
        <p:spPr>
          <a:xfrm flipH="1">
            <a:off x="8234872" y="5323278"/>
            <a:ext cx="367766" cy="303544"/>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cxnSp>
        <p:nvCxnSpPr>
          <p:cNvPr id="42" name="直接连接符 41"/>
          <p:cNvCxnSpPr>
            <a:endCxn id="27" idx="2"/>
          </p:cNvCxnSpPr>
          <p:nvPr/>
        </p:nvCxnSpPr>
        <p:spPr>
          <a:xfrm>
            <a:off x="8234872" y="2545564"/>
            <a:ext cx="288424" cy="220882"/>
          </a:xfrm>
          <a:prstGeom prst="line">
            <a:avLst/>
          </a:prstGeom>
          <a:ln>
            <a:solidFill>
              <a:srgbClr val="FFC000"/>
            </a:solidFill>
            <a:prstDash val="lgDash"/>
          </a:ln>
        </p:spPr>
        <p:style>
          <a:lnRef idx="1">
            <a:schemeClr val="accent6"/>
          </a:lnRef>
          <a:fillRef idx="0">
            <a:schemeClr val="accent6"/>
          </a:fillRef>
          <a:effectRef idx="0">
            <a:schemeClr val="accent6"/>
          </a:effectRef>
          <a:fontRef idx="minor">
            <a:schemeClr val="tx1"/>
          </a:fontRef>
        </p:style>
      </p:cxnSp>
      <p:grpSp>
        <p:nvGrpSpPr>
          <p:cNvPr id="66" name="组合 65"/>
          <p:cNvGrpSpPr/>
          <p:nvPr/>
        </p:nvGrpSpPr>
        <p:grpSpPr>
          <a:xfrm>
            <a:off x="4459734" y="2775971"/>
            <a:ext cx="2936148" cy="2008528"/>
            <a:chOff x="4431159" y="2756921"/>
            <a:chExt cx="2936148" cy="2008528"/>
          </a:xfrm>
        </p:grpSpPr>
        <p:sp>
          <p:nvSpPr>
            <p:cNvPr id="67" name="矩形 66"/>
            <p:cNvSpPr/>
            <p:nvPr/>
          </p:nvSpPr>
          <p:spPr>
            <a:xfrm>
              <a:off x="5017041" y="2756921"/>
              <a:ext cx="2350266" cy="2008528"/>
            </a:xfrm>
            <a:prstGeom prst="rect">
              <a:avLst/>
            </a:prstGeom>
            <a:noFill/>
            <a:ln w="31750">
              <a:solidFill>
                <a:srgbClr val="00FD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68" name="文本框 67"/>
            <p:cNvSpPr txBox="1"/>
            <p:nvPr/>
          </p:nvSpPr>
          <p:spPr>
            <a:xfrm>
              <a:off x="4431159" y="2971208"/>
              <a:ext cx="2666050" cy="1566322"/>
            </a:xfrm>
            <a:prstGeom prst="rect">
              <a:avLst/>
            </a:prstGeom>
            <a:ln>
              <a:solidFill>
                <a:srgbClr val="00FDFF"/>
              </a:solidFill>
            </a:ln>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69" name="矩形 68"/>
            <p:cNvSpPr/>
            <p:nvPr/>
          </p:nvSpPr>
          <p:spPr>
            <a:xfrm>
              <a:off x="5270563" y="3158514"/>
              <a:ext cx="1660958" cy="1200329"/>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传统社区</a:t>
              </a:r>
              <a:endParaRPr kumimoji="0" lang="en-US" altLang="zh-CN"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面对疫情</a:t>
              </a:r>
              <a:endParaRPr kumimoji="0" lang="en-US" altLang="zh-CN"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疲于应付</a:t>
              </a:r>
              <a:endParaRPr kumimoji="0" lang="en-US" altLang="zh-CN"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rPr>
                <a:t>危机重重</a:t>
              </a:r>
              <a:endParaRPr kumimoji="0" lang="zh-CN" altLang="en-US" sz="1800" b="1" i="0" u="none" strike="noStrike" kern="120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cs"/>
                <a:sym typeface="+mn-lt"/>
              </a:endParaRPr>
            </a:p>
          </p:txBody>
        </p:sp>
      </p:grpSp>
    </p:spTree>
  </p:cSld>
  <p:clrMapOvr>
    <a:masterClrMapping/>
  </p:clrMapOvr>
  <p:transition spd="slow" advClick="0" advTm="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îṣļîḑé-Freeform: Shape 13"/>
          <p:cNvSpPr/>
          <p:nvPr/>
        </p:nvSpPr>
        <p:spPr>
          <a:xfrm rot="16200000" flipH="1">
            <a:off x="5726541" y="5249653"/>
            <a:ext cx="686983" cy="2524666"/>
          </a:xfrm>
          <a:custGeom>
            <a:avLst/>
            <a:gdLst/>
            <a:ahLst/>
            <a:cxnLst>
              <a:cxn ang="0">
                <a:pos x="wd2" y="hd2"/>
              </a:cxn>
              <a:cxn ang="5400000">
                <a:pos x="wd2" y="hd2"/>
              </a:cxn>
              <a:cxn ang="10800000">
                <a:pos x="wd2" y="hd2"/>
              </a:cxn>
              <a:cxn ang="16200000">
                <a:pos x="wd2" y="hd2"/>
              </a:cxn>
            </a:cxnLst>
            <a:rect l="0" t="0" r="r" b="b"/>
            <a:pathLst>
              <a:path w="21600" h="21600" extrusionOk="0">
                <a:moveTo>
                  <a:pt x="61" y="8656"/>
                </a:moveTo>
                <a:lnTo>
                  <a:pt x="21589" y="0"/>
                </a:lnTo>
                <a:lnTo>
                  <a:pt x="21600" y="21600"/>
                </a:lnTo>
                <a:lnTo>
                  <a:pt x="0" y="11830"/>
                </a:lnTo>
                <a:lnTo>
                  <a:pt x="61" y="8656"/>
                </a:lnTo>
                <a:close/>
              </a:path>
            </a:pathLst>
          </a:custGeom>
          <a:gradFill flip="none" rotWithShape="1">
            <a:gsLst>
              <a:gs pos="0">
                <a:srgbClr val="00B9F2">
                  <a:alpha val="0"/>
                </a:srgbClr>
              </a:gs>
              <a:gs pos="20000">
                <a:srgbClr val="00B9F2"/>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0" name="îṣļîḑé-Arrow: Right 14"/>
          <p:cNvSpPr/>
          <p:nvPr/>
        </p:nvSpPr>
        <p:spPr>
          <a:xfrm rot="16200000">
            <a:off x="4578157" y="4342632"/>
            <a:ext cx="2835118" cy="863837"/>
          </a:xfrm>
          <a:prstGeom prst="rightArrow">
            <a:avLst>
              <a:gd name="adj1" fmla="val 42611"/>
              <a:gd name="adj2" fmla="val 85179"/>
            </a:avLst>
          </a:prstGeom>
          <a:gradFill flip="none" rotWithShape="1">
            <a:gsLst>
              <a:gs pos="0">
                <a:srgbClr val="00B9F2">
                  <a:alpha val="0"/>
                </a:srgbClr>
              </a:gs>
              <a:gs pos="20000">
                <a:srgbClr val="00B9F2"/>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1" name="îṣļîḑé-Freeform: Shape 11"/>
          <p:cNvSpPr/>
          <p:nvPr/>
        </p:nvSpPr>
        <p:spPr>
          <a:xfrm rot="16200000" flipH="1">
            <a:off x="1897224" y="4179025"/>
            <a:ext cx="1268763" cy="4104458"/>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gradFill flip="none" rotWithShape="1">
            <a:gsLst>
              <a:gs pos="49438">
                <a:srgbClr val="00B050">
                  <a:alpha val="60000"/>
                </a:srgbClr>
              </a:gs>
              <a:gs pos="0">
                <a:srgbClr val="00B050">
                  <a:alpha val="81000"/>
                </a:srgbClr>
              </a:gs>
              <a:gs pos="20000">
                <a:srgbClr val="00B0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2" name="îṣļîḑé-Arrow: Right 12"/>
          <p:cNvSpPr/>
          <p:nvPr/>
        </p:nvSpPr>
        <p:spPr>
          <a:xfrm rot="16200000">
            <a:off x="3367436" y="4224454"/>
            <a:ext cx="2152085" cy="599566"/>
          </a:xfrm>
          <a:prstGeom prst="rightArrow">
            <a:avLst>
              <a:gd name="adj1" fmla="val 42611"/>
              <a:gd name="adj2" fmla="val 85179"/>
            </a:avLst>
          </a:prstGeom>
          <a:gradFill flip="none" rotWithShape="1">
            <a:gsLst>
              <a:gs pos="49438">
                <a:srgbClr val="00B050">
                  <a:alpha val="60000"/>
                </a:srgbClr>
              </a:gs>
              <a:gs pos="0">
                <a:srgbClr val="00B050">
                  <a:alpha val="81000"/>
                </a:srgbClr>
              </a:gs>
              <a:gs pos="20000">
                <a:srgbClr val="00B0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3" name="îṣļîḑé-Freeform: Shape 11"/>
          <p:cNvSpPr/>
          <p:nvPr/>
        </p:nvSpPr>
        <p:spPr>
          <a:xfrm rot="5400000">
            <a:off x="8801411" y="4171390"/>
            <a:ext cx="1268763" cy="4104458"/>
          </a:xfrm>
          <a:custGeom>
            <a:avLst/>
            <a:gdLst/>
            <a:ahLst/>
            <a:cxnLst>
              <a:cxn ang="0">
                <a:pos x="wd2" y="hd2"/>
              </a:cxn>
              <a:cxn ang="5400000">
                <a:pos x="wd2" y="hd2"/>
              </a:cxn>
              <a:cxn ang="10800000">
                <a:pos x="wd2" y="hd2"/>
              </a:cxn>
              <a:cxn ang="16200000">
                <a:pos x="wd2" y="hd2"/>
              </a:cxn>
            </a:cxnLst>
            <a:rect l="0" t="0" r="r" b="b"/>
            <a:pathLst>
              <a:path w="21600" h="21600" extrusionOk="0">
                <a:moveTo>
                  <a:pt x="27" y="20157"/>
                </a:moveTo>
                <a:lnTo>
                  <a:pt x="21588" y="0"/>
                </a:lnTo>
                <a:lnTo>
                  <a:pt x="21600" y="9767"/>
                </a:lnTo>
                <a:lnTo>
                  <a:pt x="0" y="21600"/>
                </a:lnTo>
                <a:lnTo>
                  <a:pt x="27" y="20157"/>
                </a:lnTo>
                <a:close/>
              </a:path>
            </a:pathLst>
          </a:custGeom>
          <a:gradFill flip="none" rotWithShape="1">
            <a:gsLst>
              <a:gs pos="49438">
                <a:schemeClr val="bg1">
                  <a:lumMod val="50000"/>
                </a:schemeClr>
              </a:gs>
              <a:gs pos="0">
                <a:schemeClr val="bg1">
                  <a:lumMod val="50000"/>
                  <a:alpha val="10000"/>
                </a:schemeClr>
              </a:gs>
              <a:gs pos="20000">
                <a:schemeClr val="bg1">
                  <a:lumMod val="50000"/>
                </a:scheme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4" name="îṣļîḑé-Arrow: Right 12"/>
          <p:cNvSpPr/>
          <p:nvPr/>
        </p:nvSpPr>
        <p:spPr>
          <a:xfrm rot="16200000">
            <a:off x="6440402" y="4212305"/>
            <a:ext cx="2166177" cy="599566"/>
          </a:xfrm>
          <a:prstGeom prst="rightArrow">
            <a:avLst>
              <a:gd name="adj1" fmla="val 42611"/>
              <a:gd name="adj2" fmla="val 85179"/>
            </a:avLst>
          </a:prstGeom>
          <a:gradFill flip="none" rotWithShape="1">
            <a:gsLst>
              <a:gs pos="49438">
                <a:schemeClr val="bg1">
                  <a:lumMod val="50000"/>
                </a:schemeClr>
              </a:gs>
              <a:gs pos="0">
                <a:schemeClr val="bg1">
                  <a:lumMod val="50000"/>
                  <a:alpha val="10000"/>
                </a:schemeClr>
              </a:gs>
              <a:gs pos="20000">
                <a:schemeClr val="bg1">
                  <a:lumMod val="50000"/>
                </a:scheme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386" tIns="45693" rIns="91386" bIns="45693"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35" name="矩形 34"/>
          <p:cNvSpPr/>
          <p:nvPr/>
        </p:nvSpPr>
        <p:spPr>
          <a:xfrm>
            <a:off x="712214" y="937816"/>
            <a:ext cx="10767572" cy="792909"/>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ea"/>
              </a:rPr>
              <a:t>“</a:t>
            </a:r>
            <a:r>
              <a:rPr kumimoji="0" lang="zh-CN" altLang="en-US" sz="1800" b="1" i="0" u="none" strike="noStrike" kern="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mn-ea"/>
              </a:rPr>
              <a:t>政策+技术+疫情</a:t>
            </a:r>
            <a:r>
              <a:rPr kumimoji="0" lang="zh-CN" altLang="en-US" sz="1800" b="1" i="0" u="none" strike="noStrike" kern="0" cap="none" spc="0" normalizeH="0" baseline="0" noProof="0" dirty="0">
                <a:ln>
                  <a:noFill/>
                </a:ln>
                <a:solidFill>
                  <a:srgbClr val="C7000B"/>
                </a:solidFill>
                <a:effectLst/>
                <a:uLnTx/>
                <a:uFillTx/>
                <a:latin typeface="宋体" panose="02010600030101010101" pitchFamily="2" charset="-122"/>
                <a:ea typeface="宋体" panose="02010600030101010101" pitchFamily="2" charset="-122"/>
                <a:cs typeface="+mn-ea"/>
              </a:rPr>
              <a:t>”</a:t>
            </a:r>
            <a:r>
              <a:rPr kumimoji="0" lang="zh-CN" altLang="en-US" sz="1800" b="1" i="0" u="none" strike="noStrike" kern="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ea"/>
              </a:rPr>
              <a:t> </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rPr>
              <a:t>三箭齐发，新时代下技术深度变革、业务模式不断创新，如澎湃的浪潮推动着社区行业价值被重新定义，智慧社区迎来关键的时间节点，面临重大的历史性发展机遇！</a:t>
            </a: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ea"/>
            </a:endParaRPr>
          </a:p>
        </p:txBody>
      </p:sp>
      <p:sp>
        <p:nvSpPr>
          <p:cNvPr id="39" name="Rectangle: Rounded Corners 8"/>
          <p:cNvSpPr/>
          <p:nvPr/>
        </p:nvSpPr>
        <p:spPr>
          <a:xfrm>
            <a:off x="1972882" y="5727242"/>
            <a:ext cx="2340000" cy="649343"/>
          </a:xfrm>
          <a:prstGeom prst="roundRect">
            <a:avLst>
              <a:gd name="adj" fmla="val 50000"/>
            </a:avLst>
          </a:prstGeom>
          <a:noFill/>
          <a:ln w="31750" cap="flat" cmpd="sng" algn="ctr">
            <a:solidFill>
              <a:srgbClr val="FFC000"/>
            </a:solidFill>
            <a:prstDash val="solid"/>
            <a:miter lim="800000"/>
          </a:ln>
          <a:effectLst/>
        </p:spPr>
        <p:txBody>
          <a:bodyPr wrap="none" anchor="ctr">
            <a:noAutofit/>
          </a:bodyPr>
          <a:lstStyle/>
          <a:p>
            <a:pPr marL="0" marR="0" lvl="0" indent="0" algn="ctr" defTabSz="725805"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技术赋能</a:t>
            </a:r>
            <a:endPar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3" name="Rectangle: Rounded Corners 8"/>
          <p:cNvSpPr/>
          <p:nvPr/>
        </p:nvSpPr>
        <p:spPr>
          <a:xfrm>
            <a:off x="7512646" y="5737928"/>
            <a:ext cx="2340000" cy="649343"/>
          </a:xfrm>
          <a:prstGeom prst="roundRect">
            <a:avLst>
              <a:gd name="adj" fmla="val 50000"/>
            </a:avLst>
          </a:prstGeom>
          <a:noFill/>
          <a:ln w="31750" cap="flat" cmpd="sng" algn="ctr">
            <a:solidFill>
              <a:srgbClr val="FFC000"/>
            </a:solidFill>
            <a:prstDash val="solid"/>
            <a:miter lim="800000"/>
          </a:ln>
          <a:effectLst/>
        </p:spPr>
        <p:txBody>
          <a:bodyPr wrap="none" anchor="ctr">
            <a:noAutofit/>
          </a:bodyPr>
          <a:lstStyle/>
          <a:p>
            <a:pPr marL="0" marR="0" lvl="0" indent="0" algn="ctr" defTabSz="725805"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疫情助推</a:t>
            </a:r>
            <a:endPar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4" name="Rectangle: Rounded Corners 8"/>
          <p:cNvSpPr/>
          <p:nvPr/>
        </p:nvSpPr>
        <p:spPr>
          <a:xfrm>
            <a:off x="4825713" y="4290551"/>
            <a:ext cx="2340000" cy="649343"/>
          </a:xfrm>
          <a:prstGeom prst="roundRect">
            <a:avLst>
              <a:gd name="adj" fmla="val 50000"/>
            </a:avLst>
          </a:prstGeom>
          <a:noFill/>
          <a:ln w="31750" cap="flat" cmpd="sng" algn="ctr">
            <a:solidFill>
              <a:srgbClr val="FFC000"/>
            </a:solidFill>
            <a:prstDash val="solid"/>
            <a:miter lim="800000"/>
          </a:ln>
          <a:effectLst/>
        </p:spPr>
        <p:txBody>
          <a:bodyPr wrap="none" anchor="ctr">
            <a:noAutofit/>
          </a:bodyPr>
          <a:lstStyle/>
          <a:p>
            <a:pPr marL="0" marR="0" lvl="0" indent="0" algn="ctr" defTabSz="725805"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rPr>
              <a:t>政策引领</a:t>
            </a:r>
            <a:endPar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199295" y="2318140"/>
            <a:ext cx="3826689" cy="461665"/>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Arial" panose="020B0604020202020204" pitchFamily="34" charset="0"/>
              </a:rPr>
              <a:t>打造面向未来的</a:t>
            </a:r>
            <a:r>
              <a:rPr kumimoji="0" lang="zh-CN" altLang="en-US" sz="2400" b="1" i="0" u="none" strike="noStrike" kern="120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Arial" panose="020B0604020202020204" pitchFamily="34" charset="0"/>
              </a:rPr>
              <a:t>“智慧社区”</a:t>
            </a:r>
            <a:endParaRPr kumimoji="0" lang="zh-CN" altLang="en-US" sz="2400" b="1" i="0" u="none" strike="noStrike" kern="120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矩形 45"/>
          <p:cNvSpPr/>
          <p:nvPr/>
        </p:nvSpPr>
        <p:spPr>
          <a:xfrm>
            <a:off x="1095285" y="2369394"/>
            <a:ext cx="3518912" cy="4001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Arial" panose="020B0604020202020204" pitchFamily="34" charset="0"/>
              </a:rPr>
              <a:t>顺应新时代下的社区发展需求</a:t>
            </a:r>
            <a:endParaRPr kumimoji="0" lang="zh-CN" altLang="en-US" sz="2000" b="1" i="0" u="none" strike="noStrike" kern="1200" cap="none" spc="0" normalizeH="0" baseline="0" noProof="0" dirty="0">
              <a:ln>
                <a:noFill/>
              </a:ln>
              <a:solidFill>
                <a:srgbClr val="C7000B"/>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47" name="图片 4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59896" y="1689965"/>
            <a:ext cx="1663709" cy="1696421"/>
          </a:xfrm>
          <a:prstGeom prst="rect">
            <a:avLst/>
          </a:prstGeom>
        </p:spPr>
      </p:pic>
      <p:sp>
        <p:nvSpPr>
          <p:cNvPr id="48" name="矩形 47"/>
          <p:cNvSpPr/>
          <p:nvPr/>
        </p:nvSpPr>
        <p:spPr>
          <a:xfrm>
            <a:off x="1501971" y="3536856"/>
            <a:ext cx="2145652" cy="646331"/>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sym typeface="+mn-lt"/>
              </a:rPr>
              <a:t>“</a:t>
            </a:r>
            <a:r>
              <a:rPr kumimoji="0" lang="zh-CN" altLang="en-US"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rPr>
              <a:t>最后一公里</a:t>
            </a: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sym typeface="+mn-lt"/>
              </a:rPr>
              <a:t>”</a:t>
            </a:r>
            <a:r>
              <a:rPr kumimoji="0" lang="zh-CN" altLang="en-US"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rPr>
              <a:t> </a:t>
            </a:r>
            <a:endParaRPr kumimoji="0" lang="en-US" altLang="zh-CN"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rPr>
              <a:t>刚需服务需求</a:t>
            </a:r>
            <a:endParaRPr kumimoji="0" lang="zh-CN" altLang="en-US"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endParaRPr>
          </a:p>
        </p:txBody>
      </p:sp>
      <p:sp>
        <p:nvSpPr>
          <p:cNvPr id="51" name="矩形 50"/>
          <p:cNvSpPr/>
          <p:nvPr/>
        </p:nvSpPr>
        <p:spPr>
          <a:xfrm>
            <a:off x="8407581" y="3644220"/>
            <a:ext cx="1792875" cy="646331"/>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sym typeface="+mn-lt"/>
              </a:rPr>
              <a:t>“</a:t>
            </a:r>
            <a:r>
              <a:rPr kumimoji="0" lang="zh-CN" altLang="en-US" sz="1800" b="1" i="0" u="none" strike="noStrike" kern="1200" cap="none" spc="0" normalizeH="0" baseline="0" noProof="0" dirty="0">
                <a:ln>
                  <a:noFill/>
                </a:ln>
                <a:effectLst/>
                <a:uLnTx/>
                <a:uFillTx/>
                <a:latin typeface="Calibri" panose="020F0502020204030204"/>
                <a:ea typeface="微软雅黑" panose="020B0503020204020204" pitchFamily="34" charset="-122"/>
                <a:cs typeface="+mn-cs"/>
                <a:sym typeface="+mn-lt"/>
              </a:rPr>
              <a:t>幸福社区</a:t>
            </a: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sym typeface="+mn-lt"/>
              </a:rPr>
              <a:t>”</a:t>
            </a:r>
            <a:endParaRPr kumimoji="0" lang="en-US" altLang="zh-CN"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mn-cs"/>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rPr>
              <a:t>“美好生活”</a:t>
            </a:r>
            <a:endParaRPr kumimoji="0" lang="en-US" altLang="zh-CN"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mn-lt"/>
            </a:endParaRPr>
          </a:p>
        </p:txBody>
      </p:sp>
      <p:cxnSp>
        <p:nvCxnSpPr>
          <p:cNvPr id="52" name="直接连接符 51"/>
          <p:cNvCxnSpPr/>
          <p:nvPr/>
        </p:nvCxnSpPr>
        <p:spPr>
          <a:xfrm>
            <a:off x="2574797" y="2942540"/>
            <a:ext cx="0" cy="513220"/>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9264352" y="2986135"/>
            <a:ext cx="0" cy="564542"/>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12214" y="2916201"/>
            <a:ext cx="4031048" cy="52678"/>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034930" y="2959118"/>
            <a:ext cx="4317654" cy="18344"/>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7"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61" name="标题"/>
          <p:cNvSpPr txBox="1"/>
          <p:nvPr/>
        </p:nvSpPr>
        <p:spPr>
          <a:xfrm>
            <a:off x="701358" y="359410"/>
            <a:ext cx="6409911" cy="40011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背景分析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智慧社区是符合时代社区发展产物</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p:cNvSpPr/>
          <p:nvPr/>
        </p:nvSpPr>
        <p:spPr>
          <a:xfrm>
            <a:off x="3471" y="405373"/>
            <a:ext cx="583125" cy="306420"/>
          </a:xfrm>
          <a:prstGeom prst="rect">
            <a:avLst/>
          </a:prstGeom>
          <a:solidFill>
            <a:srgbClr val="C7000B"/>
          </a:solidFill>
          <a:ln w="25400">
            <a:solidFill>
              <a:srgbClr val="C7000B"/>
            </a:solidFill>
            <a:miter lim="400000"/>
          </a:ln>
        </p:spPr>
        <p:txBody>
          <a:bodyPr tIns="45720" bIns="45720" anchor="ctr">
            <a:noAutofit/>
          </a:bodyPr>
          <a:lstStyle/>
          <a:p>
            <a:pPr lvl="0" algn="ctr">
              <a:buClrTx/>
              <a:buSzTx/>
              <a:defRPr>
                <a:solidFill>
                  <a:srgbClr val="FFFFFF"/>
                </a:solidFill>
              </a:defRPr>
            </a:pPr>
            <a:endParaRPr sz="900">
              <a:sym typeface="+mn-ea"/>
            </a:endParaRPr>
          </a:p>
        </p:txBody>
      </p:sp>
      <p:sp>
        <p:nvSpPr>
          <p:cNvPr id="61" name="标题"/>
          <p:cNvSpPr txBox="1"/>
          <p:nvPr/>
        </p:nvSpPr>
        <p:spPr>
          <a:xfrm>
            <a:off x="701358" y="359410"/>
            <a:ext cx="6409911" cy="398780"/>
          </a:xfrm>
          <a:prstGeom prst="rect">
            <a:avLst/>
          </a:prstGeom>
          <a:ln w="25400">
            <a:miter lim="400000"/>
          </a:ln>
        </p:spPr>
        <p:txBody>
          <a:bodyPr wrap="square" tIns="45720" bIns="45720">
            <a:spAutoFit/>
          </a:bodyPr>
          <a:lstStyle>
            <a:lvl1pPr>
              <a:defRPr sz="4000"/>
            </a:lvl1pPr>
          </a:lstStyle>
          <a:p>
            <a:r>
              <a:rPr lang="zh-CN" altLang="en-US" sz="2000" b="1" dirty="0">
                <a:latin typeface="微软雅黑" panose="020B0503020204020204" pitchFamily="34" charset="-122"/>
                <a:ea typeface="微软雅黑" panose="020B0503020204020204" pitchFamily="34" charset="-122"/>
              </a:rPr>
              <a:t>未来社区服务平台发展愿望</a:t>
            </a:r>
            <a:endParaRPr lang="zh-CN" altLang="en-US" sz="2000" b="1" dirty="0">
              <a:latin typeface="微软雅黑" panose="020B0503020204020204" pitchFamily="34" charset="-122"/>
              <a:ea typeface="微软雅黑" panose="020B0503020204020204" pitchFamily="34" charset="-122"/>
            </a:endParaRPr>
          </a:p>
        </p:txBody>
      </p:sp>
      <p:sp>
        <p:nvSpPr>
          <p:cNvPr id="15" name="矩形 14"/>
          <p:cNvSpPr/>
          <p:nvPr/>
        </p:nvSpPr>
        <p:spPr>
          <a:xfrm>
            <a:off x="3153386" y="2711421"/>
            <a:ext cx="2928076" cy="2774979"/>
          </a:xfrm>
          <a:prstGeom prst="rect">
            <a:avLst/>
          </a:prstGeom>
          <a:gradFill flip="none" rotWithShape="1">
            <a:gsLst>
              <a:gs pos="0">
                <a:srgbClr val="04034B">
                  <a:alpha val="80000"/>
                </a:srgbClr>
              </a:gs>
              <a:gs pos="100000">
                <a:srgbClr val="1E2245">
                  <a:lumMod val="75000"/>
                </a:srgbClr>
              </a:gs>
            </a:gsLst>
            <a:lin ang="16200000" scaled="1"/>
            <a:tileRect/>
          </a:gradFill>
          <a:ln>
            <a:noFill/>
          </a:ln>
          <a:scene3d>
            <a:camera prst="orthographicFront"/>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a:p>
        </p:txBody>
      </p:sp>
      <p:sp>
        <p:nvSpPr>
          <p:cNvPr id="3" name="矩形 2"/>
          <p:cNvSpPr/>
          <p:nvPr/>
        </p:nvSpPr>
        <p:spPr>
          <a:xfrm>
            <a:off x="166588" y="2711421"/>
            <a:ext cx="3024978" cy="2774979"/>
          </a:xfrm>
          <a:prstGeom prst="rect">
            <a:avLst/>
          </a:prstGeom>
          <a:gradFill flip="none" rotWithShape="1">
            <a:gsLst>
              <a:gs pos="0">
                <a:srgbClr val="04034B">
                  <a:alpha val="80000"/>
                </a:srgbClr>
              </a:gs>
              <a:gs pos="100000">
                <a:srgbClr val="1E2245">
                  <a:lumMod val="75000"/>
                </a:srgbClr>
              </a:gs>
            </a:gsLst>
            <a:lin ang="13500000" scaled="1"/>
            <a:tileRect/>
          </a:gradFill>
          <a:ln>
            <a:noFill/>
          </a:ln>
          <a:scene3d>
            <a:camera prst="perspectiveRight">
              <a:rot lat="0" lon="20099999"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a:off x="9040022" y="2711421"/>
            <a:ext cx="3024978" cy="2774979"/>
          </a:xfrm>
          <a:prstGeom prst="rect">
            <a:avLst/>
          </a:prstGeom>
          <a:gradFill flip="none" rotWithShape="1">
            <a:gsLst>
              <a:gs pos="0">
                <a:srgbClr val="04034B">
                  <a:alpha val="80000"/>
                </a:srgbClr>
              </a:gs>
              <a:gs pos="100000">
                <a:srgbClr val="1E2245">
                  <a:lumMod val="75000"/>
                </a:srgbClr>
              </a:gs>
            </a:gsLst>
            <a:lin ang="18900000" scaled="1"/>
            <a:tileRect/>
          </a:gradFill>
          <a:ln>
            <a:noFill/>
          </a:ln>
          <a:scene3d>
            <a:camera prst="perspectiveLeft">
              <a:rot lat="0" lon="1500000"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a:p>
        </p:txBody>
      </p:sp>
      <p:sp>
        <p:nvSpPr>
          <p:cNvPr id="8" name="矩形 7"/>
          <p:cNvSpPr/>
          <p:nvPr/>
        </p:nvSpPr>
        <p:spPr>
          <a:xfrm>
            <a:off x="439420" y="3183890"/>
            <a:ext cx="2293620" cy="303530"/>
          </a:xfrm>
          <a:prstGeom prst="rect">
            <a:avLst/>
          </a:prstGeom>
          <a:noFill/>
          <a:ln w="12700" cap="flat" cmpd="sng" algn="ctr">
            <a:noFill/>
            <a:prstDash val="solid"/>
            <a:miter lim="800000"/>
          </a:ln>
          <a:effectLst/>
        </p:spPr>
        <p:txBody>
          <a:bodyPr rtlCol="0" anchor="ctr"/>
          <a:lstStyle/>
          <a:p>
            <a:pPr algn="ct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打造</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整体社区</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object 40"/>
          <p:cNvSpPr txBox="1"/>
          <p:nvPr/>
        </p:nvSpPr>
        <p:spPr>
          <a:xfrm>
            <a:off x="9274353" y="3743924"/>
            <a:ext cx="2666333" cy="1615440"/>
          </a:xfrm>
          <a:prstGeom prst="rect">
            <a:avLst/>
          </a:prstGeom>
        </p:spPr>
        <p:txBody>
          <a:bodyPr vert="horz" wrap="square" lIns="0" tIns="0" rIns="0" bIns="0" rtlCol="0">
            <a:spAutoFit/>
          </a:bodyPr>
          <a:lstStyle/>
          <a:p>
            <a:pPr marL="342900" indent="-342900">
              <a:lnSpc>
                <a:spcPct val="150000"/>
              </a:lnSpc>
              <a:buFont typeface="Wingdings" panose="05000000000000000000" pitchFamily="2" charset="2"/>
              <a:buChar char="n"/>
            </a:pPr>
            <a:r>
              <a:rPr lang="zh-CN" altLang="en-US" sz="1400" dirty="0">
                <a:solidFill>
                  <a:schemeClr val="bg1"/>
                </a:solidFill>
              </a:rPr>
              <a:t>理想智慧社区建设，推动社区治理能力现代化的最终目标在于实现政府治理和社会调节、居民自治良性互动，在于实现基层社区各类服务的有效保障。</a:t>
            </a:r>
            <a:endParaRPr lang="zh-CN" altLang="en-US" sz="1400" dirty="0">
              <a:solidFill>
                <a:schemeClr val="bg1"/>
              </a:solidFill>
            </a:endParaRPr>
          </a:p>
        </p:txBody>
      </p:sp>
      <p:sp>
        <p:nvSpPr>
          <p:cNvPr id="22" name="矩形 21"/>
          <p:cNvSpPr/>
          <p:nvPr/>
        </p:nvSpPr>
        <p:spPr>
          <a:xfrm>
            <a:off x="9581515" y="3183890"/>
            <a:ext cx="1860550" cy="303530"/>
          </a:xfrm>
          <a:prstGeom prst="rect">
            <a:avLst/>
          </a:prstGeom>
          <a:noFill/>
          <a:ln w="12700" cap="flat" cmpd="sng" algn="ctr">
            <a:noFill/>
            <a:prstDash val="solid"/>
            <a:miter lim="800000"/>
          </a:ln>
          <a:effectLst/>
        </p:spPr>
        <p:txBody>
          <a:bodyPr rtlCol="0" anchor="ctr"/>
          <a:lstStyle/>
          <a:p>
            <a:pPr algn="ct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推动</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社会自治</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a:off x="3760161" y="3184079"/>
            <a:ext cx="1714526" cy="303806"/>
          </a:xfrm>
          <a:prstGeom prst="rect">
            <a:avLst/>
          </a:prstGeom>
          <a:noFill/>
          <a:ln w="12700" cap="flat" cmpd="sng" algn="ctr">
            <a:noFill/>
            <a:prstDash val="solid"/>
            <a:miter lim="800000"/>
          </a:ln>
          <a:effectLst/>
        </p:spPr>
        <p:txBody>
          <a:bodyPr rtlCol="0" anchor="ctr"/>
          <a:lstStyle/>
          <a:p>
            <a:pPr algn="ct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打造</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“15</a:t>
            </a: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分钟智慧生活圈</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219160" y="3737168"/>
            <a:ext cx="2753439" cy="1383665"/>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zh-CN" sz="1400" dirty="0">
                <a:solidFill>
                  <a:schemeClr val="bg1"/>
                </a:solidFill>
              </a:rPr>
              <a:t>放大服务内涵</a:t>
            </a:r>
            <a:endParaRPr lang="en-US" altLang="zh-CN" sz="1400" dirty="0">
              <a:solidFill>
                <a:schemeClr val="bg1"/>
              </a:solidFill>
            </a:endParaRPr>
          </a:p>
          <a:p>
            <a:pPr marL="342900" indent="-342900">
              <a:lnSpc>
                <a:spcPct val="150000"/>
              </a:lnSpc>
              <a:buFont typeface="Wingdings" panose="05000000000000000000" pitchFamily="2" charset="2"/>
              <a:buChar char="n"/>
            </a:pPr>
            <a:r>
              <a:rPr lang="en-US" altLang="zh-CN" sz="1400" dirty="0">
                <a:solidFill>
                  <a:schemeClr val="bg1"/>
                </a:solidFill>
              </a:rPr>
              <a:t>统筹建设社区大数据基础平台和网格治理指挥调度中心</a:t>
            </a:r>
            <a:endParaRPr lang="en-US" altLang="zh-CN" sz="1400" dirty="0">
              <a:solidFill>
                <a:schemeClr val="bg1"/>
              </a:solidFill>
            </a:endParaRPr>
          </a:p>
          <a:p>
            <a:pPr indent="0">
              <a:lnSpc>
                <a:spcPct val="150000"/>
              </a:lnSpc>
              <a:buFont typeface="Wingdings" panose="05000000000000000000" pitchFamily="2" charset="2"/>
              <a:buNone/>
            </a:pPr>
            <a:endParaRPr lang="en-US" altLang="zh-CN" sz="1400" dirty="0">
              <a:solidFill>
                <a:schemeClr val="bg1"/>
              </a:solidFill>
            </a:endParaRPr>
          </a:p>
        </p:txBody>
      </p:sp>
      <p:sp>
        <p:nvSpPr>
          <p:cNvPr id="18" name="矩形 17"/>
          <p:cNvSpPr/>
          <p:nvPr/>
        </p:nvSpPr>
        <p:spPr>
          <a:xfrm>
            <a:off x="3167282" y="3737168"/>
            <a:ext cx="2900284" cy="737235"/>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sz="1400" dirty="0">
                <a:solidFill>
                  <a:schemeClr val="bg1"/>
                </a:solidFill>
              </a:rPr>
              <a:t>推进上门服务</a:t>
            </a:r>
            <a:endParaRPr lang="zh-CN" sz="1400" dirty="0">
              <a:solidFill>
                <a:schemeClr val="bg1"/>
              </a:solidFill>
            </a:endParaRPr>
          </a:p>
          <a:p>
            <a:pPr marL="342900" indent="-342900">
              <a:lnSpc>
                <a:spcPct val="150000"/>
              </a:lnSpc>
              <a:buFont typeface="Wingdings" panose="05000000000000000000" pitchFamily="2" charset="2"/>
              <a:buChar char="n"/>
            </a:pPr>
            <a:r>
              <a:rPr lang="zh-CN" sz="1400" dirty="0">
                <a:solidFill>
                  <a:schemeClr val="bg1"/>
                </a:solidFill>
              </a:rPr>
              <a:t>提升服务粘性</a:t>
            </a:r>
            <a:endParaRPr lang="zh-CN" sz="1400" dirty="0">
              <a:solidFill>
                <a:schemeClr val="bg1"/>
              </a:solidFill>
            </a:endParaRPr>
          </a:p>
        </p:txBody>
      </p:sp>
      <p:sp>
        <p:nvSpPr>
          <p:cNvPr id="19" name="矩形 18"/>
          <p:cNvSpPr/>
          <p:nvPr/>
        </p:nvSpPr>
        <p:spPr>
          <a:xfrm>
            <a:off x="6262249" y="2711421"/>
            <a:ext cx="2842083" cy="2774979"/>
          </a:xfrm>
          <a:prstGeom prst="rect">
            <a:avLst/>
          </a:prstGeom>
          <a:gradFill flip="none" rotWithShape="1">
            <a:gsLst>
              <a:gs pos="0">
                <a:srgbClr val="04034B">
                  <a:alpha val="80000"/>
                </a:srgbClr>
              </a:gs>
              <a:gs pos="100000">
                <a:srgbClr val="1E2245">
                  <a:lumMod val="75000"/>
                </a:srgbClr>
              </a:gs>
            </a:gsLst>
            <a:lin ang="16200000" scaled="1"/>
            <a:tileRect/>
          </a:gradFill>
          <a:ln>
            <a:noFill/>
          </a:ln>
          <a:scene3d>
            <a:camera prst="orthographicFront"/>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a:p>
        </p:txBody>
      </p:sp>
      <p:sp>
        <p:nvSpPr>
          <p:cNvPr id="20" name="矩形 19"/>
          <p:cNvSpPr/>
          <p:nvPr/>
        </p:nvSpPr>
        <p:spPr>
          <a:xfrm>
            <a:off x="6635344" y="3184079"/>
            <a:ext cx="2016000" cy="303806"/>
          </a:xfrm>
          <a:prstGeom prst="rect">
            <a:avLst/>
          </a:prstGeom>
          <a:noFill/>
          <a:ln w="12700" cap="flat" cmpd="sng" algn="ctr">
            <a:noFill/>
            <a:prstDash val="solid"/>
            <a:miter lim="800000"/>
          </a:ln>
          <a:effectLst/>
        </p:spPr>
        <p:txBody>
          <a:bodyPr rtlCol="0" anchor="ctr"/>
          <a:lstStyle/>
          <a:p>
            <a:pPr algn="ct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建设</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弹性社区</a:t>
            </a:r>
            <a:r>
              <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p:nvPr/>
        </p:nvSpPr>
        <p:spPr>
          <a:xfrm>
            <a:off x="6193202" y="3737168"/>
            <a:ext cx="2900284" cy="1383665"/>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en-US" sz="1400" dirty="0">
                <a:solidFill>
                  <a:schemeClr val="bg1"/>
                </a:solidFill>
              </a:rPr>
              <a:t>理想智慧社区是弹性的智慧社区，具有抵抗灾害、在灾害发生时维持运行并具有灾后快速恢复的能力</a:t>
            </a:r>
            <a:endParaRPr lang="zh-CN" altLang="en-US" sz="1400" dirty="0">
              <a:solidFill>
                <a:schemeClr val="bg1"/>
              </a:solidFill>
            </a:endParaRPr>
          </a:p>
        </p:txBody>
      </p:sp>
      <p:sp>
        <p:nvSpPr>
          <p:cNvPr id="25" name="文本框 24"/>
          <p:cNvSpPr txBox="1"/>
          <p:nvPr/>
        </p:nvSpPr>
        <p:spPr>
          <a:xfrm>
            <a:off x="333375" y="809625"/>
            <a:ext cx="11492865" cy="119888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推进理想智慧社区建设，是未来城市发展的重要着力点，关键是要形成合力。理想智慧社区通过创新部署各类新技术、新业务、新模式，从“打造整体社区、打造15分钟智慧生活圈、建设弹性社区、推动社区自治”四大建设理念出发，支撑实现社区服务与社区照顾精心便捷、社区安全与综合治理精细敏捷、社区环境及物业管理舒适快捷、社区文化和精神文明建设和谐凝聚、社区社会保障与社区福利公平普惠的理想智慧社区建设目标。</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reeform 18"/>
          <p:cNvSpPr>
            <a:spLocks noEditPoints="1"/>
          </p:cNvSpPr>
          <p:nvPr/>
        </p:nvSpPr>
        <p:spPr>
          <a:xfrm>
            <a:off x="1914525" y="2994025"/>
            <a:ext cx="8610600" cy="1127125"/>
          </a:xfrm>
          <a:custGeom>
            <a:avLst/>
            <a:gdLst>
              <a:gd name="txL" fmla="*/ 0 w 22764"/>
              <a:gd name="txT" fmla="*/ 0 h 3109"/>
              <a:gd name="txR" fmla="*/ 22764 w 22764"/>
              <a:gd name="txB" fmla="*/ 3109 h 3109"/>
            </a:gdLst>
            <a:ahLst/>
            <a:cxnLst>
              <a:cxn ang="0">
                <a:pos x="0" y="0"/>
              </a:cxn>
              <a:cxn ang="0">
                <a:pos x="6130980" y="0"/>
              </a:cxn>
              <a:cxn ang="0">
                <a:pos x="5693751" y="1127732"/>
              </a:cxn>
              <a:cxn ang="0">
                <a:pos x="0" y="1127732"/>
              </a:cxn>
              <a:cxn ang="0">
                <a:pos x="0" y="0"/>
              </a:cxn>
              <a:cxn ang="0">
                <a:pos x="0" y="0"/>
              </a:cxn>
              <a:cxn ang="0">
                <a:pos x="6462160" y="0"/>
              </a:cxn>
              <a:cxn ang="0">
                <a:pos x="6252136" y="0"/>
              </a:cxn>
              <a:cxn ang="0">
                <a:pos x="5814908" y="1127732"/>
              </a:cxn>
              <a:cxn ang="0">
                <a:pos x="6024635" y="1127732"/>
              </a:cxn>
              <a:cxn ang="0">
                <a:pos x="6462160" y="0"/>
              </a:cxn>
              <a:cxn ang="0">
                <a:pos x="6462160" y="0"/>
              </a:cxn>
              <a:cxn ang="0">
                <a:pos x="6743278" y="0"/>
              </a:cxn>
              <a:cxn ang="0">
                <a:pos x="6534143" y="0"/>
              </a:cxn>
              <a:cxn ang="0">
                <a:pos x="6096914" y="1127732"/>
              </a:cxn>
              <a:cxn ang="0">
                <a:pos x="6306049" y="1127732"/>
              </a:cxn>
              <a:cxn ang="0">
                <a:pos x="6743278" y="0"/>
              </a:cxn>
            </a:cxnLst>
            <a:rect l="txL" t="txT" r="txR" b="txB"/>
            <a:pathLst>
              <a:path w="22764" h="3109">
                <a:moveTo>
                  <a:pt x="0" y="0"/>
                </a:moveTo>
                <a:lnTo>
                  <a:pt x="20697" y="0"/>
                </a:lnTo>
                <a:lnTo>
                  <a:pt x="19221" y="3109"/>
                </a:lnTo>
                <a:lnTo>
                  <a:pt x="0" y="3109"/>
                </a:lnTo>
                <a:lnTo>
                  <a:pt x="0" y="0"/>
                </a:lnTo>
                <a:close/>
                <a:moveTo>
                  <a:pt x="21815" y="0"/>
                </a:moveTo>
                <a:lnTo>
                  <a:pt x="21106" y="0"/>
                </a:lnTo>
                <a:lnTo>
                  <a:pt x="19630" y="3109"/>
                </a:lnTo>
                <a:lnTo>
                  <a:pt x="20338" y="3109"/>
                </a:lnTo>
                <a:lnTo>
                  <a:pt x="21815" y="0"/>
                </a:lnTo>
                <a:close/>
                <a:moveTo>
                  <a:pt x="22764" y="0"/>
                </a:moveTo>
                <a:lnTo>
                  <a:pt x="22058" y="0"/>
                </a:lnTo>
                <a:lnTo>
                  <a:pt x="20582" y="3109"/>
                </a:lnTo>
                <a:lnTo>
                  <a:pt x="21288" y="3109"/>
                </a:lnTo>
                <a:lnTo>
                  <a:pt x="22764" y="0"/>
                </a:lnTo>
                <a:close/>
              </a:path>
            </a:pathLst>
          </a:custGeom>
          <a:solidFill>
            <a:srgbClr val="C7000B"/>
          </a:solidFill>
          <a:ln w="9525">
            <a:noFill/>
          </a:ln>
        </p:spPr>
        <p:txBody>
          <a:bodyPr lIns="756000" anchor="ctr" anchorCtr="0"/>
          <a:lstStyle/>
          <a:p>
            <a:pPr eaLnBrk="0" hangingPunct="0"/>
            <a:r>
              <a:rPr lang="zh-CN" altLang="en-US"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项目方案</a:t>
            </a:r>
            <a:endParaRPr lang="zh-CN" altLang="en-US"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7"/>
          <p:cNvSpPr>
            <a:spLocks noChangeArrowheads="1"/>
          </p:cNvSpPr>
          <p:nvPr/>
        </p:nvSpPr>
        <p:spPr bwMode="auto">
          <a:xfrm>
            <a:off x="1914636" y="1645584"/>
            <a:ext cx="5654844" cy="553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base">
              <a:spcBef>
                <a:spcPct val="0"/>
              </a:spcBef>
              <a:spcAft>
                <a:spcPct val="0"/>
              </a:spcAft>
              <a:defRPr/>
            </a:pPr>
            <a:r>
              <a:rPr lang="en-US" altLang="zh-CN" sz="3600" dirty="0">
                <a:solidFill>
                  <a:schemeClr val="tx1">
                    <a:lumMod val="65000"/>
                    <a:lumOff val="35000"/>
                  </a:schemeClr>
                </a:solidFill>
                <a:effectLst>
                  <a:outerShdw blurRad="25400" dist="25400" dir="2700000" algn="tl">
                    <a:srgbClr val="000000">
                      <a:alpha val="20000"/>
                    </a:srgbClr>
                  </a:outerShdw>
                </a:effectLst>
                <a:latin typeface="微软雅黑" panose="020B0503020204020204" pitchFamily="34" charset="-122"/>
                <a:ea typeface="微软雅黑" panose="020B0503020204020204" pitchFamily="34" charset="-122"/>
                <a:cs typeface="+mn-ea"/>
                <a:sym typeface="+mn-lt"/>
              </a:rPr>
              <a:t>Part 02</a:t>
            </a:r>
            <a:endParaRPr lang="en-US" altLang="zh-CN" sz="3600" dirty="0">
              <a:solidFill>
                <a:schemeClr val="tx1">
                  <a:lumMod val="65000"/>
                  <a:lumOff val="35000"/>
                </a:schemeClr>
              </a:solidFill>
              <a:effectLst>
                <a:outerShdw blurRad="25400" dist="25400" dir="2700000" algn="tl">
                  <a:srgbClr val="000000">
                    <a:alpha val="20000"/>
                  </a:srgbClr>
                </a:outerShdw>
              </a:effectLst>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08_4*m_i*1_1"/>
  <p:tag name="KSO_WM_TEMPLATE_CATEGORY" val="diagram"/>
  <p:tag name="KSO_WM_TEMPLATE_INDEX" val="160108"/>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108_4*m_h_i*1_5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108_4*m_h_i*1_5_1"/>
  <p:tag name="KSO_WM_TEMPLATE_CATEGORY" val="diagram"/>
  <p:tag name="KSO_WM_TEMPLATE_INDEX" val="160108"/>
  <p:tag name="KSO_WM_UNIT_LAYERLEVEL" val="1_1_1"/>
  <p:tag name="KSO_WM_TAG_VERSION" val="1.0"/>
  <p:tag name="KSO_WM_BEAUTIFY_FLAG" val="#wm#"/>
  <p:tag name="KSO_WM_UNIT_FILL_FORE_SCHEMECOLOR_INDEX" val="9"/>
  <p:tag name="KSO_WM_UNIT_FILL_TYPE" val="1"/>
  <p:tag name="KSO_WM_UNIT_USESOURCEFORMAT_APPLY" val="1"/>
</p:tagLst>
</file>

<file path=ppt/tags/tag12.xml><?xml version="1.0" encoding="utf-8"?>
<p:tagLst xmlns:p="http://schemas.openxmlformats.org/presentationml/2006/main">
  <p:tag name="KSO_WM_UNIT_ISCONTENTSTITLE" val="0"/>
  <p:tag name="KSO_WM_UNIT_NOCLEAR" val="0"/>
  <p:tag name="KSO_WM_UNIT_BIND_DECORATION_IDS" val="diagram160108_4*m_i*1_2;diagram160108_4*m_i*1_3"/>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08_4*m_h_i*1_1_3"/>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3.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108_4*m_h_f*1_1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1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108_4*m_h_a*1_1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5.xml><?xml version="1.0" encoding="utf-8"?>
<p:tagLst xmlns:p="http://schemas.openxmlformats.org/presentationml/2006/main">
  <p:tag name="KSO_WM_UNIT_ISCONTENTSTITLE" val="0"/>
  <p:tag name="KSO_WM_UNIT_NOCLEAR" val="0"/>
  <p:tag name="KSO_WM_UNIT_BIND_DECORATION_IDS" val="diagram160108_4*m_i*1_6;diagram160108_4*m_i*1_7"/>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108_4*m_h_i*1_3_1"/>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1"/>
</p:tagLst>
</file>

<file path=ppt/tags/tag1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108_4*m_h_a*1_3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7.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108_4*m_h_f*1_3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UNIT_ISCONTENTSTITLE" val="0"/>
  <p:tag name="KSO_WM_UNIT_NOCLEAR" val="0"/>
  <p:tag name="KSO_WM_UNIT_BIND_DECORATION_IDS" val="diagram160108_4*m_i*1_10;diagram160108_4*m_i*1_11"/>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108_4*m_h_i*1_5_3"/>
  <p:tag name="KSO_WM_TEMPLATE_CATEGORY" val="diagram"/>
  <p:tag name="KSO_WM_TEMPLATE_INDEX" val="160108"/>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1"/>
</p:tagLst>
</file>

<file path=ppt/tags/tag19.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160108_4*m_h_a*1_5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08_4*m_h_i*1_1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USESOURCEFORMAT_APPLY" val="1"/>
</p:tagLst>
</file>

<file path=ppt/tags/tag20.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108_4*m_h_f*1_5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ISCONTENTSTITLE" val="0"/>
  <p:tag name="KSO_WM_UNIT_NOCLEAR" val="0"/>
  <p:tag name="KSO_WM_UNIT_BIND_DECORATION_IDS" val="diagram160108_4*m_i*1_4;diagram160108_4*m_i*1_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08_4*m_h_i*1_2_3"/>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2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108_4*m_h_a*1_2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23.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108_4*m_h_f*1_2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ISCONTENTSTITLE" val="0"/>
  <p:tag name="KSO_WM_UNIT_NOCLEAR" val="0"/>
  <p:tag name="KSO_WM_UNIT_BIND_DECORATION_IDS" val="diagram160108_4*m_i*1_8;diagram160108_4*m_i*1_9"/>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108_4*m_h_i*1_4_3"/>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USESOURCEFORMAT_APPLY" val="1"/>
</p:tagLst>
</file>

<file path=ppt/tags/tag25.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108_4*m_h_a*1_4_1"/>
  <p:tag name="KSO_WM_TEMPLATE_CATEGORY" val="diagram"/>
  <p:tag name="KSO_WM_TEMPLATE_INDEX" val="160108"/>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26.xml><?xml version="1.0" encoding="utf-8"?>
<p:tagLst xmlns:p="http://schemas.openxmlformats.org/presentationml/2006/main">
  <p:tag name="KSO_WM_UNIT_SUBTYPE" val="a"/>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108_4*m_h_f*1_4_1"/>
  <p:tag name="KSO_WM_TEMPLATE_CATEGORY" val="diagram"/>
  <p:tag name="KSO_WM_TEMPLATE_INDEX" val="160108"/>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BEAUTIFY_FLAG" val="#wm#"/>
  <p:tag name="KSO_WM_TEMPLATE_CATEGORY" val="diagram"/>
  <p:tag name="KSO_WM_TEMPLATE_INDEX" val="20198907"/>
  <p:tag name="KSO_WM_SLIDE_ID" val="diagram20198907_5"/>
  <p:tag name="KSO_WM_TEMPLATE_SUBCATEGORY" val="0"/>
  <p:tag name="KSO_WM_SLIDE_TYPE" val="text"/>
  <p:tag name="KSO_WM_SLIDE_SUBTYPE" val="diag"/>
  <p:tag name="KSO_WM_SLIDE_ITEM_CNT" val="6"/>
  <p:tag name="KSO_WM_SLIDE_INDEX" val="5"/>
  <p:tag name="KSO_WM_SLIDE_SIZE" val="856.968*297.596"/>
  <p:tag name="KSO_WM_SLIDE_POSITION" val="59.2725*173.38"/>
  <p:tag name="KSO_WM_DIAGRAM_GROUP_CODE" val="q1-1"/>
  <p:tag name="KSO_WM_SLIDE_DIAGTYPE" val="q"/>
  <p:tag name="KSO_WM_TAG_VERSION" val="1.0"/>
  <p:tag name="KSO_WM_SLIDE_LAYOUT" val="a_f_q"/>
  <p:tag name="KSO_WM_SLIDE_LAYOUT_CNT" val="1_1_1"/>
</p:tagLst>
</file>

<file path=ppt/tags/tag28.xml><?xml version="1.0" encoding="utf-8"?>
<p:tagLst xmlns:p="http://schemas.openxmlformats.org/presentationml/2006/main">
  <p:tag name="KSO_WM_BEAUTIFY_FLAG" val="#wm#"/>
  <p:tag name="KSO_WM_TEMPLATE_CATEGORY" val="diagram"/>
  <p:tag name="KSO_WM_TEMPLATE_INDEX" val="20198907"/>
  <p:tag name="KSO_WM_SLIDE_ID" val="diagram20198907_5"/>
  <p:tag name="KSO_WM_TEMPLATE_SUBCATEGORY" val="0"/>
  <p:tag name="KSO_WM_SLIDE_TYPE" val="text"/>
  <p:tag name="KSO_WM_SLIDE_SUBTYPE" val="diag"/>
  <p:tag name="KSO_WM_SLIDE_ITEM_CNT" val="6"/>
  <p:tag name="KSO_WM_SLIDE_INDEX" val="5"/>
  <p:tag name="KSO_WM_SLIDE_SIZE" val="856.968*297.596"/>
  <p:tag name="KSO_WM_SLIDE_POSITION" val="59.2725*173.38"/>
  <p:tag name="KSO_WM_DIAGRAM_GROUP_CODE" val="q1-1"/>
  <p:tag name="KSO_WM_SLIDE_DIAGTYPE" val="q"/>
  <p:tag name="KSO_WM_TAG_VERSION" val="1.0"/>
  <p:tag name="KSO_WM_SLIDE_LAYOUT" val="a_f_q"/>
  <p:tag name="KSO_WM_SLIDE_LAYOUT_CNT" val="1_1_1"/>
</p:tagLst>
</file>

<file path=ppt/tags/tag29.xml><?xml version="1.0" encoding="utf-8"?>
<p:tagLst xmlns:p="http://schemas.openxmlformats.org/presentationml/2006/main">
  <p:tag name="KSO_WM_BEAUTIFY_FLAG" val="#wm#"/>
  <p:tag name="KSO_WM_TEMPLATE_CATEGORY" val="diagram"/>
  <p:tag name="KSO_WM_TEMPLATE_INDEX" val="2019890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108_4*m_h_i*1_1_1"/>
  <p:tag name="KSO_WM_TEMPLATE_CATEGORY" val="diagram"/>
  <p:tag name="KSO_WM_TEMPLATE_INDEX" val="160108"/>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30.xml><?xml version="1.0" encoding="utf-8"?>
<p:tagLst xmlns:p="http://schemas.openxmlformats.org/presentationml/2006/main">
  <p:tag name="COMMONDATA" val="eyJoZGlkIjoiNTJhZGFiNTVjZDM2MDFkMjZmNWY4MGExZDA5MjljZTYifQ=="/>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08_4*m_h_i*1_2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108_4*m_h_i*1_2_1"/>
  <p:tag name="KSO_WM_TEMPLATE_CATEGORY" val="diagram"/>
  <p:tag name="KSO_WM_TEMPLATE_INDEX" val="160108"/>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08_4*m_h_i*1_3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08_4*m_h_i*1_3_3"/>
  <p:tag name="KSO_WM_TEMPLATE_CATEGORY" val="diagram"/>
  <p:tag name="KSO_WM_TEMPLATE_INDEX" val="160108"/>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108_4*m_h_i*1_4_2"/>
  <p:tag name="KSO_WM_TEMPLATE_CATEGORY" val="diagram"/>
  <p:tag name="KSO_WM_TEMPLATE_INDEX" val="16010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108_4*m_h_i*1_4_1"/>
  <p:tag name="KSO_WM_TEMPLATE_CATEGORY" val="diagram"/>
  <p:tag name="KSO_WM_TEMPLATE_INDEX" val="160108"/>
  <p:tag name="KSO_WM_UNIT_LAYERLEVEL" val="1_1_1"/>
  <p:tag name="KSO_WM_TAG_VERSION" val="1.0"/>
  <p:tag name="KSO_WM_BEAUTIFY_FLAG" val="#wm#"/>
  <p:tag name="KSO_WM_UNIT_FILL_FORE_SCHEMECOLOR_INDEX" val="8"/>
  <p:tag name="KSO_WM_UNIT_FILL_TYPE" val="1"/>
  <p:tag name="KSO_WM_UNIT_USESOURCEFORMAT_APPLY" val="1"/>
</p:tagLst>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62AF"/>
        </a:solidFill>
        <a:ln w="25400">
          <a:solidFill>
            <a:srgbClr val="2362AF"/>
          </a:solidFill>
          <a:miter lim="400000"/>
        </a:ln>
      </a:spPr>
      <a:bodyPr tIns="45720" bIns="45720" anchor="ctr"/>
      <a:lstStyle>
        <a:defPPr algn="ctr">
          <a:defRPr sz="900">
            <a:solidFill>
              <a:srgbClr val="FFFFFF"/>
            </a:solidFill>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3035</Words>
  <Application>WPS 演示</Application>
  <PresentationFormat>宽屏</PresentationFormat>
  <Paragraphs>570</Paragraphs>
  <Slides>21</Slides>
  <Notes>21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微软雅黑</vt:lpstr>
      <vt:lpstr>字魂105号-简雅黑</vt:lpstr>
      <vt:lpstr>黑体</vt:lpstr>
      <vt:lpstr>Adobe 黑体 Std R</vt:lpstr>
      <vt:lpstr>Impact MT Std</vt:lpstr>
      <vt:lpstr>Calibri</vt:lpstr>
      <vt:lpstr>Calibri</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Name</dc:creator>
  <cp:lastModifiedBy>帅希</cp:lastModifiedBy>
  <cp:revision>421</cp:revision>
  <cp:lastPrinted>2017-09-28T01:05:00Z</cp:lastPrinted>
  <dcterms:created xsi:type="dcterms:W3CDTF">2017-06-05T02:35:00Z</dcterms:created>
  <dcterms:modified xsi:type="dcterms:W3CDTF">2022-05-18T02:42:20Z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49150D6BB83847FF8635CF5A78B0659E</vt:lpwstr>
  </property>
</Properties>
</file>