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.svg" ContentType="image/svg+xml"/>
  <Override PartName="/ppt/media/image20.svg" ContentType="image/svg+xml"/>
  <Override PartName="/ppt/media/image21.svg" ContentType="image/svg+xml"/>
  <Override PartName="/ppt/media/image22.svg" ContentType="image/svg+xml"/>
  <Override PartName="/ppt/media/image23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7"/>
  </p:notesMasterIdLst>
  <p:handoutMasterIdLst>
    <p:handoutMasterId r:id="rId45"/>
  </p:handoutMasterIdLst>
  <p:sldIdLst>
    <p:sldId id="5763" r:id="rId4"/>
    <p:sldId id="5903" r:id="rId5"/>
    <p:sldId id="5942" r:id="rId6"/>
    <p:sldId id="5945" r:id="rId8"/>
    <p:sldId id="5900" r:id="rId9"/>
    <p:sldId id="5901" r:id="rId10"/>
    <p:sldId id="5904" r:id="rId11"/>
    <p:sldId id="5905" r:id="rId12"/>
    <p:sldId id="5906" r:id="rId13"/>
    <p:sldId id="5908" r:id="rId14"/>
    <p:sldId id="5870" r:id="rId15"/>
    <p:sldId id="5912" r:id="rId16"/>
    <p:sldId id="5913" r:id="rId17"/>
    <p:sldId id="5914" r:id="rId18"/>
    <p:sldId id="5915" r:id="rId19"/>
    <p:sldId id="5916" r:id="rId20"/>
    <p:sldId id="5917" r:id="rId21"/>
    <p:sldId id="5918" r:id="rId22"/>
    <p:sldId id="5919" r:id="rId23"/>
    <p:sldId id="5920" r:id="rId24"/>
    <p:sldId id="5921" r:id="rId25"/>
    <p:sldId id="5922" r:id="rId26"/>
    <p:sldId id="5923" r:id="rId27"/>
    <p:sldId id="5924" r:id="rId28"/>
    <p:sldId id="5925" r:id="rId29"/>
    <p:sldId id="5926" r:id="rId30"/>
    <p:sldId id="5927" r:id="rId31"/>
    <p:sldId id="5928" r:id="rId32"/>
    <p:sldId id="5929" r:id="rId33"/>
    <p:sldId id="5930" r:id="rId34"/>
    <p:sldId id="5931" r:id="rId35"/>
    <p:sldId id="5932" r:id="rId36"/>
    <p:sldId id="5933" r:id="rId37"/>
    <p:sldId id="5934" r:id="rId38"/>
    <p:sldId id="5935" r:id="rId39"/>
    <p:sldId id="5936" r:id="rId40"/>
    <p:sldId id="5937" r:id="rId41"/>
    <p:sldId id="5938" r:id="rId42"/>
    <p:sldId id="5770" r:id="rId43"/>
    <p:sldId id="296" r:id="rId44"/>
  </p:sldIdLst>
  <p:sldSz cx="12192000" cy="6858000"/>
  <p:notesSz cx="6797675" cy="9926320"/>
  <p:custDataLst>
    <p:tags r:id="rId5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田 园" initials="田" lastIdx="4" clrIdx="0"/>
  <p:cmAuthor id="2" name="Microsoft 帐户" initials="M帐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F"/>
    <a:srgbClr val="FFFFFF"/>
    <a:srgbClr val="002E52"/>
    <a:srgbClr val="2F5597"/>
    <a:srgbClr val="0070C0"/>
    <a:srgbClr val="2DBBE9"/>
    <a:srgbClr val="42A5F5"/>
    <a:srgbClr val="FF6600"/>
    <a:srgbClr val="F2F2F2"/>
    <a:srgbClr val="156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5137" autoAdjust="0"/>
  </p:normalViewPr>
  <p:slideViewPr>
    <p:cSldViewPr snapToGrid="0">
      <p:cViewPr varScale="1">
        <p:scale>
          <a:sx n="85" d="100"/>
          <a:sy n="85" d="100"/>
        </p:scale>
        <p:origin x="3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0" Type="http://schemas.openxmlformats.org/officeDocument/2006/relationships/tags" Target="tags/tag141.xml"/><Relationship Id="rId5" Type="http://schemas.openxmlformats.org/officeDocument/2006/relationships/slide" Target="slides/slide2.xml"/><Relationship Id="rId49" Type="http://schemas.openxmlformats.org/officeDocument/2006/relationships/commentAuthors" Target="commentAuthors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handoutMaster" Target="handoutMasters/handoutMaster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9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281"/>
            <a:ext cx="2945659" cy="498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281"/>
            <a:ext cx="2945659" cy="498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9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C165A-80F3-4D89-AEE6-86CA029AEB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05CD7-9AE7-430E-8A9B-0D9FF8A580D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5CD7-9AE7-430E-8A9B-0D9FF8A580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运营能力：除了商务灵活度合作的模式之外，还在于推广的资源、专家的资源以及多合作伙伴的组织能力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27585-B0E4-4A95-8441-E69D8C896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5CD7-9AE7-430E-8A9B-0D9FF8A580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dirty="0"/>
              <a:t>基于“客户导向、精益追求，重在结果、而非报告”的理念。坚持咨询规划为先，通过信息技术固化结果，以持续的咨询服务贯穿整个过程</a:t>
            </a:r>
            <a:r>
              <a:rPr lang="en-US" altLang="zh-CN" sz="1200" b="0" dirty="0"/>
              <a:t>.</a:t>
            </a:r>
            <a:endParaRPr lang="en-US" altLang="zh-CN" sz="1200" b="0" dirty="0"/>
          </a:p>
          <a:p>
            <a:r>
              <a:rPr lang="zh-CN" altLang="en-US" sz="1200" b="0" dirty="0"/>
              <a:t>到目前为止，东华医为已为河南省人民医院、天津妇产医院、宁夏医科大学总医院、西南医科大学总医院等提供各类治理服务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7181-84F2-4171-8D4C-6C2B5E2AE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以新</a:t>
            </a:r>
            <a:r>
              <a:rPr lang="en-US" altLang="zh-CN" dirty="0"/>
              <a:t>E</a:t>
            </a:r>
            <a:r>
              <a:rPr lang="zh-CN" altLang="en-US" dirty="0"/>
              <a:t>代集团化医疗系统</a:t>
            </a:r>
            <a:r>
              <a:rPr lang="en-US" altLang="zh-CN" dirty="0"/>
              <a:t>+</a:t>
            </a:r>
            <a:r>
              <a:rPr lang="zh-CN" altLang="en-US" dirty="0"/>
              <a:t>微服务管理平台作为基础，在基础之上形成了统一预约平台、智慧病房、微信公众平台、处方流转平台、人脸识别等</a:t>
            </a:r>
            <a:r>
              <a:rPr lang="en-US" altLang="zh-CN" dirty="0"/>
              <a:t>5</a:t>
            </a:r>
            <a:r>
              <a:rPr lang="zh-CN" altLang="en-US" dirty="0"/>
              <a:t>大产品线。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147A23-5BA8-44CE-9215-79B767159C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90C-2017-4568-A7AB-690EBBE951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90C-2017-4568-A7AB-690EBBE951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90C-2017-4568-A7AB-690EBBE951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>
        <p14:switch dir="r"/>
      </p:transition>
    </mc:Choice>
    <mc:Fallback>
      <p:transition spd="slow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D847-31BA-4319-9A7E-E179293601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51054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629979" y="2610168"/>
            <a:ext cx="4932045" cy="163766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Font typeface="Arial" panose="020B0604020202020204" pitchFamily="34" charset="0"/>
              <a:buNone/>
              <a:defRPr sz="80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90C-2017-4568-A7AB-690EBBE951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90C-2017-4568-A7AB-690EBBE951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90C-2017-4568-A7AB-690EBBE951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90C-2017-4568-A7AB-690EBBE951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90C-2017-4568-A7AB-690EBBE951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90C-2017-4568-A7AB-690EBBE951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90C-2017-4568-A7AB-690EBBE951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90C-2017-4568-A7AB-690EBBE951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3" Type="http://schemas.openxmlformats.org/officeDocument/2006/relationships/theme" Target="../theme/theme2.xml"/><Relationship Id="rId22" Type="http://schemas.openxmlformats.org/officeDocument/2006/relationships/tags" Target="../tags/tag96.xml"/><Relationship Id="rId21" Type="http://schemas.openxmlformats.org/officeDocument/2006/relationships/tags" Target="../tags/tag95.xml"/><Relationship Id="rId20" Type="http://schemas.openxmlformats.org/officeDocument/2006/relationships/tags" Target="../tags/tag94.xml"/><Relationship Id="rId2" Type="http://schemas.openxmlformats.org/officeDocument/2006/relationships/slideLayout" Target="../slideLayouts/slideLayout15.xml"/><Relationship Id="rId19" Type="http://schemas.openxmlformats.org/officeDocument/2006/relationships/tags" Target="../tags/tag93.xml"/><Relationship Id="rId18" Type="http://schemas.openxmlformats.org/officeDocument/2006/relationships/tags" Target="../tags/tag92.xml"/><Relationship Id="rId17" Type="http://schemas.openxmlformats.org/officeDocument/2006/relationships/tags" Target="../tags/tag91.xml"/><Relationship Id="rId1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F90C-2017-4568-A7AB-690EBBE9512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13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115.xml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jpeg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1" Type="http://schemas.openxmlformats.org/officeDocument/2006/relationships/slideLayout" Target="../slideLayouts/slideLayout14.xml"/><Relationship Id="rId10" Type="http://schemas.openxmlformats.org/officeDocument/2006/relationships/tags" Target="../tags/tag116.xml"/><Relationship Id="rId1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117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jpeg"/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7" Type="http://schemas.openxmlformats.org/officeDocument/2006/relationships/slideLayout" Target="../slideLayouts/slideLayout14.xml"/><Relationship Id="rId16" Type="http://schemas.openxmlformats.org/officeDocument/2006/relationships/tags" Target="../tags/tag118.xml"/><Relationship Id="rId15" Type="http://schemas.openxmlformats.org/officeDocument/2006/relationships/image" Target="../media/image76.png"/><Relationship Id="rId14" Type="http://schemas.openxmlformats.org/officeDocument/2006/relationships/image" Target="../media/image75.png"/><Relationship Id="rId13" Type="http://schemas.openxmlformats.org/officeDocument/2006/relationships/image" Target="../media/image74.png"/><Relationship Id="rId12" Type="http://schemas.openxmlformats.org/officeDocument/2006/relationships/image" Target="../media/image73.jpeg"/><Relationship Id="rId11" Type="http://schemas.openxmlformats.org/officeDocument/2006/relationships/image" Target="../media/image72.png"/><Relationship Id="rId10" Type="http://schemas.openxmlformats.org/officeDocument/2006/relationships/image" Target="../media/image71.png"/><Relationship Id="rId1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.jpeg"/><Relationship Id="rId8" Type="http://schemas.openxmlformats.org/officeDocument/2006/relationships/image" Target="../media/image84.png"/><Relationship Id="rId7" Type="http://schemas.openxmlformats.org/officeDocument/2006/relationships/image" Target="../media/image83.png"/><Relationship Id="rId6" Type="http://schemas.openxmlformats.org/officeDocument/2006/relationships/image" Target="../media/image82.jpe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9" Type="http://schemas.openxmlformats.org/officeDocument/2006/relationships/slideLayout" Target="../slideLayouts/slideLayout14.xml"/><Relationship Id="rId18" Type="http://schemas.openxmlformats.org/officeDocument/2006/relationships/tags" Target="../tags/tag119.xml"/><Relationship Id="rId17" Type="http://schemas.openxmlformats.org/officeDocument/2006/relationships/image" Target="../media/image93.png"/><Relationship Id="rId16" Type="http://schemas.openxmlformats.org/officeDocument/2006/relationships/image" Target="../media/image92.png"/><Relationship Id="rId15" Type="http://schemas.openxmlformats.org/officeDocument/2006/relationships/image" Target="../media/image91.png"/><Relationship Id="rId14" Type="http://schemas.openxmlformats.org/officeDocument/2006/relationships/image" Target="../media/image90.png"/><Relationship Id="rId13" Type="http://schemas.openxmlformats.org/officeDocument/2006/relationships/image" Target="../media/image89.png"/><Relationship Id="rId12" Type="http://schemas.openxmlformats.org/officeDocument/2006/relationships/image" Target="../media/image88.png"/><Relationship Id="rId11" Type="http://schemas.openxmlformats.org/officeDocument/2006/relationships/image" Target="../media/image87.png"/><Relationship Id="rId10" Type="http://schemas.openxmlformats.org/officeDocument/2006/relationships/image" Target="../media/image86.png"/><Relationship Id="rId1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120.xml"/><Relationship Id="rId6" Type="http://schemas.openxmlformats.org/officeDocument/2006/relationships/image" Target="../media/image99.jpe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121.xml"/><Relationship Id="rId6" Type="http://schemas.openxmlformats.org/officeDocument/2006/relationships/image" Target="../media/image105.jpe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3" Type="http://schemas.openxmlformats.org/officeDocument/2006/relationships/image" Target="../media/image102.jpeg"/><Relationship Id="rId2" Type="http://schemas.openxmlformats.org/officeDocument/2006/relationships/image" Target="../media/image101.png"/><Relationship Id="rId1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4.png"/><Relationship Id="rId8" Type="http://schemas.openxmlformats.org/officeDocument/2006/relationships/image" Target="../media/image113.png"/><Relationship Id="rId7" Type="http://schemas.openxmlformats.org/officeDocument/2006/relationships/image" Target="../media/image112.png"/><Relationship Id="rId6" Type="http://schemas.openxmlformats.org/officeDocument/2006/relationships/image" Target="../media/image111.jpe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3" Type="http://schemas.openxmlformats.org/officeDocument/2006/relationships/image" Target="../media/image108.jpeg"/><Relationship Id="rId2" Type="http://schemas.openxmlformats.org/officeDocument/2006/relationships/image" Target="../media/image107.png"/><Relationship Id="rId17" Type="http://schemas.openxmlformats.org/officeDocument/2006/relationships/slideLayout" Target="../slideLayouts/slideLayout14.xml"/><Relationship Id="rId16" Type="http://schemas.openxmlformats.org/officeDocument/2006/relationships/tags" Target="../tags/tag122.xml"/><Relationship Id="rId15" Type="http://schemas.openxmlformats.org/officeDocument/2006/relationships/image" Target="../media/image120.png"/><Relationship Id="rId14" Type="http://schemas.openxmlformats.org/officeDocument/2006/relationships/image" Target="../media/image119.png"/><Relationship Id="rId13" Type="http://schemas.openxmlformats.org/officeDocument/2006/relationships/image" Target="../media/image118.png"/><Relationship Id="rId12" Type="http://schemas.openxmlformats.org/officeDocument/2006/relationships/image" Target="../media/image117.png"/><Relationship Id="rId11" Type="http://schemas.openxmlformats.org/officeDocument/2006/relationships/image" Target="../media/image116.png"/><Relationship Id="rId10" Type="http://schemas.openxmlformats.org/officeDocument/2006/relationships/image" Target="../media/image115.png"/><Relationship Id="rId1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9.png"/><Relationship Id="rId8" Type="http://schemas.openxmlformats.org/officeDocument/2006/relationships/image" Target="../media/image128.png"/><Relationship Id="rId7" Type="http://schemas.openxmlformats.org/officeDocument/2006/relationships/image" Target="../media/image127.png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3" Type="http://schemas.openxmlformats.org/officeDocument/2006/relationships/image" Target="../media/image123.jpeg"/><Relationship Id="rId2" Type="http://schemas.openxmlformats.org/officeDocument/2006/relationships/image" Target="../media/image122.png"/><Relationship Id="rId14" Type="http://schemas.openxmlformats.org/officeDocument/2006/relationships/slideLayout" Target="../slideLayouts/slideLayout14.xml"/><Relationship Id="rId13" Type="http://schemas.openxmlformats.org/officeDocument/2006/relationships/tags" Target="../tags/tag123.xml"/><Relationship Id="rId12" Type="http://schemas.openxmlformats.org/officeDocument/2006/relationships/image" Target="../media/image132.png"/><Relationship Id="rId11" Type="http://schemas.openxmlformats.org/officeDocument/2006/relationships/image" Target="../media/image131.png"/><Relationship Id="rId10" Type="http://schemas.openxmlformats.org/officeDocument/2006/relationships/image" Target="../media/image130.png"/><Relationship Id="rId1" Type="http://schemas.openxmlformats.org/officeDocument/2006/relationships/image" Target="../media/image121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0.png"/><Relationship Id="rId8" Type="http://schemas.openxmlformats.org/officeDocument/2006/relationships/image" Target="../media/image139.png"/><Relationship Id="rId7" Type="http://schemas.openxmlformats.org/officeDocument/2006/relationships/image" Target="../media/image124.png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Relationship Id="rId3" Type="http://schemas.openxmlformats.org/officeDocument/2006/relationships/image" Target="../media/image135.jpeg"/><Relationship Id="rId2" Type="http://schemas.openxmlformats.org/officeDocument/2006/relationships/image" Target="../media/image134.png"/><Relationship Id="rId17" Type="http://schemas.openxmlformats.org/officeDocument/2006/relationships/slideLayout" Target="../slideLayouts/slideLayout14.xml"/><Relationship Id="rId16" Type="http://schemas.openxmlformats.org/officeDocument/2006/relationships/tags" Target="../tags/tag124.xml"/><Relationship Id="rId15" Type="http://schemas.openxmlformats.org/officeDocument/2006/relationships/image" Target="../media/image146.png"/><Relationship Id="rId14" Type="http://schemas.openxmlformats.org/officeDocument/2006/relationships/image" Target="../media/image145.png"/><Relationship Id="rId13" Type="http://schemas.openxmlformats.org/officeDocument/2006/relationships/image" Target="../media/image144.png"/><Relationship Id="rId12" Type="http://schemas.openxmlformats.org/officeDocument/2006/relationships/image" Target="../media/image143.png"/><Relationship Id="rId11" Type="http://schemas.openxmlformats.org/officeDocument/2006/relationships/image" Target="../media/image142.png"/><Relationship Id="rId10" Type="http://schemas.openxmlformats.org/officeDocument/2006/relationships/image" Target="../media/image141.png"/><Relationship Id="rId1" Type="http://schemas.openxmlformats.org/officeDocument/2006/relationships/image" Target="../media/image1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8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29.xml"/><Relationship Id="rId2" Type="http://schemas.openxmlformats.org/officeDocument/2006/relationships/image" Target="../media/image148.png"/><Relationship Id="rId1" Type="http://schemas.openxmlformats.org/officeDocument/2006/relationships/image" Target="../media/image147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30.xml"/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image" Target="../media/image14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7" Type="http://schemas.openxmlformats.org/officeDocument/2006/relationships/tags" Target="../tags/tag131.xml"/><Relationship Id="rId6" Type="http://schemas.openxmlformats.org/officeDocument/2006/relationships/image" Target="../media/image157.jpeg"/><Relationship Id="rId5" Type="http://schemas.openxmlformats.org/officeDocument/2006/relationships/image" Target="../media/image156.png"/><Relationship Id="rId4" Type="http://schemas.openxmlformats.org/officeDocument/2006/relationships/image" Target="../media/image155.png"/><Relationship Id="rId3" Type="http://schemas.openxmlformats.org/officeDocument/2006/relationships/image" Target="../media/image154.jpeg"/><Relationship Id="rId2" Type="http://schemas.openxmlformats.org/officeDocument/2006/relationships/image" Target="../media/image153.png"/><Relationship Id="rId1" Type="http://schemas.openxmlformats.org/officeDocument/2006/relationships/image" Target="../media/image15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sv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7" Type="http://schemas.openxmlformats.org/officeDocument/2006/relationships/notesSlide" Target="../notesSlides/notesSlide1.xml"/><Relationship Id="rId46" Type="http://schemas.openxmlformats.org/officeDocument/2006/relationships/slideLayout" Target="../slideLayouts/slideLayout13.xml"/><Relationship Id="rId45" Type="http://schemas.openxmlformats.org/officeDocument/2006/relationships/image" Target="../media/image19.svg"/><Relationship Id="rId44" Type="http://schemas.openxmlformats.org/officeDocument/2006/relationships/image" Target="../media/image27.png"/><Relationship Id="rId43" Type="http://schemas.openxmlformats.org/officeDocument/2006/relationships/image" Target="../media/image18.svg"/><Relationship Id="rId42" Type="http://schemas.openxmlformats.org/officeDocument/2006/relationships/image" Target="../media/image26.png"/><Relationship Id="rId41" Type="http://schemas.openxmlformats.org/officeDocument/2006/relationships/image" Target="../media/image17.svg"/><Relationship Id="rId40" Type="http://schemas.openxmlformats.org/officeDocument/2006/relationships/image" Target="../media/image25.png"/><Relationship Id="rId4" Type="http://schemas.openxmlformats.org/officeDocument/2006/relationships/image" Target="../media/image5.jpeg"/><Relationship Id="rId39" Type="http://schemas.openxmlformats.org/officeDocument/2006/relationships/image" Target="../media/image16.svg"/><Relationship Id="rId38" Type="http://schemas.openxmlformats.org/officeDocument/2006/relationships/image" Target="../media/image24.png"/><Relationship Id="rId37" Type="http://schemas.openxmlformats.org/officeDocument/2006/relationships/image" Target="../media/image15.svg"/><Relationship Id="rId36" Type="http://schemas.openxmlformats.org/officeDocument/2006/relationships/image" Target="../media/image23.png"/><Relationship Id="rId35" Type="http://schemas.openxmlformats.org/officeDocument/2006/relationships/image" Target="../media/image14.svg"/><Relationship Id="rId34" Type="http://schemas.openxmlformats.org/officeDocument/2006/relationships/image" Target="../media/image22.png"/><Relationship Id="rId33" Type="http://schemas.openxmlformats.org/officeDocument/2006/relationships/image" Target="../media/image13.svg"/><Relationship Id="rId32" Type="http://schemas.openxmlformats.org/officeDocument/2006/relationships/image" Target="../media/image21.png"/><Relationship Id="rId31" Type="http://schemas.openxmlformats.org/officeDocument/2006/relationships/image" Target="../media/image12.svg"/><Relationship Id="rId30" Type="http://schemas.openxmlformats.org/officeDocument/2006/relationships/image" Target="../media/image20.png"/><Relationship Id="rId3" Type="http://schemas.openxmlformats.org/officeDocument/2006/relationships/image" Target="../media/image4.png"/><Relationship Id="rId29" Type="http://schemas.openxmlformats.org/officeDocument/2006/relationships/image" Target="../media/image11.svg"/><Relationship Id="rId28" Type="http://schemas.openxmlformats.org/officeDocument/2006/relationships/image" Target="../media/image19.png"/><Relationship Id="rId27" Type="http://schemas.openxmlformats.org/officeDocument/2006/relationships/image" Target="../media/image10.svg"/><Relationship Id="rId26" Type="http://schemas.openxmlformats.org/officeDocument/2006/relationships/image" Target="../media/image18.png"/><Relationship Id="rId25" Type="http://schemas.openxmlformats.org/officeDocument/2006/relationships/image" Target="../media/image9.svg"/><Relationship Id="rId24" Type="http://schemas.openxmlformats.org/officeDocument/2006/relationships/image" Target="../media/image17.png"/><Relationship Id="rId23" Type="http://schemas.openxmlformats.org/officeDocument/2006/relationships/image" Target="../media/image8.svg"/><Relationship Id="rId22" Type="http://schemas.openxmlformats.org/officeDocument/2006/relationships/image" Target="../media/image16.png"/><Relationship Id="rId21" Type="http://schemas.openxmlformats.org/officeDocument/2006/relationships/image" Target="../media/image7.svg"/><Relationship Id="rId20" Type="http://schemas.openxmlformats.org/officeDocument/2006/relationships/image" Target="../media/image15.png"/><Relationship Id="rId2" Type="http://schemas.openxmlformats.org/officeDocument/2006/relationships/image" Target="../media/image3.png"/><Relationship Id="rId19" Type="http://schemas.openxmlformats.org/officeDocument/2006/relationships/image" Target="../media/image6.svg"/><Relationship Id="rId18" Type="http://schemas.openxmlformats.org/officeDocument/2006/relationships/image" Target="../media/image14.png"/><Relationship Id="rId17" Type="http://schemas.openxmlformats.org/officeDocument/2006/relationships/image" Target="../media/image5.svg"/><Relationship Id="rId16" Type="http://schemas.openxmlformats.org/officeDocument/2006/relationships/image" Target="../media/image13.png"/><Relationship Id="rId15" Type="http://schemas.openxmlformats.org/officeDocument/2006/relationships/image" Target="../media/image4.svg"/><Relationship Id="rId14" Type="http://schemas.openxmlformats.org/officeDocument/2006/relationships/image" Target="../media/image12.png"/><Relationship Id="rId13" Type="http://schemas.openxmlformats.org/officeDocument/2006/relationships/image" Target="../media/image3.svg"/><Relationship Id="rId12" Type="http://schemas.openxmlformats.org/officeDocument/2006/relationships/image" Target="../media/image11.png"/><Relationship Id="rId11" Type="http://schemas.openxmlformats.org/officeDocument/2006/relationships/image" Target="../media/image2.svg"/><Relationship Id="rId10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2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6.png"/><Relationship Id="rId8" Type="http://schemas.openxmlformats.org/officeDocument/2006/relationships/image" Target="../media/image165.png"/><Relationship Id="rId7" Type="http://schemas.openxmlformats.org/officeDocument/2006/relationships/image" Target="../media/image164.png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Relationship Id="rId30" Type="http://schemas.openxmlformats.org/officeDocument/2006/relationships/slideLayout" Target="../slideLayouts/slideLayout14.xml"/><Relationship Id="rId3" Type="http://schemas.openxmlformats.org/officeDocument/2006/relationships/image" Target="../media/image160.png"/><Relationship Id="rId29" Type="http://schemas.openxmlformats.org/officeDocument/2006/relationships/tags" Target="../tags/tag133.xml"/><Relationship Id="rId28" Type="http://schemas.openxmlformats.org/officeDocument/2006/relationships/image" Target="../media/image185.png"/><Relationship Id="rId27" Type="http://schemas.openxmlformats.org/officeDocument/2006/relationships/image" Target="../media/image184.png"/><Relationship Id="rId26" Type="http://schemas.openxmlformats.org/officeDocument/2006/relationships/image" Target="../media/image183.png"/><Relationship Id="rId25" Type="http://schemas.openxmlformats.org/officeDocument/2006/relationships/image" Target="../media/image182.png"/><Relationship Id="rId24" Type="http://schemas.openxmlformats.org/officeDocument/2006/relationships/image" Target="../media/image181.png"/><Relationship Id="rId23" Type="http://schemas.openxmlformats.org/officeDocument/2006/relationships/image" Target="../media/image180.png"/><Relationship Id="rId22" Type="http://schemas.openxmlformats.org/officeDocument/2006/relationships/image" Target="../media/image179.png"/><Relationship Id="rId21" Type="http://schemas.openxmlformats.org/officeDocument/2006/relationships/image" Target="../media/image178.png"/><Relationship Id="rId20" Type="http://schemas.openxmlformats.org/officeDocument/2006/relationships/image" Target="../media/image177.png"/><Relationship Id="rId2" Type="http://schemas.openxmlformats.org/officeDocument/2006/relationships/image" Target="../media/image159.png"/><Relationship Id="rId19" Type="http://schemas.openxmlformats.org/officeDocument/2006/relationships/image" Target="../media/image176.png"/><Relationship Id="rId18" Type="http://schemas.openxmlformats.org/officeDocument/2006/relationships/image" Target="../media/image175.png"/><Relationship Id="rId17" Type="http://schemas.openxmlformats.org/officeDocument/2006/relationships/image" Target="../media/image174.png"/><Relationship Id="rId16" Type="http://schemas.openxmlformats.org/officeDocument/2006/relationships/image" Target="../media/image173.png"/><Relationship Id="rId15" Type="http://schemas.openxmlformats.org/officeDocument/2006/relationships/image" Target="../media/image172.png"/><Relationship Id="rId14" Type="http://schemas.openxmlformats.org/officeDocument/2006/relationships/image" Target="../media/image171.png"/><Relationship Id="rId13" Type="http://schemas.openxmlformats.org/officeDocument/2006/relationships/image" Target="../media/image170.png"/><Relationship Id="rId12" Type="http://schemas.openxmlformats.org/officeDocument/2006/relationships/image" Target="../media/image169.png"/><Relationship Id="rId11" Type="http://schemas.openxmlformats.org/officeDocument/2006/relationships/image" Target="../media/image168.png"/><Relationship Id="rId10" Type="http://schemas.openxmlformats.org/officeDocument/2006/relationships/image" Target="../media/image167.png"/><Relationship Id="rId1" Type="http://schemas.openxmlformats.org/officeDocument/2006/relationships/image" Target="../media/image15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35.xml"/><Relationship Id="rId1" Type="http://schemas.openxmlformats.org/officeDocument/2006/relationships/image" Target="../media/image18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9.xml"/><Relationship Id="rId1" Type="http://schemas.openxmlformats.org/officeDocument/2006/relationships/image" Target="../media/image18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0.xml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0.png"/><Relationship Id="rId3" Type="http://schemas.openxmlformats.org/officeDocument/2006/relationships/image" Target="../media/image189.png"/><Relationship Id="rId2" Type="http://schemas.openxmlformats.org/officeDocument/2006/relationships/image" Target="../media/image24.tiff"/><Relationship Id="rId1" Type="http://schemas.openxmlformats.org/officeDocument/2006/relationships/image" Target="../media/image18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3" Type="http://schemas.openxmlformats.org/officeDocument/2006/relationships/slideLayout" Target="../slideLayouts/slideLayout12.xml"/><Relationship Id="rId22" Type="http://schemas.openxmlformats.org/officeDocument/2006/relationships/image" Target="../media/image23.svg"/><Relationship Id="rId21" Type="http://schemas.openxmlformats.org/officeDocument/2006/relationships/image" Target="../media/image31.png"/><Relationship Id="rId20" Type="http://schemas.openxmlformats.org/officeDocument/2006/relationships/image" Target="../media/image22.svg"/><Relationship Id="rId2" Type="http://schemas.openxmlformats.org/officeDocument/2006/relationships/tags" Target="../tags/tag98.xml"/><Relationship Id="rId19" Type="http://schemas.openxmlformats.org/officeDocument/2006/relationships/image" Target="../media/image30.png"/><Relationship Id="rId18" Type="http://schemas.openxmlformats.org/officeDocument/2006/relationships/image" Target="../media/image21.svg"/><Relationship Id="rId17" Type="http://schemas.openxmlformats.org/officeDocument/2006/relationships/image" Target="../media/image29.png"/><Relationship Id="rId16" Type="http://schemas.openxmlformats.org/officeDocument/2006/relationships/image" Target="../media/image20.svg"/><Relationship Id="rId15" Type="http://schemas.openxmlformats.org/officeDocument/2006/relationships/image" Target="../media/image28.png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tags" Target="../tags/tag97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1" Type="http://schemas.openxmlformats.org/officeDocument/2006/relationships/image" Target="../media/image19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23976" y="2083773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数字大健康 智领新未来</a:t>
            </a:r>
            <a:endParaRPr lang="en-US" altLang="zh-CN" sz="6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10896" y="4898715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信通达智能科技有限公司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ļiďè"/>
          <p:cNvSpPr/>
          <p:nvPr/>
        </p:nvSpPr>
        <p:spPr>
          <a:xfrm>
            <a:off x="645106" y="1287241"/>
            <a:ext cx="5336075" cy="1622378"/>
          </a:xfrm>
          <a:prstGeom prst="rect">
            <a:avLst/>
          </a:prstGeom>
          <a:blipFill>
            <a:blip r:embed="rId1"/>
            <a:stretch>
              <a:fillRect t="-42839" b="-4217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</a:p>
        </p:txBody>
      </p:sp>
      <p:grpSp>
        <p:nvGrpSpPr>
          <p:cNvPr id="5" name="iṧḻîḑê"/>
          <p:cNvGrpSpPr/>
          <p:nvPr/>
        </p:nvGrpSpPr>
        <p:grpSpPr>
          <a:xfrm>
            <a:off x="2920151" y="2469495"/>
            <a:ext cx="835622" cy="835622"/>
            <a:chOff x="790456" y="5247104"/>
            <a:chExt cx="415102" cy="415102"/>
          </a:xfrm>
          <a:solidFill>
            <a:schemeClr val="accent1"/>
          </a:solidFill>
        </p:grpSpPr>
        <p:sp>
          <p:nvSpPr>
            <p:cNvPr id="48" name="ísľïdé"/>
            <p:cNvSpPr/>
            <p:nvPr/>
          </p:nvSpPr>
          <p:spPr>
            <a:xfrm>
              <a:off x="790456" y="5247104"/>
              <a:ext cx="415102" cy="41510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</a:p>
          </p:txBody>
        </p:sp>
        <p:sp>
          <p:nvSpPr>
            <p:cNvPr id="49" name="îṩļïdé"/>
            <p:cNvSpPr/>
            <p:nvPr/>
          </p:nvSpPr>
          <p:spPr>
            <a:xfrm>
              <a:off x="911682" y="5372326"/>
              <a:ext cx="172652" cy="164657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/>
            </a:p>
          </p:txBody>
        </p:sp>
      </p:grpSp>
      <p:sp>
        <p:nvSpPr>
          <p:cNvPr id="7" name="îšḷíḍé"/>
          <p:cNvSpPr txBox="1"/>
          <p:nvPr/>
        </p:nvSpPr>
        <p:spPr>
          <a:xfrm>
            <a:off x="658801" y="3312440"/>
            <a:ext cx="5336066" cy="67118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2800" b="1" dirty="0"/>
              <a:t>数据服务</a:t>
            </a:r>
            <a:endParaRPr lang="en-US" altLang="zh-CN" sz="2800" b="1" dirty="0"/>
          </a:p>
        </p:txBody>
      </p:sp>
      <p:sp>
        <p:nvSpPr>
          <p:cNvPr id="8" name="isḻíďé"/>
          <p:cNvSpPr/>
          <p:nvPr/>
        </p:nvSpPr>
        <p:spPr>
          <a:xfrm>
            <a:off x="6196038" y="1287241"/>
            <a:ext cx="5336075" cy="1622378"/>
          </a:xfrm>
          <a:prstGeom prst="rect">
            <a:avLst/>
          </a:prstGeom>
          <a:blipFill>
            <a:blip r:embed="rId2"/>
            <a:stretch>
              <a:fillRect t="-60157" b="-5922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</a:p>
        </p:txBody>
      </p:sp>
      <p:grpSp>
        <p:nvGrpSpPr>
          <p:cNvPr id="9" name="iṥḷíďé"/>
          <p:cNvGrpSpPr/>
          <p:nvPr/>
        </p:nvGrpSpPr>
        <p:grpSpPr>
          <a:xfrm>
            <a:off x="8446264" y="2469495"/>
            <a:ext cx="835622" cy="835622"/>
            <a:chOff x="790456" y="5247104"/>
            <a:chExt cx="415102" cy="415102"/>
          </a:xfrm>
          <a:solidFill>
            <a:schemeClr val="accent1"/>
          </a:solidFill>
        </p:grpSpPr>
        <p:sp>
          <p:nvSpPr>
            <p:cNvPr id="46" name="ïŝḷiďè"/>
            <p:cNvSpPr/>
            <p:nvPr/>
          </p:nvSpPr>
          <p:spPr>
            <a:xfrm>
              <a:off x="790456" y="5247104"/>
              <a:ext cx="415102" cy="415102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</a:p>
          </p:txBody>
        </p:sp>
        <p:sp>
          <p:nvSpPr>
            <p:cNvPr id="47" name="ïṡḷídé"/>
            <p:cNvSpPr/>
            <p:nvPr/>
          </p:nvSpPr>
          <p:spPr>
            <a:xfrm>
              <a:off x="911682" y="5372326"/>
              <a:ext cx="172652" cy="164657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/>
            </a:p>
          </p:txBody>
        </p:sp>
      </p:grpSp>
      <p:sp>
        <p:nvSpPr>
          <p:cNvPr id="11" name="ïš1ïḑe"/>
          <p:cNvSpPr txBox="1"/>
          <p:nvPr/>
        </p:nvSpPr>
        <p:spPr>
          <a:xfrm>
            <a:off x="6196042" y="3312440"/>
            <a:ext cx="5336066" cy="67118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2800" b="1" dirty="0"/>
              <a:t>业务治理</a:t>
            </a:r>
            <a:endParaRPr lang="en-US" altLang="zh-CN" sz="2800" b="1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6096000" y="1287241"/>
            <a:ext cx="0" cy="5019674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îSḷïḓe"/>
          <p:cNvSpPr/>
          <p:nvPr/>
        </p:nvSpPr>
        <p:spPr bwMode="auto">
          <a:xfrm>
            <a:off x="5826000" y="3879447"/>
            <a:ext cx="539990" cy="53999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+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7" name="标题 1"/>
          <p:cNvSpPr txBox="1"/>
          <p:nvPr/>
        </p:nvSpPr>
        <p:spPr>
          <a:xfrm>
            <a:off x="304785" y="261954"/>
            <a:ext cx="6881828" cy="671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以数据服务和业务治理为核心的深度服务</a:t>
            </a:r>
            <a:endParaRPr lang="zh-CN" altLang="en-US" sz="3200" dirty="0"/>
          </a:p>
        </p:txBody>
      </p:sp>
      <p:sp>
        <p:nvSpPr>
          <p:cNvPr id="24" name="矩形 23"/>
          <p:cNvSpPr/>
          <p:nvPr/>
        </p:nvSpPr>
        <p:spPr>
          <a:xfrm>
            <a:off x="664699" y="4091873"/>
            <a:ext cx="50433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/>
              <a:t>成立健康链联盟，建立数据充分被利用的技术平台；</a:t>
            </a:r>
            <a:endParaRPr lang="en-US" altLang="zh-CN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/>
              <a:t>利用新技术，赋能医院、赋能联盟内的医院，针对科研、管理、保险服务等诉求，开展大数据、</a:t>
            </a:r>
            <a:r>
              <a:rPr lang="en-US" altLang="zh-CN" dirty="0"/>
              <a:t>AI</a:t>
            </a:r>
            <a:r>
              <a:rPr lang="zh-CN" altLang="en-US" dirty="0"/>
              <a:t>、医疗数据标准化、医保和医学知识库等研究、建立和利用。</a:t>
            </a:r>
            <a:endParaRPr lang="en-US" altLang="zh-CN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/>
              <a:t>开展云服务，云诊所和云</a:t>
            </a:r>
            <a:r>
              <a:rPr lang="en-US" altLang="zh-CN" dirty="0"/>
              <a:t>HIS</a:t>
            </a:r>
            <a:r>
              <a:rPr lang="zh-CN" altLang="en-US" dirty="0"/>
              <a:t>，输出管理提升水平。</a:t>
            </a:r>
            <a:endParaRPr lang="en-US" altLang="zh-CN" dirty="0"/>
          </a:p>
        </p:txBody>
      </p:sp>
      <p:sp>
        <p:nvSpPr>
          <p:cNvPr id="25" name="矩形 24"/>
          <p:cNvSpPr/>
          <p:nvPr/>
        </p:nvSpPr>
        <p:spPr>
          <a:xfrm>
            <a:off x="6571770" y="4114812"/>
            <a:ext cx="53570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/>
              <a:t>利用</a:t>
            </a:r>
            <a:r>
              <a:rPr lang="en-US" altLang="zh-CN" dirty="0"/>
              <a:t> DRG </a:t>
            </a:r>
            <a:r>
              <a:rPr lang="zh-CN" altLang="en-US" dirty="0"/>
              <a:t>工具，赋能医保控费和支付改革；</a:t>
            </a:r>
            <a:endParaRPr lang="zh-CN" altLang="en-US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/>
              <a:t>建立五大数据中心，梳理医院的资源、临床、科研、运营和业务运营等流程和管理，赋能医院的信息化规划、优化流程和精细化管理；</a:t>
            </a:r>
            <a:endParaRPr lang="en-US" altLang="zh-CN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/>
              <a:t>以标促建，提供电子病历等级、互联互通等级咨询和解决方案，提升医院的</a:t>
            </a:r>
            <a:r>
              <a:rPr lang="en-US" altLang="zh-CN" dirty="0"/>
              <a:t> IT </a:t>
            </a:r>
            <a:r>
              <a:rPr lang="zh-CN" altLang="en-US" dirty="0"/>
              <a:t>建设水平；</a:t>
            </a:r>
            <a:endParaRPr lang="en-US" altLang="zh-CN" dirty="0"/>
          </a:p>
        </p:txBody>
      </p:sp>
      <p:sp>
        <p:nvSpPr>
          <p:cNvPr id="6" name="object 2"/>
          <p:cNvSpPr/>
          <p:nvPr/>
        </p:nvSpPr>
        <p:spPr>
          <a:xfrm>
            <a:off x="77850" y="1057020"/>
            <a:ext cx="12113895" cy="0"/>
          </a:xfrm>
          <a:custGeom>
            <a:avLst/>
            <a:gdLst/>
            <a:ahLst/>
            <a:cxnLst/>
            <a:rect l="l" t="t" r="r" b="b"/>
            <a:pathLst>
              <a:path w="12113895">
                <a:moveTo>
                  <a:pt x="0" y="0"/>
                </a:moveTo>
                <a:lnTo>
                  <a:pt x="12113514" y="0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3433" y="1484785"/>
            <a:ext cx="10219865" cy="4489686"/>
            <a:chOff x="983433" y="1484785"/>
            <a:chExt cx="10219865" cy="4489686"/>
          </a:xfrm>
        </p:grpSpPr>
        <p:sp>
          <p:nvSpPr>
            <p:cNvPr id="3" name="燕尾形箭头 2"/>
            <p:cNvSpPr>
              <a:spLocks noChangeArrowheads="1"/>
            </p:cNvSpPr>
            <p:nvPr/>
          </p:nvSpPr>
          <p:spPr bwMode="auto">
            <a:xfrm>
              <a:off x="6748053" y="3422609"/>
              <a:ext cx="1113530" cy="551760"/>
            </a:xfrm>
            <a:prstGeom prst="notchedRightArrow">
              <a:avLst>
                <a:gd name="adj1" fmla="val 50000"/>
                <a:gd name="adj2" fmla="val 49984"/>
              </a:avLst>
            </a:prstGeom>
            <a:solidFill>
              <a:srgbClr val="002E52"/>
            </a:solidFill>
            <a:ln>
              <a:noFill/>
            </a:ln>
            <a:effectLst/>
          </p:spPr>
          <p:txBody>
            <a:bodyPr lIns="34281" tIns="17140" rIns="34281" bIns="17140"/>
            <a:lstStyle/>
            <a:p>
              <a:pPr>
                <a:defRPr/>
              </a:pPr>
              <a:endParaRPr lang="zh-CN" altLang="en-US" sz="1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422607" y="1503835"/>
              <a:ext cx="1402505" cy="1605507"/>
              <a:chOff x="7421812" y="1503834"/>
              <a:chExt cx="1402505" cy="1605507"/>
            </a:xfrm>
            <a:solidFill>
              <a:srgbClr val="9E802A"/>
            </a:solidFill>
          </p:grpSpPr>
          <p:sp>
            <p:nvSpPr>
              <p:cNvPr id="5" name="任意多边形 4"/>
              <p:cNvSpPr/>
              <p:nvPr/>
            </p:nvSpPr>
            <p:spPr bwMode="auto">
              <a:xfrm>
                <a:off x="7427071" y="1503834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solidFill>
                <a:srgbClr val="002E52"/>
              </a:solidFill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34"/>
              <p:cNvSpPr txBox="1"/>
              <p:nvPr/>
            </p:nvSpPr>
            <p:spPr>
              <a:xfrm>
                <a:off x="7421812" y="2417860"/>
                <a:ext cx="1402505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统一预约平台</a:t>
                </a:r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990459" y="1484785"/>
              <a:ext cx="1438373" cy="1605507"/>
              <a:chOff x="8989664" y="1484784"/>
              <a:chExt cx="1438373" cy="1605507"/>
            </a:xfrm>
            <a:solidFill>
              <a:srgbClr val="9E802A"/>
            </a:solidFill>
          </p:grpSpPr>
          <p:sp>
            <p:nvSpPr>
              <p:cNvPr id="9" name="任意多边形 8"/>
              <p:cNvSpPr/>
              <p:nvPr/>
            </p:nvSpPr>
            <p:spPr bwMode="auto">
              <a:xfrm>
                <a:off x="9030791" y="1484784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solidFill>
                <a:srgbClr val="002E52"/>
              </a:solidFill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文本框 35"/>
              <p:cNvSpPr txBox="1"/>
              <p:nvPr/>
            </p:nvSpPr>
            <p:spPr>
              <a:xfrm>
                <a:off x="8989664" y="2392651"/>
                <a:ext cx="1402505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智慧病房</a:t>
                </a:r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9784729" y="2919912"/>
              <a:ext cx="1418569" cy="1605507"/>
              <a:chOff x="9783934" y="2919911"/>
              <a:chExt cx="1418569" cy="1605507"/>
            </a:xfrm>
            <a:solidFill>
              <a:srgbClr val="9E802A"/>
            </a:solidFill>
          </p:grpSpPr>
          <p:sp>
            <p:nvSpPr>
              <p:cNvPr id="13" name="任意多边形 12"/>
              <p:cNvSpPr/>
              <p:nvPr/>
            </p:nvSpPr>
            <p:spPr bwMode="auto">
              <a:xfrm>
                <a:off x="9805968" y="2919911"/>
                <a:ext cx="1396535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solidFill>
                <a:srgbClr val="002E52"/>
              </a:solidFill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36"/>
              <p:cNvSpPr txBox="1"/>
              <p:nvPr/>
            </p:nvSpPr>
            <p:spPr>
              <a:xfrm>
                <a:off x="9783934" y="3819276"/>
                <a:ext cx="1402505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微信公众平台</a:t>
                </a:r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221383" y="2919912"/>
              <a:ext cx="1418569" cy="1605507"/>
              <a:chOff x="8220588" y="2919911"/>
              <a:chExt cx="1418569" cy="1605507"/>
            </a:xfrm>
            <a:solidFill>
              <a:srgbClr val="9E802A"/>
            </a:solidFill>
          </p:grpSpPr>
          <p:sp>
            <p:nvSpPr>
              <p:cNvPr id="17" name="任意多边形 16"/>
              <p:cNvSpPr/>
              <p:nvPr/>
            </p:nvSpPr>
            <p:spPr bwMode="auto">
              <a:xfrm>
                <a:off x="8220588" y="2919911"/>
                <a:ext cx="1396535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solidFill>
                <a:srgbClr val="002E52"/>
              </a:solidFill>
              <a:ln>
                <a:noFill/>
              </a:ln>
              <a:effectLst>
                <a:outerShdw blurRad="495300" dist="571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37"/>
              <p:cNvSpPr txBox="1"/>
              <p:nvPr/>
            </p:nvSpPr>
            <p:spPr>
              <a:xfrm>
                <a:off x="8236652" y="3835869"/>
                <a:ext cx="1402505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95300" dist="571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新</a:t>
                </a:r>
                <a:r>
                  <a:rPr lang="en-US" altLang="zh-CN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E</a:t>
                </a:r>
                <a:r>
                  <a: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代系统</a:t>
                </a:r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9088735" y="4311814"/>
              <a:ext cx="1415804" cy="1605507"/>
              <a:chOff x="9087941" y="4311813"/>
              <a:chExt cx="1415804" cy="1605507"/>
            </a:xfrm>
            <a:solidFill>
              <a:srgbClr val="9E802A"/>
            </a:solidFill>
          </p:grpSpPr>
          <p:sp>
            <p:nvSpPr>
              <p:cNvPr id="21" name="任意多边形 20"/>
              <p:cNvSpPr/>
              <p:nvPr/>
            </p:nvSpPr>
            <p:spPr bwMode="auto">
              <a:xfrm>
                <a:off x="9087941" y="4311813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solidFill>
                <a:srgbClr val="002E52"/>
              </a:solidFill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39"/>
              <p:cNvSpPr txBox="1"/>
              <p:nvPr/>
            </p:nvSpPr>
            <p:spPr>
              <a:xfrm>
                <a:off x="9101240" y="5251946"/>
                <a:ext cx="1402505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处方流转平台</a:t>
                </a:r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 bwMode="auto">
            <a:xfrm>
              <a:off x="3625653" y="2111667"/>
              <a:ext cx="2885653" cy="3315763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solidFill>
              <a:srgbClr val="002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21"/>
            <p:cNvSpPr txBox="1"/>
            <p:nvPr/>
          </p:nvSpPr>
          <p:spPr>
            <a:xfrm>
              <a:off x="3743753" y="2748161"/>
              <a:ext cx="26637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新</a:t>
              </a:r>
              <a:r>
                <a:rPr lang="en-US" altLang="zh-CN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E</a:t>
              </a:r>
              <a:r>
                <a:rPr lang="zh-CN" altLang="en-US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代</a:t>
              </a:r>
              <a:endParaRPr lang="en-US" altLang="zh-CN" sz="2000" b="1" kern="0" dirty="0">
                <a:solidFill>
                  <a:prstClr val="white"/>
                </a:solidFill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集团化</a:t>
              </a:r>
              <a:endParaRPr lang="en-US" altLang="zh-CN" sz="2000" b="1" kern="0" dirty="0">
                <a:solidFill>
                  <a:prstClr val="white"/>
                </a:solidFill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医疗系统</a:t>
              </a:r>
              <a:endParaRPr lang="zh-CN" altLang="en-US" sz="20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燕尾形箭头 28"/>
            <p:cNvSpPr>
              <a:spLocks noChangeArrowheads="1"/>
            </p:cNvSpPr>
            <p:nvPr/>
          </p:nvSpPr>
          <p:spPr bwMode="auto">
            <a:xfrm>
              <a:off x="2162242" y="3367063"/>
              <a:ext cx="1113530" cy="551760"/>
            </a:xfrm>
            <a:prstGeom prst="notchedRightArrow">
              <a:avLst>
                <a:gd name="adj1" fmla="val 50000"/>
                <a:gd name="adj2" fmla="val 49984"/>
              </a:avLst>
            </a:prstGeom>
            <a:solidFill>
              <a:srgbClr val="002E52"/>
            </a:solidFill>
            <a:ln>
              <a:noFill/>
            </a:ln>
            <a:effectLst/>
          </p:spPr>
          <p:txBody>
            <a:bodyPr lIns="34281" tIns="17140" rIns="34281" bIns="17140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983433" y="3073895"/>
              <a:ext cx="989965" cy="1138099"/>
              <a:chOff x="982638" y="3073894"/>
              <a:chExt cx="989965" cy="1138099"/>
            </a:xfrm>
            <a:solidFill>
              <a:srgbClr val="9E802A"/>
            </a:solidFill>
          </p:grpSpPr>
          <p:sp>
            <p:nvSpPr>
              <p:cNvPr id="31" name="任意多边形 30"/>
              <p:cNvSpPr/>
              <p:nvPr/>
            </p:nvSpPr>
            <p:spPr bwMode="auto">
              <a:xfrm>
                <a:off x="982638" y="3073894"/>
                <a:ext cx="989965" cy="1138099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solidFill>
                <a:srgbClr val="002E52"/>
              </a:solidFill>
              <a:ln>
                <a:noFill/>
              </a:ln>
              <a:effectLst>
                <a:outerShdw blurRad="495300" dist="571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411"/>
              <p:cNvSpPr>
                <a:spLocks noEditPoints="1"/>
              </p:cNvSpPr>
              <p:nvPr/>
            </p:nvSpPr>
            <p:spPr bwMode="auto">
              <a:xfrm>
                <a:off x="1167546" y="3304165"/>
                <a:ext cx="674465" cy="693071"/>
              </a:xfrm>
              <a:custGeom>
                <a:avLst/>
                <a:gdLst>
                  <a:gd name="T0" fmla="*/ 68 w 145"/>
                  <a:gd name="T1" fmla="*/ 75 h 149"/>
                  <a:gd name="T2" fmla="*/ 86 w 145"/>
                  <a:gd name="T3" fmla="*/ 86 h 149"/>
                  <a:gd name="T4" fmla="*/ 81 w 145"/>
                  <a:gd name="T5" fmla="*/ 110 h 149"/>
                  <a:gd name="T6" fmla="*/ 73 w 145"/>
                  <a:gd name="T7" fmla="*/ 129 h 149"/>
                  <a:gd name="T8" fmla="*/ 57 w 145"/>
                  <a:gd name="T9" fmla="*/ 140 h 149"/>
                  <a:gd name="T10" fmla="*/ 38 w 145"/>
                  <a:gd name="T11" fmla="*/ 141 h 149"/>
                  <a:gd name="T12" fmla="*/ 18 w 145"/>
                  <a:gd name="T13" fmla="*/ 130 h 149"/>
                  <a:gd name="T14" fmla="*/ 9 w 145"/>
                  <a:gd name="T15" fmla="*/ 118 h 149"/>
                  <a:gd name="T16" fmla="*/ 9 w 145"/>
                  <a:gd name="T17" fmla="*/ 90 h 149"/>
                  <a:gd name="T18" fmla="*/ 18 w 145"/>
                  <a:gd name="T19" fmla="*/ 77 h 149"/>
                  <a:gd name="T20" fmla="*/ 38 w 145"/>
                  <a:gd name="T21" fmla="*/ 68 h 149"/>
                  <a:gd name="T22" fmla="*/ 121 w 145"/>
                  <a:gd name="T23" fmla="*/ 30 h 149"/>
                  <a:gd name="T24" fmla="*/ 99 w 145"/>
                  <a:gd name="T25" fmla="*/ 33 h 149"/>
                  <a:gd name="T26" fmla="*/ 88 w 145"/>
                  <a:gd name="T27" fmla="*/ 44 h 149"/>
                  <a:gd name="T28" fmla="*/ 88 w 145"/>
                  <a:gd name="T29" fmla="*/ 63 h 149"/>
                  <a:gd name="T30" fmla="*/ 93 w 145"/>
                  <a:gd name="T31" fmla="*/ 77 h 149"/>
                  <a:gd name="T32" fmla="*/ 106 w 145"/>
                  <a:gd name="T33" fmla="*/ 90 h 149"/>
                  <a:gd name="T34" fmla="*/ 130 w 145"/>
                  <a:gd name="T35" fmla="*/ 86 h 149"/>
                  <a:gd name="T36" fmla="*/ 141 w 145"/>
                  <a:gd name="T37" fmla="*/ 75 h 149"/>
                  <a:gd name="T38" fmla="*/ 139 w 145"/>
                  <a:gd name="T39" fmla="*/ 59 h 149"/>
                  <a:gd name="T40" fmla="*/ 134 w 145"/>
                  <a:gd name="T41" fmla="*/ 44 h 149"/>
                  <a:gd name="T42" fmla="*/ 121 w 145"/>
                  <a:gd name="T43" fmla="*/ 35 h 149"/>
                  <a:gd name="T44" fmla="*/ 125 w 145"/>
                  <a:gd name="T45" fmla="*/ 61 h 149"/>
                  <a:gd name="T46" fmla="*/ 104 w 145"/>
                  <a:gd name="T47" fmla="*/ 68 h 149"/>
                  <a:gd name="T48" fmla="*/ 110 w 145"/>
                  <a:gd name="T49" fmla="*/ 50 h 149"/>
                  <a:gd name="T50" fmla="*/ 117 w 145"/>
                  <a:gd name="T51" fmla="*/ 64 h 149"/>
                  <a:gd name="T52" fmla="*/ 110 w 145"/>
                  <a:gd name="T53" fmla="*/ 57 h 149"/>
                  <a:gd name="T54" fmla="*/ 132 w 145"/>
                  <a:gd name="T55" fmla="*/ 63 h 149"/>
                  <a:gd name="T56" fmla="*/ 106 w 145"/>
                  <a:gd name="T57" fmla="*/ 75 h 149"/>
                  <a:gd name="T58" fmla="*/ 103 w 145"/>
                  <a:gd name="T59" fmla="*/ 46 h 149"/>
                  <a:gd name="T60" fmla="*/ 66 w 145"/>
                  <a:gd name="T61" fmla="*/ 0 h 149"/>
                  <a:gd name="T62" fmla="*/ 44 w 145"/>
                  <a:gd name="T63" fmla="*/ 4 h 149"/>
                  <a:gd name="T64" fmla="*/ 33 w 145"/>
                  <a:gd name="T65" fmla="*/ 17 h 149"/>
                  <a:gd name="T66" fmla="*/ 33 w 145"/>
                  <a:gd name="T67" fmla="*/ 33 h 149"/>
                  <a:gd name="T68" fmla="*/ 40 w 145"/>
                  <a:gd name="T69" fmla="*/ 48 h 149"/>
                  <a:gd name="T70" fmla="*/ 53 w 145"/>
                  <a:gd name="T71" fmla="*/ 61 h 149"/>
                  <a:gd name="T72" fmla="*/ 75 w 145"/>
                  <a:gd name="T73" fmla="*/ 57 h 149"/>
                  <a:gd name="T74" fmla="*/ 86 w 145"/>
                  <a:gd name="T75" fmla="*/ 46 h 149"/>
                  <a:gd name="T76" fmla="*/ 86 w 145"/>
                  <a:gd name="T77" fmla="*/ 30 h 149"/>
                  <a:gd name="T78" fmla="*/ 81 w 145"/>
                  <a:gd name="T79" fmla="*/ 15 h 149"/>
                  <a:gd name="T80" fmla="*/ 66 w 145"/>
                  <a:gd name="T81" fmla="*/ 6 h 149"/>
                  <a:gd name="T82" fmla="*/ 71 w 145"/>
                  <a:gd name="T83" fmla="*/ 33 h 149"/>
                  <a:gd name="T84" fmla="*/ 51 w 145"/>
                  <a:gd name="T85" fmla="*/ 39 h 149"/>
                  <a:gd name="T86" fmla="*/ 57 w 145"/>
                  <a:gd name="T87" fmla="*/ 20 h 149"/>
                  <a:gd name="T88" fmla="*/ 62 w 145"/>
                  <a:gd name="T89" fmla="*/ 35 h 149"/>
                  <a:gd name="T90" fmla="*/ 57 w 145"/>
                  <a:gd name="T91" fmla="*/ 28 h 149"/>
                  <a:gd name="T92" fmla="*/ 77 w 145"/>
                  <a:gd name="T93" fmla="*/ 33 h 149"/>
                  <a:gd name="T94" fmla="*/ 51 w 145"/>
                  <a:gd name="T95" fmla="*/ 46 h 149"/>
                  <a:gd name="T96" fmla="*/ 49 w 145"/>
                  <a:gd name="T97" fmla="*/ 19 h 149"/>
                  <a:gd name="T98" fmla="*/ 44 w 145"/>
                  <a:gd name="T99" fmla="*/ 88 h 149"/>
                  <a:gd name="T100" fmla="*/ 33 w 145"/>
                  <a:gd name="T101" fmla="*/ 116 h 149"/>
                  <a:gd name="T102" fmla="*/ 59 w 145"/>
                  <a:gd name="T103" fmla="*/ 110 h 149"/>
                  <a:gd name="T104" fmla="*/ 44 w 145"/>
                  <a:gd name="T105" fmla="*/ 88 h 149"/>
                  <a:gd name="T106" fmla="*/ 38 w 145"/>
                  <a:gd name="T107" fmla="*/ 99 h 149"/>
                  <a:gd name="T108" fmla="*/ 44 w 145"/>
                  <a:gd name="T109" fmla="*/ 112 h 149"/>
                  <a:gd name="T110" fmla="*/ 51 w 145"/>
                  <a:gd name="T111" fmla="*/ 101 h 149"/>
                  <a:gd name="T112" fmla="*/ 35 w 145"/>
                  <a:gd name="T113" fmla="*/ 81 h 149"/>
                  <a:gd name="T114" fmla="*/ 27 w 145"/>
                  <a:gd name="T115" fmla="*/ 121 h 149"/>
                  <a:gd name="T116" fmla="*/ 70 w 145"/>
                  <a:gd name="T117" fmla="*/ 10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" h="149">
                    <a:moveTo>
                      <a:pt x="51" y="68"/>
                    </a:moveTo>
                    <a:lnTo>
                      <a:pt x="51" y="68"/>
                    </a:lnTo>
                    <a:lnTo>
                      <a:pt x="59" y="70"/>
                    </a:lnTo>
                    <a:lnTo>
                      <a:pt x="62" y="63"/>
                    </a:lnTo>
                    <a:lnTo>
                      <a:pt x="62" y="63"/>
                    </a:lnTo>
                    <a:lnTo>
                      <a:pt x="68" y="64"/>
                    </a:lnTo>
                    <a:lnTo>
                      <a:pt x="71" y="68"/>
                    </a:lnTo>
                    <a:lnTo>
                      <a:pt x="68" y="75"/>
                    </a:lnTo>
                    <a:lnTo>
                      <a:pt x="68" y="75"/>
                    </a:lnTo>
                    <a:lnTo>
                      <a:pt x="71" y="77"/>
                    </a:lnTo>
                    <a:lnTo>
                      <a:pt x="71" y="77"/>
                    </a:lnTo>
                    <a:lnTo>
                      <a:pt x="73" y="81"/>
                    </a:lnTo>
                    <a:lnTo>
                      <a:pt x="81" y="77"/>
                    </a:lnTo>
                    <a:lnTo>
                      <a:pt x="81" y="77"/>
                    </a:lnTo>
                    <a:lnTo>
                      <a:pt x="84" y="83"/>
                    </a:lnTo>
                    <a:lnTo>
                      <a:pt x="86" y="86"/>
                    </a:lnTo>
                    <a:lnTo>
                      <a:pt x="79" y="92"/>
                    </a:lnTo>
                    <a:lnTo>
                      <a:pt x="79" y="92"/>
                    </a:lnTo>
                    <a:lnTo>
                      <a:pt x="81" y="97"/>
                    </a:lnTo>
                    <a:lnTo>
                      <a:pt x="88" y="99"/>
                    </a:lnTo>
                    <a:lnTo>
                      <a:pt x="88" y="99"/>
                    </a:lnTo>
                    <a:lnTo>
                      <a:pt x="90" y="105"/>
                    </a:lnTo>
                    <a:lnTo>
                      <a:pt x="88" y="110"/>
                    </a:lnTo>
                    <a:lnTo>
                      <a:pt x="81" y="110"/>
                    </a:lnTo>
                    <a:lnTo>
                      <a:pt x="81" y="110"/>
                    </a:lnTo>
                    <a:lnTo>
                      <a:pt x="79" y="118"/>
                    </a:lnTo>
                    <a:lnTo>
                      <a:pt x="86" y="121"/>
                    </a:lnTo>
                    <a:lnTo>
                      <a:pt x="86" y="121"/>
                    </a:lnTo>
                    <a:lnTo>
                      <a:pt x="82" y="127"/>
                    </a:lnTo>
                    <a:lnTo>
                      <a:pt x="81" y="130"/>
                    </a:lnTo>
                    <a:lnTo>
                      <a:pt x="73" y="129"/>
                    </a:lnTo>
                    <a:lnTo>
                      <a:pt x="73" y="129"/>
                    </a:lnTo>
                    <a:lnTo>
                      <a:pt x="71" y="130"/>
                    </a:lnTo>
                    <a:lnTo>
                      <a:pt x="71" y="130"/>
                    </a:lnTo>
                    <a:lnTo>
                      <a:pt x="68" y="134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66" y="143"/>
                    </a:lnTo>
                    <a:lnTo>
                      <a:pt x="62" y="145"/>
                    </a:lnTo>
                    <a:lnTo>
                      <a:pt x="57" y="140"/>
                    </a:lnTo>
                    <a:lnTo>
                      <a:pt x="57" y="140"/>
                    </a:lnTo>
                    <a:lnTo>
                      <a:pt x="51" y="141"/>
                    </a:lnTo>
                    <a:lnTo>
                      <a:pt x="49" y="149"/>
                    </a:lnTo>
                    <a:lnTo>
                      <a:pt x="49" y="149"/>
                    </a:lnTo>
                    <a:lnTo>
                      <a:pt x="44" y="149"/>
                    </a:lnTo>
                    <a:lnTo>
                      <a:pt x="38" y="149"/>
                    </a:lnTo>
                    <a:lnTo>
                      <a:pt x="38" y="141"/>
                    </a:lnTo>
                    <a:lnTo>
                      <a:pt x="38" y="141"/>
                    </a:lnTo>
                    <a:lnTo>
                      <a:pt x="31" y="140"/>
                    </a:lnTo>
                    <a:lnTo>
                      <a:pt x="27" y="145"/>
                    </a:lnTo>
                    <a:lnTo>
                      <a:pt x="27" y="145"/>
                    </a:lnTo>
                    <a:lnTo>
                      <a:pt x="22" y="143"/>
                    </a:lnTo>
                    <a:lnTo>
                      <a:pt x="18" y="140"/>
                    </a:lnTo>
                    <a:lnTo>
                      <a:pt x="20" y="132"/>
                    </a:lnTo>
                    <a:lnTo>
                      <a:pt x="20" y="132"/>
                    </a:lnTo>
                    <a:lnTo>
                      <a:pt x="18" y="130"/>
                    </a:lnTo>
                    <a:lnTo>
                      <a:pt x="18" y="130"/>
                    </a:lnTo>
                    <a:lnTo>
                      <a:pt x="15" y="129"/>
                    </a:lnTo>
                    <a:lnTo>
                      <a:pt x="9" y="130"/>
                    </a:lnTo>
                    <a:lnTo>
                      <a:pt x="9" y="130"/>
                    </a:lnTo>
                    <a:lnTo>
                      <a:pt x="5" y="127"/>
                    </a:lnTo>
                    <a:lnTo>
                      <a:pt x="3" y="121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7" y="110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7" y="97"/>
                    </a:lnTo>
                    <a:lnTo>
                      <a:pt x="7" y="97"/>
                    </a:lnTo>
                    <a:lnTo>
                      <a:pt x="9" y="90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5" y="81"/>
                    </a:lnTo>
                    <a:lnTo>
                      <a:pt x="9" y="77"/>
                    </a:lnTo>
                    <a:lnTo>
                      <a:pt x="16" y="81"/>
                    </a:lnTo>
                    <a:lnTo>
                      <a:pt x="16" y="81"/>
                    </a:lnTo>
                    <a:lnTo>
                      <a:pt x="18" y="77"/>
                    </a:lnTo>
                    <a:lnTo>
                      <a:pt x="18" y="77"/>
                    </a:lnTo>
                    <a:lnTo>
                      <a:pt x="20" y="75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2" y="64"/>
                    </a:lnTo>
                    <a:lnTo>
                      <a:pt x="27" y="63"/>
                    </a:lnTo>
                    <a:lnTo>
                      <a:pt x="31" y="70"/>
                    </a:lnTo>
                    <a:lnTo>
                      <a:pt x="31" y="70"/>
                    </a:lnTo>
                    <a:lnTo>
                      <a:pt x="38" y="68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9" y="61"/>
                    </a:lnTo>
                    <a:lnTo>
                      <a:pt x="51" y="68"/>
                    </a:lnTo>
                    <a:lnTo>
                      <a:pt x="51" y="68"/>
                    </a:lnTo>
                    <a:close/>
                    <a:moveTo>
                      <a:pt x="121" y="35"/>
                    </a:moveTo>
                    <a:lnTo>
                      <a:pt x="121" y="30"/>
                    </a:lnTo>
                    <a:lnTo>
                      <a:pt x="121" y="30"/>
                    </a:lnTo>
                    <a:lnTo>
                      <a:pt x="114" y="30"/>
                    </a:lnTo>
                    <a:lnTo>
                      <a:pt x="112" y="35"/>
                    </a:lnTo>
                    <a:lnTo>
                      <a:pt x="112" y="35"/>
                    </a:lnTo>
                    <a:lnTo>
                      <a:pt x="108" y="35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99" y="33"/>
                    </a:lnTo>
                    <a:lnTo>
                      <a:pt x="101" y="39"/>
                    </a:lnTo>
                    <a:lnTo>
                      <a:pt x="101" y="39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95" y="42"/>
                    </a:lnTo>
                    <a:lnTo>
                      <a:pt x="92" y="39"/>
                    </a:lnTo>
                    <a:lnTo>
                      <a:pt x="92" y="39"/>
                    </a:lnTo>
                    <a:lnTo>
                      <a:pt x="88" y="44"/>
                    </a:lnTo>
                    <a:lnTo>
                      <a:pt x="92" y="48"/>
                    </a:lnTo>
                    <a:lnTo>
                      <a:pt x="92" y="48"/>
                    </a:lnTo>
                    <a:lnTo>
                      <a:pt x="90" y="53"/>
                    </a:lnTo>
                    <a:lnTo>
                      <a:pt x="84" y="53"/>
                    </a:lnTo>
                    <a:lnTo>
                      <a:pt x="84" y="53"/>
                    </a:lnTo>
                    <a:lnTo>
                      <a:pt x="82" y="61"/>
                    </a:lnTo>
                    <a:lnTo>
                      <a:pt x="88" y="63"/>
                    </a:lnTo>
                    <a:lnTo>
                      <a:pt x="88" y="63"/>
                    </a:lnTo>
                    <a:lnTo>
                      <a:pt x="90" y="66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8" y="75"/>
                    </a:lnTo>
                    <a:lnTo>
                      <a:pt x="92" y="75"/>
                    </a:lnTo>
                    <a:lnTo>
                      <a:pt x="92" y="75"/>
                    </a:lnTo>
                    <a:lnTo>
                      <a:pt x="93" y="77"/>
                    </a:lnTo>
                    <a:lnTo>
                      <a:pt x="93" y="77"/>
                    </a:lnTo>
                    <a:lnTo>
                      <a:pt x="95" y="79"/>
                    </a:lnTo>
                    <a:lnTo>
                      <a:pt x="93" y="83"/>
                    </a:lnTo>
                    <a:lnTo>
                      <a:pt x="93" y="83"/>
                    </a:lnTo>
                    <a:lnTo>
                      <a:pt x="99" y="86"/>
                    </a:lnTo>
                    <a:lnTo>
                      <a:pt x="103" y="83"/>
                    </a:lnTo>
                    <a:lnTo>
                      <a:pt x="103" y="83"/>
                    </a:lnTo>
                    <a:lnTo>
                      <a:pt x="106" y="85"/>
                    </a:lnTo>
                    <a:lnTo>
                      <a:pt x="106" y="90"/>
                    </a:lnTo>
                    <a:lnTo>
                      <a:pt x="106" y="90"/>
                    </a:lnTo>
                    <a:lnTo>
                      <a:pt x="114" y="92"/>
                    </a:lnTo>
                    <a:lnTo>
                      <a:pt x="115" y="86"/>
                    </a:lnTo>
                    <a:lnTo>
                      <a:pt x="115" y="86"/>
                    </a:lnTo>
                    <a:lnTo>
                      <a:pt x="121" y="86"/>
                    </a:lnTo>
                    <a:lnTo>
                      <a:pt x="123" y="90"/>
                    </a:lnTo>
                    <a:lnTo>
                      <a:pt x="123" y="90"/>
                    </a:lnTo>
                    <a:lnTo>
                      <a:pt x="130" y="86"/>
                    </a:lnTo>
                    <a:lnTo>
                      <a:pt x="128" y="83"/>
                    </a:lnTo>
                    <a:lnTo>
                      <a:pt x="128" y="83"/>
                    </a:lnTo>
                    <a:lnTo>
                      <a:pt x="130" y="81"/>
                    </a:lnTo>
                    <a:lnTo>
                      <a:pt x="130" y="81"/>
                    </a:lnTo>
                    <a:lnTo>
                      <a:pt x="132" y="79"/>
                    </a:lnTo>
                    <a:lnTo>
                      <a:pt x="137" y="81"/>
                    </a:lnTo>
                    <a:lnTo>
                      <a:pt x="137" y="81"/>
                    </a:lnTo>
                    <a:lnTo>
                      <a:pt x="141" y="75"/>
                    </a:lnTo>
                    <a:lnTo>
                      <a:pt x="137" y="72"/>
                    </a:lnTo>
                    <a:lnTo>
                      <a:pt x="137" y="72"/>
                    </a:lnTo>
                    <a:lnTo>
                      <a:pt x="139" y="68"/>
                    </a:lnTo>
                    <a:lnTo>
                      <a:pt x="145" y="68"/>
                    </a:lnTo>
                    <a:lnTo>
                      <a:pt x="145" y="68"/>
                    </a:lnTo>
                    <a:lnTo>
                      <a:pt x="145" y="61"/>
                    </a:lnTo>
                    <a:lnTo>
                      <a:pt x="139" y="59"/>
                    </a:lnTo>
                    <a:lnTo>
                      <a:pt x="139" y="59"/>
                    </a:lnTo>
                    <a:lnTo>
                      <a:pt x="139" y="53"/>
                    </a:lnTo>
                    <a:lnTo>
                      <a:pt x="143" y="52"/>
                    </a:lnTo>
                    <a:lnTo>
                      <a:pt x="143" y="52"/>
                    </a:lnTo>
                    <a:lnTo>
                      <a:pt x="141" y="44"/>
                    </a:lnTo>
                    <a:lnTo>
                      <a:pt x="136" y="46"/>
                    </a:lnTo>
                    <a:lnTo>
                      <a:pt x="136" y="46"/>
                    </a:lnTo>
                    <a:lnTo>
                      <a:pt x="134" y="44"/>
                    </a:lnTo>
                    <a:lnTo>
                      <a:pt x="134" y="44"/>
                    </a:lnTo>
                    <a:lnTo>
                      <a:pt x="132" y="42"/>
                    </a:lnTo>
                    <a:lnTo>
                      <a:pt x="136" y="37"/>
                    </a:lnTo>
                    <a:lnTo>
                      <a:pt x="136" y="37"/>
                    </a:lnTo>
                    <a:lnTo>
                      <a:pt x="130" y="33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1" y="35"/>
                    </a:lnTo>
                    <a:lnTo>
                      <a:pt x="121" y="35"/>
                    </a:lnTo>
                    <a:close/>
                    <a:moveTo>
                      <a:pt x="115" y="50"/>
                    </a:moveTo>
                    <a:lnTo>
                      <a:pt x="115" y="50"/>
                    </a:lnTo>
                    <a:lnTo>
                      <a:pt x="119" y="50"/>
                    </a:lnTo>
                    <a:lnTo>
                      <a:pt x="123" y="53"/>
                    </a:lnTo>
                    <a:lnTo>
                      <a:pt x="123" y="53"/>
                    </a:lnTo>
                    <a:lnTo>
                      <a:pt x="125" y="57"/>
                    </a:lnTo>
                    <a:lnTo>
                      <a:pt x="125" y="61"/>
                    </a:lnTo>
                    <a:lnTo>
                      <a:pt x="125" y="61"/>
                    </a:lnTo>
                    <a:lnTo>
                      <a:pt x="125" y="66"/>
                    </a:lnTo>
                    <a:lnTo>
                      <a:pt x="121" y="70"/>
                    </a:lnTo>
                    <a:lnTo>
                      <a:pt x="121" y="70"/>
                    </a:lnTo>
                    <a:lnTo>
                      <a:pt x="117" y="72"/>
                    </a:lnTo>
                    <a:lnTo>
                      <a:pt x="114" y="72"/>
                    </a:lnTo>
                    <a:lnTo>
                      <a:pt x="114" y="72"/>
                    </a:lnTo>
                    <a:lnTo>
                      <a:pt x="108" y="70"/>
                    </a:lnTo>
                    <a:lnTo>
                      <a:pt x="104" y="68"/>
                    </a:lnTo>
                    <a:lnTo>
                      <a:pt x="104" y="68"/>
                    </a:lnTo>
                    <a:lnTo>
                      <a:pt x="103" y="64"/>
                    </a:lnTo>
                    <a:lnTo>
                      <a:pt x="103" y="59"/>
                    </a:lnTo>
                    <a:lnTo>
                      <a:pt x="103" y="59"/>
                    </a:lnTo>
                    <a:lnTo>
                      <a:pt x="104" y="55"/>
                    </a:lnTo>
                    <a:lnTo>
                      <a:pt x="106" y="52"/>
                    </a:lnTo>
                    <a:lnTo>
                      <a:pt x="106" y="52"/>
                    </a:lnTo>
                    <a:lnTo>
                      <a:pt x="110" y="50"/>
                    </a:lnTo>
                    <a:lnTo>
                      <a:pt x="115" y="50"/>
                    </a:lnTo>
                    <a:lnTo>
                      <a:pt x="115" y="50"/>
                    </a:lnTo>
                    <a:close/>
                    <a:moveTo>
                      <a:pt x="117" y="57"/>
                    </a:moveTo>
                    <a:lnTo>
                      <a:pt x="117" y="57"/>
                    </a:lnTo>
                    <a:lnTo>
                      <a:pt x="119" y="61"/>
                    </a:lnTo>
                    <a:lnTo>
                      <a:pt x="119" y="61"/>
                    </a:lnTo>
                    <a:lnTo>
                      <a:pt x="117" y="64"/>
                    </a:lnTo>
                    <a:lnTo>
                      <a:pt x="117" y="64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8" y="59"/>
                    </a:lnTo>
                    <a:lnTo>
                      <a:pt x="108" y="59"/>
                    </a:lnTo>
                    <a:lnTo>
                      <a:pt x="110" y="57"/>
                    </a:lnTo>
                    <a:lnTo>
                      <a:pt x="110" y="57"/>
                    </a:lnTo>
                    <a:lnTo>
                      <a:pt x="115" y="55"/>
                    </a:lnTo>
                    <a:lnTo>
                      <a:pt x="115" y="55"/>
                    </a:lnTo>
                    <a:lnTo>
                      <a:pt x="117" y="57"/>
                    </a:lnTo>
                    <a:lnTo>
                      <a:pt x="117" y="57"/>
                    </a:lnTo>
                    <a:close/>
                    <a:moveTo>
                      <a:pt x="128" y="50"/>
                    </a:moveTo>
                    <a:lnTo>
                      <a:pt x="128" y="50"/>
                    </a:lnTo>
                    <a:lnTo>
                      <a:pt x="130" y="55"/>
                    </a:lnTo>
                    <a:lnTo>
                      <a:pt x="132" y="63"/>
                    </a:lnTo>
                    <a:lnTo>
                      <a:pt x="132" y="63"/>
                    </a:lnTo>
                    <a:lnTo>
                      <a:pt x="128" y="68"/>
                    </a:lnTo>
                    <a:lnTo>
                      <a:pt x="125" y="74"/>
                    </a:lnTo>
                    <a:lnTo>
                      <a:pt x="125" y="74"/>
                    </a:lnTo>
                    <a:lnTo>
                      <a:pt x="119" y="77"/>
                    </a:lnTo>
                    <a:lnTo>
                      <a:pt x="112" y="77"/>
                    </a:lnTo>
                    <a:lnTo>
                      <a:pt x="112" y="77"/>
                    </a:lnTo>
                    <a:lnTo>
                      <a:pt x="106" y="75"/>
                    </a:lnTo>
                    <a:lnTo>
                      <a:pt x="101" y="72"/>
                    </a:lnTo>
                    <a:lnTo>
                      <a:pt x="101" y="72"/>
                    </a:lnTo>
                    <a:lnTo>
                      <a:pt x="97" y="64"/>
                    </a:lnTo>
                    <a:lnTo>
                      <a:pt x="97" y="59"/>
                    </a:lnTo>
                    <a:lnTo>
                      <a:pt x="97" y="59"/>
                    </a:lnTo>
                    <a:lnTo>
                      <a:pt x="99" y="52"/>
                    </a:lnTo>
                    <a:lnTo>
                      <a:pt x="103" y="46"/>
                    </a:lnTo>
                    <a:lnTo>
                      <a:pt x="103" y="46"/>
                    </a:lnTo>
                    <a:lnTo>
                      <a:pt x="110" y="44"/>
                    </a:lnTo>
                    <a:lnTo>
                      <a:pt x="115" y="42"/>
                    </a:lnTo>
                    <a:lnTo>
                      <a:pt x="115" y="42"/>
                    </a:lnTo>
                    <a:lnTo>
                      <a:pt x="123" y="46"/>
                    </a:lnTo>
                    <a:lnTo>
                      <a:pt x="128" y="50"/>
                    </a:lnTo>
                    <a:lnTo>
                      <a:pt x="128" y="50"/>
                    </a:lnTo>
                    <a:close/>
                    <a:moveTo>
                      <a:pt x="66" y="6"/>
                    </a:moveTo>
                    <a:lnTo>
                      <a:pt x="66" y="0"/>
                    </a:lnTo>
                    <a:lnTo>
                      <a:pt x="66" y="0"/>
                    </a:lnTo>
                    <a:lnTo>
                      <a:pt x="59" y="0"/>
                    </a:lnTo>
                    <a:lnTo>
                      <a:pt x="59" y="6"/>
                    </a:lnTo>
                    <a:lnTo>
                      <a:pt x="59" y="6"/>
                    </a:lnTo>
                    <a:lnTo>
                      <a:pt x="53" y="6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4" y="4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2" y="13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3" y="17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5" y="24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9" y="31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5" y="37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33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44" y="59"/>
                    </a:lnTo>
                    <a:lnTo>
                      <a:pt x="48" y="55"/>
                    </a:lnTo>
                    <a:lnTo>
                      <a:pt x="48" y="55"/>
                    </a:lnTo>
                    <a:lnTo>
                      <a:pt x="53" y="57"/>
                    </a:lnTo>
                    <a:lnTo>
                      <a:pt x="53" y="61"/>
                    </a:lnTo>
                    <a:lnTo>
                      <a:pt x="53" y="61"/>
                    </a:lnTo>
                    <a:lnTo>
                      <a:pt x="60" y="63"/>
                    </a:lnTo>
                    <a:lnTo>
                      <a:pt x="60" y="57"/>
                    </a:lnTo>
                    <a:lnTo>
                      <a:pt x="60" y="57"/>
                    </a:lnTo>
                    <a:lnTo>
                      <a:pt x="66" y="57"/>
                    </a:lnTo>
                    <a:lnTo>
                      <a:pt x="68" y="61"/>
                    </a:lnTo>
                    <a:lnTo>
                      <a:pt x="68" y="61"/>
                    </a:lnTo>
                    <a:lnTo>
                      <a:pt x="75" y="57"/>
                    </a:lnTo>
                    <a:lnTo>
                      <a:pt x="73" y="53"/>
                    </a:lnTo>
                    <a:lnTo>
                      <a:pt x="73" y="53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9" y="50"/>
                    </a:lnTo>
                    <a:lnTo>
                      <a:pt x="82" y="53"/>
                    </a:lnTo>
                    <a:lnTo>
                      <a:pt x="82" y="53"/>
                    </a:lnTo>
                    <a:lnTo>
                      <a:pt x="86" y="46"/>
                    </a:lnTo>
                    <a:lnTo>
                      <a:pt x="82" y="42"/>
                    </a:lnTo>
                    <a:lnTo>
                      <a:pt x="82" y="42"/>
                    </a:lnTo>
                    <a:lnTo>
                      <a:pt x="84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31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4" y="24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86" y="15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5"/>
                    </a:lnTo>
                    <a:lnTo>
                      <a:pt x="79" y="13"/>
                    </a:lnTo>
                    <a:lnTo>
                      <a:pt x="81" y="9"/>
                    </a:lnTo>
                    <a:lnTo>
                      <a:pt x="81" y="9"/>
                    </a:lnTo>
                    <a:lnTo>
                      <a:pt x="75" y="4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  <a:moveTo>
                      <a:pt x="60" y="20"/>
                    </a:moveTo>
                    <a:lnTo>
                      <a:pt x="60" y="20"/>
                    </a:lnTo>
                    <a:lnTo>
                      <a:pt x="66" y="22"/>
                    </a:lnTo>
                    <a:lnTo>
                      <a:pt x="68" y="24"/>
                    </a:lnTo>
                    <a:lnTo>
                      <a:pt x="68" y="24"/>
                    </a:lnTo>
                    <a:lnTo>
                      <a:pt x="70" y="28"/>
                    </a:lnTo>
                    <a:lnTo>
                      <a:pt x="71" y="33"/>
                    </a:lnTo>
                    <a:lnTo>
                      <a:pt x="71" y="33"/>
                    </a:lnTo>
                    <a:lnTo>
                      <a:pt x="70" y="37"/>
                    </a:lnTo>
                    <a:lnTo>
                      <a:pt x="66" y="41"/>
                    </a:lnTo>
                    <a:lnTo>
                      <a:pt x="66" y="41"/>
                    </a:lnTo>
                    <a:lnTo>
                      <a:pt x="62" y="42"/>
                    </a:lnTo>
                    <a:lnTo>
                      <a:pt x="59" y="42"/>
                    </a:lnTo>
                    <a:lnTo>
                      <a:pt x="59" y="42"/>
                    </a:lnTo>
                    <a:lnTo>
                      <a:pt x="55" y="41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49" y="35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49" y="26"/>
                    </a:lnTo>
                    <a:lnTo>
                      <a:pt x="53" y="22"/>
                    </a:lnTo>
                    <a:lnTo>
                      <a:pt x="53" y="22"/>
                    </a:lnTo>
                    <a:lnTo>
                      <a:pt x="57" y="20"/>
                    </a:lnTo>
                    <a:lnTo>
                      <a:pt x="60" y="20"/>
                    </a:lnTo>
                    <a:lnTo>
                      <a:pt x="60" y="20"/>
                    </a:lnTo>
                    <a:close/>
                    <a:moveTo>
                      <a:pt x="64" y="28"/>
                    </a:moveTo>
                    <a:lnTo>
                      <a:pt x="64" y="28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5" y="31"/>
                    </a:lnTo>
                    <a:lnTo>
                      <a:pt x="55" y="31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4" y="28"/>
                    </a:lnTo>
                    <a:lnTo>
                      <a:pt x="64" y="28"/>
                    </a:lnTo>
                    <a:close/>
                    <a:moveTo>
                      <a:pt x="73" y="20"/>
                    </a:moveTo>
                    <a:lnTo>
                      <a:pt x="73" y="20"/>
                    </a:lnTo>
                    <a:lnTo>
                      <a:pt x="77" y="26"/>
                    </a:lnTo>
                    <a:lnTo>
                      <a:pt x="77" y="33"/>
                    </a:lnTo>
                    <a:lnTo>
                      <a:pt x="77" y="33"/>
                    </a:lnTo>
                    <a:lnTo>
                      <a:pt x="75" y="39"/>
                    </a:lnTo>
                    <a:lnTo>
                      <a:pt x="70" y="44"/>
                    </a:lnTo>
                    <a:lnTo>
                      <a:pt x="70" y="44"/>
                    </a:lnTo>
                    <a:lnTo>
                      <a:pt x="64" y="48"/>
                    </a:lnTo>
                    <a:lnTo>
                      <a:pt x="59" y="48"/>
                    </a:lnTo>
                    <a:lnTo>
                      <a:pt x="59" y="48"/>
                    </a:lnTo>
                    <a:lnTo>
                      <a:pt x="51" y="46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4" y="37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9" y="19"/>
                    </a:lnTo>
                    <a:lnTo>
                      <a:pt x="49" y="19"/>
                    </a:lnTo>
                    <a:lnTo>
                      <a:pt x="55" y="15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8" y="17"/>
                    </a:lnTo>
                    <a:lnTo>
                      <a:pt x="73" y="20"/>
                    </a:lnTo>
                    <a:lnTo>
                      <a:pt x="73" y="20"/>
                    </a:lnTo>
                    <a:close/>
                    <a:moveTo>
                      <a:pt x="44" y="88"/>
                    </a:moveTo>
                    <a:lnTo>
                      <a:pt x="44" y="88"/>
                    </a:lnTo>
                    <a:lnTo>
                      <a:pt x="38" y="90"/>
                    </a:lnTo>
                    <a:lnTo>
                      <a:pt x="33" y="92"/>
                    </a:lnTo>
                    <a:lnTo>
                      <a:pt x="33" y="92"/>
                    </a:lnTo>
                    <a:lnTo>
                      <a:pt x="29" y="97"/>
                    </a:lnTo>
                    <a:lnTo>
                      <a:pt x="27" y="105"/>
                    </a:lnTo>
                    <a:lnTo>
                      <a:pt x="27" y="105"/>
                    </a:lnTo>
                    <a:lnTo>
                      <a:pt x="29" y="110"/>
                    </a:lnTo>
                    <a:lnTo>
                      <a:pt x="33" y="116"/>
                    </a:lnTo>
                    <a:lnTo>
                      <a:pt x="33" y="116"/>
                    </a:lnTo>
                    <a:lnTo>
                      <a:pt x="38" y="119"/>
                    </a:lnTo>
                    <a:lnTo>
                      <a:pt x="44" y="119"/>
                    </a:lnTo>
                    <a:lnTo>
                      <a:pt x="44" y="119"/>
                    </a:lnTo>
                    <a:lnTo>
                      <a:pt x="51" y="119"/>
                    </a:lnTo>
                    <a:lnTo>
                      <a:pt x="55" y="116"/>
                    </a:lnTo>
                    <a:lnTo>
                      <a:pt x="55" y="116"/>
                    </a:lnTo>
                    <a:lnTo>
                      <a:pt x="59" y="110"/>
                    </a:lnTo>
                    <a:lnTo>
                      <a:pt x="60" y="105"/>
                    </a:lnTo>
                    <a:lnTo>
                      <a:pt x="60" y="105"/>
                    </a:lnTo>
                    <a:lnTo>
                      <a:pt x="59" y="97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51" y="90"/>
                    </a:lnTo>
                    <a:lnTo>
                      <a:pt x="44" y="88"/>
                    </a:lnTo>
                    <a:lnTo>
                      <a:pt x="44" y="88"/>
                    </a:lnTo>
                    <a:close/>
                    <a:moveTo>
                      <a:pt x="49" y="99"/>
                    </a:moveTo>
                    <a:lnTo>
                      <a:pt x="49" y="99"/>
                    </a:lnTo>
                    <a:lnTo>
                      <a:pt x="48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2" y="97"/>
                    </a:lnTo>
                    <a:lnTo>
                      <a:pt x="38" y="99"/>
                    </a:lnTo>
                    <a:lnTo>
                      <a:pt x="38" y="99"/>
                    </a:lnTo>
                    <a:lnTo>
                      <a:pt x="38" y="101"/>
                    </a:lnTo>
                    <a:lnTo>
                      <a:pt x="37" y="105"/>
                    </a:lnTo>
                    <a:lnTo>
                      <a:pt x="37" y="105"/>
                    </a:lnTo>
                    <a:lnTo>
                      <a:pt x="38" y="107"/>
                    </a:lnTo>
                    <a:lnTo>
                      <a:pt x="38" y="110"/>
                    </a:lnTo>
                    <a:lnTo>
                      <a:pt x="38" y="110"/>
                    </a:lnTo>
                    <a:lnTo>
                      <a:pt x="42" y="110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8" y="110"/>
                    </a:lnTo>
                    <a:lnTo>
                      <a:pt x="49" y="110"/>
                    </a:lnTo>
                    <a:lnTo>
                      <a:pt x="49" y="110"/>
                    </a:lnTo>
                    <a:lnTo>
                      <a:pt x="51" y="107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1"/>
                    </a:lnTo>
                    <a:lnTo>
                      <a:pt x="49" y="99"/>
                    </a:lnTo>
                    <a:lnTo>
                      <a:pt x="49" y="99"/>
                    </a:lnTo>
                    <a:close/>
                    <a:moveTo>
                      <a:pt x="62" y="86"/>
                    </a:moveTo>
                    <a:lnTo>
                      <a:pt x="62" y="86"/>
                    </a:lnTo>
                    <a:lnTo>
                      <a:pt x="55" y="81"/>
                    </a:lnTo>
                    <a:lnTo>
                      <a:pt x="44" y="79"/>
                    </a:lnTo>
                    <a:lnTo>
                      <a:pt x="44" y="79"/>
                    </a:lnTo>
                    <a:lnTo>
                      <a:pt x="35" y="81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2" y="94"/>
                    </a:lnTo>
                    <a:lnTo>
                      <a:pt x="20" y="105"/>
                    </a:lnTo>
                    <a:lnTo>
                      <a:pt x="20" y="105"/>
                    </a:lnTo>
                    <a:lnTo>
                      <a:pt x="22" y="114"/>
                    </a:lnTo>
                    <a:lnTo>
                      <a:pt x="27" y="121"/>
                    </a:lnTo>
                    <a:lnTo>
                      <a:pt x="27" y="121"/>
                    </a:lnTo>
                    <a:lnTo>
                      <a:pt x="35" y="127"/>
                    </a:lnTo>
                    <a:lnTo>
                      <a:pt x="44" y="129"/>
                    </a:lnTo>
                    <a:lnTo>
                      <a:pt x="44" y="129"/>
                    </a:lnTo>
                    <a:lnTo>
                      <a:pt x="55" y="127"/>
                    </a:lnTo>
                    <a:lnTo>
                      <a:pt x="62" y="121"/>
                    </a:lnTo>
                    <a:lnTo>
                      <a:pt x="62" y="121"/>
                    </a:lnTo>
                    <a:lnTo>
                      <a:pt x="68" y="114"/>
                    </a:lnTo>
                    <a:lnTo>
                      <a:pt x="70" y="105"/>
                    </a:lnTo>
                    <a:lnTo>
                      <a:pt x="70" y="105"/>
                    </a:lnTo>
                    <a:lnTo>
                      <a:pt x="68" y="94"/>
                    </a:lnTo>
                    <a:lnTo>
                      <a:pt x="62" y="86"/>
                    </a:lnTo>
                    <a:lnTo>
                      <a:pt x="62" y="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95300" dist="571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7460707" y="4368964"/>
              <a:ext cx="1402505" cy="1605507"/>
              <a:chOff x="7459912" y="4368963"/>
              <a:chExt cx="1402505" cy="1605507"/>
            </a:xfrm>
            <a:solidFill>
              <a:srgbClr val="9E802A"/>
            </a:solidFill>
          </p:grpSpPr>
          <p:sp>
            <p:nvSpPr>
              <p:cNvPr id="34" name="任意多边形 33"/>
              <p:cNvSpPr/>
              <p:nvPr/>
            </p:nvSpPr>
            <p:spPr bwMode="auto">
              <a:xfrm>
                <a:off x="7465171" y="4368963"/>
                <a:ext cx="1397246" cy="1605507"/>
              </a:xfrm>
              <a:custGeom>
                <a:avLst/>
                <a:gdLst>
                  <a:gd name="connsiteX0" fmla="*/ 0 w 4017518"/>
                  <a:gd name="connsiteY0" fmla="*/ 1747621 h 3495241"/>
                  <a:gd name="connsiteX1" fmla="*/ 873810 w 4017518"/>
                  <a:gd name="connsiteY1" fmla="*/ 1 h 3495241"/>
                  <a:gd name="connsiteX2" fmla="*/ 3143708 w 4017518"/>
                  <a:gd name="connsiteY2" fmla="*/ 1 h 3495241"/>
                  <a:gd name="connsiteX3" fmla="*/ 4017518 w 4017518"/>
                  <a:gd name="connsiteY3" fmla="*/ 1747621 h 3495241"/>
                  <a:gd name="connsiteX4" fmla="*/ 3143708 w 4017518"/>
                  <a:gd name="connsiteY4" fmla="*/ 3495240 h 3495241"/>
                  <a:gd name="connsiteX5" fmla="*/ 873810 w 4017518"/>
                  <a:gd name="connsiteY5" fmla="*/ 3495240 h 3495241"/>
                  <a:gd name="connsiteX6" fmla="*/ 0 w 4017518"/>
                  <a:gd name="connsiteY6" fmla="*/ 1747621 h 349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518" h="3495241">
                    <a:moveTo>
                      <a:pt x="2008758" y="0"/>
                    </a:moveTo>
                    <a:lnTo>
                      <a:pt x="4017516" y="760215"/>
                    </a:lnTo>
                    <a:lnTo>
                      <a:pt x="4017516" y="2735026"/>
                    </a:lnTo>
                    <a:lnTo>
                      <a:pt x="2008758" y="3495241"/>
                    </a:lnTo>
                    <a:lnTo>
                      <a:pt x="2" y="2735026"/>
                    </a:lnTo>
                    <a:lnTo>
                      <a:pt x="2" y="760215"/>
                    </a:lnTo>
                    <a:lnTo>
                      <a:pt x="2008758" y="0"/>
                    </a:lnTo>
                    <a:close/>
                  </a:path>
                </a:pathLst>
              </a:custGeom>
              <a:solidFill>
                <a:srgbClr val="002E52"/>
              </a:solidFill>
              <a:ln>
                <a:noFill/>
              </a:ln>
              <a:effectLst>
                <a:outerShdw blurRad="495300" dist="571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8"/>
              <p:cNvSpPr txBox="1"/>
              <p:nvPr/>
            </p:nvSpPr>
            <p:spPr>
              <a:xfrm>
                <a:off x="7459912" y="5276962"/>
                <a:ext cx="1402505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95300" dist="571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人脸识别</a:t>
                </a:r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1" name="TextBox 21"/>
            <p:cNvSpPr txBox="1"/>
            <p:nvPr/>
          </p:nvSpPr>
          <p:spPr>
            <a:xfrm>
              <a:off x="3817950" y="4243062"/>
              <a:ext cx="25153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微服务管理平台</a:t>
              </a:r>
              <a:endParaRPr lang="zh-CN" altLang="en-US" sz="20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21"/>
            <p:cNvSpPr txBox="1"/>
            <p:nvPr/>
          </p:nvSpPr>
          <p:spPr>
            <a:xfrm>
              <a:off x="3789418" y="3779535"/>
              <a:ext cx="25153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+</a:t>
              </a:r>
              <a:endParaRPr lang="zh-CN" altLang="en-US" sz="20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867" y="3203915"/>
              <a:ext cx="471566" cy="529686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229" y="4585314"/>
              <a:ext cx="474663" cy="542279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098" y="4554807"/>
              <a:ext cx="473260" cy="589371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583" y="1714094"/>
              <a:ext cx="547133" cy="547133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945" y="3165931"/>
              <a:ext cx="621187" cy="501907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7276" y="1737586"/>
              <a:ext cx="486251" cy="485032"/>
            </a:xfrm>
            <a:prstGeom prst="rect">
              <a:avLst/>
            </a:prstGeom>
          </p:spPr>
        </p:pic>
      </p:grpSp>
      <p:sp>
        <p:nvSpPr>
          <p:cNvPr id="37" name="TextBox 16"/>
          <p:cNvSpPr txBox="1">
            <a:spLocks noChangeArrowheads="1"/>
          </p:cNvSpPr>
          <p:nvPr/>
        </p:nvSpPr>
        <p:spPr bwMode="auto">
          <a:xfrm>
            <a:off x="427383" y="389875"/>
            <a:ext cx="56254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eaLnBrk="0" hangingPunct="0">
              <a:defRPr sz="2800" b="1">
                <a:solidFill>
                  <a:srgbClr val="002E5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智慧医疗解决方案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617" y="344609"/>
            <a:ext cx="392318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解决方案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产品优势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934974"/>
            <a:ext cx="12192000" cy="29209"/>
          </a:xfrm>
          <a:custGeom>
            <a:avLst/>
            <a:gdLst/>
            <a:ahLst/>
            <a:cxnLst/>
            <a:rect l="l" t="t" r="r" b="b"/>
            <a:pathLst>
              <a:path w="12192000" h="29209">
                <a:moveTo>
                  <a:pt x="0" y="29083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1604" y="1170432"/>
            <a:ext cx="180340" cy="4666615"/>
          </a:xfrm>
          <a:custGeom>
            <a:avLst/>
            <a:gdLst/>
            <a:ahLst/>
            <a:cxnLst/>
            <a:rect l="l" t="t" r="r" b="b"/>
            <a:pathLst>
              <a:path w="180340" h="4666615">
                <a:moveTo>
                  <a:pt x="180086" y="4666487"/>
                </a:moveTo>
                <a:lnTo>
                  <a:pt x="132213" y="4660054"/>
                </a:lnTo>
                <a:lnTo>
                  <a:pt x="89195" y="4641899"/>
                </a:lnTo>
                <a:lnTo>
                  <a:pt x="52747" y="4613740"/>
                </a:lnTo>
                <a:lnTo>
                  <a:pt x="24588" y="4577292"/>
                </a:lnTo>
                <a:lnTo>
                  <a:pt x="6433" y="4534274"/>
                </a:lnTo>
                <a:lnTo>
                  <a:pt x="0" y="4486402"/>
                </a:lnTo>
                <a:lnTo>
                  <a:pt x="0" y="180085"/>
                </a:lnTo>
                <a:lnTo>
                  <a:pt x="6433" y="132218"/>
                </a:lnTo>
                <a:lnTo>
                  <a:pt x="24588" y="89201"/>
                </a:lnTo>
                <a:lnTo>
                  <a:pt x="52747" y="52752"/>
                </a:lnTo>
                <a:lnTo>
                  <a:pt x="89195" y="24590"/>
                </a:lnTo>
                <a:lnTo>
                  <a:pt x="132213" y="6434"/>
                </a:lnTo>
                <a:lnTo>
                  <a:pt x="180086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86518" y="1170432"/>
            <a:ext cx="180340" cy="4666615"/>
          </a:xfrm>
          <a:custGeom>
            <a:avLst/>
            <a:gdLst/>
            <a:ahLst/>
            <a:cxnLst/>
            <a:rect l="l" t="t" r="r" b="b"/>
            <a:pathLst>
              <a:path w="180340" h="4666615">
                <a:moveTo>
                  <a:pt x="0" y="0"/>
                </a:moveTo>
                <a:lnTo>
                  <a:pt x="47867" y="6434"/>
                </a:lnTo>
                <a:lnTo>
                  <a:pt x="90884" y="24590"/>
                </a:lnTo>
                <a:lnTo>
                  <a:pt x="127333" y="52752"/>
                </a:lnTo>
                <a:lnTo>
                  <a:pt x="155495" y="89201"/>
                </a:lnTo>
                <a:lnTo>
                  <a:pt x="173651" y="132218"/>
                </a:lnTo>
                <a:lnTo>
                  <a:pt x="180085" y="180085"/>
                </a:lnTo>
                <a:lnTo>
                  <a:pt x="180085" y="4486402"/>
                </a:lnTo>
                <a:lnTo>
                  <a:pt x="173651" y="4534274"/>
                </a:lnTo>
                <a:lnTo>
                  <a:pt x="155495" y="4577292"/>
                </a:lnTo>
                <a:lnTo>
                  <a:pt x="127333" y="4613740"/>
                </a:lnTo>
                <a:lnTo>
                  <a:pt x="90884" y="4641899"/>
                </a:lnTo>
                <a:lnTo>
                  <a:pt x="47867" y="4660054"/>
                </a:lnTo>
                <a:lnTo>
                  <a:pt x="0" y="4666487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180193" y="2489580"/>
            <a:ext cx="1187450" cy="3663950"/>
          </a:xfrm>
          <a:custGeom>
            <a:avLst/>
            <a:gdLst/>
            <a:ahLst/>
            <a:cxnLst/>
            <a:rect l="l" t="t" r="r" b="b"/>
            <a:pathLst>
              <a:path w="1187450" h="3663950">
                <a:moveTo>
                  <a:pt x="0" y="0"/>
                </a:moveTo>
                <a:lnTo>
                  <a:pt x="46100" y="3663823"/>
                </a:lnTo>
                <a:lnTo>
                  <a:pt x="1187450" y="3246285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893807" y="1158239"/>
            <a:ext cx="1600200" cy="5341620"/>
          </a:xfrm>
          <a:custGeom>
            <a:avLst/>
            <a:gdLst/>
            <a:ahLst/>
            <a:cxnLst/>
            <a:rect l="l" t="t" r="r" b="b"/>
            <a:pathLst>
              <a:path w="1600200" h="5341620">
                <a:moveTo>
                  <a:pt x="1600200" y="0"/>
                </a:moveTo>
                <a:lnTo>
                  <a:pt x="0" y="5341620"/>
                </a:lnTo>
                <a:lnTo>
                  <a:pt x="1600200" y="5341620"/>
                </a:lnTo>
                <a:lnTo>
                  <a:pt x="160020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00471" y="5088635"/>
            <a:ext cx="6193790" cy="1411605"/>
          </a:xfrm>
          <a:custGeom>
            <a:avLst/>
            <a:gdLst/>
            <a:ahLst/>
            <a:cxnLst/>
            <a:rect l="l" t="t" r="r" b="b"/>
            <a:pathLst>
              <a:path w="6193790" h="1411604">
                <a:moveTo>
                  <a:pt x="6193535" y="0"/>
                </a:moveTo>
                <a:lnTo>
                  <a:pt x="0" y="1411223"/>
                </a:lnTo>
                <a:lnTo>
                  <a:pt x="6193535" y="1411223"/>
                </a:lnTo>
                <a:lnTo>
                  <a:pt x="619353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314688" y="2706623"/>
            <a:ext cx="2179320" cy="3793490"/>
          </a:xfrm>
          <a:custGeom>
            <a:avLst/>
            <a:gdLst/>
            <a:ahLst/>
            <a:cxnLst/>
            <a:rect l="l" t="t" r="r" b="b"/>
            <a:pathLst>
              <a:path w="2179320" h="3793490">
                <a:moveTo>
                  <a:pt x="2179319" y="0"/>
                </a:moveTo>
                <a:lnTo>
                  <a:pt x="0" y="3793236"/>
                </a:lnTo>
                <a:lnTo>
                  <a:pt x="2179319" y="3793236"/>
                </a:lnTo>
                <a:lnTo>
                  <a:pt x="217931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48828" y="3669791"/>
            <a:ext cx="3345179" cy="2830195"/>
          </a:xfrm>
          <a:custGeom>
            <a:avLst/>
            <a:gdLst/>
            <a:ahLst/>
            <a:cxnLst/>
            <a:rect l="l" t="t" r="r" b="b"/>
            <a:pathLst>
              <a:path w="3345179" h="2830195">
                <a:moveTo>
                  <a:pt x="3345179" y="0"/>
                </a:moveTo>
                <a:lnTo>
                  <a:pt x="0" y="2830067"/>
                </a:lnTo>
                <a:lnTo>
                  <a:pt x="3345179" y="2830067"/>
                </a:lnTo>
                <a:lnTo>
                  <a:pt x="334517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363968" y="4936235"/>
            <a:ext cx="4130040" cy="1564005"/>
          </a:xfrm>
          <a:custGeom>
            <a:avLst/>
            <a:gdLst/>
            <a:ahLst/>
            <a:cxnLst/>
            <a:rect l="l" t="t" r="r" b="b"/>
            <a:pathLst>
              <a:path w="4130040" h="1564004">
                <a:moveTo>
                  <a:pt x="4130039" y="0"/>
                </a:moveTo>
                <a:lnTo>
                  <a:pt x="0" y="1563623"/>
                </a:lnTo>
                <a:lnTo>
                  <a:pt x="4130039" y="1563623"/>
                </a:lnTo>
                <a:lnTo>
                  <a:pt x="413003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62024" y="2820746"/>
            <a:ext cx="1444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等线" panose="02010600030101010101" charset="-122"/>
                <a:cs typeface="等线" panose="02010600030101010101" charset="-122"/>
              </a:rPr>
              <a:t>先进的设计理念</a:t>
            </a:r>
            <a:endParaRPr sz="16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5286" y="3182213"/>
            <a:ext cx="1574165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100" dirty="0">
                <a:latin typeface="等线" panose="02010600030101010101" charset="-122"/>
                <a:cs typeface="等线" panose="02010600030101010101" charset="-122"/>
              </a:rPr>
              <a:t>围绕电子病历评级标准 围绕医疗管</a:t>
            </a:r>
            <a:r>
              <a:rPr sz="1100" spc="-5" dirty="0">
                <a:latin typeface="等线" panose="02010600030101010101" charset="-122"/>
                <a:cs typeface="等线" panose="02010600030101010101" charset="-122"/>
              </a:rPr>
              <a:t>理</a:t>
            </a:r>
            <a:r>
              <a:rPr sz="1100" spc="-10" dirty="0">
                <a:latin typeface="等线" panose="02010600030101010101" charset="-122"/>
                <a:cs typeface="等线" panose="02010600030101010101" charset="-122"/>
              </a:rPr>
              <a:t>18</a:t>
            </a:r>
            <a:r>
              <a:rPr sz="1100" dirty="0">
                <a:latin typeface="等线" panose="02010600030101010101" charset="-122"/>
                <a:cs typeface="等线" panose="02010600030101010101" charset="-122"/>
              </a:rPr>
              <a:t>项核心制 度</a:t>
            </a:r>
            <a:endParaRPr sz="1100">
              <a:latin typeface="等线" panose="02010600030101010101" charset="-122"/>
              <a:cs typeface="等线" panose="02010600030101010101" charset="-122"/>
            </a:endParaRPr>
          </a:p>
          <a:p>
            <a:pPr marL="12700" marR="384175">
              <a:lnSpc>
                <a:spcPts val="1980"/>
              </a:lnSpc>
              <a:spcBef>
                <a:spcPts val="175"/>
              </a:spcBef>
            </a:pPr>
            <a:r>
              <a:rPr sz="1100" dirty="0">
                <a:latin typeface="等线" panose="02010600030101010101" charset="-122"/>
                <a:cs typeface="等线" panose="02010600030101010101" charset="-122"/>
              </a:rPr>
              <a:t>紧贴</a:t>
            </a:r>
            <a:r>
              <a:rPr sz="1100" spc="-5" dirty="0">
                <a:latin typeface="等线" panose="02010600030101010101" charset="-122"/>
                <a:cs typeface="等线" panose="02010600030101010101" charset="-122"/>
              </a:rPr>
              <a:t>D</a:t>
            </a:r>
            <a:r>
              <a:rPr sz="1100" dirty="0">
                <a:latin typeface="等线" panose="02010600030101010101" charset="-122"/>
                <a:cs typeface="等线" panose="02010600030101010101" charset="-122"/>
              </a:rPr>
              <a:t>R</a:t>
            </a:r>
            <a:r>
              <a:rPr sz="1100" spc="-5" dirty="0">
                <a:latin typeface="等线" panose="02010600030101010101" charset="-122"/>
                <a:cs typeface="等线" panose="02010600030101010101" charset="-122"/>
              </a:rPr>
              <a:t>Gs</a:t>
            </a:r>
            <a:r>
              <a:rPr sz="1100" dirty="0">
                <a:latin typeface="等线" panose="02010600030101010101" charset="-122"/>
                <a:cs typeface="等线" panose="02010600030101010101" charset="-122"/>
              </a:rPr>
              <a:t>管理要求 围绕绩效考核制度 符合互联互通标准</a:t>
            </a:r>
            <a:endParaRPr sz="11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56360" y="1763267"/>
            <a:ext cx="858519" cy="847725"/>
          </a:xfrm>
          <a:custGeom>
            <a:avLst/>
            <a:gdLst/>
            <a:ahLst/>
            <a:cxnLst/>
            <a:rect l="l" t="t" r="r" b="b"/>
            <a:pathLst>
              <a:path w="858519" h="847725">
                <a:moveTo>
                  <a:pt x="0" y="423672"/>
                </a:moveTo>
                <a:lnTo>
                  <a:pt x="2516" y="377517"/>
                </a:lnTo>
                <a:lnTo>
                  <a:pt x="9892" y="332800"/>
                </a:lnTo>
                <a:lnTo>
                  <a:pt x="21866" y="289779"/>
                </a:lnTo>
                <a:lnTo>
                  <a:pt x="38176" y="248713"/>
                </a:lnTo>
                <a:lnTo>
                  <a:pt x="58561" y="209860"/>
                </a:lnTo>
                <a:lnTo>
                  <a:pt x="82759" y="173479"/>
                </a:lnTo>
                <a:lnTo>
                  <a:pt x="110509" y="139830"/>
                </a:lnTo>
                <a:lnTo>
                  <a:pt x="141550" y="109170"/>
                </a:lnTo>
                <a:lnTo>
                  <a:pt x="175619" y="81759"/>
                </a:lnTo>
                <a:lnTo>
                  <a:pt x="212456" y="57855"/>
                </a:lnTo>
                <a:lnTo>
                  <a:pt x="251800" y="37717"/>
                </a:lnTo>
                <a:lnTo>
                  <a:pt x="293388" y="21604"/>
                </a:lnTo>
                <a:lnTo>
                  <a:pt x="336959" y="9774"/>
                </a:lnTo>
                <a:lnTo>
                  <a:pt x="382252" y="2486"/>
                </a:lnTo>
                <a:lnTo>
                  <a:pt x="429006" y="0"/>
                </a:lnTo>
                <a:lnTo>
                  <a:pt x="475759" y="2486"/>
                </a:lnTo>
                <a:lnTo>
                  <a:pt x="521052" y="9774"/>
                </a:lnTo>
                <a:lnTo>
                  <a:pt x="564623" y="21604"/>
                </a:lnTo>
                <a:lnTo>
                  <a:pt x="606211" y="37717"/>
                </a:lnTo>
                <a:lnTo>
                  <a:pt x="645555" y="57855"/>
                </a:lnTo>
                <a:lnTo>
                  <a:pt x="682392" y="81759"/>
                </a:lnTo>
                <a:lnTo>
                  <a:pt x="716461" y="109170"/>
                </a:lnTo>
                <a:lnTo>
                  <a:pt x="747502" y="139830"/>
                </a:lnTo>
                <a:lnTo>
                  <a:pt x="775252" y="173479"/>
                </a:lnTo>
                <a:lnTo>
                  <a:pt x="799450" y="209860"/>
                </a:lnTo>
                <a:lnTo>
                  <a:pt x="819835" y="248713"/>
                </a:lnTo>
                <a:lnTo>
                  <a:pt x="836145" y="289779"/>
                </a:lnTo>
                <a:lnTo>
                  <a:pt x="848119" y="332800"/>
                </a:lnTo>
                <a:lnTo>
                  <a:pt x="855495" y="377517"/>
                </a:lnTo>
                <a:lnTo>
                  <a:pt x="858012" y="423672"/>
                </a:lnTo>
                <a:lnTo>
                  <a:pt x="855495" y="469826"/>
                </a:lnTo>
                <a:lnTo>
                  <a:pt x="848119" y="514543"/>
                </a:lnTo>
                <a:lnTo>
                  <a:pt x="836145" y="557564"/>
                </a:lnTo>
                <a:lnTo>
                  <a:pt x="819835" y="598630"/>
                </a:lnTo>
                <a:lnTo>
                  <a:pt x="799450" y="637483"/>
                </a:lnTo>
                <a:lnTo>
                  <a:pt x="775252" y="673864"/>
                </a:lnTo>
                <a:lnTo>
                  <a:pt x="747502" y="707513"/>
                </a:lnTo>
                <a:lnTo>
                  <a:pt x="716461" y="738173"/>
                </a:lnTo>
                <a:lnTo>
                  <a:pt x="682392" y="765584"/>
                </a:lnTo>
                <a:lnTo>
                  <a:pt x="645555" y="789488"/>
                </a:lnTo>
                <a:lnTo>
                  <a:pt x="606211" y="809626"/>
                </a:lnTo>
                <a:lnTo>
                  <a:pt x="564623" y="825739"/>
                </a:lnTo>
                <a:lnTo>
                  <a:pt x="521052" y="837569"/>
                </a:lnTo>
                <a:lnTo>
                  <a:pt x="475759" y="844857"/>
                </a:lnTo>
                <a:lnTo>
                  <a:pt x="429006" y="847344"/>
                </a:lnTo>
                <a:lnTo>
                  <a:pt x="382252" y="844857"/>
                </a:lnTo>
                <a:lnTo>
                  <a:pt x="336959" y="837569"/>
                </a:lnTo>
                <a:lnTo>
                  <a:pt x="293388" y="825739"/>
                </a:lnTo>
                <a:lnTo>
                  <a:pt x="251800" y="809626"/>
                </a:lnTo>
                <a:lnTo>
                  <a:pt x="212456" y="789488"/>
                </a:lnTo>
                <a:lnTo>
                  <a:pt x="175619" y="765584"/>
                </a:lnTo>
                <a:lnTo>
                  <a:pt x="141550" y="738173"/>
                </a:lnTo>
                <a:lnTo>
                  <a:pt x="110509" y="707513"/>
                </a:lnTo>
                <a:lnTo>
                  <a:pt x="82759" y="673864"/>
                </a:lnTo>
                <a:lnTo>
                  <a:pt x="58561" y="637483"/>
                </a:lnTo>
                <a:lnTo>
                  <a:pt x="38176" y="598630"/>
                </a:lnTo>
                <a:lnTo>
                  <a:pt x="21866" y="557564"/>
                </a:lnTo>
                <a:lnTo>
                  <a:pt x="9892" y="514543"/>
                </a:lnTo>
                <a:lnTo>
                  <a:pt x="2516" y="469826"/>
                </a:lnTo>
                <a:lnTo>
                  <a:pt x="0" y="423672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83436" y="2033016"/>
            <a:ext cx="402590" cy="306705"/>
          </a:xfrm>
          <a:custGeom>
            <a:avLst/>
            <a:gdLst/>
            <a:ahLst/>
            <a:cxnLst/>
            <a:rect l="l" t="t" r="r" b="b"/>
            <a:pathLst>
              <a:path w="402589" h="306705">
                <a:moveTo>
                  <a:pt x="194309" y="0"/>
                </a:moveTo>
                <a:lnTo>
                  <a:pt x="161097" y="5534"/>
                </a:lnTo>
                <a:lnTo>
                  <a:pt x="132540" y="20939"/>
                </a:lnTo>
                <a:lnTo>
                  <a:pt x="110674" y="44416"/>
                </a:lnTo>
                <a:lnTo>
                  <a:pt x="97536" y="74168"/>
                </a:lnTo>
                <a:lnTo>
                  <a:pt x="59525" y="82448"/>
                </a:lnTo>
                <a:lnTo>
                  <a:pt x="28527" y="103552"/>
                </a:lnTo>
                <a:lnTo>
                  <a:pt x="7649" y="134443"/>
                </a:lnTo>
                <a:lnTo>
                  <a:pt x="0" y="172085"/>
                </a:lnTo>
                <a:lnTo>
                  <a:pt x="7844" y="210101"/>
                </a:lnTo>
                <a:lnTo>
                  <a:pt x="29225" y="241236"/>
                </a:lnTo>
                <a:lnTo>
                  <a:pt x="60918" y="262274"/>
                </a:lnTo>
                <a:lnTo>
                  <a:pt x="99694" y="270001"/>
                </a:lnTo>
                <a:lnTo>
                  <a:pt x="158241" y="270001"/>
                </a:lnTo>
                <a:lnTo>
                  <a:pt x="174370" y="292481"/>
                </a:lnTo>
                <a:lnTo>
                  <a:pt x="179629" y="298287"/>
                </a:lnTo>
                <a:lnTo>
                  <a:pt x="186055" y="302641"/>
                </a:lnTo>
                <a:lnTo>
                  <a:pt x="193337" y="305375"/>
                </a:lnTo>
                <a:lnTo>
                  <a:pt x="201168" y="306324"/>
                </a:lnTo>
                <a:lnTo>
                  <a:pt x="208998" y="305375"/>
                </a:lnTo>
                <a:lnTo>
                  <a:pt x="216281" y="302641"/>
                </a:lnTo>
                <a:lnTo>
                  <a:pt x="222706" y="298287"/>
                </a:lnTo>
                <a:lnTo>
                  <a:pt x="227964" y="292481"/>
                </a:lnTo>
                <a:lnTo>
                  <a:pt x="230151" y="289433"/>
                </a:lnTo>
                <a:lnTo>
                  <a:pt x="196595" y="289433"/>
                </a:lnTo>
                <a:lnTo>
                  <a:pt x="192277" y="287274"/>
                </a:lnTo>
                <a:lnTo>
                  <a:pt x="189737" y="283591"/>
                </a:lnTo>
                <a:lnTo>
                  <a:pt x="142875" y="217678"/>
                </a:lnTo>
                <a:lnTo>
                  <a:pt x="139826" y="213487"/>
                </a:lnTo>
                <a:lnTo>
                  <a:pt x="139572" y="207899"/>
                </a:lnTo>
                <a:lnTo>
                  <a:pt x="141858" y="203326"/>
                </a:lnTo>
                <a:lnTo>
                  <a:pt x="144399" y="198882"/>
                </a:lnTo>
                <a:lnTo>
                  <a:pt x="149097" y="195961"/>
                </a:lnTo>
                <a:lnTo>
                  <a:pt x="173989" y="195961"/>
                </a:lnTo>
                <a:lnTo>
                  <a:pt x="173989" y="131318"/>
                </a:lnTo>
                <a:lnTo>
                  <a:pt x="180339" y="125095"/>
                </a:lnTo>
                <a:lnTo>
                  <a:pt x="388400" y="125095"/>
                </a:lnTo>
                <a:lnTo>
                  <a:pt x="373110" y="102838"/>
                </a:lnTo>
                <a:lnTo>
                  <a:pt x="341417" y="81859"/>
                </a:lnTo>
                <a:lnTo>
                  <a:pt x="305842" y="74803"/>
                </a:lnTo>
                <a:lnTo>
                  <a:pt x="291211" y="74803"/>
                </a:lnTo>
                <a:lnTo>
                  <a:pt x="286700" y="61164"/>
                </a:lnTo>
                <a:lnTo>
                  <a:pt x="262000" y="26035"/>
                </a:lnTo>
                <a:lnTo>
                  <a:pt x="212887" y="1710"/>
                </a:lnTo>
                <a:lnTo>
                  <a:pt x="194309" y="0"/>
                </a:lnTo>
                <a:close/>
              </a:path>
              <a:path w="402589" h="306705">
                <a:moveTo>
                  <a:pt x="388400" y="125095"/>
                </a:moveTo>
                <a:lnTo>
                  <a:pt x="221995" y="125095"/>
                </a:lnTo>
                <a:lnTo>
                  <a:pt x="228345" y="131318"/>
                </a:lnTo>
                <a:lnTo>
                  <a:pt x="228345" y="195961"/>
                </a:lnTo>
                <a:lnTo>
                  <a:pt x="253237" y="195961"/>
                </a:lnTo>
                <a:lnTo>
                  <a:pt x="258063" y="198882"/>
                </a:lnTo>
                <a:lnTo>
                  <a:pt x="260476" y="203326"/>
                </a:lnTo>
                <a:lnTo>
                  <a:pt x="262889" y="207899"/>
                </a:lnTo>
                <a:lnTo>
                  <a:pt x="262508" y="213487"/>
                </a:lnTo>
                <a:lnTo>
                  <a:pt x="259461" y="217678"/>
                </a:lnTo>
                <a:lnTo>
                  <a:pt x="212725" y="283591"/>
                </a:lnTo>
                <a:lnTo>
                  <a:pt x="210057" y="287274"/>
                </a:lnTo>
                <a:lnTo>
                  <a:pt x="205739" y="289433"/>
                </a:lnTo>
                <a:lnTo>
                  <a:pt x="230151" y="289433"/>
                </a:lnTo>
                <a:lnTo>
                  <a:pt x="244094" y="270001"/>
                </a:lnTo>
                <a:lnTo>
                  <a:pt x="302640" y="270001"/>
                </a:lnTo>
                <a:lnTo>
                  <a:pt x="341417" y="262274"/>
                </a:lnTo>
                <a:lnTo>
                  <a:pt x="373110" y="241236"/>
                </a:lnTo>
                <a:lnTo>
                  <a:pt x="394491" y="210101"/>
                </a:lnTo>
                <a:lnTo>
                  <a:pt x="402336" y="172085"/>
                </a:lnTo>
                <a:lnTo>
                  <a:pt x="394491" y="133961"/>
                </a:lnTo>
                <a:lnTo>
                  <a:pt x="388400" y="125095"/>
                </a:lnTo>
                <a:close/>
              </a:path>
              <a:path w="402589" h="306705">
                <a:moveTo>
                  <a:pt x="302640" y="74168"/>
                </a:moveTo>
                <a:lnTo>
                  <a:pt x="298703" y="74168"/>
                </a:lnTo>
                <a:lnTo>
                  <a:pt x="295020" y="74295"/>
                </a:lnTo>
                <a:lnTo>
                  <a:pt x="291211" y="74803"/>
                </a:lnTo>
                <a:lnTo>
                  <a:pt x="305842" y="74803"/>
                </a:lnTo>
                <a:lnTo>
                  <a:pt x="302640" y="7416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318509" y="2820746"/>
            <a:ext cx="1444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等线" panose="02010600030101010101" charset="-122"/>
                <a:cs typeface="等线" panose="02010600030101010101" charset="-122"/>
              </a:rPr>
              <a:t>灵活的模块配置</a:t>
            </a:r>
            <a:endParaRPr sz="16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73882" y="3151329"/>
            <a:ext cx="1007110" cy="52832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100" dirty="0">
                <a:latin typeface="等线" panose="02010600030101010101" charset="-122"/>
                <a:cs typeface="等线" panose="02010600030101010101" charset="-122"/>
              </a:rPr>
              <a:t>微服务独立配置</a:t>
            </a:r>
            <a:endParaRPr sz="1100">
              <a:latin typeface="等线" panose="02010600030101010101" charset="-122"/>
              <a:cs typeface="等线" panose="02010600030101010101" charset="-122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100" dirty="0">
                <a:latin typeface="等线" panose="02010600030101010101" charset="-122"/>
                <a:cs typeface="等线" panose="02010600030101010101" charset="-122"/>
              </a:rPr>
              <a:t>软件灵活配置</a:t>
            </a:r>
            <a:endParaRPr sz="11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11879" y="1763267"/>
            <a:ext cx="858519" cy="847725"/>
          </a:xfrm>
          <a:custGeom>
            <a:avLst/>
            <a:gdLst/>
            <a:ahLst/>
            <a:cxnLst/>
            <a:rect l="l" t="t" r="r" b="b"/>
            <a:pathLst>
              <a:path w="858520" h="847725">
                <a:moveTo>
                  <a:pt x="0" y="423672"/>
                </a:moveTo>
                <a:lnTo>
                  <a:pt x="2516" y="377517"/>
                </a:lnTo>
                <a:lnTo>
                  <a:pt x="9892" y="332800"/>
                </a:lnTo>
                <a:lnTo>
                  <a:pt x="21866" y="289779"/>
                </a:lnTo>
                <a:lnTo>
                  <a:pt x="38176" y="248713"/>
                </a:lnTo>
                <a:lnTo>
                  <a:pt x="58561" y="209860"/>
                </a:lnTo>
                <a:lnTo>
                  <a:pt x="82759" y="173479"/>
                </a:lnTo>
                <a:lnTo>
                  <a:pt x="110509" y="139830"/>
                </a:lnTo>
                <a:lnTo>
                  <a:pt x="141550" y="109170"/>
                </a:lnTo>
                <a:lnTo>
                  <a:pt x="175619" y="81759"/>
                </a:lnTo>
                <a:lnTo>
                  <a:pt x="212456" y="57855"/>
                </a:lnTo>
                <a:lnTo>
                  <a:pt x="251800" y="37717"/>
                </a:lnTo>
                <a:lnTo>
                  <a:pt x="293388" y="21604"/>
                </a:lnTo>
                <a:lnTo>
                  <a:pt x="336959" y="9774"/>
                </a:lnTo>
                <a:lnTo>
                  <a:pt x="382252" y="2486"/>
                </a:lnTo>
                <a:lnTo>
                  <a:pt x="429006" y="0"/>
                </a:lnTo>
                <a:lnTo>
                  <a:pt x="475759" y="2486"/>
                </a:lnTo>
                <a:lnTo>
                  <a:pt x="521052" y="9774"/>
                </a:lnTo>
                <a:lnTo>
                  <a:pt x="564623" y="21604"/>
                </a:lnTo>
                <a:lnTo>
                  <a:pt x="606211" y="37717"/>
                </a:lnTo>
                <a:lnTo>
                  <a:pt x="645555" y="57855"/>
                </a:lnTo>
                <a:lnTo>
                  <a:pt x="682392" y="81759"/>
                </a:lnTo>
                <a:lnTo>
                  <a:pt x="716461" y="109170"/>
                </a:lnTo>
                <a:lnTo>
                  <a:pt x="747502" y="139830"/>
                </a:lnTo>
                <a:lnTo>
                  <a:pt x="775252" y="173479"/>
                </a:lnTo>
                <a:lnTo>
                  <a:pt x="799450" y="209860"/>
                </a:lnTo>
                <a:lnTo>
                  <a:pt x="819835" y="248713"/>
                </a:lnTo>
                <a:lnTo>
                  <a:pt x="836145" y="289779"/>
                </a:lnTo>
                <a:lnTo>
                  <a:pt x="848119" y="332800"/>
                </a:lnTo>
                <a:lnTo>
                  <a:pt x="855495" y="377517"/>
                </a:lnTo>
                <a:lnTo>
                  <a:pt x="858012" y="423672"/>
                </a:lnTo>
                <a:lnTo>
                  <a:pt x="855495" y="469826"/>
                </a:lnTo>
                <a:lnTo>
                  <a:pt x="848119" y="514543"/>
                </a:lnTo>
                <a:lnTo>
                  <a:pt x="836145" y="557564"/>
                </a:lnTo>
                <a:lnTo>
                  <a:pt x="819835" y="598630"/>
                </a:lnTo>
                <a:lnTo>
                  <a:pt x="799450" y="637483"/>
                </a:lnTo>
                <a:lnTo>
                  <a:pt x="775252" y="673864"/>
                </a:lnTo>
                <a:lnTo>
                  <a:pt x="747502" y="707513"/>
                </a:lnTo>
                <a:lnTo>
                  <a:pt x="716461" y="738173"/>
                </a:lnTo>
                <a:lnTo>
                  <a:pt x="682392" y="765584"/>
                </a:lnTo>
                <a:lnTo>
                  <a:pt x="645555" y="789488"/>
                </a:lnTo>
                <a:lnTo>
                  <a:pt x="606211" y="809626"/>
                </a:lnTo>
                <a:lnTo>
                  <a:pt x="564623" y="825739"/>
                </a:lnTo>
                <a:lnTo>
                  <a:pt x="521052" y="837569"/>
                </a:lnTo>
                <a:lnTo>
                  <a:pt x="475759" y="844857"/>
                </a:lnTo>
                <a:lnTo>
                  <a:pt x="429006" y="847344"/>
                </a:lnTo>
                <a:lnTo>
                  <a:pt x="382252" y="844857"/>
                </a:lnTo>
                <a:lnTo>
                  <a:pt x="336959" y="837569"/>
                </a:lnTo>
                <a:lnTo>
                  <a:pt x="293388" y="825739"/>
                </a:lnTo>
                <a:lnTo>
                  <a:pt x="251800" y="809626"/>
                </a:lnTo>
                <a:lnTo>
                  <a:pt x="212456" y="789488"/>
                </a:lnTo>
                <a:lnTo>
                  <a:pt x="175619" y="765584"/>
                </a:lnTo>
                <a:lnTo>
                  <a:pt x="141550" y="738173"/>
                </a:lnTo>
                <a:lnTo>
                  <a:pt x="110509" y="707513"/>
                </a:lnTo>
                <a:lnTo>
                  <a:pt x="82759" y="673864"/>
                </a:lnTo>
                <a:lnTo>
                  <a:pt x="58561" y="637483"/>
                </a:lnTo>
                <a:lnTo>
                  <a:pt x="38176" y="598630"/>
                </a:lnTo>
                <a:lnTo>
                  <a:pt x="21866" y="557564"/>
                </a:lnTo>
                <a:lnTo>
                  <a:pt x="9892" y="514543"/>
                </a:lnTo>
                <a:lnTo>
                  <a:pt x="2516" y="469826"/>
                </a:lnTo>
                <a:lnTo>
                  <a:pt x="0" y="423672"/>
                </a:lnTo>
                <a:close/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40479" y="1988820"/>
            <a:ext cx="401320" cy="396240"/>
          </a:xfrm>
          <a:custGeom>
            <a:avLst/>
            <a:gdLst/>
            <a:ahLst/>
            <a:cxnLst/>
            <a:rect l="l" t="t" r="r" b="b"/>
            <a:pathLst>
              <a:path w="401320" h="396239">
                <a:moveTo>
                  <a:pt x="200787" y="0"/>
                </a:moveTo>
                <a:lnTo>
                  <a:pt x="154714" y="5237"/>
                </a:lnTo>
                <a:lnTo>
                  <a:pt x="112439" y="20158"/>
                </a:lnTo>
                <a:lnTo>
                  <a:pt x="75160" y="43577"/>
                </a:lnTo>
                <a:lnTo>
                  <a:pt x="44077" y="74307"/>
                </a:lnTo>
                <a:lnTo>
                  <a:pt x="20389" y="111162"/>
                </a:lnTo>
                <a:lnTo>
                  <a:pt x="5297" y="152955"/>
                </a:lnTo>
                <a:lnTo>
                  <a:pt x="0" y="198500"/>
                </a:lnTo>
                <a:lnTo>
                  <a:pt x="5297" y="243764"/>
                </a:lnTo>
                <a:lnTo>
                  <a:pt x="20389" y="285355"/>
                </a:lnTo>
                <a:lnTo>
                  <a:pt x="44077" y="322074"/>
                </a:lnTo>
                <a:lnTo>
                  <a:pt x="75160" y="352722"/>
                </a:lnTo>
                <a:lnTo>
                  <a:pt x="112439" y="376099"/>
                </a:lnTo>
                <a:lnTo>
                  <a:pt x="154714" y="391004"/>
                </a:lnTo>
                <a:lnTo>
                  <a:pt x="200787" y="396239"/>
                </a:lnTo>
                <a:lnTo>
                  <a:pt x="246576" y="391004"/>
                </a:lnTo>
                <a:lnTo>
                  <a:pt x="288650" y="376099"/>
                </a:lnTo>
                <a:lnTo>
                  <a:pt x="325793" y="352722"/>
                </a:lnTo>
                <a:lnTo>
                  <a:pt x="333931" y="344677"/>
                </a:lnTo>
                <a:lnTo>
                  <a:pt x="200787" y="344677"/>
                </a:lnTo>
                <a:lnTo>
                  <a:pt x="153878" y="337180"/>
                </a:lnTo>
                <a:lnTo>
                  <a:pt x="113096" y="316339"/>
                </a:lnTo>
                <a:lnTo>
                  <a:pt x="80909" y="284629"/>
                </a:lnTo>
                <a:lnTo>
                  <a:pt x="59786" y="244524"/>
                </a:lnTo>
                <a:lnTo>
                  <a:pt x="52197" y="198500"/>
                </a:lnTo>
                <a:lnTo>
                  <a:pt x="59786" y="152105"/>
                </a:lnTo>
                <a:lnTo>
                  <a:pt x="80909" y="111775"/>
                </a:lnTo>
                <a:lnTo>
                  <a:pt x="113096" y="79949"/>
                </a:lnTo>
                <a:lnTo>
                  <a:pt x="153878" y="59065"/>
                </a:lnTo>
                <a:lnTo>
                  <a:pt x="200787" y="51562"/>
                </a:lnTo>
                <a:lnTo>
                  <a:pt x="333849" y="51562"/>
                </a:lnTo>
                <a:lnTo>
                  <a:pt x="325793" y="43577"/>
                </a:lnTo>
                <a:lnTo>
                  <a:pt x="288650" y="20158"/>
                </a:lnTo>
                <a:lnTo>
                  <a:pt x="246576" y="5237"/>
                </a:lnTo>
                <a:lnTo>
                  <a:pt x="200787" y="0"/>
                </a:lnTo>
                <a:close/>
              </a:path>
              <a:path w="401320" h="396239">
                <a:moveTo>
                  <a:pt x="333849" y="51562"/>
                </a:moveTo>
                <a:lnTo>
                  <a:pt x="200787" y="51562"/>
                </a:lnTo>
                <a:lnTo>
                  <a:pt x="247323" y="59065"/>
                </a:lnTo>
                <a:lnTo>
                  <a:pt x="287880" y="79949"/>
                </a:lnTo>
                <a:lnTo>
                  <a:pt x="319951" y="111775"/>
                </a:lnTo>
                <a:lnTo>
                  <a:pt x="341031" y="152105"/>
                </a:lnTo>
                <a:lnTo>
                  <a:pt x="348615" y="198500"/>
                </a:lnTo>
                <a:lnTo>
                  <a:pt x="341031" y="244524"/>
                </a:lnTo>
                <a:lnTo>
                  <a:pt x="319951" y="284629"/>
                </a:lnTo>
                <a:lnTo>
                  <a:pt x="287880" y="316339"/>
                </a:lnTo>
                <a:lnTo>
                  <a:pt x="247323" y="337180"/>
                </a:lnTo>
                <a:lnTo>
                  <a:pt x="200787" y="344677"/>
                </a:lnTo>
                <a:lnTo>
                  <a:pt x="333931" y="344677"/>
                </a:lnTo>
                <a:lnTo>
                  <a:pt x="356794" y="322074"/>
                </a:lnTo>
                <a:lnTo>
                  <a:pt x="380440" y="285355"/>
                </a:lnTo>
                <a:lnTo>
                  <a:pt x="395516" y="243764"/>
                </a:lnTo>
                <a:lnTo>
                  <a:pt x="400812" y="198500"/>
                </a:lnTo>
                <a:lnTo>
                  <a:pt x="395516" y="152955"/>
                </a:lnTo>
                <a:lnTo>
                  <a:pt x="380440" y="111162"/>
                </a:lnTo>
                <a:lnTo>
                  <a:pt x="356794" y="74307"/>
                </a:lnTo>
                <a:lnTo>
                  <a:pt x="333849" y="51562"/>
                </a:lnTo>
                <a:close/>
              </a:path>
              <a:path w="401320" h="396239">
                <a:moveTo>
                  <a:pt x="235077" y="232409"/>
                </a:moveTo>
                <a:lnTo>
                  <a:pt x="165735" y="232409"/>
                </a:lnTo>
                <a:lnTo>
                  <a:pt x="165735" y="278129"/>
                </a:lnTo>
                <a:lnTo>
                  <a:pt x="168413" y="291510"/>
                </a:lnTo>
                <a:lnTo>
                  <a:pt x="175736" y="302498"/>
                </a:lnTo>
                <a:lnTo>
                  <a:pt x="186630" y="309937"/>
                </a:lnTo>
                <a:lnTo>
                  <a:pt x="200025" y="312674"/>
                </a:lnTo>
                <a:lnTo>
                  <a:pt x="213860" y="309937"/>
                </a:lnTo>
                <a:lnTo>
                  <a:pt x="224980" y="302498"/>
                </a:lnTo>
                <a:lnTo>
                  <a:pt x="232386" y="291510"/>
                </a:lnTo>
                <a:lnTo>
                  <a:pt x="235077" y="278129"/>
                </a:lnTo>
                <a:lnTo>
                  <a:pt x="235077" y="232409"/>
                </a:lnTo>
                <a:close/>
              </a:path>
              <a:path w="401320" h="396239">
                <a:moveTo>
                  <a:pt x="281305" y="163829"/>
                </a:moveTo>
                <a:lnTo>
                  <a:pt x="119507" y="163829"/>
                </a:lnTo>
                <a:lnTo>
                  <a:pt x="105939" y="166479"/>
                </a:lnTo>
                <a:lnTo>
                  <a:pt x="94789" y="173783"/>
                </a:lnTo>
                <a:lnTo>
                  <a:pt x="87235" y="184779"/>
                </a:lnTo>
                <a:lnTo>
                  <a:pt x="84455" y="198500"/>
                </a:lnTo>
                <a:lnTo>
                  <a:pt x="87235" y="211782"/>
                </a:lnTo>
                <a:lnTo>
                  <a:pt x="94789" y="222551"/>
                </a:lnTo>
                <a:lnTo>
                  <a:pt x="105939" y="229772"/>
                </a:lnTo>
                <a:lnTo>
                  <a:pt x="119507" y="232409"/>
                </a:lnTo>
                <a:lnTo>
                  <a:pt x="281305" y="232409"/>
                </a:lnTo>
                <a:lnTo>
                  <a:pt x="294872" y="229772"/>
                </a:lnTo>
                <a:lnTo>
                  <a:pt x="306022" y="222551"/>
                </a:lnTo>
                <a:lnTo>
                  <a:pt x="313576" y="211782"/>
                </a:lnTo>
                <a:lnTo>
                  <a:pt x="316357" y="198500"/>
                </a:lnTo>
                <a:lnTo>
                  <a:pt x="313576" y="184779"/>
                </a:lnTo>
                <a:lnTo>
                  <a:pt x="306022" y="173783"/>
                </a:lnTo>
                <a:lnTo>
                  <a:pt x="294872" y="166479"/>
                </a:lnTo>
                <a:lnTo>
                  <a:pt x="281305" y="163829"/>
                </a:lnTo>
                <a:close/>
              </a:path>
              <a:path w="401320" h="396239">
                <a:moveTo>
                  <a:pt x="200025" y="83565"/>
                </a:moveTo>
                <a:lnTo>
                  <a:pt x="186630" y="86302"/>
                </a:lnTo>
                <a:lnTo>
                  <a:pt x="175736" y="93741"/>
                </a:lnTo>
                <a:lnTo>
                  <a:pt x="168413" y="104729"/>
                </a:lnTo>
                <a:lnTo>
                  <a:pt x="165735" y="118109"/>
                </a:lnTo>
                <a:lnTo>
                  <a:pt x="165735" y="163829"/>
                </a:lnTo>
                <a:lnTo>
                  <a:pt x="235077" y="163829"/>
                </a:lnTo>
                <a:lnTo>
                  <a:pt x="235077" y="118109"/>
                </a:lnTo>
                <a:lnTo>
                  <a:pt x="232386" y="104729"/>
                </a:lnTo>
                <a:lnTo>
                  <a:pt x="224980" y="93741"/>
                </a:lnTo>
                <a:lnTo>
                  <a:pt x="213860" y="86302"/>
                </a:lnTo>
                <a:lnTo>
                  <a:pt x="200025" y="83565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574538" y="2820746"/>
            <a:ext cx="1444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等线" panose="02010600030101010101" charset="-122"/>
                <a:cs typeface="等线" panose="02010600030101010101" charset="-122"/>
              </a:rPr>
              <a:t>更少的硬件投入</a:t>
            </a:r>
            <a:endParaRPr sz="16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47182" y="3151329"/>
            <a:ext cx="586740" cy="52832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100" dirty="0">
                <a:latin typeface="等线" panose="02010600030101010101" charset="-122"/>
                <a:cs typeface="等线" panose="02010600030101010101" charset="-122"/>
              </a:rPr>
              <a:t>读写分离</a:t>
            </a:r>
            <a:endParaRPr sz="1100">
              <a:latin typeface="等线" panose="02010600030101010101" charset="-122"/>
              <a:cs typeface="等线" panose="02010600030101010101" charset="-122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100" dirty="0">
                <a:latin typeface="等线" panose="02010600030101010101" charset="-122"/>
                <a:cs typeface="等线" panose="02010600030101010101" charset="-122"/>
              </a:rPr>
              <a:t>微服务</a:t>
            </a:r>
            <a:endParaRPr sz="11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67400" y="1763267"/>
            <a:ext cx="858519" cy="847725"/>
          </a:xfrm>
          <a:custGeom>
            <a:avLst/>
            <a:gdLst/>
            <a:ahLst/>
            <a:cxnLst/>
            <a:rect l="l" t="t" r="r" b="b"/>
            <a:pathLst>
              <a:path w="858520" h="847725">
                <a:moveTo>
                  <a:pt x="0" y="423672"/>
                </a:moveTo>
                <a:lnTo>
                  <a:pt x="2516" y="377517"/>
                </a:lnTo>
                <a:lnTo>
                  <a:pt x="9892" y="332800"/>
                </a:lnTo>
                <a:lnTo>
                  <a:pt x="21866" y="289779"/>
                </a:lnTo>
                <a:lnTo>
                  <a:pt x="38176" y="248713"/>
                </a:lnTo>
                <a:lnTo>
                  <a:pt x="58561" y="209860"/>
                </a:lnTo>
                <a:lnTo>
                  <a:pt x="82759" y="173479"/>
                </a:lnTo>
                <a:lnTo>
                  <a:pt x="110509" y="139830"/>
                </a:lnTo>
                <a:lnTo>
                  <a:pt x="141550" y="109170"/>
                </a:lnTo>
                <a:lnTo>
                  <a:pt x="175619" y="81759"/>
                </a:lnTo>
                <a:lnTo>
                  <a:pt x="212456" y="57855"/>
                </a:lnTo>
                <a:lnTo>
                  <a:pt x="251800" y="37717"/>
                </a:lnTo>
                <a:lnTo>
                  <a:pt x="293388" y="21604"/>
                </a:lnTo>
                <a:lnTo>
                  <a:pt x="336959" y="9774"/>
                </a:lnTo>
                <a:lnTo>
                  <a:pt x="382252" y="2486"/>
                </a:lnTo>
                <a:lnTo>
                  <a:pt x="429005" y="0"/>
                </a:lnTo>
                <a:lnTo>
                  <a:pt x="475759" y="2486"/>
                </a:lnTo>
                <a:lnTo>
                  <a:pt x="521052" y="9774"/>
                </a:lnTo>
                <a:lnTo>
                  <a:pt x="564623" y="21604"/>
                </a:lnTo>
                <a:lnTo>
                  <a:pt x="606211" y="37717"/>
                </a:lnTo>
                <a:lnTo>
                  <a:pt x="645555" y="57855"/>
                </a:lnTo>
                <a:lnTo>
                  <a:pt x="682392" y="81759"/>
                </a:lnTo>
                <a:lnTo>
                  <a:pt x="716461" y="109170"/>
                </a:lnTo>
                <a:lnTo>
                  <a:pt x="747502" y="139830"/>
                </a:lnTo>
                <a:lnTo>
                  <a:pt x="775252" y="173479"/>
                </a:lnTo>
                <a:lnTo>
                  <a:pt x="799450" y="209860"/>
                </a:lnTo>
                <a:lnTo>
                  <a:pt x="819835" y="248713"/>
                </a:lnTo>
                <a:lnTo>
                  <a:pt x="836145" y="289779"/>
                </a:lnTo>
                <a:lnTo>
                  <a:pt x="848119" y="332800"/>
                </a:lnTo>
                <a:lnTo>
                  <a:pt x="855495" y="377517"/>
                </a:lnTo>
                <a:lnTo>
                  <a:pt x="858011" y="423672"/>
                </a:lnTo>
                <a:lnTo>
                  <a:pt x="855495" y="469826"/>
                </a:lnTo>
                <a:lnTo>
                  <a:pt x="848119" y="514543"/>
                </a:lnTo>
                <a:lnTo>
                  <a:pt x="836145" y="557564"/>
                </a:lnTo>
                <a:lnTo>
                  <a:pt x="819835" y="598630"/>
                </a:lnTo>
                <a:lnTo>
                  <a:pt x="799450" y="637483"/>
                </a:lnTo>
                <a:lnTo>
                  <a:pt x="775252" y="673864"/>
                </a:lnTo>
                <a:lnTo>
                  <a:pt x="747502" y="707513"/>
                </a:lnTo>
                <a:lnTo>
                  <a:pt x="716461" y="738173"/>
                </a:lnTo>
                <a:lnTo>
                  <a:pt x="682392" y="765584"/>
                </a:lnTo>
                <a:lnTo>
                  <a:pt x="645555" y="789488"/>
                </a:lnTo>
                <a:lnTo>
                  <a:pt x="606211" y="809626"/>
                </a:lnTo>
                <a:lnTo>
                  <a:pt x="564623" y="825739"/>
                </a:lnTo>
                <a:lnTo>
                  <a:pt x="521052" y="837569"/>
                </a:lnTo>
                <a:lnTo>
                  <a:pt x="475759" y="844857"/>
                </a:lnTo>
                <a:lnTo>
                  <a:pt x="429005" y="847344"/>
                </a:lnTo>
                <a:lnTo>
                  <a:pt x="382252" y="844857"/>
                </a:lnTo>
                <a:lnTo>
                  <a:pt x="336959" y="837569"/>
                </a:lnTo>
                <a:lnTo>
                  <a:pt x="293388" y="825739"/>
                </a:lnTo>
                <a:lnTo>
                  <a:pt x="251800" y="809626"/>
                </a:lnTo>
                <a:lnTo>
                  <a:pt x="212456" y="789488"/>
                </a:lnTo>
                <a:lnTo>
                  <a:pt x="175619" y="765584"/>
                </a:lnTo>
                <a:lnTo>
                  <a:pt x="141550" y="738173"/>
                </a:lnTo>
                <a:lnTo>
                  <a:pt x="110509" y="707513"/>
                </a:lnTo>
                <a:lnTo>
                  <a:pt x="82759" y="673864"/>
                </a:lnTo>
                <a:lnTo>
                  <a:pt x="58561" y="637483"/>
                </a:lnTo>
                <a:lnTo>
                  <a:pt x="38176" y="598630"/>
                </a:lnTo>
                <a:lnTo>
                  <a:pt x="21866" y="557564"/>
                </a:lnTo>
                <a:lnTo>
                  <a:pt x="9892" y="514543"/>
                </a:lnTo>
                <a:lnTo>
                  <a:pt x="2516" y="469826"/>
                </a:lnTo>
                <a:lnTo>
                  <a:pt x="0" y="423672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111240" y="1996439"/>
            <a:ext cx="372745" cy="379730"/>
          </a:xfrm>
          <a:custGeom>
            <a:avLst/>
            <a:gdLst/>
            <a:ahLst/>
            <a:cxnLst/>
            <a:rect l="l" t="t" r="r" b="b"/>
            <a:pathLst>
              <a:path w="372745" h="379730">
                <a:moveTo>
                  <a:pt x="3301" y="50292"/>
                </a:moveTo>
                <a:lnTo>
                  <a:pt x="873" y="115966"/>
                </a:lnTo>
                <a:lnTo>
                  <a:pt x="263" y="154211"/>
                </a:lnTo>
                <a:lnTo>
                  <a:pt x="0" y="172085"/>
                </a:lnTo>
                <a:lnTo>
                  <a:pt x="10099" y="224577"/>
                </a:lnTo>
                <a:lnTo>
                  <a:pt x="36049" y="273379"/>
                </a:lnTo>
                <a:lnTo>
                  <a:pt x="71326" y="315880"/>
                </a:lnTo>
                <a:lnTo>
                  <a:pt x="109459" y="349504"/>
                </a:lnTo>
                <a:lnTo>
                  <a:pt x="143771" y="371539"/>
                </a:lnTo>
                <a:lnTo>
                  <a:pt x="167894" y="379475"/>
                </a:lnTo>
                <a:lnTo>
                  <a:pt x="177198" y="377878"/>
                </a:lnTo>
                <a:lnTo>
                  <a:pt x="188896" y="373078"/>
                </a:lnTo>
                <a:lnTo>
                  <a:pt x="202951" y="365063"/>
                </a:lnTo>
                <a:lnTo>
                  <a:pt x="219329" y="353822"/>
                </a:lnTo>
                <a:lnTo>
                  <a:pt x="222376" y="351282"/>
                </a:lnTo>
                <a:lnTo>
                  <a:pt x="220706" y="349471"/>
                </a:lnTo>
                <a:lnTo>
                  <a:pt x="219837" y="347980"/>
                </a:lnTo>
                <a:lnTo>
                  <a:pt x="214090" y="337238"/>
                </a:lnTo>
                <a:lnTo>
                  <a:pt x="209867" y="325675"/>
                </a:lnTo>
                <a:lnTo>
                  <a:pt x="207263" y="313422"/>
                </a:lnTo>
                <a:lnTo>
                  <a:pt x="206375" y="300609"/>
                </a:lnTo>
                <a:lnTo>
                  <a:pt x="213600" y="265310"/>
                </a:lnTo>
                <a:lnTo>
                  <a:pt x="233314" y="236442"/>
                </a:lnTo>
                <a:lnTo>
                  <a:pt x="262578" y="216955"/>
                </a:lnTo>
                <a:lnTo>
                  <a:pt x="298450" y="209804"/>
                </a:lnTo>
                <a:lnTo>
                  <a:pt x="330479" y="209804"/>
                </a:lnTo>
                <a:lnTo>
                  <a:pt x="332787" y="200159"/>
                </a:lnTo>
                <a:lnTo>
                  <a:pt x="334422" y="190849"/>
                </a:lnTo>
                <a:lnTo>
                  <a:pt x="335438" y="181490"/>
                </a:lnTo>
                <a:lnTo>
                  <a:pt x="335788" y="172085"/>
                </a:lnTo>
                <a:lnTo>
                  <a:pt x="335348" y="77555"/>
                </a:lnTo>
                <a:lnTo>
                  <a:pt x="335280" y="52197"/>
                </a:lnTo>
                <a:lnTo>
                  <a:pt x="311598" y="52177"/>
                </a:lnTo>
                <a:lnTo>
                  <a:pt x="300672" y="51730"/>
                </a:lnTo>
                <a:lnTo>
                  <a:pt x="27033" y="51730"/>
                </a:lnTo>
                <a:lnTo>
                  <a:pt x="7493" y="50926"/>
                </a:lnTo>
                <a:lnTo>
                  <a:pt x="3301" y="50292"/>
                </a:lnTo>
                <a:close/>
              </a:path>
              <a:path w="372745" h="379730">
                <a:moveTo>
                  <a:pt x="242188" y="280035"/>
                </a:moveTo>
                <a:lnTo>
                  <a:pt x="236855" y="280797"/>
                </a:lnTo>
                <a:lnTo>
                  <a:pt x="234187" y="284352"/>
                </a:lnTo>
                <a:lnTo>
                  <a:pt x="226695" y="294132"/>
                </a:lnTo>
                <a:lnTo>
                  <a:pt x="224027" y="297814"/>
                </a:lnTo>
                <a:lnTo>
                  <a:pt x="224789" y="302895"/>
                </a:lnTo>
                <a:lnTo>
                  <a:pt x="228346" y="305562"/>
                </a:lnTo>
                <a:lnTo>
                  <a:pt x="290449" y="350774"/>
                </a:lnTo>
                <a:lnTo>
                  <a:pt x="295910" y="350265"/>
                </a:lnTo>
                <a:lnTo>
                  <a:pt x="332375" y="312420"/>
                </a:lnTo>
                <a:lnTo>
                  <a:pt x="286893" y="312420"/>
                </a:lnTo>
                <a:lnTo>
                  <a:pt x="283337" y="309752"/>
                </a:lnTo>
                <a:lnTo>
                  <a:pt x="242188" y="280035"/>
                </a:lnTo>
                <a:close/>
              </a:path>
              <a:path w="372745" h="379730">
                <a:moveTo>
                  <a:pt x="356235" y="251460"/>
                </a:moveTo>
                <a:lnTo>
                  <a:pt x="354202" y="251587"/>
                </a:lnTo>
                <a:lnTo>
                  <a:pt x="352044" y="251587"/>
                </a:lnTo>
                <a:lnTo>
                  <a:pt x="350012" y="252475"/>
                </a:lnTo>
                <a:lnTo>
                  <a:pt x="348361" y="254126"/>
                </a:lnTo>
                <a:lnTo>
                  <a:pt x="292481" y="311912"/>
                </a:lnTo>
                <a:lnTo>
                  <a:pt x="286893" y="312420"/>
                </a:lnTo>
                <a:lnTo>
                  <a:pt x="332375" y="312420"/>
                </a:lnTo>
                <a:lnTo>
                  <a:pt x="369697" y="273685"/>
                </a:lnTo>
                <a:lnTo>
                  <a:pt x="372745" y="270383"/>
                </a:lnTo>
                <a:lnTo>
                  <a:pt x="372618" y="265175"/>
                </a:lnTo>
                <a:lnTo>
                  <a:pt x="369188" y="262000"/>
                </a:lnTo>
                <a:lnTo>
                  <a:pt x="360045" y="253746"/>
                </a:lnTo>
                <a:lnTo>
                  <a:pt x="358394" y="252222"/>
                </a:lnTo>
                <a:lnTo>
                  <a:pt x="356235" y="251460"/>
                </a:lnTo>
                <a:close/>
              </a:path>
              <a:path w="372745" h="379730">
                <a:moveTo>
                  <a:pt x="330479" y="209804"/>
                </a:moveTo>
                <a:lnTo>
                  <a:pt x="309118" y="209804"/>
                </a:lnTo>
                <a:lnTo>
                  <a:pt x="316102" y="211200"/>
                </a:lnTo>
                <a:lnTo>
                  <a:pt x="323342" y="213233"/>
                </a:lnTo>
                <a:lnTo>
                  <a:pt x="328168" y="215264"/>
                </a:lnTo>
                <a:lnTo>
                  <a:pt x="330073" y="211327"/>
                </a:lnTo>
                <a:lnTo>
                  <a:pt x="330479" y="209804"/>
                </a:lnTo>
                <a:close/>
              </a:path>
              <a:path w="372745" h="379730">
                <a:moveTo>
                  <a:pt x="167894" y="0"/>
                </a:moveTo>
                <a:lnTo>
                  <a:pt x="154388" y="5474"/>
                </a:lnTo>
                <a:lnTo>
                  <a:pt x="135381" y="18462"/>
                </a:lnTo>
                <a:lnTo>
                  <a:pt x="110851" y="33807"/>
                </a:lnTo>
                <a:lnTo>
                  <a:pt x="80772" y="46355"/>
                </a:lnTo>
                <a:lnTo>
                  <a:pt x="62398" y="50178"/>
                </a:lnTo>
                <a:lnTo>
                  <a:pt x="44465" y="51704"/>
                </a:lnTo>
                <a:lnTo>
                  <a:pt x="27033" y="51730"/>
                </a:lnTo>
                <a:lnTo>
                  <a:pt x="300672" y="51730"/>
                </a:lnTo>
                <a:lnTo>
                  <a:pt x="233902" y="33807"/>
                </a:lnTo>
                <a:lnTo>
                  <a:pt x="183261" y="5474"/>
                </a:lnTo>
                <a:lnTo>
                  <a:pt x="16789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7831073" y="2820746"/>
            <a:ext cx="1444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等线" panose="02010600030101010101" charset="-122"/>
                <a:cs typeface="等线" panose="02010600030101010101" charset="-122"/>
              </a:rPr>
              <a:t>更短的实施周期</a:t>
            </a:r>
            <a:endParaRPr sz="16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80426" y="3258769"/>
            <a:ext cx="11474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等线" panose="02010600030101010101" charset="-122"/>
                <a:cs typeface="等线" panose="02010600030101010101" charset="-122"/>
              </a:rPr>
              <a:t>产品方案成熟可靠</a:t>
            </a:r>
            <a:endParaRPr sz="11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122919" y="1763267"/>
            <a:ext cx="859790" cy="847725"/>
          </a:xfrm>
          <a:custGeom>
            <a:avLst/>
            <a:gdLst/>
            <a:ahLst/>
            <a:cxnLst/>
            <a:rect l="l" t="t" r="r" b="b"/>
            <a:pathLst>
              <a:path w="859790" h="847725">
                <a:moveTo>
                  <a:pt x="0" y="423672"/>
                </a:moveTo>
                <a:lnTo>
                  <a:pt x="2521" y="377517"/>
                </a:lnTo>
                <a:lnTo>
                  <a:pt x="9912" y="332800"/>
                </a:lnTo>
                <a:lnTo>
                  <a:pt x="21909" y="289779"/>
                </a:lnTo>
                <a:lnTo>
                  <a:pt x="38250" y="248713"/>
                </a:lnTo>
                <a:lnTo>
                  <a:pt x="58674" y="209860"/>
                </a:lnTo>
                <a:lnTo>
                  <a:pt x="82917" y="173479"/>
                </a:lnTo>
                <a:lnTo>
                  <a:pt x="110719" y="139830"/>
                </a:lnTo>
                <a:lnTo>
                  <a:pt x="141817" y="109170"/>
                </a:lnTo>
                <a:lnTo>
                  <a:pt x="175948" y="81759"/>
                </a:lnTo>
                <a:lnTo>
                  <a:pt x="212851" y="57855"/>
                </a:lnTo>
                <a:lnTo>
                  <a:pt x="252264" y="37717"/>
                </a:lnTo>
                <a:lnTo>
                  <a:pt x="293924" y="21604"/>
                </a:lnTo>
                <a:lnTo>
                  <a:pt x="337570" y="9774"/>
                </a:lnTo>
                <a:lnTo>
                  <a:pt x="382938" y="2486"/>
                </a:lnTo>
                <a:lnTo>
                  <a:pt x="429768" y="0"/>
                </a:lnTo>
                <a:lnTo>
                  <a:pt x="476597" y="2486"/>
                </a:lnTo>
                <a:lnTo>
                  <a:pt x="521965" y="9774"/>
                </a:lnTo>
                <a:lnTo>
                  <a:pt x="565611" y="21604"/>
                </a:lnTo>
                <a:lnTo>
                  <a:pt x="607271" y="37717"/>
                </a:lnTo>
                <a:lnTo>
                  <a:pt x="646683" y="57855"/>
                </a:lnTo>
                <a:lnTo>
                  <a:pt x="683587" y="81759"/>
                </a:lnTo>
                <a:lnTo>
                  <a:pt x="717718" y="109170"/>
                </a:lnTo>
                <a:lnTo>
                  <a:pt x="748816" y="139830"/>
                </a:lnTo>
                <a:lnTo>
                  <a:pt x="776618" y="173479"/>
                </a:lnTo>
                <a:lnTo>
                  <a:pt x="800861" y="209860"/>
                </a:lnTo>
                <a:lnTo>
                  <a:pt x="821285" y="248713"/>
                </a:lnTo>
                <a:lnTo>
                  <a:pt x="837626" y="289779"/>
                </a:lnTo>
                <a:lnTo>
                  <a:pt x="849623" y="332800"/>
                </a:lnTo>
                <a:lnTo>
                  <a:pt x="857014" y="377517"/>
                </a:lnTo>
                <a:lnTo>
                  <a:pt x="859535" y="423672"/>
                </a:lnTo>
                <a:lnTo>
                  <a:pt x="857014" y="469826"/>
                </a:lnTo>
                <a:lnTo>
                  <a:pt x="849623" y="514543"/>
                </a:lnTo>
                <a:lnTo>
                  <a:pt x="837626" y="557564"/>
                </a:lnTo>
                <a:lnTo>
                  <a:pt x="821285" y="598630"/>
                </a:lnTo>
                <a:lnTo>
                  <a:pt x="800861" y="637483"/>
                </a:lnTo>
                <a:lnTo>
                  <a:pt x="776618" y="673864"/>
                </a:lnTo>
                <a:lnTo>
                  <a:pt x="748816" y="707513"/>
                </a:lnTo>
                <a:lnTo>
                  <a:pt x="717718" y="738173"/>
                </a:lnTo>
                <a:lnTo>
                  <a:pt x="683587" y="765584"/>
                </a:lnTo>
                <a:lnTo>
                  <a:pt x="646684" y="789488"/>
                </a:lnTo>
                <a:lnTo>
                  <a:pt x="607271" y="809626"/>
                </a:lnTo>
                <a:lnTo>
                  <a:pt x="565611" y="825739"/>
                </a:lnTo>
                <a:lnTo>
                  <a:pt x="521965" y="837569"/>
                </a:lnTo>
                <a:lnTo>
                  <a:pt x="476597" y="844857"/>
                </a:lnTo>
                <a:lnTo>
                  <a:pt x="429768" y="847344"/>
                </a:lnTo>
                <a:lnTo>
                  <a:pt x="382938" y="844857"/>
                </a:lnTo>
                <a:lnTo>
                  <a:pt x="337570" y="837569"/>
                </a:lnTo>
                <a:lnTo>
                  <a:pt x="293924" y="825739"/>
                </a:lnTo>
                <a:lnTo>
                  <a:pt x="252264" y="809626"/>
                </a:lnTo>
                <a:lnTo>
                  <a:pt x="212852" y="789488"/>
                </a:lnTo>
                <a:lnTo>
                  <a:pt x="175948" y="765584"/>
                </a:lnTo>
                <a:lnTo>
                  <a:pt x="141817" y="738173"/>
                </a:lnTo>
                <a:lnTo>
                  <a:pt x="110719" y="707513"/>
                </a:lnTo>
                <a:lnTo>
                  <a:pt x="82917" y="673864"/>
                </a:lnTo>
                <a:lnTo>
                  <a:pt x="58674" y="637483"/>
                </a:lnTo>
                <a:lnTo>
                  <a:pt x="38250" y="598630"/>
                </a:lnTo>
                <a:lnTo>
                  <a:pt x="21909" y="557564"/>
                </a:lnTo>
                <a:lnTo>
                  <a:pt x="9912" y="514543"/>
                </a:lnTo>
                <a:lnTo>
                  <a:pt x="2521" y="469826"/>
                </a:lnTo>
                <a:lnTo>
                  <a:pt x="0" y="423672"/>
                </a:lnTo>
                <a:close/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351519" y="2025014"/>
            <a:ext cx="405765" cy="321945"/>
          </a:xfrm>
          <a:custGeom>
            <a:avLst/>
            <a:gdLst/>
            <a:ahLst/>
            <a:cxnLst/>
            <a:rect l="l" t="t" r="r" b="b"/>
            <a:pathLst>
              <a:path w="405765" h="321944">
                <a:moveTo>
                  <a:pt x="393953" y="296418"/>
                </a:moveTo>
                <a:lnTo>
                  <a:pt x="4825" y="296418"/>
                </a:lnTo>
                <a:lnTo>
                  <a:pt x="0" y="301117"/>
                </a:lnTo>
                <a:lnTo>
                  <a:pt x="0" y="317246"/>
                </a:lnTo>
                <a:lnTo>
                  <a:pt x="4825" y="321945"/>
                </a:lnTo>
                <a:lnTo>
                  <a:pt x="393953" y="321945"/>
                </a:lnTo>
                <a:lnTo>
                  <a:pt x="398779" y="317246"/>
                </a:lnTo>
                <a:lnTo>
                  <a:pt x="398779" y="301117"/>
                </a:lnTo>
                <a:lnTo>
                  <a:pt x="393953" y="296418"/>
                </a:lnTo>
                <a:close/>
              </a:path>
              <a:path w="405765" h="321944">
                <a:moveTo>
                  <a:pt x="72008" y="57912"/>
                </a:moveTo>
                <a:lnTo>
                  <a:pt x="63246" y="63626"/>
                </a:lnTo>
                <a:lnTo>
                  <a:pt x="89534" y="178181"/>
                </a:lnTo>
                <a:lnTo>
                  <a:pt x="16382" y="193675"/>
                </a:lnTo>
                <a:lnTo>
                  <a:pt x="14097" y="202311"/>
                </a:lnTo>
                <a:lnTo>
                  <a:pt x="66548" y="247396"/>
                </a:lnTo>
                <a:lnTo>
                  <a:pt x="24383" y="280162"/>
                </a:lnTo>
                <a:lnTo>
                  <a:pt x="103504" y="280162"/>
                </a:lnTo>
                <a:lnTo>
                  <a:pt x="125856" y="262636"/>
                </a:lnTo>
                <a:lnTo>
                  <a:pt x="93852" y="235204"/>
                </a:lnTo>
                <a:lnTo>
                  <a:pt x="138175" y="225806"/>
                </a:lnTo>
                <a:lnTo>
                  <a:pt x="122554" y="157352"/>
                </a:lnTo>
                <a:lnTo>
                  <a:pt x="190311" y="157352"/>
                </a:lnTo>
                <a:lnTo>
                  <a:pt x="207009" y="120396"/>
                </a:lnTo>
                <a:lnTo>
                  <a:pt x="245938" y="120396"/>
                </a:lnTo>
                <a:lnTo>
                  <a:pt x="245192" y="116586"/>
                </a:lnTo>
                <a:lnTo>
                  <a:pt x="157225" y="116586"/>
                </a:lnTo>
                <a:lnTo>
                  <a:pt x="78485" y="62484"/>
                </a:lnTo>
                <a:lnTo>
                  <a:pt x="72008" y="57912"/>
                </a:lnTo>
                <a:close/>
              </a:path>
              <a:path w="405765" h="321944">
                <a:moveTo>
                  <a:pt x="362088" y="219710"/>
                </a:moveTo>
                <a:lnTo>
                  <a:pt x="312547" y="219710"/>
                </a:lnTo>
                <a:lnTo>
                  <a:pt x="265556" y="265430"/>
                </a:lnTo>
                <a:lnTo>
                  <a:pt x="289305" y="280162"/>
                </a:lnTo>
                <a:lnTo>
                  <a:pt x="373125" y="280162"/>
                </a:lnTo>
                <a:lnTo>
                  <a:pt x="328422" y="252475"/>
                </a:lnTo>
                <a:lnTo>
                  <a:pt x="362088" y="219710"/>
                </a:lnTo>
                <a:close/>
              </a:path>
              <a:path w="405765" h="321944">
                <a:moveTo>
                  <a:pt x="404847" y="178181"/>
                </a:moveTo>
                <a:lnTo>
                  <a:pt x="256666" y="178181"/>
                </a:lnTo>
                <a:lnTo>
                  <a:pt x="256666" y="223774"/>
                </a:lnTo>
                <a:lnTo>
                  <a:pt x="312547" y="219710"/>
                </a:lnTo>
                <a:lnTo>
                  <a:pt x="362088" y="219710"/>
                </a:lnTo>
                <a:lnTo>
                  <a:pt x="399669" y="183134"/>
                </a:lnTo>
                <a:lnTo>
                  <a:pt x="404847" y="178181"/>
                </a:lnTo>
                <a:close/>
              </a:path>
              <a:path w="405765" h="321944">
                <a:moveTo>
                  <a:pt x="245938" y="120396"/>
                </a:moveTo>
                <a:lnTo>
                  <a:pt x="207009" y="120396"/>
                </a:lnTo>
                <a:lnTo>
                  <a:pt x="222630" y="200279"/>
                </a:lnTo>
                <a:lnTo>
                  <a:pt x="256666" y="178181"/>
                </a:lnTo>
                <a:lnTo>
                  <a:pt x="404847" y="178181"/>
                </a:lnTo>
                <a:lnTo>
                  <a:pt x="405510" y="177546"/>
                </a:lnTo>
                <a:lnTo>
                  <a:pt x="404029" y="174371"/>
                </a:lnTo>
                <a:lnTo>
                  <a:pt x="311784" y="174371"/>
                </a:lnTo>
                <a:lnTo>
                  <a:pt x="311784" y="130429"/>
                </a:lnTo>
                <a:lnTo>
                  <a:pt x="247903" y="130429"/>
                </a:lnTo>
                <a:lnTo>
                  <a:pt x="245938" y="120396"/>
                </a:lnTo>
                <a:close/>
              </a:path>
              <a:path w="405765" h="321944">
                <a:moveTo>
                  <a:pt x="190311" y="157352"/>
                </a:moveTo>
                <a:lnTo>
                  <a:pt x="122554" y="157352"/>
                </a:lnTo>
                <a:lnTo>
                  <a:pt x="174244" y="192912"/>
                </a:lnTo>
                <a:lnTo>
                  <a:pt x="190311" y="157352"/>
                </a:lnTo>
                <a:close/>
              </a:path>
              <a:path w="405765" h="321944">
                <a:moveTo>
                  <a:pt x="401065" y="168021"/>
                </a:moveTo>
                <a:lnTo>
                  <a:pt x="311784" y="174371"/>
                </a:lnTo>
                <a:lnTo>
                  <a:pt x="404029" y="174371"/>
                </a:lnTo>
                <a:lnTo>
                  <a:pt x="401065" y="168021"/>
                </a:lnTo>
                <a:close/>
              </a:path>
              <a:path w="405765" h="321944">
                <a:moveTo>
                  <a:pt x="304037" y="93852"/>
                </a:moveTo>
                <a:lnTo>
                  <a:pt x="247903" y="130429"/>
                </a:lnTo>
                <a:lnTo>
                  <a:pt x="311784" y="130429"/>
                </a:lnTo>
                <a:lnTo>
                  <a:pt x="311784" y="97917"/>
                </a:lnTo>
                <a:lnTo>
                  <a:pt x="304037" y="93852"/>
                </a:lnTo>
                <a:close/>
              </a:path>
              <a:path w="405765" h="321944">
                <a:moveTo>
                  <a:pt x="212725" y="0"/>
                </a:moveTo>
                <a:lnTo>
                  <a:pt x="209041" y="1650"/>
                </a:lnTo>
                <a:lnTo>
                  <a:pt x="207263" y="5461"/>
                </a:lnTo>
                <a:lnTo>
                  <a:pt x="157225" y="116586"/>
                </a:lnTo>
                <a:lnTo>
                  <a:pt x="245192" y="116586"/>
                </a:lnTo>
                <a:lnTo>
                  <a:pt x="223774" y="7238"/>
                </a:lnTo>
                <a:lnTo>
                  <a:pt x="21272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12364" y="2933700"/>
            <a:ext cx="0" cy="2139315"/>
          </a:xfrm>
          <a:custGeom>
            <a:avLst/>
            <a:gdLst/>
            <a:ahLst/>
            <a:cxnLst/>
            <a:rect l="l" t="t" r="r" b="b"/>
            <a:pathLst>
              <a:path h="2139315">
                <a:moveTo>
                  <a:pt x="0" y="0"/>
                </a:moveTo>
                <a:lnTo>
                  <a:pt x="0" y="2139061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169408" y="2933700"/>
            <a:ext cx="0" cy="2139315"/>
          </a:xfrm>
          <a:custGeom>
            <a:avLst/>
            <a:gdLst/>
            <a:ahLst/>
            <a:cxnLst/>
            <a:rect l="l" t="t" r="r" b="b"/>
            <a:pathLst>
              <a:path h="2139315">
                <a:moveTo>
                  <a:pt x="0" y="0"/>
                </a:moveTo>
                <a:lnTo>
                  <a:pt x="0" y="2139061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424928" y="2933700"/>
            <a:ext cx="0" cy="2139315"/>
          </a:xfrm>
          <a:custGeom>
            <a:avLst/>
            <a:gdLst/>
            <a:ahLst/>
            <a:cxnLst/>
            <a:rect l="l" t="t" r="r" b="b"/>
            <a:pathLst>
              <a:path h="2139315">
                <a:moveTo>
                  <a:pt x="0" y="0"/>
                </a:moveTo>
                <a:lnTo>
                  <a:pt x="0" y="2139061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45294" y="1934554"/>
            <a:ext cx="1680917" cy="168091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93464" y="1944623"/>
            <a:ext cx="1594485" cy="1594485"/>
          </a:xfrm>
          <a:custGeom>
            <a:avLst/>
            <a:gdLst/>
            <a:ahLst/>
            <a:cxnLst/>
            <a:rect l="l" t="t" r="r" b="b"/>
            <a:pathLst>
              <a:path w="1594485" h="1594485">
                <a:moveTo>
                  <a:pt x="1527556" y="0"/>
                </a:moveTo>
                <a:lnTo>
                  <a:pt x="66548" y="0"/>
                </a:lnTo>
                <a:lnTo>
                  <a:pt x="40665" y="5236"/>
                </a:lnTo>
                <a:lnTo>
                  <a:pt x="19510" y="19510"/>
                </a:lnTo>
                <a:lnTo>
                  <a:pt x="5236" y="40665"/>
                </a:lnTo>
                <a:lnTo>
                  <a:pt x="0" y="66548"/>
                </a:lnTo>
                <a:lnTo>
                  <a:pt x="0" y="1527555"/>
                </a:lnTo>
                <a:lnTo>
                  <a:pt x="5236" y="1553438"/>
                </a:lnTo>
                <a:lnTo>
                  <a:pt x="19510" y="1574593"/>
                </a:lnTo>
                <a:lnTo>
                  <a:pt x="40665" y="1588867"/>
                </a:lnTo>
                <a:lnTo>
                  <a:pt x="66548" y="1594103"/>
                </a:lnTo>
                <a:lnTo>
                  <a:pt x="1527556" y="1594103"/>
                </a:lnTo>
                <a:lnTo>
                  <a:pt x="1553438" y="1588867"/>
                </a:lnTo>
                <a:lnTo>
                  <a:pt x="1574593" y="1574593"/>
                </a:lnTo>
                <a:lnTo>
                  <a:pt x="1588867" y="1553438"/>
                </a:lnTo>
                <a:lnTo>
                  <a:pt x="1594103" y="1527555"/>
                </a:lnTo>
                <a:lnTo>
                  <a:pt x="1594103" y="66548"/>
                </a:lnTo>
                <a:lnTo>
                  <a:pt x="1588867" y="40665"/>
                </a:lnTo>
                <a:lnTo>
                  <a:pt x="1574593" y="19510"/>
                </a:lnTo>
                <a:lnTo>
                  <a:pt x="1553438" y="5236"/>
                </a:lnTo>
                <a:lnTo>
                  <a:pt x="15275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93464" y="1944623"/>
            <a:ext cx="1594485" cy="1594485"/>
          </a:xfrm>
          <a:custGeom>
            <a:avLst/>
            <a:gdLst/>
            <a:ahLst/>
            <a:cxnLst/>
            <a:rect l="l" t="t" r="r" b="b"/>
            <a:pathLst>
              <a:path w="1594485" h="1594485">
                <a:moveTo>
                  <a:pt x="0" y="66548"/>
                </a:moveTo>
                <a:lnTo>
                  <a:pt x="5236" y="40665"/>
                </a:lnTo>
                <a:lnTo>
                  <a:pt x="19510" y="19510"/>
                </a:lnTo>
                <a:lnTo>
                  <a:pt x="40665" y="5236"/>
                </a:lnTo>
                <a:lnTo>
                  <a:pt x="66548" y="0"/>
                </a:lnTo>
                <a:lnTo>
                  <a:pt x="1527556" y="0"/>
                </a:lnTo>
                <a:lnTo>
                  <a:pt x="1553438" y="5236"/>
                </a:lnTo>
                <a:lnTo>
                  <a:pt x="1574593" y="19510"/>
                </a:lnTo>
                <a:lnTo>
                  <a:pt x="1588867" y="40665"/>
                </a:lnTo>
                <a:lnTo>
                  <a:pt x="1594103" y="66548"/>
                </a:lnTo>
                <a:lnTo>
                  <a:pt x="1594103" y="1527555"/>
                </a:lnTo>
                <a:lnTo>
                  <a:pt x="1588867" y="1553438"/>
                </a:lnTo>
                <a:lnTo>
                  <a:pt x="1574593" y="1574593"/>
                </a:lnTo>
                <a:lnTo>
                  <a:pt x="1553438" y="1588867"/>
                </a:lnTo>
                <a:lnTo>
                  <a:pt x="1527556" y="1594103"/>
                </a:lnTo>
                <a:lnTo>
                  <a:pt x="66548" y="1594103"/>
                </a:lnTo>
                <a:lnTo>
                  <a:pt x="40665" y="1588867"/>
                </a:lnTo>
                <a:lnTo>
                  <a:pt x="19510" y="1574593"/>
                </a:lnTo>
                <a:lnTo>
                  <a:pt x="5236" y="1553438"/>
                </a:lnTo>
                <a:lnTo>
                  <a:pt x="0" y="1527555"/>
                </a:lnTo>
                <a:lnTo>
                  <a:pt x="0" y="66548"/>
                </a:lnTo>
                <a:close/>
              </a:path>
            </a:pathLst>
          </a:custGeom>
          <a:ln w="3175">
            <a:solidFill>
              <a:srgbClr val="BEBEBE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617" y="407670"/>
            <a:ext cx="56849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新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2400" dirty="0">
                <a:solidFill>
                  <a:srgbClr val="3B71C7"/>
                </a:solidFill>
              </a:rPr>
              <a:t>代医院信息管理系统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产品简介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" y="934974"/>
            <a:ext cx="12192000" cy="29209"/>
          </a:xfrm>
          <a:custGeom>
            <a:avLst/>
            <a:gdLst/>
            <a:ahLst/>
            <a:cxnLst/>
            <a:rect l="l" t="t" r="r" b="b"/>
            <a:pathLst>
              <a:path w="12192000" h="29209">
                <a:moveTo>
                  <a:pt x="0" y="29083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51048" y="1040942"/>
            <a:ext cx="2779522" cy="508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75959" y="1040942"/>
            <a:ext cx="2284222" cy="508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18312" y="1097026"/>
            <a:ext cx="11299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1800" spc="14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1800" spc="1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代医院信息</a:t>
            </a:r>
            <a:r>
              <a:rPr sz="1800" spc="1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管</a:t>
            </a:r>
            <a:r>
              <a:rPr sz="1800" spc="1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800" spc="1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系</a:t>
            </a:r>
            <a:r>
              <a:rPr sz="1800" spc="1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统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spc="-4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spc="150" dirty="0">
                <a:solidFill>
                  <a:srgbClr val="5B9BD4"/>
                </a:solidFill>
                <a:latin typeface="微软雅黑" panose="020B0503020204020204" charset="-122"/>
                <a:cs typeface="微软雅黑" panose="020B0503020204020204" charset="-122"/>
              </a:rPr>
              <a:t>融</a:t>
            </a:r>
            <a:r>
              <a:rPr sz="1800" spc="140" dirty="0">
                <a:solidFill>
                  <a:srgbClr val="5B9BD4"/>
                </a:solidFill>
                <a:latin typeface="微软雅黑" panose="020B0503020204020204" charset="-122"/>
                <a:cs typeface="微软雅黑" panose="020B0503020204020204" charset="-122"/>
              </a:rPr>
              <a:t>合</a:t>
            </a:r>
            <a:r>
              <a:rPr sz="1800" spc="150" dirty="0">
                <a:solidFill>
                  <a:srgbClr val="5B9BD4"/>
                </a:solidFill>
                <a:latin typeface="微软雅黑" panose="020B0503020204020204" charset="-122"/>
                <a:cs typeface="微软雅黑" panose="020B0503020204020204" charset="-122"/>
              </a:rPr>
              <a:t>智</a:t>
            </a:r>
            <a:r>
              <a:rPr sz="1800" spc="140" dirty="0">
                <a:solidFill>
                  <a:srgbClr val="5B9BD4"/>
                </a:solidFill>
                <a:latin typeface="微软雅黑" panose="020B0503020204020204" charset="-122"/>
                <a:cs typeface="微软雅黑" panose="020B0503020204020204" charset="-122"/>
              </a:rPr>
              <a:t>慧</a:t>
            </a:r>
            <a:r>
              <a:rPr sz="1800" spc="150" dirty="0">
                <a:solidFill>
                  <a:srgbClr val="5B9BD4"/>
                </a:solidFill>
                <a:latin typeface="微软雅黑" panose="020B0503020204020204" charset="-122"/>
                <a:cs typeface="微软雅黑" panose="020B0503020204020204" charset="-122"/>
              </a:rPr>
              <a:t>医</a:t>
            </a:r>
            <a:r>
              <a:rPr sz="1800" spc="140" dirty="0">
                <a:solidFill>
                  <a:srgbClr val="5B9BD4"/>
                </a:solidFill>
                <a:latin typeface="微软雅黑" panose="020B0503020204020204" charset="-122"/>
                <a:cs typeface="微软雅黑" panose="020B0503020204020204" charset="-122"/>
              </a:rPr>
              <a:t>院</a:t>
            </a:r>
            <a:r>
              <a:rPr sz="1800" spc="150" dirty="0">
                <a:solidFill>
                  <a:srgbClr val="5B9BD4"/>
                </a:solidFill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800" spc="140" dirty="0">
                <a:solidFill>
                  <a:srgbClr val="5B9BD4"/>
                </a:solidFill>
                <a:latin typeface="微软雅黑" panose="020B0503020204020204" charset="-122"/>
                <a:cs typeface="微软雅黑" panose="020B0503020204020204" charset="-122"/>
              </a:rPr>
              <a:t>设</a:t>
            </a:r>
            <a:r>
              <a:rPr sz="1800" spc="150" dirty="0">
                <a:solidFill>
                  <a:srgbClr val="5B9BD4"/>
                </a:solidFill>
                <a:latin typeface="微软雅黑" panose="020B0503020204020204" charset="-122"/>
                <a:cs typeface="微软雅黑" panose="020B0503020204020204" charset="-122"/>
              </a:rPr>
              <a:t>规</a:t>
            </a:r>
            <a:r>
              <a:rPr sz="1800" spc="155" dirty="0">
                <a:solidFill>
                  <a:srgbClr val="5B9BD4"/>
                </a:solidFill>
                <a:latin typeface="微软雅黑" panose="020B0503020204020204" charset="-122"/>
                <a:cs typeface="微软雅黑" panose="020B0503020204020204" charset="-122"/>
              </a:rPr>
              <a:t>范</a:t>
            </a:r>
            <a:r>
              <a:rPr sz="1800" spc="15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spc="140" dirty="0">
                <a:solidFill>
                  <a:srgbClr val="5B9BD4"/>
                </a:solidFill>
                <a:latin typeface="微软雅黑" panose="020B0503020204020204" charset="-122"/>
                <a:cs typeface="微软雅黑" panose="020B0503020204020204" charset="-122"/>
              </a:rPr>
              <a:t>电</a:t>
            </a:r>
            <a:r>
              <a:rPr sz="1800" spc="150" dirty="0">
                <a:solidFill>
                  <a:srgbClr val="5B9BD4"/>
                </a:solidFill>
                <a:latin typeface="微软雅黑" panose="020B0503020204020204" charset="-122"/>
                <a:cs typeface="微软雅黑" panose="020B0503020204020204" charset="-122"/>
              </a:rPr>
              <a:t>子</a:t>
            </a:r>
            <a:r>
              <a:rPr sz="1800" spc="140" dirty="0">
                <a:solidFill>
                  <a:srgbClr val="5B9BD4"/>
                </a:solidFill>
                <a:latin typeface="微软雅黑" panose="020B0503020204020204" charset="-122"/>
                <a:cs typeface="微软雅黑" panose="020B0503020204020204" charset="-122"/>
              </a:rPr>
              <a:t>病</a:t>
            </a:r>
            <a:r>
              <a:rPr sz="1800" spc="150" dirty="0">
                <a:solidFill>
                  <a:srgbClr val="5B9BD4"/>
                </a:solidFill>
                <a:latin typeface="微软雅黑" panose="020B0503020204020204" charset="-122"/>
                <a:cs typeface="微软雅黑" panose="020B0503020204020204" charset="-122"/>
              </a:rPr>
              <a:t>历</a:t>
            </a:r>
            <a:r>
              <a:rPr sz="1800" spc="140" dirty="0">
                <a:solidFill>
                  <a:srgbClr val="5B9BD4"/>
                </a:solidFill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800" spc="150" dirty="0">
                <a:solidFill>
                  <a:srgbClr val="5B9BD4"/>
                </a:solidFill>
                <a:latin typeface="微软雅黑" panose="020B0503020204020204" charset="-122"/>
                <a:cs typeface="微软雅黑" panose="020B0503020204020204" charset="-122"/>
              </a:rPr>
              <a:t>级</a:t>
            </a:r>
            <a:r>
              <a:rPr sz="1800" spc="140" dirty="0">
                <a:solidFill>
                  <a:srgbClr val="5B9BD4"/>
                </a:solidFill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800" spc="165" dirty="0">
                <a:solidFill>
                  <a:srgbClr val="5B9BD4"/>
                </a:solidFill>
                <a:latin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800" spc="1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spc="1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800" spc="1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医</a:t>
            </a:r>
            <a:r>
              <a:rPr sz="1800" spc="1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疗</a:t>
            </a:r>
            <a:r>
              <a:rPr sz="1800" spc="1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信</a:t>
            </a:r>
            <a:r>
              <a:rPr sz="1800" spc="1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息</a:t>
            </a:r>
            <a:r>
              <a:rPr sz="1800" spc="1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800" spc="1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800" spc="1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设</a:t>
            </a:r>
            <a:r>
              <a:rPr sz="1800" spc="1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注</a:t>
            </a:r>
            <a:r>
              <a:rPr sz="1800" spc="1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入</a:t>
            </a:r>
            <a:r>
              <a:rPr sz="1800" spc="1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1800" spc="1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元</a:t>
            </a:r>
            <a:r>
              <a:rPr sz="1800" spc="1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素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78051" y="1922335"/>
            <a:ext cx="1823948" cy="1659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26107" y="1932432"/>
            <a:ext cx="1737360" cy="1572895"/>
          </a:xfrm>
          <a:custGeom>
            <a:avLst/>
            <a:gdLst/>
            <a:ahLst/>
            <a:cxnLst/>
            <a:rect l="l" t="t" r="r" b="b"/>
            <a:pathLst>
              <a:path w="1737360" h="1572895">
                <a:moveTo>
                  <a:pt x="1671701" y="0"/>
                </a:moveTo>
                <a:lnTo>
                  <a:pt x="65659" y="0"/>
                </a:lnTo>
                <a:lnTo>
                  <a:pt x="40130" y="5169"/>
                </a:lnTo>
                <a:lnTo>
                  <a:pt x="19256" y="19256"/>
                </a:lnTo>
                <a:lnTo>
                  <a:pt x="5169" y="40130"/>
                </a:lnTo>
                <a:lnTo>
                  <a:pt x="0" y="65658"/>
                </a:lnTo>
                <a:lnTo>
                  <a:pt x="0" y="1507108"/>
                </a:lnTo>
                <a:lnTo>
                  <a:pt x="5169" y="1532637"/>
                </a:lnTo>
                <a:lnTo>
                  <a:pt x="19256" y="1553511"/>
                </a:lnTo>
                <a:lnTo>
                  <a:pt x="40130" y="1567598"/>
                </a:lnTo>
                <a:lnTo>
                  <a:pt x="65659" y="1572767"/>
                </a:lnTo>
                <a:lnTo>
                  <a:pt x="1671701" y="1572767"/>
                </a:lnTo>
                <a:lnTo>
                  <a:pt x="1697229" y="1567598"/>
                </a:lnTo>
                <a:lnTo>
                  <a:pt x="1718103" y="1553511"/>
                </a:lnTo>
                <a:lnTo>
                  <a:pt x="1732190" y="1532637"/>
                </a:lnTo>
                <a:lnTo>
                  <a:pt x="1737359" y="1507108"/>
                </a:lnTo>
                <a:lnTo>
                  <a:pt x="1737359" y="65658"/>
                </a:lnTo>
                <a:lnTo>
                  <a:pt x="1732190" y="40130"/>
                </a:lnTo>
                <a:lnTo>
                  <a:pt x="1718103" y="19256"/>
                </a:lnTo>
                <a:lnTo>
                  <a:pt x="1697229" y="5169"/>
                </a:lnTo>
                <a:lnTo>
                  <a:pt x="16717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26107" y="1932432"/>
            <a:ext cx="1737360" cy="1572895"/>
          </a:xfrm>
          <a:custGeom>
            <a:avLst/>
            <a:gdLst/>
            <a:ahLst/>
            <a:cxnLst/>
            <a:rect l="l" t="t" r="r" b="b"/>
            <a:pathLst>
              <a:path w="1737360" h="1572895">
                <a:moveTo>
                  <a:pt x="0" y="65658"/>
                </a:moveTo>
                <a:lnTo>
                  <a:pt x="5169" y="40130"/>
                </a:lnTo>
                <a:lnTo>
                  <a:pt x="19256" y="19256"/>
                </a:lnTo>
                <a:lnTo>
                  <a:pt x="40130" y="5169"/>
                </a:lnTo>
                <a:lnTo>
                  <a:pt x="65659" y="0"/>
                </a:lnTo>
                <a:lnTo>
                  <a:pt x="1671701" y="0"/>
                </a:lnTo>
                <a:lnTo>
                  <a:pt x="1697229" y="5169"/>
                </a:lnTo>
                <a:lnTo>
                  <a:pt x="1718103" y="19256"/>
                </a:lnTo>
                <a:lnTo>
                  <a:pt x="1732190" y="40130"/>
                </a:lnTo>
                <a:lnTo>
                  <a:pt x="1737359" y="65658"/>
                </a:lnTo>
                <a:lnTo>
                  <a:pt x="1737359" y="1507108"/>
                </a:lnTo>
                <a:lnTo>
                  <a:pt x="1732190" y="1532637"/>
                </a:lnTo>
                <a:lnTo>
                  <a:pt x="1718103" y="1553511"/>
                </a:lnTo>
                <a:lnTo>
                  <a:pt x="1697229" y="1567598"/>
                </a:lnTo>
                <a:lnTo>
                  <a:pt x="1671701" y="1572767"/>
                </a:lnTo>
                <a:lnTo>
                  <a:pt x="65659" y="1572767"/>
                </a:lnTo>
                <a:lnTo>
                  <a:pt x="40130" y="1567598"/>
                </a:lnTo>
                <a:lnTo>
                  <a:pt x="19256" y="1553511"/>
                </a:lnTo>
                <a:lnTo>
                  <a:pt x="5169" y="1532637"/>
                </a:lnTo>
                <a:lnTo>
                  <a:pt x="0" y="1507108"/>
                </a:lnTo>
                <a:lnTo>
                  <a:pt x="0" y="65658"/>
                </a:lnTo>
                <a:close/>
              </a:path>
            </a:pathLst>
          </a:custGeom>
          <a:ln w="3175">
            <a:solidFill>
              <a:srgbClr val="BEBEBE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917954" y="3021583"/>
            <a:ext cx="11988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面向医联</a:t>
            </a:r>
            <a:r>
              <a:rPr sz="1400" spc="-5" dirty="0">
                <a:latin typeface="等线" panose="02010600030101010101" charset="-122"/>
                <a:cs typeface="等线" panose="02010600030101010101" charset="-122"/>
              </a:rPr>
              <a:t>(</a:t>
            </a: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共</a:t>
            </a:r>
            <a:r>
              <a:rPr sz="1400" spc="-5" dirty="0">
                <a:latin typeface="等线" panose="02010600030101010101" charset="-122"/>
                <a:cs typeface="等线" panose="02010600030101010101" charset="-122"/>
              </a:rPr>
              <a:t>)</a:t>
            </a: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体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00655" y="2168651"/>
            <a:ext cx="558165" cy="558165"/>
          </a:xfrm>
          <a:custGeom>
            <a:avLst/>
            <a:gdLst/>
            <a:ahLst/>
            <a:cxnLst/>
            <a:rect l="l" t="t" r="r" b="b"/>
            <a:pathLst>
              <a:path w="558164" h="558164">
                <a:moveTo>
                  <a:pt x="278892" y="0"/>
                </a:moveTo>
                <a:lnTo>
                  <a:pt x="233648" y="3649"/>
                </a:lnTo>
                <a:lnTo>
                  <a:pt x="190731" y="14215"/>
                </a:lnTo>
                <a:lnTo>
                  <a:pt x="150714" y="31125"/>
                </a:lnTo>
                <a:lnTo>
                  <a:pt x="114171" y="53803"/>
                </a:lnTo>
                <a:lnTo>
                  <a:pt x="81676" y="81676"/>
                </a:lnTo>
                <a:lnTo>
                  <a:pt x="53803" y="114171"/>
                </a:lnTo>
                <a:lnTo>
                  <a:pt x="31125" y="150714"/>
                </a:lnTo>
                <a:lnTo>
                  <a:pt x="14215" y="190731"/>
                </a:lnTo>
                <a:lnTo>
                  <a:pt x="3649" y="233648"/>
                </a:lnTo>
                <a:lnTo>
                  <a:pt x="0" y="278892"/>
                </a:lnTo>
                <a:lnTo>
                  <a:pt x="3649" y="324135"/>
                </a:lnTo>
                <a:lnTo>
                  <a:pt x="14215" y="367052"/>
                </a:lnTo>
                <a:lnTo>
                  <a:pt x="31125" y="407069"/>
                </a:lnTo>
                <a:lnTo>
                  <a:pt x="53803" y="443612"/>
                </a:lnTo>
                <a:lnTo>
                  <a:pt x="81676" y="476107"/>
                </a:lnTo>
                <a:lnTo>
                  <a:pt x="114171" y="503980"/>
                </a:lnTo>
                <a:lnTo>
                  <a:pt x="150714" y="526658"/>
                </a:lnTo>
                <a:lnTo>
                  <a:pt x="190731" y="543568"/>
                </a:lnTo>
                <a:lnTo>
                  <a:pt x="233648" y="554134"/>
                </a:lnTo>
                <a:lnTo>
                  <a:pt x="278892" y="557784"/>
                </a:lnTo>
                <a:lnTo>
                  <a:pt x="324135" y="554134"/>
                </a:lnTo>
                <a:lnTo>
                  <a:pt x="367052" y="543568"/>
                </a:lnTo>
                <a:lnTo>
                  <a:pt x="407069" y="526658"/>
                </a:lnTo>
                <a:lnTo>
                  <a:pt x="443612" y="503980"/>
                </a:lnTo>
                <a:lnTo>
                  <a:pt x="476107" y="476107"/>
                </a:lnTo>
                <a:lnTo>
                  <a:pt x="503980" y="443612"/>
                </a:lnTo>
                <a:lnTo>
                  <a:pt x="526658" y="407069"/>
                </a:lnTo>
                <a:lnTo>
                  <a:pt x="543568" y="367052"/>
                </a:lnTo>
                <a:lnTo>
                  <a:pt x="554134" y="324135"/>
                </a:lnTo>
                <a:lnTo>
                  <a:pt x="557783" y="278892"/>
                </a:lnTo>
                <a:lnTo>
                  <a:pt x="554134" y="233648"/>
                </a:lnTo>
                <a:lnTo>
                  <a:pt x="543568" y="190731"/>
                </a:lnTo>
                <a:lnTo>
                  <a:pt x="526658" y="150714"/>
                </a:lnTo>
                <a:lnTo>
                  <a:pt x="503980" y="114171"/>
                </a:lnTo>
                <a:lnTo>
                  <a:pt x="476107" y="81676"/>
                </a:lnTo>
                <a:lnTo>
                  <a:pt x="443612" y="53803"/>
                </a:lnTo>
                <a:lnTo>
                  <a:pt x="407069" y="31125"/>
                </a:lnTo>
                <a:lnTo>
                  <a:pt x="367052" y="14215"/>
                </a:lnTo>
                <a:lnTo>
                  <a:pt x="324135" y="3649"/>
                </a:lnTo>
                <a:lnTo>
                  <a:pt x="27889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39339" y="2308860"/>
            <a:ext cx="280670" cy="279400"/>
          </a:xfrm>
          <a:custGeom>
            <a:avLst/>
            <a:gdLst/>
            <a:ahLst/>
            <a:cxnLst/>
            <a:rect l="l" t="t" r="r" b="b"/>
            <a:pathLst>
              <a:path w="280669" h="279400">
                <a:moveTo>
                  <a:pt x="278638" y="146303"/>
                </a:moveTo>
                <a:lnTo>
                  <a:pt x="129793" y="146303"/>
                </a:lnTo>
                <a:lnTo>
                  <a:pt x="128778" y="147319"/>
                </a:lnTo>
                <a:lnTo>
                  <a:pt x="128778" y="257175"/>
                </a:lnTo>
                <a:lnTo>
                  <a:pt x="129540" y="258063"/>
                </a:lnTo>
                <a:lnTo>
                  <a:pt x="130683" y="258317"/>
                </a:lnTo>
                <a:lnTo>
                  <a:pt x="277749" y="278764"/>
                </a:lnTo>
                <a:lnTo>
                  <a:pt x="277876" y="278891"/>
                </a:lnTo>
                <a:lnTo>
                  <a:pt x="278638" y="278891"/>
                </a:lnTo>
                <a:lnTo>
                  <a:pt x="279146" y="278638"/>
                </a:lnTo>
                <a:lnTo>
                  <a:pt x="279527" y="278256"/>
                </a:lnTo>
                <a:lnTo>
                  <a:pt x="280035" y="277875"/>
                </a:lnTo>
                <a:lnTo>
                  <a:pt x="280289" y="277240"/>
                </a:lnTo>
                <a:lnTo>
                  <a:pt x="280416" y="147954"/>
                </a:lnTo>
                <a:lnTo>
                  <a:pt x="280162" y="147447"/>
                </a:lnTo>
                <a:lnTo>
                  <a:pt x="279781" y="146938"/>
                </a:lnTo>
                <a:lnTo>
                  <a:pt x="279273" y="146557"/>
                </a:lnTo>
                <a:lnTo>
                  <a:pt x="278638" y="146303"/>
                </a:lnTo>
                <a:close/>
              </a:path>
              <a:path w="280669" h="279400">
                <a:moveTo>
                  <a:pt x="113918" y="146303"/>
                </a:moveTo>
                <a:lnTo>
                  <a:pt x="1778" y="146303"/>
                </a:lnTo>
                <a:lnTo>
                  <a:pt x="1143" y="146557"/>
                </a:lnTo>
                <a:lnTo>
                  <a:pt x="762" y="146938"/>
                </a:lnTo>
                <a:lnTo>
                  <a:pt x="381" y="147447"/>
                </a:lnTo>
                <a:lnTo>
                  <a:pt x="127" y="147954"/>
                </a:lnTo>
                <a:lnTo>
                  <a:pt x="127" y="239775"/>
                </a:lnTo>
                <a:lnTo>
                  <a:pt x="1016" y="240791"/>
                </a:lnTo>
                <a:lnTo>
                  <a:pt x="112268" y="255904"/>
                </a:lnTo>
                <a:lnTo>
                  <a:pt x="112395" y="256031"/>
                </a:lnTo>
                <a:lnTo>
                  <a:pt x="113157" y="256031"/>
                </a:lnTo>
                <a:lnTo>
                  <a:pt x="113665" y="255777"/>
                </a:lnTo>
                <a:lnTo>
                  <a:pt x="114046" y="255397"/>
                </a:lnTo>
                <a:lnTo>
                  <a:pt x="114681" y="255015"/>
                </a:lnTo>
                <a:lnTo>
                  <a:pt x="114935" y="254380"/>
                </a:lnTo>
                <a:lnTo>
                  <a:pt x="114935" y="147319"/>
                </a:lnTo>
                <a:lnTo>
                  <a:pt x="113918" y="146303"/>
                </a:lnTo>
                <a:close/>
              </a:path>
              <a:path w="280669" h="279400">
                <a:moveTo>
                  <a:pt x="112903" y="23875"/>
                </a:moveTo>
                <a:lnTo>
                  <a:pt x="112268" y="24002"/>
                </a:lnTo>
                <a:lnTo>
                  <a:pt x="2032" y="38862"/>
                </a:lnTo>
                <a:lnTo>
                  <a:pt x="889" y="38988"/>
                </a:lnTo>
                <a:lnTo>
                  <a:pt x="0" y="40004"/>
                </a:lnTo>
                <a:lnTo>
                  <a:pt x="127" y="131572"/>
                </a:lnTo>
                <a:lnTo>
                  <a:pt x="1143" y="132587"/>
                </a:lnTo>
                <a:lnTo>
                  <a:pt x="113918" y="132587"/>
                </a:lnTo>
                <a:lnTo>
                  <a:pt x="114935" y="131572"/>
                </a:lnTo>
                <a:lnTo>
                  <a:pt x="114935" y="25653"/>
                </a:lnTo>
                <a:lnTo>
                  <a:pt x="114681" y="25018"/>
                </a:lnTo>
                <a:lnTo>
                  <a:pt x="114046" y="24511"/>
                </a:lnTo>
                <a:lnTo>
                  <a:pt x="113665" y="24129"/>
                </a:lnTo>
                <a:lnTo>
                  <a:pt x="112903" y="23875"/>
                </a:lnTo>
                <a:close/>
              </a:path>
              <a:path w="280669" h="279400">
                <a:moveTo>
                  <a:pt x="278384" y="0"/>
                </a:moveTo>
                <a:lnTo>
                  <a:pt x="277749" y="0"/>
                </a:lnTo>
                <a:lnTo>
                  <a:pt x="130683" y="21336"/>
                </a:lnTo>
                <a:lnTo>
                  <a:pt x="129540" y="21462"/>
                </a:lnTo>
                <a:lnTo>
                  <a:pt x="128778" y="22478"/>
                </a:lnTo>
                <a:lnTo>
                  <a:pt x="128778" y="131572"/>
                </a:lnTo>
                <a:lnTo>
                  <a:pt x="129793" y="132587"/>
                </a:lnTo>
                <a:lnTo>
                  <a:pt x="279273" y="132587"/>
                </a:lnTo>
                <a:lnTo>
                  <a:pt x="280289" y="131572"/>
                </a:lnTo>
                <a:lnTo>
                  <a:pt x="280289" y="1650"/>
                </a:lnTo>
                <a:lnTo>
                  <a:pt x="280035" y="1015"/>
                </a:lnTo>
                <a:lnTo>
                  <a:pt x="279654" y="507"/>
                </a:lnTo>
                <a:lnTo>
                  <a:pt x="279019" y="126"/>
                </a:lnTo>
                <a:lnTo>
                  <a:pt x="2783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83718" y="1922362"/>
            <a:ext cx="1664106" cy="1680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31864" y="1932432"/>
            <a:ext cx="1577340" cy="1594485"/>
          </a:xfrm>
          <a:custGeom>
            <a:avLst/>
            <a:gdLst/>
            <a:ahLst/>
            <a:cxnLst/>
            <a:rect l="l" t="t" r="r" b="b"/>
            <a:pathLst>
              <a:path w="1577340" h="1594485">
                <a:moveTo>
                  <a:pt x="1511427" y="0"/>
                </a:moveTo>
                <a:lnTo>
                  <a:pt x="65912" y="0"/>
                </a:lnTo>
                <a:lnTo>
                  <a:pt x="40237" y="5173"/>
                </a:lnTo>
                <a:lnTo>
                  <a:pt x="19288" y="19288"/>
                </a:lnTo>
                <a:lnTo>
                  <a:pt x="5173" y="40237"/>
                </a:lnTo>
                <a:lnTo>
                  <a:pt x="0" y="65912"/>
                </a:lnTo>
                <a:lnTo>
                  <a:pt x="0" y="1528190"/>
                </a:lnTo>
                <a:lnTo>
                  <a:pt x="5173" y="1553866"/>
                </a:lnTo>
                <a:lnTo>
                  <a:pt x="19288" y="1574815"/>
                </a:lnTo>
                <a:lnTo>
                  <a:pt x="40237" y="1588930"/>
                </a:lnTo>
                <a:lnTo>
                  <a:pt x="65912" y="1594103"/>
                </a:lnTo>
                <a:lnTo>
                  <a:pt x="1511427" y="1594103"/>
                </a:lnTo>
                <a:lnTo>
                  <a:pt x="1537102" y="1588930"/>
                </a:lnTo>
                <a:lnTo>
                  <a:pt x="1558051" y="1574815"/>
                </a:lnTo>
                <a:lnTo>
                  <a:pt x="1572166" y="1553866"/>
                </a:lnTo>
                <a:lnTo>
                  <a:pt x="1577339" y="1528190"/>
                </a:lnTo>
                <a:lnTo>
                  <a:pt x="1577339" y="65912"/>
                </a:lnTo>
                <a:lnTo>
                  <a:pt x="1572166" y="40237"/>
                </a:lnTo>
                <a:lnTo>
                  <a:pt x="1558051" y="19288"/>
                </a:lnTo>
                <a:lnTo>
                  <a:pt x="1537102" y="5173"/>
                </a:lnTo>
                <a:lnTo>
                  <a:pt x="1511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531864" y="1932432"/>
            <a:ext cx="1577340" cy="1594485"/>
          </a:xfrm>
          <a:custGeom>
            <a:avLst/>
            <a:gdLst/>
            <a:ahLst/>
            <a:cxnLst/>
            <a:rect l="l" t="t" r="r" b="b"/>
            <a:pathLst>
              <a:path w="1577340" h="1594485">
                <a:moveTo>
                  <a:pt x="0" y="65912"/>
                </a:moveTo>
                <a:lnTo>
                  <a:pt x="5173" y="40237"/>
                </a:lnTo>
                <a:lnTo>
                  <a:pt x="19288" y="19288"/>
                </a:lnTo>
                <a:lnTo>
                  <a:pt x="40237" y="5173"/>
                </a:lnTo>
                <a:lnTo>
                  <a:pt x="65912" y="0"/>
                </a:lnTo>
                <a:lnTo>
                  <a:pt x="1511427" y="0"/>
                </a:lnTo>
                <a:lnTo>
                  <a:pt x="1537102" y="5173"/>
                </a:lnTo>
                <a:lnTo>
                  <a:pt x="1558051" y="19288"/>
                </a:lnTo>
                <a:lnTo>
                  <a:pt x="1572166" y="40237"/>
                </a:lnTo>
                <a:lnTo>
                  <a:pt x="1577339" y="65912"/>
                </a:lnTo>
                <a:lnTo>
                  <a:pt x="1577339" y="1528190"/>
                </a:lnTo>
                <a:lnTo>
                  <a:pt x="1572166" y="1553866"/>
                </a:lnTo>
                <a:lnTo>
                  <a:pt x="1558051" y="1574815"/>
                </a:lnTo>
                <a:lnTo>
                  <a:pt x="1537102" y="1588930"/>
                </a:lnTo>
                <a:lnTo>
                  <a:pt x="1511427" y="1594103"/>
                </a:lnTo>
                <a:lnTo>
                  <a:pt x="65912" y="1594103"/>
                </a:lnTo>
                <a:lnTo>
                  <a:pt x="40237" y="1588930"/>
                </a:lnTo>
                <a:lnTo>
                  <a:pt x="19288" y="1574815"/>
                </a:lnTo>
                <a:lnTo>
                  <a:pt x="5173" y="1553866"/>
                </a:lnTo>
                <a:lnTo>
                  <a:pt x="0" y="1528190"/>
                </a:lnTo>
                <a:lnTo>
                  <a:pt x="0" y="65912"/>
                </a:lnTo>
                <a:close/>
              </a:path>
            </a:pathLst>
          </a:custGeom>
          <a:ln w="3175">
            <a:solidFill>
              <a:srgbClr val="BEBEBE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731000" y="3047492"/>
            <a:ext cx="1095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集成规范标准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83552" y="2257044"/>
            <a:ext cx="559435" cy="559435"/>
          </a:xfrm>
          <a:custGeom>
            <a:avLst/>
            <a:gdLst/>
            <a:ahLst/>
            <a:cxnLst/>
            <a:rect l="l" t="t" r="r" b="b"/>
            <a:pathLst>
              <a:path w="559434" h="559435">
                <a:moveTo>
                  <a:pt x="279653" y="0"/>
                </a:moveTo>
                <a:lnTo>
                  <a:pt x="234296" y="3660"/>
                </a:lnTo>
                <a:lnTo>
                  <a:pt x="191268" y="14258"/>
                </a:lnTo>
                <a:lnTo>
                  <a:pt x="151144" y="31217"/>
                </a:lnTo>
                <a:lnTo>
                  <a:pt x="114501" y="53961"/>
                </a:lnTo>
                <a:lnTo>
                  <a:pt x="81915" y="81914"/>
                </a:lnTo>
                <a:lnTo>
                  <a:pt x="53961" y="114501"/>
                </a:lnTo>
                <a:lnTo>
                  <a:pt x="31217" y="151144"/>
                </a:lnTo>
                <a:lnTo>
                  <a:pt x="14258" y="191268"/>
                </a:lnTo>
                <a:lnTo>
                  <a:pt x="3660" y="234296"/>
                </a:lnTo>
                <a:lnTo>
                  <a:pt x="0" y="279653"/>
                </a:lnTo>
                <a:lnTo>
                  <a:pt x="3660" y="325011"/>
                </a:lnTo>
                <a:lnTo>
                  <a:pt x="14258" y="368039"/>
                </a:lnTo>
                <a:lnTo>
                  <a:pt x="31217" y="408163"/>
                </a:lnTo>
                <a:lnTo>
                  <a:pt x="53961" y="444806"/>
                </a:lnTo>
                <a:lnTo>
                  <a:pt x="81915" y="477393"/>
                </a:lnTo>
                <a:lnTo>
                  <a:pt x="114501" y="505346"/>
                </a:lnTo>
                <a:lnTo>
                  <a:pt x="151144" y="528090"/>
                </a:lnTo>
                <a:lnTo>
                  <a:pt x="191268" y="545049"/>
                </a:lnTo>
                <a:lnTo>
                  <a:pt x="234296" y="555647"/>
                </a:lnTo>
                <a:lnTo>
                  <a:pt x="279653" y="559307"/>
                </a:lnTo>
                <a:lnTo>
                  <a:pt x="325011" y="555647"/>
                </a:lnTo>
                <a:lnTo>
                  <a:pt x="368039" y="545049"/>
                </a:lnTo>
                <a:lnTo>
                  <a:pt x="408163" y="528090"/>
                </a:lnTo>
                <a:lnTo>
                  <a:pt x="444806" y="505346"/>
                </a:lnTo>
                <a:lnTo>
                  <a:pt x="477392" y="477393"/>
                </a:lnTo>
                <a:lnTo>
                  <a:pt x="505346" y="444806"/>
                </a:lnTo>
                <a:lnTo>
                  <a:pt x="528090" y="408163"/>
                </a:lnTo>
                <a:lnTo>
                  <a:pt x="545049" y="368039"/>
                </a:lnTo>
                <a:lnTo>
                  <a:pt x="555647" y="325011"/>
                </a:lnTo>
                <a:lnTo>
                  <a:pt x="559307" y="279653"/>
                </a:lnTo>
                <a:lnTo>
                  <a:pt x="555647" y="234296"/>
                </a:lnTo>
                <a:lnTo>
                  <a:pt x="545049" y="191268"/>
                </a:lnTo>
                <a:lnTo>
                  <a:pt x="528090" y="151144"/>
                </a:lnTo>
                <a:lnTo>
                  <a:pt x="505346" y="114501"/>
                </a:lnTo>
                <a:lnTo>
                  <a:pt x="477393" y="81914"/>
                </a:lnTo>
                <a:lnTo>
                  <a:pt x="444806" y="53961"/>
                </a:lnTo>
                <a:lnTo>
                  <a:pt x="408163" y="31217"/>
                </a:lnTo>
                <a:lnTo>
                  <a:pt x="368039" y="14258"/>
                </a:lnTo>
                <a:lnTo>
                  <a:pt x="325011" y="3660"/>
                </a:lnTo>
                <a:lnTo>
                  <a:pt x="27965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911426" y="1901026"/>
            <a:ext cx="1680917" cy="168091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959595" y="1911095"/>
            <a:ext cx="1594485" cy="1594485"/>
          </a:xfrm>
          <a:custGeom>
            <a:avLst/>
            <a:gdLst/>
            <a:ahLst/>
            <a:cxnLst/>
            <a:rect l="l" t="t" r="r" b="b"/>
            <a:pathLst>
              <a:path w="1594484" h="1594485">
                <a:moveTo>
                  <a:pt x="1527555" y="0"/>
                </a:moveTo>
                <a:lnTo>
                  <a:pt x="66548" y="0"/>
                </a:lnTo>
                <a:lnTo>
                  <a:pt x="40665" y="5236"/>
                </a:lnTo>
                <a:lnTo>
                  <a:pt x="19510" y="19510"/>
                </a:lnTo>
                <a:lnTo>
                  <a:pt x="5236" y="40665"/>
                </a:lnTo>
                <a:lnTo>
                  <a:pt x="0" y="66548"/>
                </a:lnTo>
                <a:lnTo>
                  <a:pt x="0" y="1527555"/>
                </a:lnTo>
                <a:lnTo>
                  <a:pt x="5236" y="1553438"/>
                </a:lnTo>
                <a:lnTo>
                  <a:pt x="19510" y="1574593"/>
                </a:lnTo>
                <a:lnTo>
                  <a:pt x="40665" y="1588867"/>
                </a:lnTo>
                <a:lnTo>
                  <a:pt x="66548" y="1594103"/>
                </a:lnTo>
                <a:lnTo>
                  <a:pt x="1527555" y="1594103"/>
                </a:lnTo>
                <a:lnTo>
                  <a:pt x="1553438" y="1588867"/>
                </a:lnTo>
                <a:lnTo>
                  <a:pt x="1574593" y="1574593"/>
                </a:lnTo>
                <a:lnTo>
                  <a:pt x="1588867" y="1553438"/>
                </a:lnTo>
                <a:lnTo>
                  <a:pt x="1594103" y="1527555"/>
                </a:lnTo>
                <a:lnTo>
                  <a:pt x="1594103" y="66548"/>
                </a:lnTo>
                <a:lnTo>
                  <a:pt x="1588867" y="40665"/>
                </a:lnTo>
                <a:lnTo>
                  <a:pt x="1574593" y="19510"/>
                </a:lnTo>
                <a:lnTo>
                  <a:pt x="1553438" y="5236"/>
                </a:lnTo>
                <a:lnTo>
                  <a:pt x="1527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959595" y="1911095"/>
            <a:ext cx="1594485" cy="1594485"/>
          </a:xfrm>
          <a:custGeom>
            <a:avLst/>
            <a:gdLst/>
            <a:ahLst/>
            <a:cxnLst/>
            <a:rect l="l" t="t" r="r" b="b"/>
            <a:pathLst>
              <a:path w="1594484" h="1594485">
                <a:moveTo>
                  <a:pt x="0" y="66548"/>
                </a:moveTo>
                <a:lnTo>
                  <a:pt x="5236" y="40665"/>
                </a:lnTo>
                <a:lnTo>
                  <a:pt x="19510" y="19510"/>
                </a:lnTo>
                <a:lnTo>
                  <a:pt x="40665" y="5236"/>
                </a:lnTo>
                <a:lnTo>
                  <a:pt x="66548" y="0"/>
                </a:lnTo>
                <a:lnTo>
                  <a:pt x="1527555" y="0"/>
                </a:lnTo>
                <a:lnTo>
                  <a:pt x="1553438" y="5236"/>
                </a:lnTo>
                <a:lnTo>
                  <a:pt x="1574593" y="19510"/>
                </a:lnTo>
                <a:lnTo>
                  <a:pt x="1588867" y="40665"/>
                </a:lnTo>
                <a:lnTo>
                  <a:pt x="1594103" y="66548"/>
                </a:lnTo>
                <a:lnTo>
                  <a:pt x="1594103" y="1527555"/>
                </a:lnTo>
                <a:lnTo>
                  <a:pt x="1588867" y="1553438"/>
                </a:lnTo>
                <a:lnTo>
                  <a:pt x="1574593" y="1574593"/>
                </a:lnTo>
                <a:lnTo>
                  <a:pt x="1553438" y="1588867"/>
                </a:lnTo>
                <a:lnTo>
                  <a:pt x="1527555" y="1594103"/>
                </a:lnTo>
                <a:lnTo>
                  <a:pt x="66548" y="1594103"/>
                </a:lnTo>
                <a:lnTo>
                  <a:pt x="40665" y="1588867"/>
                </a:lnTo>
                <a:lnTo>
                  <a:pt x="19510" y="1574593"/>
                </a:lnTo>
                <a:lnTo>
                  <a:pt x="5236" y="1553438"/>
                </a:lnTo>
                <a:lnTo>
                  <a:pt x="0" y="1527555"/>
                </a:lnTo>
                <a:lnTo>
                  <a:pt x="0" y="66548"/>
                </a:lnTo>
                <a:close/>
              </a:path>
            </a:pathLst>
          </a:custGeom>
          <a:ln w="3175">
            <a:solidFill>
              <a:srgbClr val="BEBEBE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9239250" y="2986277"/>
            <a:ext cx="1038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等线" panose="02010600030101010101" charset="-122"/>
                <a:cs typeface="等线" panose="02010600030101010101" charset="-122"/>
              </a:rPr>
              <a:t>服务标准化</a:t>
            </a:r>
            <a:endParaRPr sz="16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477756" y="2130551"/>
            <a:ext cx="558165" cy="558165"/>
          </a:xfrm>
          <a:custGeom>
            <a:avLst/>
            <a:gdLst/>
            <a:ahLst/>
            <a:cxnLst/>
            <a:rect l="l" t="t" r="r" b="b"/>
            <a:pathLst>
              <a:path w="558165" h="558164">
                <a:moveTo>
                  <a:pt x="278892" y="0"/>
                </a:moveTo>
                <a:lnTo>
                  <a:pt x="233648" y="3649"/>
                </a:lnTo>
                <a:lnTo>
                  <a:pt x="190731" y="14215"/>
                </a:lnTo>
                <a:lnTo>
                  <a:pt x="150714" y="31125"/>
                </a:lnTo>
                <a:lnTo>
                  <a:pt x="114171" y="53803"/>
                </a:lnTo>
                <a:lnTo>
                  <a:pt x="81676" y="81676"/>
                </a:lnTo>
                <a:lnTo>
                  <a:pt x="53803" y="114171"/>
                </a:lnTo>
                <a:lnTo>
                  <a:pt x="31125" y="150714"/>
                </a:lnTo>
                <a:lnTo>
                  <a:pt x="14215" y="190731"/>
                </a:lnTo>
                <a:lnTo>
                  <a:pt x="3649" y="233648"/>
                </a:lnTo>
                <a:lnTo>
                  <a:pt x="0" y="278892"/>
                </a:lnTo>
                <a:lnTo>
                  <a:pt x="3649" y="324135"/>
                </a:lnTo>
                <a:lnTo>
                  <a:pt x="14215" y="367052"/>
                </a:lnTo>
                <a:lnTo>
                  <a:pt x="31125" y="407069"/>
                </a:lnTo>
                <a:lnTo>
                  <a:pt x="53803" y="443612"/>
                </a:lnTo>
                <a:lnTo>
                  <a:pt x="81676" y="476107"/>
                </a:lnTo>
                <a:lnTo>
                  <a:pt x="114171" y="503980"/>
                </a:lnTo>
                <a:lnTo>
                  <a:pt x="150714" y="526658"/>
                </a:lnTo>
                <a:lnTo>
                  <a:pt x="190731" y="543568"/>
                </a:lnTo>
                <a:lnTo>
                  <a:pt x="233648" y="554134"/>
                </a:lnTo>
                <a:lnTo>
                  <a:pt x="278892" y="557784"/>
                </a:lnTo>
                <a:lnTo>
                  <a:pt x="324135" y="554134"/>
                </a:lnTo>
                <a:lnTo>
                  <a:pt x="367052" y="543568"/>
                </a:lnTo>
                <a:lnTo>
                  <a:pt x="407069" y="526658"/>
                </a:lnTo>
                <a:lnTo>
                  <a:pt x="443612" y="503980"/>
                </a:lnTo>
                <a:lnTo>
                  <a:pt x="476107" y="476107"/>
                </a:lnTo>
                <a:lnTo>
                  <a:pt x="503980" y="443612"/>
                </a:lnTo>
                <a:lnTo>
                  <a:pt x="526658" y="407069"/>
                </a:lnTo>
                <a:lnTo>
                  <a:pt x="543568" y="367052"/>
                </a:lnTo>
                <a:lnTo>
                  <a:pt x="554134" y="324135"/>
                </a:lnTo>
                <a:lnTo>
                  <a:pt x="557784" y="278892"/>
                </a:lnTo>
                <a:lnTo>
                  <a:pt x="554134" y="233648"/>
                </a:lnTo>
                <a:lnTo>
                  <a:pt x="543568" y="190731"/>
                </a:lnTo>
                <a:lnTo>
                  <a:pt x="526658" y="150714"/>
                </a:lnTo>
                <a:lnTo>
                  <a:pt x="503980" y="114171"/>
                </a:lnTo>
                <a:lnTo>
                  <a:pt x="476107" y="81676"/>
                </a:lnTo>
                <a:lnTo>
                  <a:pt x="443612" y="53803"/>
                </a:lnTo>
                <a:lnTo>
                  <a:pt x="407069" y="31125"/>
                </a:lnTo>
                <a:lnTo>
                  <a:pt x="367052" y="14215"/>
                </a:lnTo>
                <a:lnTo>
                  <a:pt x="324135" y="3649"/>
                </a:lnTo>
                <a:lnTo>
                  <a:pt x="27889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616440" y="2237232"/>
            <a:ext cx="280670" cy="344805"/>
          </a:xfrm>
          <a:custGeom>
            <a:avLst/>
            <a:gdLst/>
            <a:ahLst/>
            <a:cxnLst/>
            <a:rect l="l" t="t" r="r" b="b"/>
            <a:pathLst>
              <a:path w="280670" h="344805">
                <a:moveTo>
                  <a:pt x="79734" y="84157"/>
                </a:moveTo>
                <a:lnTo>
                  <a:pt x="27324" y="110148"/>
                </a:lnTo>
                <a:lnTo>
                  <a:pt x="4028" y="152344"/>
                </a:lnTo>
                <a:lnTo>
                  <a:pt x="0" y="178942"/>
                </a:lnTo>
                <a:lnTo>
                  <a:pt x="0" y="193675"/>
                </a:lnTo>
                <a:lnTo>
                  <a:pt x="5564" y="231378"/>
                </a:lnTo>
                <a:lnTo>
                  <a:pt x="31503" y="293973"/>
                </a:lnTo>
                <a:lnTo>
                  <a:pt x="57171" y="327386"/>
                </a:lnTo>
                <a:lnTo>
                  <a:pt x="85978" y="344423"/>
                </a:lnTo>
                <a:lnTo>
                  <a:pt x="92709" y="344423"/>
                </a:lnTo>
                <a:lnTo>
                  <a:pt x="106755" y="340675"/>
                </a:lnTo>
                <a:lnTo>
                  <a:pt x="119538" y="335772"/>
                </a:lnTo>
                <a:lnTo>
                  <a:pt x="132750" y="331511"/>
                </a:lnTo>
                <a:lnTo>
                  <a:pt x="148081" y="329691"/>
                </a:lnTo>
                <a:lnTo>
                  <a:pt x="233752" y="329691"/>
                </a:lnTo>
                <a:lnTo>
                  <a:pt x="242657" y="319813"/>
                </a:lnTo>
                <a:lnTo>
                  <a:pt x="259913" y="295822"/>
                </a:lnTo>
                <a:lnTo>
                  <a:pt x="267842" y="282543"/>
                </a:lnTo>
                <a:lnTo>
                  <a:pt x="274724" y="268168"/>
                </a:lnTo>
                <a:lnTo>
                  <a:pt x="280415" y="252602"/>
                </a:lnTo>
                <a:lnTo>
                  <a:pt x="263153" y="242540"/>
                </a:lnTo>
                <a:lnTo>
                  <a:pt x="249189" y="228965"/>
                </a:lnTo>
                <a:lnTo>
                  <a:pt x="239250" y="211365"/>
                </a:lnTo>
                <a:lnTo>
                  <a:pt x="234060" y="189229"/>
                </a:lnTo>
                <a:lnTo>
                  <a:pt x="235751" y="164645"/>
                </a:lnTo>
                <a:lnTo>
                  <a:pt x="243395" y="144954"/>
                </a:lnTo>
                <a:lnTo>
                  <a:pt x="255706" y="129526"/>
                </a:lnTo>
                <a:lnTo>
                  <a:pt x="271399" y="117728"/>
                </a:lnTo>
                <a:lnTo>
                  <a:pt x="260961" y="105286"/>
                </a:lnTo>
                <a:lnTo>
                  <a:pt x="252391" y="98551"/>
                </a:lnTo>
                <a:lnTo>
                  <a:pt x="134492" y="98551"/>
                </a:lnTo>
                <a:lnTo>
                  <a:pt x="125475" y="93979"/>
                </a:lnTo>
                <a:lnTo>
                  <a:pt x="118744" y="91693"/>
                </a:lnTo>
                <a:lnTo>
                  <a:pt x="112641" y="89356"/>
                </a:lnTo>
                <a:lnTo>
                  <a:pt x="106299" y="87471"/>
                </a:lnTo>
                <a:lnTo>
                  <a:pt x="99956" y="86014"/>
                </a:lnTo>
                <a:lnTo>
                  <a:pt x="93852" y="84962"/>
                </a:lnTo>
                <a:lnTo>
                  <a:pt x="79734" y="84157"/>
                </a:lnTo>
                <a:close/>
              </a:path>
              <a:path w="280670" h="344805">
                <a:moveTo>
                  <a:pt x="233752" y="329691"/>
                </a:moveTo>
                <a:lnTo>
                  <a:pt x="148081" y="329691"/>
                </a:lnTo>
                <a:lnTo>
                  <a:pt x="162504" y="332297"/>
                </a:lnTo>
                <a:lnTo>
                  <a:pt x="175831" y="336915"/>
                </a:lnTo>
                <a:lnTo>
                  <a:pt x="189158" y="341318"/>
                </a:lnTo>
                <a:lnTo>
                  <a:pt x="203580" y="343280"/>
                </a:lnTo>
                <a:lnTo>
                  <a:pt x="219575" y="339855"/>
                </a:lnTo>
                <a:lnTo>
                  <a:pt x="232378" y="331215"/>
                </a:lnTo>
                <a:lnTo>
                  <a:pt x="233752" y="329691"/>
                </a:lnTo>
                <a:close/>
              </a:path>
              <a:path w="280670" h="344805">
                <a:moveTo>
                  <a:pt x="199497" y="82996"/>
                </a:moveTo>
                <a:lnTo>
                  <a:pt x="185420" y="85042"/>
                </a:lnTo>
                <a:lnTo>
                  <a:pt x="172200" y="89017"/>
                </a:lnTo>
                <a:lnTo>
                  <a:pt x="159384" y="93979"/>
                </a:lnTo>
                <a:lnTo>
                  <a:pt x="153796" y="95122"/>
                </a:lnTo>
                <a:lnTo>
                  <a:pt x="148081" y="98551"/>
                </a:lnTo>
                <a:lnTo>
                  <a:pt x="252391" y="98551"/>
                </a:lnTo>
                <a:lnTo>
                  <a:pt x="248189" y="95249"/>
                </a:lnTo>
                <a:lnTo>
                  <a:pt x="232894" y="87975"/>
                </a:lnTo>
                <a:lnTo>
                  <a:pt x="214883" y="83819"/>
                </a:lnTo>
                <a:lnTo>
                  <a:pt x="199497" y="82996"/>
                </a:lnTo>
                <a:close/>
              </a:path>
              <a:path w="280670" h="344805">
                <a:moveTo>
                  <a:pt x="208025" y="0"/>
                </a:moveTo>
                <a:lnTo>
                  <a:pt x="205739" y="0"/>
                </a:lnTo>
                <a:lnTo>
                  <a:pt x="192139" y="3264"/>
                </a:lnTo>
                <a:lnTo>
                  <a:pt x="158241" y="24891"/>
                </a:lnTo>
                <a:lnTo>
                  <a:pt x="139989" y="62771"/>
                </a:lnTo>
                <a:lnTo>
                  <a:pt x="139064" y="79375"/>
                </a:lnTo>
                <a:lnTo>
                  <a:pt x="155914" y="78539"/>
                </a:lnTo>
                <a:lnTo>
                  <a:pt x="189864" y="55625"/>
                </a:lnTo>
                <a:lnTo>
                  <a:pt x="207742" y="16835"/>
                </a:lnTo>
                <a:lnTo>
                  <a:pt x="208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911426" y="4072768"/>
            <a:ext cx="1680917" cy="16824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959595" y="4082796"/>
            <a:ext cx="1594485" cy="1595755"/>
          </a:xfrm>
          <a:custGeom>
            <a:avLst/>
            <a:gdLst/>
            <a:ahLst/>
            <a:cxnLst/>
            <a:rect l="l" t="t" r="r" b="b"/>
            <a:pathLst>
              <a:path w="1594484" h="1595754">
                <a:moveTo>
                  <a:pt x="1527555" y="0"/>
                </a:moveTo>
                <a:lnTo>
                  <a:pt x="66548" y="0"/>
                </a:lnTo>
                <a:lnTo>
                  <a:pt x="40665" y="5236"/>
                </a:lnTo>
                <a:lnTo>
                  <a:pt x="19510" y="19510"/>
                </a:lnTo>
                <a:lnTo>
                  <a:pt x="5236" y="40665"/>
                </a:lnTo>
                <a:lnTo>
                  <a:pt x="0" y="66547"/>
                </a:lnTo>
                <a:lnTo>
                  <a:pt x="0" y="1529029"/>
                </a:lnTo>
                <a:lnTo>
                  <a:pt x="5236" y="1554951"/>
                </a:lnTo>
                <a:lnTo>
                  <a:pt x="19510" y="1576120"/>
                </a:lnTo>
                <a:lnTo>
                  <a:pt x="40665" y="1590394"/>
                </a:lnTo>
                <a:lnTo>
                  <a:pt x="66548" y="1595627"/>
                </a:lnTo>
                <a:lnTo>
                  <a:pt x="1527555" y="1595627"/>
                </a:lnTo>
                <a:lnTo>
                  <a:pt x="1553438" y="1590394"/>
                </a:lnTo>
                <a:lnTo>
                  <a:pt x="1574593" y="1576120"/>
                </a:lnTo>
                <a:lnTo>
                  <a:pt x="1588867" y="1554951"/>
                </a:lnTo>
                <a:lnTo>
                  <a:pt x="1594103" y="1529029"/>
                </a:lnTo>
                <a:lnTo>
                  <a:pt x="1594103" y="66547"/>
                </a:lnTo>
                <a:lnTo>
                  <a:pt x="1588867" y="40665"/>
                </a:lnTo>
                <a:lnTo>
                  <a:pt x="1574593" y="19510"/>
                </a:lnTo>
                <a:lnTo>
                  <a:pt x="1553438" y="5236"/>
                </a:lnTo>
                <a:lnTo>
                  <a:pt x="1527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959595" y="4082796"/>
            <a:ext cx="1594485" cy="1595755"/>
          </a:xfrm>
          <a:custGeom>
            <a:avLst/>
            <a:gdLst/>
            <a:ahLst/>
            <a:cxnLst/>
            <a:rect l="l" t="t" r="r" b="b"/>
            <a:pathLst>
              <a:path w="1594484" h="1595754">
                <a:moveTo>
                  <a:pt x="0" y="66547"/>
                </a:moveTo>
                <a:lnTo>
                  <a:pt x="5236" y="40665"/>
                </a:lnTo>
                <a:lnTo>
                  <a:pt x="19510" y="19510"/>
                </a:lnTo>
                <a:lnTo>
                  <a:pt x="40665" y="5236"/>
                </a:lnTo>
                <a:lnTo>
                  <a:pt x="66548" y="0"/>
                </a:lnTo>
                <a:lnTo>
                  <a:pt x="1527555" y="0"/>
                </a:lnTo>
                <a:lnTo>
                  <a:pt x="1553438" y="5236"/>
                </a:lnTo>
                <a:lnTo>
                  <a:pt x="1574593" y="19510"/>
                </a:lnTo>
                <a:lnTo>
                  <a:pt x="1588867" y="40665"/>
                </a:lnTo>
                <a:lnTo>
                  <a:pt x="1594103" y="66547"/>
                </a:lnTo>
                <a:lnTo>
                  <a:pt x="1594103" y="1529029"/>
                </a:lnTo>
                <a:lnTo>
                  <a:pt x="1588867" y="1554951"/>
                </a:lnTo>
                <a:lnTo>
                  <a:pt x="1574593" y="1576120"/>
                </a:lnTo>
                <a:lnTo>
                  <a:pt x="1553438" y="1590394"/>
                </a:lnTo>
                <a:lnTo>
                  <a:pt x="1527555" y="1595627"/>
                </a:lnTo>
                <a:lnTo>
                  <a:pt x="66548" y="1595627"/>
                </a:lnTo>
                <a:lnTo>
                  <a:pt x="40665" y="1590394"/>
                </a:lnTo>
                <a:lnTo>
                  <a:pt x="19510" y="1576120"/>
                </a:lnTo>
                <a:lnTo>
                  <a:pt x="5236" y="1554951"/>
                </a:lnTo>
                <a:lnTo>
                  <a:pt x="0" y="1529029"/>
                </a:lnTo>
                <a:lnTo>
                  <a:pt x="0" y="66547"/>
                </a:lnTo>
                <a:close/>
              </a:path>
            </a:pathLst>
          </a:custGeom>
          <a:ln w="3175">
            <a:solidFill>
              <a:srgbClr val="BEBEBE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9132189" y="5199379"/>
            <a:ext cx="1285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等线" panose="02010600030101010101" charset="-122"/>
                <a:cs typeface="等线" panose="02010600030101010101" charset="-122"/>
              </a:rPr>
              <a:t>BS</a:t>
            </a: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架构读写分离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477756" y="4302252"/>
            <a:ext cx="558165" cy="559435"/>
          </a:xfrm>
          <a:custGeom>
            <a:avLst/>
            <a:gdLst/>
            <a:ahLst/>
            <a:cxnLst/>
            <a:rect l="l" t="t" r="r" b="b"/>
            <a:pathLst>
              <a:path w="558165" h="559435">
                <a:moveTo>
                  <a:pt x="278892" y="0"/>
                </a:moveTo>
                <a:lnTo>
                  <a:pt x="233648" y="3660"/>
                </a:lnTo>
                <a:lnTo>
                  <a:pt x="190731" y="14258"/>
                </a:lnTo>
                <a:lnTo>
                  <a:pt x="150714" y="31217"/>
                </a:lnTo>
                <a:lnTo>
                  <a:pt x="114171" y="53961"/>
                </a:lnTo>
                <a:lnTo>
                  <a:pt x="81676" y="81915"/>
                </a:lnTo>
                <a:lnTo>
                  <a:pt x="53803" y="114501"/>
                </a:lnTo>
                <a:lnTo>
                  <a:pt x="31125" y="151144"/>
                </a:lnTo>
                <a:lnTo>
                  <a:pt x="14215" y="191268"/>
                </a:lnTo>
                <a:lnTo>
                  <a:pt x="3649" y="234296"/>
                </a:lnTo>
                <a:lnTo>
                  <a:pt x="0" y="279654"/>
                </a:lnTo>
                <a:lnTo>
                  <a:pt x="3649" y="325011"/>
                </a:lnTo>
                <a:lnTo>
                  <a:pt x="14215" y="368039"/>
                </a:lnTo>
                <a:lnTo>
                  <a:pt x="31125" y="408163"/>
                </a:lnTo>
                <a:lnTo>
                  <a:pt x="53803" y="444806"/>
                </a:lnTo>
                <a:lnTo>
                  <a:pt x="81676" y="477393"/>
                </a:lnTo>
                <a:lnTo>
                  <a:pt x="114171" y="505346"/>
                </a:lnTo>
                <a:lnTo>
                  <a:pt x="150714" y="528090"/>
                </a:lnTo>
                <a:lnTo>
                  <a:pt x="190731" y="545049"/>
                </a:lnTo>
                <a:lnTo>
                  <a:pt x="233648" y="555647"/>
                </a:lnTo>
                <a:lnTo>
                  <a:pt x="278892" y="559308"/>
                </a:lnTo>
                <a:lnTo>
                  <a:pt x="324135" y="555647"/>
                </a:lnTo>
                <a:lnTo>
                  <a:pt x="367052" y="545049"/>
                </a:lnTo>
                <a:lnTo>
                  <a:pt x="407069" y="528090"/>
                </a:lnTo>
                <a:lnTo>
                  <a:pt x="443612" y="505346"/>
                </a:lnTo>
                <a:lnTo>
                  <a:pt x="476107" y="477393"/>
                </a:lnTo>
                <a:lnTo>
                  <a:pt x="503980" y="444806"/>
                </a:lnTo>
                <a:lnTo>
                  <a:pt x="526658" y="408163"/>
                </a:lnTo>
                <a:lnTo>
                  <a:pt x="543568" y="368039"/>
                </a:lnTo>
                <a:lnTo>
                  <a:pt x="554134" y="325011"/>
                </a:lnTo>
                <a:lnTo>
                  <a:pt x="557784" y="279654"/>
                </a:lnTo>
                <a:lnTo>
                  <a:pt x="554134" y="234296"/>
                </a:lnTo>
                <a:lnTo>
                  <a:pt x="543568" y="191268"/>
                </a:lnTo>
                <a:lnTo>
                  <a:pt x="526658" y="151144"/>
                </a:lnTo>
                <a:lnTo>
                  <a:pt x="503980" y="114501"/>
                </a:lnTo>
                <a:lnTo>
                  <a:pt x="476107" y="81915"/>
                </a:lnTo>
                <a:lnTo>
                  <a:pt x="443612" y="53961"/>
                </a:lnTo>
                <a:lnTo>
                  <a:pt x="407069" y="31217"/>
                </a:lnTo>
                <a:lnTo>
                  <a:pt x="367052" y="14258"/>
                </a:lnTo>
                <a:lnTo>
                  <a:pt x="324135" y="3660"/>
                </a:lnTo>
                <a:lnTo>
                  <a:pt x="27889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600438" y="4410455"/>
            <a:ext cx="314960" cy="343535"/>
          </a:xfrm>
          <a:custGeom>
            <a:avLst/>
            <a:gdLst/>
            <a:ahLst/>
            <a:cxnLst/>
            <a:rect l="l" t="t" r="r" b="b"/>
            <a:pathLst>
              <a:path w="314959" h="343535">
                <a:moveTo>
                  <a:pt x="266052" y="332029"/>
                </a:moveTo>
                <a:lnTo>
                  <a:pt x="152495" y="332029"/>
                </a:lnTo>
                <a:lnTo>
                  <a:pt x="171513" y="332930"/>
                </a:lnTo>
                <a:lnTo>
                  <a:pt x="184530" y="335164"/>
                </a:lnTo>
                <a:lnTo>
                  <a:pt x="201326" y="339580"/>
                </a:lnTo>
                <a:lnTo>
                  <a:pt x="229203" y="342915"/>
                </a:lnTo>
                <a:lnTo>
                  <a:pt x="260937" y="337226"/>
                </a:lnTo>
                <a:lnTo>
                  <a:pt x="266052" y="332029"/>
                </a:lnTo>
                <a:close/>
              </a:path>
              <a:path w="314959" h="343535">
                <a:moveTo>
                  <a:pt x="149605" y="139827"/>
                </a:moveTo>
                <a:lnTo>
                  <a:pt x="114726" y="157757"/>
                </a:lnTo>
                <a:lnTo>
                  <a:pt x="94136" y="185461"/>
                </a:lnTo>
                <a:lnTo>
                  <a:pt x="80470" y="199691"/>
                </a:lnTo>
                <a:lnTo>
                  <a:pt x="69113" y="209802"/>
                </a:lnTo>
                <a:lnTo>
                  <a:pt x="62864" y="215519"/>
                </a:lnTo>
                <a:lnTo>
                  <a:pt x="53548" y="222746"/>
                </a:lnTo>
                <a:lnTo>
                  <a:pt x="37195" y="238093"/>
                </a:lnTo>
                <a:lnTo>
                  <a:pt x="23485" y="261489"/>
                </a:lnTo>
                <a:lnTo>
                  <a:pt x="22097" y="292862"/>
                </a:lnTo>
                <a:lnTo>
                  <a:pt x="34099" y="320016"/>
                </a:lnTo>
                <a:lnTo>
                  <a:pt x="70103" y="339090"/>
                </a:lnTo>
                <a:lnTo>
                  <a:pt x="87931" y="339645"/>
                </a:lnTo>
                <a:lnTo>
                  <a:pt x="106912" y="338500"/>
                </a:lnTo>
                <a:lnTo>
                  <a:pt x="129666" y="334772"/>
                </a:lnTo>
                <a:lnTo>
                  <a:pt x="152495" y="332029"/>
                </a:lnTo>
                <a:lnTo>
                  <a:pt x="266052" y="332029"/>
                </a:lnTo>
                <a:lnTo>
                  <a:pt x="284479" y="313309"/>
                </a:lnTo>
                <a:lnTo>
                  <a:pt x="291280" y="281632"/>
                </a:lnTo>
                <a:lnTo>
                  <a:pt x="286305" y="258873"/>
                </a:lnTo>
                <a:lnTo>
                  <a:pt x="277496" y="245139"/>
                </a:lnTo>
                <a:lnTo>
                  <a:pt x="272795" y="240538"/>
                </a:lnTo>
                <a:lnTo>
                  <a:pt x="265741" y="234823"/>
                </a:lnTo>
                <a:lnTo>
                  <a:pt x="248364" y="219583"/>
                </a:lnTo>
                <a:lnTo>
                  <a:pt x="226343" y="197675"/>
                </a:lnTo>
                <a:lnTo>
                  <a:pt x="205358" y="171958"/>
                </a:lnTo>
                <a:lnTo>
                  <a:pt x="192093" y="155561"/>
                </a:lnTo>
                <a:lnTo>
                  <a:pt x="178006" y="145272"/>
                </a:lnTo>
                <a:lnTo>
                  <a:pt x="163657" y="140293"/>
                </a:lnTo>
                <a:lnTo>
                  <a:pt x="149605" y="139827"/>
                </a:lnTo>
                <a:close/>
              </a:path>
              <a:path w="314959" h="343535">
                <a:moveTo>
                  <a:pt x="272795" y="104140"/>
                </a:moveTo>
                <a:lnTo>
                  <a:pt x="253138" y="109214"/>
                </a:lnTo>
                <a:lnTo>
                  <a:pt x="241839" y="121967"/>
                </a:lnTo>
                <a:lnTo>
                  <a:pt x="236684" y="138697"/>
                </a:lnTo>
                <a:lnTo>
                  <a:pt x="235468" y="155561"/>
                </a:lnTo>
                <a:lnTo>
                  <a:pt x="235575" y="157757"/>
                </a:lnTo>
                <a:lnTo>
                  <a:pt x="236392" y="171991"/>
                </a:lnTo>
                <a:lnTo>
                  <a:pt x="241506" y="187817"/>
                </a:lnTo>
                <a:lnTo>
                  <a:pt x="254263" y="199618"/>
                </a:lnTo>
                <a:lnTo>
                  <a:pt x="278129" y="203835"/>
                </a:lnTo>
                <a:lnTo>
                  <a:pt x="301077" y="196070"/>
                </a:lnTo>
                <a:lnTo>
                  <a:pt x="311689" y="179054"/>
                </a:lnTo>
                <a:lnTo>
                  <a:pt x="314634" y="160204"/>
                </a:lnTo>
                <a:lnTo>
                  <a:pt x="314578" y="146939"/>
                </a:lnTo>
                <a:lnTo>
                  <a:pt x="312693" y="135751"/>
                </a:lnTo>
                <a:lnTo>
                  <a:pt x="306069" y="121539"/>
                </a:lnTo>
                <a:lnTo>
                  <a:pt x="293254" y="109327"/>
                </a:lnTo>
                <a:lnTo>
                  <a:pt x="272795" y="104140"/>
                </a:lnTo>
                <a:close/>
              </a:path>
              <a:path w="314959" h="343535">
                <a:moveTo>
                  <a:pt x="34670" y="79121"/>
                </a:moveTo>
                <a:lnTo>
                  <a:pt x="16394" y="87489"/>
                </a:lnTo>
                <a:lnTo>
                  <a:pt x="5905" y="103298"/>
                </a:lnTo>
                <a:lnTo>
                  <a:pt x="1131" y="118608"/>
                </a:lnTo>
                <a:lnTo>
                  <a:pt x="0" y="125476"/>
                </a:lnTo>
                <a:lnTo>
                  <a:pt x="250" y="143752"/>
                </a:lnTo>
                <a:lnTo>
                  <a:pt x="7810" y="163671"/>
                </a:lnTo>
                <a:lnTo>
                  <a:pt x="23181" y="178304"/>
                </a:lnTo>
                <a:lnTo>
                  <a:pt x="46862" y="180721"/>
                </a:lnTo>
                <a:lnTo>
                  <a:pt x="67744" y="168961"/>
                </a:lnTo>
                <a:lnTo>
                  <a:pt x="76946" y="150177"/>
                </a:lnTo>
                <a:lnTo>
                  <a:pt x="78884" y="131107"/>
                </a:lnTo>
                <a:lnTo>
                  <a:pt x="77977" y="118491"/>
                </a:lnTo>
                <a:lnTo>
                  <a:pt x="73818" y="105677"/>
                </a:lnTo>
                <a:lnTo>
                  <a:pt x="64611" y="92376"/>
                </a:lnTo>
                <a:lnTo>
                  <a:pt x="51260" y="82290"/>
                </a:lnTo>
                <a:lnTo>
                  <a:pt x="34670" y="79121"/>
                </a:lnTo>
                <a:close/>
              </a:path>
              <a:path w="314959" h="343535">
                <a:moveTo>
                  <a:pt x="220217" y="8763"/>
                </a:moveTo>
                <a:lnTo>
                  <a:pt x="179498" y="39463"/>
                </a:lnTo>
                <a:lnTo>
                  <a:pt x="174033" y="74487"/>
                </a:lnTo>
                <a:lnTo>
                  <a:pt x="178403" y="90852"/>
                </a:lnTo>
                <a:lnTo>
                  <a:pt x="188440" y="103193"/>
                </a:lnTo>
                <a:lnTo>
                  <a:pt x="205358" y="109474"/>
                </a:lnTo>
                <a:lnTo>
                  <a:pt x="224069" y="106650"/>
                </a:lnTo>
                <a:lnTo>
                  <a:pt x="238744" y="95170"/>
                </a:lnTo>
                <a:lnTo>
                  <a:pt x="248918" y="78809"/>
                </a:lnTo>
                <a:lnTo>
                  <a:pt x="254126" y="61341"/>
                </a:lnTo>
                <a:lnTo>
                  <a:pt x="253168" y="44392"/>
                </a:lnTo>
                <a:lnTo>
                  <a:pt x="245983" y="28432"/>
                </a:lnTo>
                <a:lnTo>
                  <a:pt x="234392" y="15781"/>
                </a:lnTo>
                <a:lnTo>
                  <a:pt x="220217" y="8763"/>
                </a:lnTo>
                <a:close/>
              </a:path>
              <a:path w="314959" h="343535">
                <a:moveTo>
                  <a:pt x="116331" y="0"/>
                </a:moveTo>
                <a:lnTo>
                  <a:pt x="101838" y="4167"/>
                </a:lnTo>
                <a:lnTo>
                  <a:pt x="90011" y="15525"/>
                </a:lnTo>
                <a:lnTo>
                  <a:pt x="82041" y="32361"/>
                </a:lnTo>
                <a:lnTo>
                  <a:pt x="79120" y="52959"/>
                </a:lnTo>
                <a:lnTo>
                  <a:pt x="82041" y="73630"/>
                </a:lnTo>
                <a:lnTo>
                  <a:pt x="90011" y="90503"/>
                </a:lnTo>
                <a:lnTo>
                  <a:pt x="101838" y="101875"/>
                </a:lnTo>
                <a:lnTo>
                  <a:pt x="116331" y="106045"/>
                </a:lnTo>
                <a:lnTo>
                  <a:pt x="130899" y="101875"/>
                </a:lnTo>
                <a:lnTo>
                  <a:pt x="142763" y="90503"/>
                </a:lnTo>
                <a:lnTo>
                  <a:pt x="150747" y="73630"/>
                </a:lnTo>
                <a:lnTo>
                  <a:pt x="153669" y="52959"/>
                </a:lnTo>
                <a:lnTo>
                  <a:pt x="150747" y="32361"/>
                </a:lnTo>
                <a:lnTo>
                  <a:pt x="142763" y="15525"/>
                </a:lnTo>
                <a:lnTo>
                  <a:pt x="130899" y="4167"/>
                </a:lnTo>
                <a:lnTo>
                  <a:pt x="1163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466930" y="4072768"/>
            <a:ext cx="1680917" cy="16824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515100" y="4082796"/>
            <a:ext cx="1594485" cy="1595755"/>
          </a:xfrm>
          <a:custGeom>
            <a:avLst/>
            <a:gdLst/>
            <a:ahLst/>
            <a:cxnLst/>
            <a:rect l="l" t="t" r="r" b="b"/>
            <a:pathLst>
              <a:path w="1594484" h="1595754">
                <a:moveTo>
                  <a:pt x="1527555" y="0"/>
                </a:moveTo>
                <a:lnTo>
                  <a:pt x="66548" y="0"/>
                </a:lnTo>
                <a:lnTo>
                  <a:pt x="40665" y="5236"/>
                </a:lnTo>
                <a:lnTo>
                  <a:pt x="19510" y="19510"/>
                </a:lnTo>
                <a:lnTo>
                  <a:pt x="5236" y="40665"/>
                </a:lnTo>
                <a:lnTo>
                  <a:pt x="0" y="66547"/>
                </a:lnTo>
                <a:lnTo>
                  <a:pt x="0" y="1529029"/>
                </a:lnTo>
                <a:lnTo>
                  <a:pt x="5236" y="1554951"/>
                </a:lnTo>
                <a:lnTo>
                  <a:pt x="19510" y="1576120"/>
                </a:lnTo>
                <a:lnTo>
                  <a:pt x="40665" y="1590394"/>
                </a:lnTo>
                <a:lnTo>
                  <a:pt x="66548" y="1595627"/>
                </a:lnTo>
                <a:lnTo>
                  <a:pt x="1527555" y="1595627"/>
                </a:lnTo>
                <a:lnTo>
                  <a:pt x="1553438" y="1590394"/>
                </a:lnTo>
                <a:lnTo>
                  <a:pt x="1574593" y="1576120"/>
                </a:lnTo>
                <a:lnTo>
                  <a:pt x="1588867" y="1554951"/>
                </a:lnTo>
                <a:lnTo>
                  <a:pt x="1594103" y="1529029"/>
                </a:lnTo>
                <a:lnTo>
                  <a:pt x="1594103" y="66547"/>
                </a:lnTo>
                <a:lnTo>
                  <a:pt x="1588867" y="40665"/>
                </a:lnTo>
                <a:lnTo>
                  <a:pt x="1574593" y="19510"/>
                </a:lnTo>
                <a:lnTo>
                  <a:pt x="1553438" y="5236"/>
                </a:lnTo>
                <a:lnTo>
                  <a:pt x="1527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515100" y="4082796"/>
            <a:ext cx="1594485" cy="1595755"/>
          </a:xfrm>
          <a:custGeom>
            <a:avLst/>
            <a:gdLst/>
            <a:ahLst/>
            <a:cxnLst/>
            <a:rect l="l" t="t" r="r" b="b"/>
            <a:pathLst>
              <a:path w="1594484" h="1595754">
                <a:moveTo>
                  <a:pt x="0" y="66547"/>
                </a:moveTo>
                <a:lnTo>
                  <a:pt x="5236" y="40665"/>
                </a:lnTo>
                <a:lnTo>
                  <a:pt x="19510" y="19510"/>
                </a:lnTo>
                <a:lnTo>
                  <a:pt x="40665" y="5236"/>
                </a:lnTo>
                <a:lnTo>
                  <a:pt x="66548" y="0"/>
                </a:lnTo>
                <a:lnTo>
                  <a:pt x="1527555" y="0"/>
                </a:lnTo>
                <a:lnTo>
                  <a:pt x="1553438" y="5236"/>
                </a:lnTo>
                <a:lnTo>
                  <a:pt x="1574593" y="19510"/>
                </a:lnTo>
                <a:lnTo>
                  <a:pt x="1588867" y="40665"/>
                </a:lnTo>
                <a:lnTo>
                  <a:pt x="1594103" y="66547"/>
                </a:lnTo>
                <a:lnTo>
                  <a:pt x="1594103" y="1529029"/>
                </a:lnTo>
                <a:lnTo>
                  <a:pt x="1588867" y="1554951"/>
                </a:lnTo>
                <a:lnTo>
                  <a:pt x="1574593" y="1576120"/>
                </a:lnTo>
                <a:lnTo>
                  <a:pt x="1553438" y="1590394"/>
                </a:lnTo>
                <a:lnTo>
                  <a:pt x="1527555" y="1595627"/>
                </a:lnTo>
                <a:lnTo>
                  <a:pt x="66548" y="1595627"/>
                </a:lnTo>
                <a:lnTo>
                  <a:pt x="40665" y="1590394"/>
                </a:lnTo>
                <a:lnTo>
                  <a:pt x="19510" y="1576120"/>
                </a:lnTo>
                <a:lnTo>
                  <a:pt x="5236" y="1554951"/>
                </a:lnTo>
                <a:lnTo>
                  <a:pt x="0" y="1529029"/>
                </a:lnTo>
                <a:lnTo>
                  <a:pt x="0" y="66547"/>
                </a:lnTo>
                <a:close/>
              </a:path>
            </a:pathLst>
          </a:custGeom>
          <a:ln w="3175">
            <a:solidFill>
              <a:srgbClr val="BEBEBE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6956552" y="5118608"/>
            <a:ext cx="71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微服务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033259" y="4302252"/>
            <a:ext cx="558165" cy="559435"/>
          </a:xfrm>
          <a:custGeom>
            <a:avLst/>
            <a:gdLst/>
            <a:ahLst/>
            <a:cxnLst/>
            <a:rect l="l" t="t" r="r" b="b"/>
            <a:pathLst>
              <a:path w="558165" h="559435">
                <a:moveTo>
                  <a:pt x="278892" y="0"/>
                </a:moveTo>
                <a:lnTo>
                  <a:pt x="233648" y="3660"/>
                </a:lnTo>
                <a:lnTo>
                  <a:pt x="190731" y="14258"/>
                </a:lnTo>
                <a:lnTo>
                  <a:pt x="150714" y="31217"/>
                </a:lnTo>
                <a:lnTo>
                  <a:pt x="114171" y="53961"/>
                </a:lnTo>
                <a:lnTo>
                  <a:pt x="81676" y="81915"/>
                </a:lnTo>
                <a:lnTo>
                  <a:pt x="53803" y="114501"/>
                </a:lnTo>
                <a:lnTo>
                  <a:pt x="31125" y="151144"/>
                </a:lnTo>
                <a:lnTo>
                  <a:pt x="14215" y="191268"/>
                </a:lnTo>
                <a:lnTo>
                  <a:pt x="3649" y="234296"/>
                </a:lnTo>
                <a:lnTo>
                  <a:pt x="0" y="279654"/>
                </a:lnTo>
                <a:lnTo>
                  <a:pt x="3649" y="325011"/>
                </a:lnTo>
                <a:lnTo>
                  <a:pt x="14215" y="368039"/>
                </a:lnTo>
                <a:lnTo>
                  <a:pt x="31125" y="408163"/>
                </a:lnTo>
                <a:lnTo>
                  <a:pt x="53803" y="444806"/>
                </a:lnTo>
                <a:lnTo>
                  <a:pt x="81676" y="477393"/>
                </a:lnTo>
                <a:lnTo>
                  <a:pt x="114171" y="505346"/>
                </a:lnTo>
                <a:lnTo>
                  <a:pt x="150714" y="528090"/>
                </a:lnTo>
                <a:lnTo>
                  <a:pt x="190731" y="545049"/>
                </a:lnTo>
                <a:lnTo>
                  <a:pt x="233648" y="555647"/>
                </a:lnTo>
                <a:lnTo>
                  <a:pt x="278892" y="559308"/>
                </a:lnTo>
                <a:lnTo>
                  <a:pt x="324135" y="555647"/>
                </a:lnTo>
                <a:lnTo>
                  <a:pt x="367052" y="545049"/>
                </a:lnTo>
                <a:lnTo>
                  <a:pt x="407069" y="528090"/>
                </a:lnTo>
                <a:lnTo>
                  <a:pt x="443612" y="505346"/>
                </a:lnTo>
                <a:lnTo>
                  <a:pt x="476107" y="477393"/>
                </a:lnTo>
                <a:lnTo>
                  <a:pt x="503980" y="444806"/>
                </a:lnTo>
                <a:lnTo>
                  <a:pt x="526658" y="408163"/>
                </a:lnTo>
                <a:lnTo>
                  <a:pt x="543568" y="368039"/>
                </a:lnTo>
                <a:lnTo>
                  <a:pt x="554134" y="325011"/>
                </a:lnTo>
                <a:lnTo>
                  <a:pt x="557784" y="279654"/>
                </a:lnTo>
                <a:lnTo>
                  <a:pt x="554134" y="234296"/>
                </a:lnTo>
                <a:lnTo>
                  <a:pt x="543568" y="191268"/>
                </a:lnTo>
                <a:lnTo>
                  <a:pt x="526658" y="151144"/>
                </a:lnTo>
                <a:lnTo>
                  <a:pt x="503980" y="114501"/>
                </a:lnTo>
                <a:lnTo>
                  <a:pt x="476107" y="81915"/>
                </a:lnTo>
                <a:lnTo>
                  <a:pt x="443612" y="53961"/>
                </a:lnTo>
                <a:lnTo>
                  <a:pt x="407069" y="31217"/>
                </a:lnTo>
                <a:lnTo>
                  <a:pt x="367052" y="14258"/>
                </a:lnTo>
                <a:lnTo>
                  <a:pt x="324135" y="3660"/>
                </a:lnTo>
                <a:lnTo>
                  <a:pt x="27889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139940" y="4442459"/>
            <a:ext cx="344805" cy="280670"/>
          </a:xfrm>
          <a:custGeom>
            <a:avLst/>
            <a:gdLst/>
            <a:ahLst/>
            <a:cxnLst/>
            <a:rect l="l" t="t" r="r" b="b"/>
            <a:pathLst>
              <a:path w="344804" h="280670">
                <a:moveTo>
                  <a:pt x="4190" y="238506"/>
                </a:moveTo>
                <a:lnTo>
                  <a:pt x="1777" y="240029"/>
                </a:lnTo>
                <a:lnTo>
                  <a:pt x="0" y="244856"/>
                </a:lnTo>
                <a:lnTo>
                  <a:pt x="1015" y="247650"/>
                </a:lnTo>
                <a:lnTo>
                  <a:pt x="54609" y="272430"/>
                </a:lnTo>
                <a:lnTo>
                  <a:pt x="110616" y="280415"/>
                </a:lnTo>
                <a:lnTo>
                  <a:pt x="161760" y="274435"/>
                </a:lnTo>
                <a:lnTo>
                  <a:pt x="203057" y="259048"/>
                </a:lnTo>
                <a:lnTo>
                  <a:pt x="232600" y="239775"/>
                </a:lnTo>
                <a:lnTo>
                  <a:pt x="17144" y="239775"/>
                </a:lnTo>
                <a:lnTo>
                  <a:pt x="11937" y="239394"/>
                </a:lnTo>
                <a:lnTo>
                  <a:pt x="6730" y="238759"/>
                </a:lnTo>
                <a:lnTo>
                  <a:pt x="4190" y="238506"/>
                </a:lnTo>
                <a:close/>
              </a:path>
              <a:path w="344804" h="280670">
                <a:moveTo>
                  <a:pt x="42417" y="163194"/>
                </a:moveTo>
                <a:lnTo>
                  <a:pt x="40512" y="163829"/>
                </a:lnTo>
                <a:lnTo>
                  <a:pt x="37845" y="166750"/>
                </a:lnTo>
                <a:lnTo>
                  <a:pt x="37464" y="168782"/>
                </a:lnTo>
                <a:lnTo>
                  <a:pt x="38100" y="170560"/>
                </a:lnTo>
                <a:lnTo>
                  <a:pt x="46426" y="188085"/>
                </a:lnTo>
                <a:lnTo>
                  <a:pt x="58705" y="202549"/>
                </a:lnTo>
                <a:lnTo>
                  <a:pt x="74175" y="213369"/>
                </a:lnTo>
                <a:lnTo>
                  <a:pt x="92075" y="219963"/>
                </a:lnTo>
                <a:lnTo>
                  <a:pt x="75930" y="228524"/>
                </a:lnTo>
                <a:lnTo>
                  <a:pt x="58832" y="234727"/>
                </a:lnTo>
                <a:lnTo>
                  <a:pt x="40867" y="238506"/>
                </a:lnTo>
                <a:lnTo>
                  <a:pt x="22351" y="239775"/>
                </a:lnTo>
                <a:lnTo>
                  <a:pt x="232600" y="239775"/>
                </a:lnTo>
                <a:lnTo>
                  <a:pt x="235186" y="238089"/>
                </a:lnTo>
                <a:lnTo>
                  <a:pt x="258825" y="215391"/>
                </a:lnTo>
                <a:lnTo>
                  <a:pt x="280612" y="185705"/>
                </a:lnTo>
                <a:lnTo>
                  <a:pt x="291035" y="164337"/>
                </a:lnTo>
                <a:lnTo>
                  <a:pt x="50037" y="164337"/>
                </a:lnTo>
                <a:lnTo>
                  <a:pt x="48132" y="164210"/>
                </a:lnTo>
                <a:lnTo>
                  <a:pt x="44323" y="163448"/>
                </a:lnTo>
                <a:lnTo>
                  <a:pt x="42417" y="163194"/>
                </a:lnTo>
                <a:close/>
              </a:path>
              <a:path w="344804" h="280670">
                <a:moveTo>
                  <a:pt x="20446" y="94487"/>
                </a:moveTo>
                <a:lnTo>
                  <a:pt x="18414" y="94487"/>
                </a:lnTo>
                <a:lnTo>
                  <a:pt x="16636" y="95503"/>
                </a:lnTo>
                <a:lnTo>
                  <a:pt x="14985" y="96392"/>
                </a:lnTo>
                <a:lnTo>
                  <a:pt x="13969" y="98170"/>
                </a:lnTo>
                <a:lnTo>
                  <a:pt x="13969" y="101091"/>
                </a:lnTo>
                <a:lnTo>
                  <a:pt x="16533" y="120278"/>
                </a:lnTo>
                <a:lnTo>
                  <a:pt x="23812" y="137715"/>
                </a:lnTo>
                <a:lnTo>
                  <a:pt x="35186" y="152652"/>
                </a:lnTo>
                <a:lnTo>
                  <a:pt x="50037" y="164337"/>
                </a:lnTo>
                <a:lnTo>
                  <a:pt x="291035" y="164337"/>
                </a:lnTo>
                <a:lnTo>
                  <a:pt x="296729" y="152652"/>
                </a:lnTo>
                <a:lnTo>
                  <a:pt x="306706" y="117522"/>
                </a:lnTo>
                <a:lnTo>
                  <a:pt x="308386" y="99821"/>
                </a:lnTo>
                <a:lnTo>
                  <a:pt x="32003" y="99821"/>
                </a:lnTo>
                <a:lnTo>
                  <a:pt x="28701" y="98551"/>
                </a:lnTo>
                <a:lnTo>
                  <a:pt x="25400" y="97154"/>
                </a:lnTo>
                <a:lnTo>
                  <a:pt x="22225" y="95376"/>
                </a:lnTo>
                <a:lnTo>
                  <a:pt x="20446" y="94487"/>
                </a:lnTo>
                <a:close/>
              </a:path>
              <a:path w="344804" h="280670">
                <a:moveTo>
                  <a:pt x="30606" y="12318"/>
                </a:moveTo>
                <a:lnTo>
                  <a:pt x="14477" y="52069"/>
                </a:lnTo>
                <a:lnTo>
                  <a:pt x="15644" y="65174"/>
                </a:lnTo>
                <a:lnTo>
                  <a:pt x="19050" y="77660"/>
                </a:lnTo>
                <a:lnTo>
                  <a:pt x="24550" y="89288"/>
                </a:lnTo>
                <a:lnTo>
                  <a:pt x="32003" y="99821"/>
                </a:lnTo>
                <a:lnTo>
                  <a:pt x="308386" y="99821"/>
                </a:lnTo>
                <a:lnTo>
                  <a:pt x="309977" y="83057"/>
                </a:lnTo>
                <a:lnTo>
                  <a:pt x="163067" y="83057"/>
                </a:lnTo>
                <a:lnTo>
                  <a:pt x="126075" y="76003"/>
                </a:lnTo>
                <a:lnTo>
                  <a:pt x="91439" y="61864"/>
                </a:lnTo>
                <a:lnTo>
                  <a:pt x="60233" y="41177"/>
                </a:lnTo>
                <a:lnTo>
                  <a:pt x="33527" y="14477"/>
                </a:lnTo>
                <a:lnTo>
                  <a:pt x="32384" y="12953"/>
                </a:lnTo>
                <a:lnTo>
                  <a:pt x="30606" y="12318"/>
                </a:lnTo>
                <a:close/>
              </a:path>
              <a:path w="344804" h="280670">
                <a:moveTo>
                  <a:pt x="236219" y="0"/>
                </a:moveTo>
                <a:lnTo>
                  <a:pt x="207545" y="5792"/>
                </a:lnTo>
                <a:lnTo>
                  <a:pt x="184086" y="21574"/>
                </a:lnTo>
                <a:lnTo>
                  <a:pt x="168247" y="44952"/>
                </a:lnTo>
                <a:lnTo>
                  <a:pt x="162432" y="73532"/>
                </a:lnTo>
                <a:lnTo>
                  <a:pt x="162509" y="77660"/>
                </a:lnTo>
                <a:lnTo>
                  <a:pt x="162686" y="79882"/>
                </a:lnTo>
                <a:lnTo>
                  <a:pt x="163067" y="83057"/>
                </a:lnTo>
                <a:lnTo>
                  <a:pt x="309977" y="83057"/>
                </a:lnTo>
                <a:lnTo>
                  <a:pt x="310133" y="81406"/>
                </a:lnTo>
                <a:lnTo>
                  <a:pt x="310006" y="75310"/>
                </a:lnTo>
                <a:lnTo>
                  <a:pt x="319363" y="67692"/>
                </a:lnTo>
                <a:lnTo>
                  <a:pt x="327993" y="59324"/>
                </a:lnTo>
                <a:lnTo>
                  <a:pt x="335885" y="50218"/>
                </a:lnTo>
                <a:lnTo>
                  <a:pt x="344424" y="38481"/>
                </a:lnTo>
                <a:lnTo>
                  <a:pt x="344418" y="38353"/>
                </a:lnTo>
                <a:lnTo>
                  <a:pt x="319531" y="38353"/>
                </a:lnTo>
                <a:lnTo>
                  <a:pt x="324266" y="32462"/>
                </a:lnTo>
                <a:lnTo>
                  <a:pt x="328358" y="26082"/>
                </a:lnTo>
                <a:lnTo>
                  <a:pt x="330947" y="20954"/>
                </a:lnTo>
                <a:lnTo>
                  <a:pt x="287781" y="20954"/>
                </a:lnTo>
                <a:lnTo>
                  <a:pt x="276635" y="12001"/>
                </a:lnTo>
                <a:lnTo>
                  <a:pt x="264048" y="5429"/>
                </a:lnTo>
                <a:lnTo>
                  <a:pt x="250438" y="1381"/>
                </a:lnTo>
                <a:lnTo>
                  <a:pt x="236219" y="0"/>
                </a:lnTo>
                <a:close/>
              </a:path>
              <a:path w="344804" h="280670">
                <a:moveTo>
                  <a:pt x="338454" y="31368"/>
                </a:moveTo>
                <a:lnTo>
                  <a:pt x="336168" y="32257"/>
                </a:lnTo>
                <a:lnTo>
                  <a:pt x="330834" y="34670"/>
                </a:lnTo>
                <a:lnTo>
                  <a:pt x="325246" y="36702"/>
                </a:lnTo>
                <a:lnTo>
                  <a:pt x="319531" y="38353"/>
                </a:lnTo>
                <a:lnTo>
                  <a:pt x="344418" y="38353"/>
                </a:lnTo>
                <a:lnTo>
                  <a:pt x="344296" y="35687"/>
                </a:lnTo>
                <a:lnTo>
                  <a:pt x="342645" y="33781"/>
                </a:lnTo>
                <a:lnTo>
                  <a:pt x="341121" y="31876"/>
                </a:lnTo>
                <a:lnTo>
                  <a:pt x="338454" y="31368"/>
                </a:lnTo>
                <a:close/>
              </a:path>
              <a:path w="344804" h="280670">
                <a:moveTo>
                  <a:pt x="328421" y="4571"/>
                </a:moveTo>
                <a:lnTo>
                  <a:pt x="287781" y="20954"/>
                </a:lnTo>
                <a:lnTo>
                  <a:pt x="330947" y="20954"/>
                </a:lnTo>
                <a:lnTo>
                  <a:pt x="331783" y="19298"/>
                </a:lnTo>
                <a:lnTo>
                  <a:pt x="334469" y="12318"/>
                </a:lnTo>
                <a:lnTo>
                  <a:pt x="335152" y="9906"/>
                </a:lnTo>
                <a:lnTo>
                  <a:pt x="334390" y="7492"/>
                </a:lnTo>
                <a:lnTo>
                  <a:pt x="332739" y="6095"/>
                </a:lnTo>
                <a:lnTo>
                  <a:pt x="330834" y="4698"/>
                </a:lnTo>
                <a:lnTo>
                  <a:pt x="328421" y="45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022434" y="4072768"/>
            <a:ext cx="1680917" cy="16824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070603" y="4082796"/>
            <a:ext cx="1594485" cy="1595755"/>
          </a:xfrm>
          <a:custGeom>
            <a:avLst/>
            <a:gdLst/>
            <a:ahLst/>
            <a:cxnLst/>
            <a:rect l="l" t="t" r="r" b="b"/>
            <a:pathLst>
              <a:path w="1594485" h="1595754">
                <a:moveTo>
                  <a:pt x="1527556" y="0"/>
                </a:moveTo>
                <a:lnTo>
                  <a:pt x="66548" y="0"/>
                </a:lnTo>
                <a:lnTo>
                  <a:pt x="40665" y="5236"/>
                </a:lnTo>
                <a:lnTo>
                  <a:pt x="19510" y="19510"/>
                </a:lnTo>
                <a:lnTo>
                  <a:pt x="5236" y="40665"/>
                </a:lnTo>
                <a:lnTo>
                  <a:pt x="0" y="66547"/>
                </a:lnTo>
                <a:lnTo>
                  <a:pt x="0" y="1529029"/>
                </a:lnTo>
                <a:lnTo>
                  <a:pt x="5236" y="1554951"/>
                </a:lnTo>
                <a:lnTo>
                  <a:pt x="19510" y="1576120"/>
                </a:lnTo>
                <a:lnTo>
                  <a:pt x="40665" y="1590394"/>
                </a:lnTo>
                <a:lnTo>
                  <a:pt x="66548" y="1595627"/>
                </a:lnTo>
                <a:lnTo>
                  <a:pt x="1527556" y="1595627"/>
                </a:lnTo>
                <a:lnTo>
                  <a:pt x="1553438" y="1590394"/>
                </a:lnTo>
                <a:lnTo>
                  <a:pt x="1574593" y="1576120"/>
                </a:lnTo>
                <a:lnTo>
                  <a:pt x="1588867" y="1554951"/>
                </a:lnTo>
                <a:lnTo>
                  <a:pt x="1594104" y="1529029"/>
                </a:lnTo>
                <a:lnTo>
                  <a:pt x="1594104" y="66547"/>
                </a:lnTo>
                <a:lnTo>
                  <a:pt x="1588867" y="40665"/>
                </a:lnTo>
                <a:lnTo>
                  <a:pt x="1574593" y="19510"/>
                </a:lnTo>
                <a:lnTo>
                  <a:pt x="1553438" y="5236"/>
                </a:lnTo>
                <a:lnTo>
                  <a:pt x="15275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070603" y="4082796"/>
            <a:ext cx="1594485" cy="1595755"/>
          </a:xfrm>
          <a:custGeom>
            <a:avLst/>
            <a:gdLst/>
            <a:ahLst/>
            <a:cxnLst/>
            <a:rect l="l" t="t" r="r" b="b"/>
            <a:pathLst>
              <a:path w="1594485" h="1595754">
                <a:moveTo>
                  <a:pt x="0" y="66547"/>
                </a:moveTo>
                <a:lnTo>
                  <a:pt x="5236" y="40665"/>
                </a:lnTo>
                <a:lnTo>
                  <a:pt x="19510" y="19510"/>
                </a:lnTo>
                <a:lnTo>
                  <a:pt x="40665" y="5236"/>
                </a:lnTo>
                <a:lnTo>
                  <a:pt x="66548" y="0"/>
                </a:lnTo>
                <a:lnTo>
                  <a:pt x="1527556" y="0"/>
                </a:lnTo>
                <a:lnTo>
                  <a:pt x="1553438" y="5236"/>
                </a:lnTo>
                <a:lnTo>
                  <a:pt x="1574593" y="19510"/>
                </a:lnTo>
                <a:lnTo>
                  <a:pt x="1588867" y="40665"/>
                </a:lnTo>
                <a:lnTo>
                  <a:pt x="1594104" y="66547"/>
                </a:lnTo>
                <a:lnTo>
                  <a:pt x="1594104" y="1529029"/>
                </a:lnTo>
                <a:lnTo>
                  <a:pt x="1588867" y="1554951"/>
                </a:lnTo>
                <a:lnTo>
                  <a:pt x="1574593" y="1576120"/>
                </a:lnTo>
                <a:lnTo>
                  <a:pt x="1553438" y="1590394"/>
                </a:lnTo>
                <a:lnTo>
                  <a:pt x="1527556" y="1595627"/>
                </a:lnTo>
                <a:lnTo>
                  <a:pt x="66548" y="1595627"/>
                </a:lnTo>
                <a:lnTo>
                  <a:pt x="40665" y="1590394"/>
                </a:lnTo>
                <a:lnTo>
                  <a:pt x="19510" y="1576120"/>
                </a:lnTo>
                <a:lnTo>
                  <a:pt x="5236" y="1554951"/>
                </a:lnTo>
                <a:lnTo>
                  <a:pt x="0" y="1529029"/>
                </a:lnTo>
                <a:lnTo>
                  <a:pt x="0" y="66547"/>
                </a:lnTo>
                <a:close/>
              </a:path>
            </a:pathLst>
          </a:custGeom>
          <a:ln w="3175">
            <a:solidFill>
              <a:srgbClr val="BEBEBE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4319396" y="5180152"/>
            <a:ext cx="10953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消息即时提醒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87240" y="4302252"/>
            <a:ext cx="559435" cy="559435"/>
          </a:xfrm>
          <a:custGeom>
            <a:avLst/>
            <a:gdLst/>
            <a:ahLst/>
            <a:cxnLst/>
            <a:rect l="l" t="t" r="r" b="b"/>
            <a:pathLst>
              <a:path w="559435" h="559435">
                <a:moveTo>
                  <a:pt x="279654" y="0"/>
                </a:moveTo>
                <a:lnTo>
                  <a:pt x="234296" y="3660"/>
                </a:lnTo>
                <a:lnTo>
                  <a:pt x="191268" y="14258"/>
                </a:lnTo>
                <a:lnTo>
                  <a:pt x="151144" y="31217"/>
                </a:lnTo>
                <a:lnTo>
                  <a:pt x="114501" y="53961"/>
                </a:lnTo>
                <a:lnTo>
                  <a:pt x="81914" y="81915"/>
                </a:lnTo>
                <a:lnTo>
                  <a:pt x="53961" y="114501"/>
                </a:lnTo>
                <a:lnTo>
                  <a:pt x="31217" y="151144"/>
                </a:lnTo>
                <a:lnTo>
                  <a:pt x="14258" y="191268"/>
                </a:lnTo>
                <a:lnTo>
                  <a:pt x="3660" y="234296"/>
                </a:lnTo>
                <a:lnTo>
                  <a:pt x="0" y="279654"/>
                </a:lnTo>
                <a:lnTo>
                  <a:pt x="3660" y="325011"/>
                </a:lnTo>
                <a:lnTo>
                  <a:pt x="14258" y="368039"/>
                </a:lnTo>
                <a:lnTo>
                  <a:pt x="31217" y="408163"/>
                </a:lnTo>
                <a:lnTo>
                  <a:pt x="53961" y="444806"/>
                </a:lnTo>
                <a:lnTo>
                  <a:pt x="81915" y="477393"/>
                </a:lnTo>
                <a:lnTo>
                  <a:pt x="114501" y="505346"/>
                </a:lnTo>
                <a:lnTo>
                  <a:pt x="151144" y="528090"/>
                </a:lnTo>
                <a:lnTo>
                  <a:pt x="191268" y="545049"/>
                </a:lnTo>
                <a:lnTo>
                  <a:pt x="234296" y="555647"/>
                </a:lnTo>
                <a:lnTo>
                  <a:pt x="279654" y="559308"/>
                </a:lnTo>
                <a:lnTo>
                  <a:pt x="325011" y="555647"/>
                </a:lnTo>
                <a:lnTo>
                  <a:pt x="368039" y="545049"/>
                </a:lnTo>
                <a:lnTo>
                  <a:pt x="408163" y="528090"/>
                </a:lnTo>
                <a:lnTo>
                  <a:pt x="444806" y="505346"/>
                </a:lnTo>
                <a:lnTo>
                  <a:pt x="477393" y="477393"/>
                </a:lnTo>
                <a:lnTo>
                  <a:pt x="505346" y="444806"/>
                </a:lnTo>
                <a:lnTo>
                  <a:pt x="528090" y="408163"/>
                </a:lnTo>
                <a:lnTo>
                  <a:pt x="545049" y="368039"/>
                </a:lnTo>
                <a:lnTo>
                  <a:pt x="555647" y="325011"/>
                </a:lnTo>
                <a:lnTo>
                  <a:pt x="559308" y="279654"/>
                </a:lnTo>
                <a:lnTo>
                  <a:pt x="555647" y="234296"/>
                </a:lnTo>
                <a:lnTo>
                  <a:pt x="545049" y="191268"/>
                </a:lnTo>
                <a:lnTo>
                  <a:pt x="528090" y="151144"/>
                </a:lnTo>
                <a:lnTo>
                  <a:pt x="505346" y="114501"/>
                </a:lnTo>
                <a:lnTo>
                  <a:pt x="477393" y="81915"/>
                </a:lnTo>
                <a:lnTo>
                  <a:pt x="444806" y="53961"/>
                </a:lnTo>
                <a:lnTo>
                  <a:pt x="408163" y="31217"/>
                </a:lnTo>
                <a:lnTo>
                  <a:pt x="368039" y="14258"/>
                </a:lnTo>
                <a:lnTo>
                  <a:pt x="325011" y="3660"/>
                </a:lnTo>
                <a:lnTo>
                  <a:pt x="27965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713732" y="4431545"/>
            <a:ext cx="307975" cy="302260"/>
          </a:xfrm>
          <a:custGeom>
            <a:avLst/>
            <a:gdLst/>
            <a:ahLst/>
            <a:cxnLst/>
            <a:rect l="l" t="t" r="r" b="b"/>
            <a:pathLst>
              <a:path w="307975" h="302260">
                <a:moveTo>
                  <a:pt x="131222" y="93210"/>
                </a:moveTo>
                <a:lnTo>
                  <a:pt x="74802" y="93210"/>
                </a:lnTo>
                <a:lnTo>
                  <a:pt x="61900" y="107352"/>
                </a:lnTo>
                <a:lnTo>
                  <a:pt x="52450" y="119197"/>
                </a:lnTo>
                <a:lnTo>
                  <a:pt x="45192" y="129732"/>
                </a:lnTo>
                <a:lnTo>
                  <a:pt x="38862" y="139946"/>
                </a:lnTo>
                <a:lnTo>
                  <a:pt x="37083" y="142740"/>
                </a:lnTo>
                <a:lnTo>
                  <a:pt x="13652" y="188531"/>
                </a:lnTo>
                <a:lnTo>
                  <a:pt x="2174" y="228576"/>
                </a:lnTo>
                <a:lnTo>
                  <a:pt x="0" y="252341"/>
                </a:lnTo>
                <a:lnTo>
                  <a:pt x="732" y="263455"/>
                </a:lnTo>
                <a:lnTo>
                  <a:pt x="28749" y="298219"/>
                </a:lnTo>
                <a:lnTo>
                  <a:pt x="50545" y="301998"/>
                </a:lnTo>
                <a:lnTo>
                  <a:pt x="63424" y="300997"/>
                </a:lnTo>
                <a:lnTo>
                  <a:pt x="77470" y="297997"/>
                </a:lnTo>
                <a:lnTo>
                  <a:pt x="92695" y="292981"/>
                </a:lnTo>
                <a:lnTo>
                  <a:pt x="108965" y="285996"/>
                </a:lnTo>
                <a:lnTo>
                  <a:pt x="231483" y="285996"/>
                </a:lnTo>
                <a:lnTo>
                  <a:pt x="234828" y="284603"/>
                </a:lnTo>
                <a:lnTo>
                  <a:pt x="237301" y="283075"/>
                </a:lnTo>
                <a:lnTo>
                  <a:pt x="41147" y="283075"/>
                </a:lnTo>
                <a:lnTo>
                  <a:pt x="34289" y="280281"/>
                </a:lnTo>
                <a:lnTo>
                  <a:pt x="28066" y="274058"/>
                </a:lnTo>
                <a:lnTo>
                  <a:pt x="19798" y="260175"/>
                </a:lnTo>
                <a:lnTo>
                  <a:pt x="19732" y="243959"/>
                </a:lnTo>
                <a:lnTo>
                  <a:pt x="26120" y="224694"/>
                </a:lnTo>
                <a:lnTo>
                  <a:pt x="37210" y="201668"/>
                </a:lnTo>
                <a:lnTo>
                  <a:pt x="42798" y="190873"/>
                </a:lnTo>
                <a:lnTo>
                  <a:pt x="120113" y="190873"/>
                </a:lnTo>
                <a:lnTo>
                  <a:pt x="118237" y="187190"/>
                </a:lnTo>
                <a:lnTo>
                  <a:pt x="116966" y="180459"/>
                </a:lnTo>
                <a:lnTo>
                  <a:pt x="306831" y="180459"/>
                </a:lnTo>
                <a:lnTo>
                  <a:pt x="307342" y="173918"/>
                </a:lnTo>
                <a:lnTo>
                  <a:pt x="307339" y="163060"/>
                </a:lnTo>
                <a:lnTo>
                  <a:pt x="307202" y="158638"/>
                </a:lnTo>
                <a:lnTo>
                  <a:pt x="306938" y="143375"/>
                </a:lnTo>
                <a:lnTo>
                  <a:pt x="105663" y="143375"/>
                </a:lnTo>
                <a:lnTo>
                  <a:pt x="105917" y="137787"/>
                </a:lnTo>
                <a:lnTo>
                  <a:pt x="107795" y="126720"/>
                </a:lnTo>
                <a:lnTo>
                  <a:pt x="112077" y="116022"/>
                </a:lnTo>
                <a:lnTo>
                  <a:pt x="118741" y="105729"/>
                </a:lnTo>
                <a:lnTo>
                  <a:pt x="127762" y="95877"/>
                </a:lnTo>
                <a:lnTo>
                  <a:pt x="131222" y="93210"/>
                </a:lnTo>
                <a:close/>
              </a:path>
              <a:path w="307975" h="302260">
                <a:moveTo>
                  <a:pt x="231483" y="285996"/>
                </a:moveTo>
                <a:lnTo>
                  <a:pt x="108965" y="285996"/>
                </a:lnTo>
                <a:lnTo>
                  <a:pt x="123868" y="291996"/>
                </a:lnTo>
                <a:lnTo>
                  <a:pt x="139223" y="296283"/>
                </a:lnTo>
                <a:lnTo>
                  <a:pt x="155007" y="298854"/>
                </a:lnTo>
                <a:lnTo>
                  <a:pt x="171195" y="299712"/>
                </a:lnTo>
                <a:lnTo>
                  <a:pt x="193470" y="298025"/>
                </a:lnTo>
                <a:lnTo>
                  <a:pt x="214709" y="292981"/>
                </a:lnTo>
                <a:lnTo>
                  <a:pt x="231483" y="285996"/>
                </a:lnTo>
                <a:close/>
              </a:path>
              <a:path w="307975" h="302260">
                <a:moveTo>
                  <a:pt x="120113" y="190873"/>
                </a:moveTo>
                <a:lnTo>
                  <a:pt x="42798" y="190873"/>
                </a:lnTo>
                <a:lnTo>
                  <a:pt x="47094" y="202430"/>
                </a:lnTo>
                <a:lnTo>
                  <a:pt x="75761" y="248521"/>
                </a:lnTo>
                <a:lnTo>
                  <a:pt x="101345" y="265676"/>
                </a:lnTo>
                <a:lnTo>
                  <a:pt x="92201" y="269867"/>
                </a:lnTo>
                <a:lnTo>
                  <a:pt x="79388" y="275413"/>
                </a:lnTo>
                <a:lnTo>
                  <a:pt x="68087" y="279566"/>
                </a:lnTo>
                <a:lnTo>
                  <a:pt x="58144" y="282172"/>
                </a:lnTo>
                <a:lnTo>
                  <a:pt x="49402" y="283075"/>
                </a:lnTo>
                <a:lnTo>
                  <a:pt x="237301" y="283075"/>
                </a:lnTo>
                <a:lnTo>
                  <a:pt x="253745" y="272915"/>
                </a:lnTo>
                <a:lnTo>
                  <a:pt x="270482" y="258808"/>
                </a:lnTo>
                <a:lnTo>
                  <a:pt x="284670" y="242450"/>
                </a:lnTo>
                <a:lnTo>
                  <a:pt x="293441" y="228465"/>
                </a:lnTo>
                <a:lnTo>
                  <a:pt x="173227" y="228465"/>
                </a:lnTo>
                <a:lnTo>
                  <a:pt x="165661" y="227988"/>
                </a:lnTo>
                <a:lnTo>
                  <a:pt x="128889" y="206468"/>
                </a:lnTo>
                <a:lnTo>
                  <a:pt x="124967" y="200398"/>
                </a:lnTo>
                <a:lnTo>
                  <a:pt x="120113" y="190873"/>
                </a:lnTo>
                <a:close/>
              </a:path>
              <a:path w="307975" h="302260">
                <a:moveTo>
                  <a:pt x="307847" y="196334"/>
                </a:moveTo>
                <a:lnTo>
                  <a:pt x="223392" y="196334"/>
                </a:lnTo>
                <a:lnTo>
                  <a:pt x="221868" y="199001"/>
                </a:lnTo>
                <a:lnTo>
                  <a:pt x="217427" y="205843"/>
                </a:lnTo>
                <a:lnTo>
                  <a:pt x="180869" y="227988"/>
                </a:lnTo>
                <a:lnTo>
                  <a:pt x="173227" y="228465"/>
                </a:lnTo>
                <a:lnTo>
                  <a:pt x="293441" y="228465"/>
                </a:lnTo>
                <a:lnTo>
                  <a:pt x="296287" y="223926"/>
                </a:lnTo>
                <a:lnTo>
                  <a:pt x="305307" y="203319"/>
                </a:lnTo>
                <a:lnTo>
                  <a:pt x="307847" y="196334"/>
                </a:lnTo>
                <a:close/>
              </a:path>
              <a:path w="307975" h="302260">
                <a:moveTo>
                  <a:pt x="174116" y="16756"/>
                </a:moveTo>
                <a:lnTo>
                  <a:pt x="171195" y="16756"/>
                </a:lnTo>
                <a:lnTo>
                  <a:pt x="148591" y="18706"/>
                </a:lnTo>
                <a:lnTo>
                  <a:pt x="106384" y="33847"/>
                </a:lnTo>
                <a:lnTo>
                  <a:pt x="65101" y="59372"/>
                </a:lnTo>
                <a:lnTo>
                  <a:pt x="30648" y="97091"/>
                </a:lnTo>
                <a:lnTo>
                  <a:pt x="7873" y="146423"/>
                </a:lnTo>
                <a:lnTo>
                  <a:pt x="24764" y="131437"/>
                </a:lnTo>
                <a:lnTo>
                  <a:pt x="36726" y="121249"/>
                </a:lnTo>
                <a:lnTo>
                  <a:pt x="49212" y="111371"/>
                </a:lnTo>
                <a:lnTo>
                  <a:pt x="61983" y="101969"/>
                </a:lnTo>
                <a:lnTo>
                  <a:pt x="74802" y="93210"/>
                </a:lnTo>
                <a:lnTo>
                  <a:pt x="131222" y="93210"/>
                </a:lnTo>
                <a:lnTo>
                  <a:pt x="136846" y="88876"/>
                </a:lnTo>
                <a:lnTo>
                  <a:pt x="147002" y="83875"/>
                </a:lnTo>
                <a:lnTo>
                  <a:pt x="158301" y="80875"/>
                </a:lnTo>
                <a:lnTo>
                  <a:pt x="170814" y="79875"/>
                </a:lnTo>
                <a:lnTo>
                  <a:pt x="297669" y="79875"/>
                </a:lnTo>
                <a:lnTo>
                  <a:pt x="297738" y="79621"/>
                </a:lnTo>
                <a:lnTo>
                  <a:pt x="271906" y="79621"/>
                </a:lnTo>
                <a:lnTo>
                  <a:pt x="266191" y="72763"/>
                </a:lnTo>
                <a:lnTo>
                  <a:pt x="254633" y="59769"/>
                </a:lnTo>
                <a:lnTo>
                  <a:pt x="245252" y="51300"/>
                </a:lnTo>
                <a:lnTo>
                  <a:pt x="234563" y="44545"/>
                </a:lnTo>
                <a:lnTo>
                  <a:pt x="219075" y="36695"/>
                </a:lnTo>
                <a:lnTo>
                  <a:pt x="208660" y="31615"/>
                </a:lnTo>
                <a:lnTo>
                  <a:pt x="219455" y="27170"/>
                </a:lnTo>
                <a:lnTo>
                  <a:pt x="234360" y="21455"/>
                </a:lnTo>
                <a:lnTo>
                  <a:pt x="245633" y="18883"/>
                </a:lnTo>
                <a:lnTo>
                  <a:pt x="293894" y="18883"/>
                </a:lnTo>
                <a:lnTo>
                  <a:pt x="292798" y="17264"/>
                </a:lnTo>
                <a:lnTo>
                  <a:pt x="180212" y="17264"/>
                </a:lnTo>
                <a:lnTo>
                  <a:pt x="174116" y="16756"/>
                </a:lnTo>
                <a:close/>
              </a:path>
              <a:path w="307975" h="302260">
                <a:moveTo>
                  <a:pt x="297669" y="79875"/>
                </a:moveTo>
                <a:lnTo>
                  <a:pt x="170814" y="79875"/>
                </a:lnTo>
                <a:lnTo>
                  <a:pt x="183328" y="80875"/>
                </a:lnTo>
                <a:lnTo>
                  <a:pt x="194627" y="83875"/>
                </a:lnTo>
                <a:lnTo>
                  <a:pt x="227552" y="114784"/>
                </a:lnTo>
                <a:lnTo>
                  <a:pt x="233425" y="143375"/>
                </a:lnTo>
                <a:lnTo>
                  <a:pt x="306938" y="143375"/>
                </a:lnTo>
                <a:lnTo>
                  <a:pt x="306897" y="141035"/>
                </a:lnTo>
                <a:lnTo>
                  <a:pt x="305355" y="123261"/>
                </a:lnTo>
                <a:lnTo>
                  <a:pt x="301694" y="106082"/>
                </a:lnTo>
                <a:lnTo>
                  <a:pt x="295020" y="89654"/>
                </a:lnTo>
                <a:lnTo>
                  <a:pt x="297669" y="79875"/>
                </a:lnTo>
                <a:close/>
              </a:path>
              <a:path w="307975" h="302260">
                <a:moveTo>
                  <a:pt x="293894" y="18883"/>
                </a:moveTo>
                <a:lnTo>
                  <a:pt x="245633" y="18883"/>
                </a:lnTo>
                <a:lnTo>
                  <a:pt x="254835" y="19311"/>
                </a:lnTo>
                <a:lnTo>
                  <a:pt x="263525" y="22598"/>
                </a:lnTo>
                <a:lnTo>
                  <a:pt x="270890" y="26408"/>
                </a:lnTo>
                <a:lnTo>
                  <a:pt x="276859" y="32504"/>
                </a:lnTo>
                <a:lnTo>
                  <a:pt x="279907" y="39616"/>
                </a:lnTo>
                <a:lnTo>
                  <a:pt x="281422" y="45269"/>
                </a:lnTo>
                <a:lnTo>
                  <a:pt x="281162" y="51601"/>
                </a:lnTo>
                <a:lnTo>
                  <a:pt x="279068" y="59815"/>
                </a:lnTo>
                <a:lnTo>
                  <a:pt x="275081" y="71112"/>
                </a:lnTo>
                <a:lnTo>
                  <a:pt x="271906" y="79621"/>
                </a:lnTo>
                <a:lnTo>
                  <a:pt x="297738" y="79621"/>
                </a:lnTo>
                <a:lnTo>
                  <a:pt x="301686" y="65043"/>
                </a:lnTo>
                <a:lnTo>
                  <a:pt x="302815" y="43648"/>
                </a:lnTo>
                <a:lnTo>
                  <a:pt x="298396" y="25538"/>
                </a:lnTo>
                <a:lnTo>
                  <a:pt x="293894" y="18883"/>
                </a:lnTo>
                <a:close/>
              </a:path>
              <a:path w="307975" h="302260">
                <a:moveTo>
                  <a:pt x="258484" y="0"/>
                </a:moveTo>
                <a:lnTo>
                  <a:pt x="213582" y="5357"/>
                </a:lnTo>
                <a:lnTo>
                  <a:pt x="180212" y="17264"/>
                </a:lnTo>
                <a:lnTo>
                  <a:pt x="292798" y="17264"/>
                </a:lnTo>
                <a:lnTo>
                  <a:pt x="288416" y="10787"/>
                </a:lnTo>
                <a:lnTo>
                  <a:pt x="280598" y="5334"/>
                </a:lnTo>
                <a:lnTo>
                  <a:pt x="270637" y="1738"/>
                </a:lnTo>
                <a:lnTo>
                  <a:pt x="258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576543" y="4072752"/>
            <a:ext cx="1825440" cy="16809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624583" y="4082796"/>
            <a:ext cx="1739264" cy="1594485"/>
          </a:xfrm>
          <a:custGeom>
            <a:avLst/>
            <a:gdLst/>
            <a:ahLst/>
            <a:cxnLst/>
            <a:rect l="l" t="t" r="r" b="b"/>
            <a:pathLst>
              <a:path w="1739264" h="1594485">
                <a:moveTo>
                  <a:pt x="1672336" y="0"/>
                </a:moveTo>
                <a:lnTo>
                  <a:pt x="66547" y="0"/>
                </a:lnTo>
                <a:lnTo>
                  <a:pt x="40665" y="5236"/>
                </a:lnTo>
                <a:lnTo>
                  <a:pt x="19510" y="19510"/>
                </a:lnTo>
                <a:lnTo>
                  <a:pt x="5236" y="40665"/>
                </a:lnTo>
                <a:lnTo>
                  <a:pt x="0" y="66547"/>
                </a:lnTo>
                <a:lnTo>
                  <a:pt x="0" y="1527505"/>
                </a:lnTo>
                <a:lnTo>
                  <a:pt x="5236" y="1553427"/>
                </a:lnTo>
                <a:lnTo>
                  <a:pt x="19510" y="1574596"/>
                </a:lnTo>
                <a:lnTo>
                  <a:pt x="40665" y="1588870"/>
                </a:lnTo>
                <a:lnTo>
                  <a:pt x="66547" y="1594103"/>
                </a:lnTo>
                <a:lnTo>
                  <a:pt x="1672336" y="1594103"/>
                </a:lnTo>
                <a:lnTo>
                  <a:pt x="1698218" y="1588870"/>
                </a:lnTo>
                <a:lnTo>
                  <a:pt x="1719373" y="1574596"/>
                </a:lnTo>
                <a:lnTo>
                  <a:pt x="1733647" y="1553427"/>
                </a:lnTo>
                <a:lnTo>
                  <a:pt x="1738883" y="1527505"/>
                </a:lnTo>
                <a:lnTo>
                  <a:pt x="1738883" y="66547"/>
                </a:lnTo>
                <a:lnTo>
                  <a:pt x="1733647" y="40665"/>
                </a:lnTo>
                <a:lnTo>
                  <a:pt x="1719373" y="19510"/>
                </a:lnTo>
                <a:lnTo>
                  <a:pt x="1698218" y="5236"/>
                </a:lnTo>
                <a:lnTo>
                  <a:pt x="16723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624583" y="4082796"/>
            <a:ext cx="1739264" cy="1594485"/>
          </a:xfrm>
          <a:custGeom>
            <a:avLst/>
            <a:gdLst/>
            <a:ahLst/>
            <a:cxnLst/>
            <a:rect l="l" t="t" r="r" b="b"/>
            <a:pathLst>
              <a:path w="1739264" h="1594485">
                <a:moveTo>
                  <a:pt x="0" y="66547"/>
                </a:moveTo>
                <a:lnTo>
                  <a:pt x="5236" y="40665"/>
                </a:lnTo>
                <a:lnTo>
                  <a:pt x="19510" y="19510"/>
                </a:lnTo>
                <a:lnTo>
                  <a:pt x="40665" y="5236"/>
                </a:lnTo>
                <a:lnTo>
                  <a:pt x="66547" y="0"/>
                </a:lnTo>
                <a:lnTo>
                  <a:pt x="1672336" y="0"/>
                </a:lnTo>
                <a:lnTo>
                  <a:pt x="1698218" y="5236"/>
                </a:lnTo>
                <a:lnTo>
                  <a:pt x="1719373" y="19510"/>
                </a:lnTo>
                <a:lnTo>
                  <a:pt x="1733647" y="40665"/>
                </a:lnTo>
                <a:lnTo>
                  <a:pt x="1738883" y="66547"/>
                </a:lnTo>
                <a:lnTo>
                  <a:pt x="1738883" y="1527505"/>
                </a:lnTo>
                <a:lnTo>
                  <a:pt x="1733647" y="1553427"/>
                </a:lnTo>
                <a:lnTo>
                  <a:pt x="1719373" y="1574596"/>
                </a:lnTo>
                <a:lnTo>
                  <a:pt x="1698218" y="1588870"/>
                </a:lnTo>
                <a:lnTo>
                  <a:pt x="1672336" y="1594103"/>
                </a:lnTo>
                <a:lnTo>
                  <a:pt x="66547" y="1594103"/>
                </a:lnTo>
                <a:lnTo>
                  <a:pt x="40665" y="1588870"/>
                </a:lnTo>
                <a:lnTo>
                  <a:pt x="19510" y="1574596"/>
                </a:lnTo>
                <a:lnTo>
                  <a:pt x="5236" y="1553427"/>
                </a:lnTo>
                <a:lnTo>
                  <a:pt x="0" y="1527505"/>
                </a:lnTo>
                <a:lnTo>
                  <a:pt x="0" y="66547"/>
                </a:lnTo>
                <a:close/>
              </a:path>
            </a:pathLst>
          </a:custGeom>
          <a:ln w="3175">
            <a:solidFill>
              <a:srgbClr val="BEBEBE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4416297" y="3013709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闭环管理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191511" y="4290059"/>
            <a:ext cx="558165" cy="558165"/>
          </a:xfrm>
          <a:custGeom>
            <a:avLst/>
            <a:gdLst/>
            <a:ahLst/>
            <a:cxnLst/>
            <a:rect l="l" t="t" r="r" b="b"/>
            <a:pathLst>
              <a:path w="558164" h="558164">
                <a:moveTo>
                  <a:pt x="278892" y="0"/>
                </a:moveTo>
                <a:lnTo>
                  <a:pt x="233648" y="3649"/>
                </a:lnTo>
                <a:lnTo>
                  <a:pt x="190731" y="14215"/>
                </a:lnTo>
                <a:lnTo>
                  <a:pt x="150714" y="31125"/>
                </a:lnTo>
                <a:lnTo>
                  <a:pt x="114171" y="53803"/>
                </a:lnTo>
                <a:lnTo>
                  <a:pt x="81676" y="81676"/>
                </a:lnTo>
                <a:lnTo>
                  <a:pt x="53803" y="114171"/>
                </a:lnTo>
                <a:lnTo>
                  <a:pt x="31125" y="150714"/>
                </a:lnTo>
                <a:lnTo>
                  <a:pt x="14215" y="190731"/>
                </a:lnTo>
                <a:lnTo>
                  <a:pt x="3649" y="233648"/>
                </a:lnTo>
                <a:lnTo>
                  <a:pt x="0" y="278891"/>
                </a:lnTo>
                <a:lnTo>
                  <a:pt x="3649" y="324135"/>
                </a:lnTo>
                <a:lnTo>
                  <a:pt x="14215" y="367052"/>
                </a:lnTo>
                <a:lnTo>
                  <a:pt x="31125" y="407069"/>
                </a:lnTo>
                <a:lnTo>
                  <a:pt x="53803" y="443612"/>
                </a:lnTo>
                <a:lnTo>
                  <a:pt x="81676" y="476107"/>
                </a:lnTo>
                <a:lnTo>
                  <a:pt x="114171" y="503980"/>
                </a:lnTo>
                <a:lnTo>
                  <a:pt x="150714" y="526658"/>
                </a:lnTo>
                <a:lnTo>
                  <a:pt x="190731" y="543568"/>
                </a:lnTo>
                <a:lnTo>
                  <a:pt x="233648" y="554134"/>
                </a:lnTo>
                <a:lnTo>
                  <a:pt x="278892" y="557783"/>
                </a:lnTo>
                <a:lnTo>
                  <a:pt x="324135" y="554134"/>
                </a:lnTo>
                <a:lnTo>
                  <a:pt x="367052" y="543568"/>
                </a:lnTo>
                <a:lnTo>
                  <a:pt x="407069" y="526658"/>
                </a:lnTo>
                <a:lnTo>
                  <a:pt x="443612" y="503980"/>
                </a:lnTo>
                <a:lnTo>
                  <a:pt x="476107" y="476107"/>
                </a:lnTo>
                <a:lnTo>
                  <a:pt x="503980" y="443612"/>
                </a:lnTo>
                <a:lnTo>
                  <a:pt x="526658" y="407069"/>
                </a:lnTo>
                <a:lnTo>
                  <a:pt x="543568" y="367052"/>
                </a:lnTo>
                <a:lnTo>
                  <a:pt x="554134" y="324135"/>
                </a:lnTo>
                <a:lnTo>
                  <a:pt x="557783" y="278891"/>
                </a:lnTo>
                <a:lnTo>
                  <a:pt x="554134" y="233648"/>
                </a:lnTo>
                <a:lnTo>
                  <a:pt x="543568" y="190731"/>
                </a:lnTo>
                <a:lnTo>
                  <a:pt x="526658" y="150714"/>
                </a:lnTo>
                <a:lnTo>
                  <a:pt x="503980" y="114171"/>
                </a:lnTo>
                <a:lnTo>
                  <a:pt x="476107" y="81676"/>
                </a:lnTo>
                <a:lnTo>
                  <a:pt x="443612" y="53803"/>
                </a:lnTo>
                <a:lnTo>
                  <a:pt x="407069" y="31125"/>
                </a:lnTo>
                <a:lnTo>
                  <a:pt x="367052" y="14215"/>
                </a:lnTo>
                <a:lnTo>
                  <a:pt x="324135" y="3649"/>
                </a:lnTo>
                <a:lnTo>
                  <a:pt x="27889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331720" y="4407153"/>
            <a:ext cx="342900" cy="278130"/>
          </a:xfrm>
          <a:custGeom>
            <a:avLst/>
            <a:gdLst/>
            <a:ahLst/>
            <a:cxnLst/>
            <a:rect l="l" t="t" r="r" b="b"/>
            <a:pathLst>
              <a:path w="342900" h="278129">
                <a:moveTo>
                  <a:pt x="144144" y="39497"/>
                </a:moveTo>
                <a:lnTo>
                  <a:pt x="100742" y="52720"/>
                </a:lnTo>
                <a:lnTo>
                  <a:pt x="51054" y="90424"/>
                </a:lnTo>
                <a:lnTo>
                  <a:pt x="13477" y="139588"/>
                </a:lnTo>
                <a:lnTo>
                  <a:pt x="0" y="186563"/>
                </a:lnTo>
                <a:lnTo>
                  <a:pt x="12463" y="224633"/>
                </a:lnTo>
                <a:lnTo>
                  <a:pt x="45227" y="253285"/>
                </a:lnTo>
                <a:lnTo>
                  <a:pt x="91350" y="271341"/>
                </a:lnTo>
                <a:lnTo>
                  <a:pt x="143891" y="277622"/>
                </a:lnTo>
                <a:lnTo>
                  <a:pt x="207539" y="268478"/>
                </a:lnTo>
                <a:lnTo>
                  <a:pt x="230747" y="257429"/>
                </a:lnTo>
                <a:lnTo>
                  <a:pt x="144144" y="257429"/>
                </a:lnTo>
                <a:lnTo>
                  <a:pt x="103552" y="256051"/>
                </a:lnTo>
                <a:lnTo>
                  <a:pt x="69437" y="244792"/>
                </a:lnTo>
                <a:lnTo>
                  <a:pt x="45275" y="225532"/>
                </a:lnTo>
                <a:lnTo>
                  <a:pt x="34543" y="200152"/>
                </a:lnTo>
                <a:lnTo>
                  <a:pt x="40026" y="173114"/>
                </a:lnTo>
                <a:lnTo>
                  <a:pt x="59956" y="149479"/>
                </a:lnTo>
                <a:lnTo>
                  <a:pt x="91140" y="131804"/>
                </a:lnTo>
                <a:lnTo>
                  <a:pt x="130556" y="122555"/>
                </a:lnTo>
                <a:lnTo>
                  <a:pt x="252839" y="122555"/>
                </a:lnTo>
                <a:lnTo>
                  <a:pt x="255171" y="114964"/>
                </a:lnTo>
                <a:lnTo>
                  <a:pt x="256286" y="105949"/>
                </a:lnTo>
                <a:lnTo>
                  <a:pt x="255309" y="97893"/>
                </a:lnTo>
                <a:lnTo>
                  <a:pt x="254089" y="95250"/>
                </a:lnTo>
                <a:lnTo>
                  <a:pt x="164592" y="95250"/>
                </a:lnTo>
                <a:lnTo>
                  <a:pt x="167512" y="86741"/>
                </a:lnTo>
                <a:lnTo>
                  <a:pt x="170344" y="74344"/>
                </a:lnTo>
                <a:lnTo>
                  <a:pt x="170735" y="63293"/>
                </a:lnTo>
                <a:lnTo>
                  <a:pt x="168530" y="53933"/>
                </a:lnTo>
                <a:lnTo>
                  <a:pt x="163575" y="46609"/>
                </a:lnTo>
                <a:lnTo>
                  <a:pt x="158877" y="41910"/>
                </a:lnTo>
                <a:lnTo>
                  <a:pt x="152146" y="39624"/>
                </a:lnTo>
                <a:lnTo>
                  <a:pt x="144144" y="39497"/>
                </a:lnTo>
                <a:close/>
              </a:path>
              <a:path w="342900" h="278129">
                <a:moveTo>
                  <a:pt x="252839" y="122555"/>
                </a:moveTo>
                <a:lnTo>
                  <a:pt x="130556" y="122555"/>
                </a:lnTo>
                <a:lnTo>
                  <a:pt x="171166" y="123898"/>
                </a:lnTo>
                <a:lnTo>
                  <a:pt x="205311" y="135112"/>
                </a:lnTo>
                <a:lnTo>
                  <a:pt x="229479" y="154398"/>
                </a:lnTo>
                <a:lnTo>
                  <a:pt x="240156" y="179959"/>
                </a:lnTo>
                <a:lnTo>
                  <a:pt x="234674" y="206886"/>
                </a:lnTo>
                <a:lnTo>
                  <a:pt x="214772" y="230409"/>
                </a:lnTo>
                <a:lnTo>
                  <a:pt x="183560" y="248074"/>
                </a:lnTo>
                <a:lnTo>
                  <a:pt x="144144" y="257429"/>
                </a:lnTo>
                <a:lnTo>
                  <a:pt x="230747" y="257429"/>
                </a:lnTo>
                <a:lnTo>
                  <a:pt x="256555" y="245141"/>
                </a:lnTo>
                <a:lnTo>
                  <a:pt x="288069" y="213756"/>
                </a:lnTo>
                <a:lnTo>
                  <a:pt x="299212" y="180467"/>
                </a:lnTo>
                <a:lnTo>
                  <a:pt x="295491" y="163145"/>
                </a:lnTo>
                <a:lnTo>
                  <a:pt x="285829" y="149717"/>
                </a:lnTo>
                <a:lnTo>
                  <a:pt x="272476" y="139979"/>
                </a:lnTo>
                <a:lnTo>
                  <a:pt x="257682" y="133731"/>
                </a:lnTo>
                <a:lnTo>
                  <a:pt x="252603" y="132334"/>
                </a:lnTo>
                <a:lnTo>
                  <a:pt x="249428" y="131318"/>
                </a:lnTo>
                <a:lnTo>
                  <a:pt x="252094" y="124968"/>
                </a:lnTo>
                <a:lnTo>
                  <a:pt x="252839" y="122555"/>
                </a:lnTo>
                <a:close/>
              </a:path>
              <a:path w="342900" h="278129">
                <a:moveTo>
                  <a:pt x="136017" y="148971"/>
                </a:moveTo>
                <a:lnTo>
                  <a:pt x="89028" y="169215"/>
                </a:lnTo>
                <a:lnTo>
                  <a:pt x="75884" y="199830"/>
                </a:lnTo>
                <a:lnTo>
                  <a:pt x="79232" y="217201"/>
                </a:lnTo>
                <a:lnTo>
                  <a:pt x="89985" y="231667"/>
                </a:lnTo>
                <a:lnTo>
                  <a:pt x="107442" y="241300"/>
                </a:lnTo>
                <a:lnTo>
                  <a:pt x="129123" y="244050"/>
                </a:lnTo>
                <a:lnTo>
                  <a:pt x="150209" y="239109"/>
                </a:lnTo>
                <a:lnTo>
                  <a:pt x="168199" y="227548"/>
                </a:lnTo>
                <a:lnTo>
                  <a:pt x="171365" y="223178"/>
                </a:lnTo>
                <a:lnTo>
                  <a:pt x="110065" y="223178"/>
                </a:lnTo>
                <a:lnTo>
                  <a:pt x="102869" y="221615"/>
                </a:lnTo>
                <a:lnTo>
                  <a:pt x="97510" y="217618"/>
                </a:lnTo>
                <a:lnTo>
                  <a:pt x="94662" y="212026"/>
                </a:lnTo>
                <a:lnTo>
                  <a:pt x="94458" y="205577"/>
                </a:lnTo>
                <a:lnTo>
                  <a:pt x="97028" y="199009"/>
                </a:lnTo>
                <a:lnTo>
                  <a:pt x="99822" y="194818"/>
                </a:lnTo>
                <a:lnTo>
                  <a:pt x="104140" y="191770"/>
                </a:lnTo>
                <a:lnTo>
                  <a:pt x="108712" y="190119"/>
                </a:lnTo>
                <a:lnTo>
                  <a:pt x="113411" y="188595"/>
                </a:lnTo>
                <a:lnTo>
                  <a:pt x="133004" y="188595"/>
                </a:lnTo>
                <a:lnTo>
                  <a:pt x="134874" y="184912"/>
                </a:lnTo>
                <a:lnTo>
                  <a:pt x="136906" y="181737"/>
                </a:lnTo>
                <a:lnTo>
                  <a:pt x="140969" y="180213"/>
                </a:lnTo>
                <a:lnTo>
                  <a:pt x="181602" y="180213"/>
                </a:lnTo>
                <a:lnTo>
                  <a:pt x="179927" y="173847"/>
                </a:lnTo>
                <a:lnTo>
                  <a:pt x="167949" y="159879"/>
                </a:lnTo>
                <a:lnTo>
                  <a:pt x="149732" y="151257"/>
                </a:lnTo>
                <a:lnTo>
                  <a:pt x="142875" y="149479"/>
                </a:lnTo>
                <a:lnTo>
                  <a:pt x="136017" y="148971"/>
                </a:lnTo>
                <a:close/>
              </a:path>
              <a:path w="342900" h="278129">
                <a:moveTo>
                  <a:pt x="133004" y="188595"/>
                </a:moveTo>
                <a:lnTo>
                  <a:pt x="118491" y="188595"/>
                </a:lnTo>
                <a:lnTo>
                  <a:pt x="122809" y="190246"/>
                </a:lnTo>
                <a:lnTo>
                  <a:pt x="128317" y="194300"/>
                </a:lnTo>
                <a:lnTo>
                  <a:pt x="131304" y="199830"/>
                </a:lnTo>
                <a:lnTo>
                  <a:pt x="131361" y="200152"/>
                </a:lnTo>
                <a:lnTo>
                  <a:pt x="131667" y="206408"/>
                </a:lnTo>
                <a:lnTo>
                  <a:pt x="129031" y="213106"/>
                </a:lnTo>
                <a:lnTo>
                  <a:pt x="123979" y="218686"/>
                </a:lnTo>
                <a:lnTo>
                  <a:pt x="117379" y="222123"/>
                </a:lnTo>
                <a:lnTo>
                  <a:pt x="110065" y="223178"/>
                </a:lnTo>
                <a:lnTo>
                  <a:pt x="171365" y="223178"/>
                </a:lnTo>
                <a:lnTo>
                  <a:pt x="180594" y="210439"/>
                </a:lnTo>
                <a:lnTo>
                  <a:pt x="183751" y="195072"/>
                </a:lnTo>
                <a:lnTo>
                  <a:pt x="140716" y="195072"/>
                </a:lnTo>
                <a:lnTo>
                  <a:pt x="137541" y="193421"/>
                </a:lnTo>
                <a:lnTo>
                  <a:pt x="133985" y="192151"/>
                </a:lnTo>
                <a:lnTo>
                  <a:pt x="133004" y="188595"/>
                </a:lnTo>
                <a:close/>
              </a:path>
              <a:path w="342900" h="278129">
                <a:moveTo>
                  <a:pt x="181602" y="180213"/>
                </a:moveTo>
                <a:lnTo>
                  <a:pt x="140969" y="180213"/>
                </a:lnTo>
                <a:lnTo>
                  <a:pt x="144399" y="181483"/>
                </a:lnTo>
                <a:lnTo>
                  <a:pt x="147828" y="182626"/>
                </a:lnTo>
                <a:lnTo>
                  <a:pt x="149225" y="186563"/>
                </a:lnTo>
                <a:lnTo>
                  <a:pt x="146913" y="190246"/>
                </a:lnTo>
                <a:lnTo>
                  <a:pt x="145161" y="193167"/>
                </a:lnTo>
                <a:lnTo>
                  <a:pt x="140716" y="195072"/>
                </a:lnTo>
                <a:lnTo>
                  <a:pt x="183751" y="195072"/>
                </a:lnTo>
                <a:lnTo>
                  <a:pt x="184523" y="191315"/>
                </a:lnTo>
                <a:lnTo>
                  <a:pt x="181602" y="180213"/>
                </a:lnTo>
                <a:close/>
              </a:path>
              <a:path w="342900" h="278129">
                <a:moveTo>
                  <a:pt x="315481" y="26642"/>
                </a:moveTo>
                <a:lnTo>
                  <a:pt x="255075" y="26642"/>
                </a:lnTo>
                <a:lnTo>
                  <a:pt x="271430" y="29527"/>
                </a:lnTo>
                <a:lnTo>
                  <a:pt x="286690" y="36603"/>
                </a:lnTo>
                <a:lnTo>
                  <a:pt x="299974" y="47752"/>
                </a:lnTo>
                <a:lnTo>
                  <a:pt x="309812" y="62132"/>
                </a:lnTo>
                <a:lnTo>
                  <a:pt x="315341" y="78025"/>
                </a:lnTo>
                <a:lnTo>
                  <a:pt x="316583" y="94561"/>
                </a:lnTo>
                <a:lnTo>
                  <a:pt x="313563" y="110871"/>
                </a:lnTo>
                <a:lnTo>
                  <a:pt x="311404" y="117729"/>
                </a:lnTo>
                <a:lnTo>
                  <a:pt x="315087" y="124968"/>
                </a:lnTo>
                <a:lnTo>
                  <a:pt x="322072" y="127381"/>
                </a:lnTo>
                <a:lnTo>
                  <a:pt x="328930" y="129413"/>
                </a:lnTo>
                <a:lnTo>
                  <a:pt x="336169" y="125730"/>
                </a:lnTo>
                <a:lnTo>
                  <a:pt x="338581" y="118872"/>
                </a:lnTo>
                <a:lnTo>
                  <a:pt x="342782" y="95984"/>
                </a:lnTo>
                <a:lnTo>
                  <a:pt x="341042" y="72739"/>
                </a:lnTo>
                <a:lnTo>
                  <a:pt x="333277" y="50399"/>
                </a:lnTo>
                <a:lnTo>
                  <a:pt x="319405" y="30226"/>
                </a:lnTo>
                <a:lnTo>
                  <a:pt x="315481" y="26642"/>
                </a:lnTo>
                <a:close/>
              </a:path>
              <a:path w="342900" h="278129">
                <a:moveTo>
                  <a:pt x="289886" y="68453"/>
                </a:moveTo>
                <a:lnTo>
                  <a:pt x="254762" y="68453"/>
                </a:lnTo>
                <a:lnTo>
                  <a:pt x="262763" y="70485"/>
                </a:lnTo>
                <a:lnTo>
                  <a:pt x="268097" y="76327"/>
                </a:lnTo>
                <a:lnTo>
                  <a:pt x="273431" y="82423"/>
                </a:lnTo>
                <a:lnTo>
                  <a:pt x="274955" y="90424"/>
                </a:lnTo>
                <a:lnTo>
                  <a:pt x="272471" y="97893"/>
                </a:lnTo>
                <a:lnTo>
                  <a:pt x="270763" y="103505"/>
                </a:lnTo>
                <a:lnTo>
                  <a:pt x="273938" y="109855"/>
                </a:lnTo>
                <a:lnTo>
                  <a:pt x="280035" y="111633"/>
                </a:lnTo>
                <a:lnTo>
                  <a:pt x="285877" y="113792"/>
                </a:lnTo>
                <a:lnTo>
                  <a:pt x="292227" y="110363"/>
                </a:lnTo>
                <a:lnTo>
                  <a:pt x="294131" y="104521"/>
                </a:lnTo>
                <a:lnTo>
                  <a:pt x="296290" y="93307"/>
                </a:lnTo>
                <a:lnTo>
                  <a:pt x="295497" y="81962"/>
                </a:lnTo>
                <a:lnTo>
                  <a:pt x="291703" y="71070"/>
                </a:lnTo>
                <a:lnTo>
                  <a:pt x="289886" y="68453"/>
                </a:lnTo>
                <a:close/>
              </a:path>
              <a:path w="342900" h="278129">
                <a:moveTo>
                  <a:pt x="222662" y="79248"/>
                </a:moveTo>
                <a:lnTo>
                  <a:pt x="200588" y="82109"/>
                </a:lnTo>
                <a:lnTo>
                  <a:pt x="175513" y="90424"/>
                </a:lnTo>
                <a:lnTo>
                  <a:pt x="164592" y="95250"/>
                </a:lnTo>
                <a:lnTo>
                  <a:pt x="254089" y="95250"/>
                </a:lnTo>
                <a:lnTo>
                  <a:pt x="252094" y="90932"/>
                </a:lnTo>
                <a:lnTo>
                  <a:pt x="240307" y="82101"/>
                </a:lnTo>
                <a:lnTo>
                  <a:pt x="222662" y="79248"/>
                </a:lnTo>
                <a:close/>
              </a:path>
              <a:path w="342900" h="278129">
                <a:moveTo>
                  <a:pt x="254125" y="46783"/>
                </a:moveTo>
                <a:lnTo>
                  <a:pt x="242824" y="47752"/>
                </a:lnTo>
                <a:lnTo>
                  <a:pt x="236728" y="49022"/>
                </a:lnTo>
                <a:lnTo>
                  <a:pt x="232918" y="55118"/>
                </a:lnTo>
                <a:lnTo>
                  <a:pt x="234315" y="61214"/>
                </a:lnTo>
                <a:lnTo>
                  <a:pt x="235331" y="67310"/>
                </a:lnTo>
                <a:lnTo>
                  <a:pt x="241427" y="70993"/>
                </a:lnTo>
                <a:lnTo>
                  <a:pt x="247523" y="69723"/>
                </a:lnTo>
                <a:lnTo>
                  <a:pt x="254762" y="68453"/>
                </a:lnTo>
                <a:lnTo>
                  <a:pt x="289886" y="68453"/>
                </a:lnTo>
                <a:lnTo>
                  <a:pt x="284861" y="61214"/>
                </a:lnTo>
                <a:lnTo>
                  <a:pt x="275774" y="53609"/>
                </a:lnTo>
                <a:lnTo>
                  <a:pt x="265318" y="48768"/>
                </a:lnTo>
                <a:lnTo>
                  <a:pt x="254125" y="46783"/>
                </a:lnTo>
                <a:close/>
              </a:path>
              <a:path w="342900" h="278129">
                <a:moveTo>
                  <a:pt x="248666" y="0"/>
                </a:moveTo>
                <a:lnTo>
                  <a:pt x="240792" y="635"/>
                </a:lnTo>
                <a:lnTo>
                  <a:pt x="233172" y="2286"/>
                </a:lnTo>
                <a:lnTo>
                  <a:pt x="226060" y="3937"/>
                </a:lnTo>
                <a:lnTo>
                  <a:pt x="221487" y="10795"/>
                </a:lnTo>
                <a:lnTo>
                  <a:pt x="223138" y="17907"/>
                </a:lnTo>
                <a:lnTo>
                  <a:pt x="224409" y="24892"/>
                </a:lnTo>
                <a:lnTo>
                  <a:pt x="231648" y="29337"/>
                </a:lnTo>
                <a:lnTo>
                  <a:pt x="238506" y="28067"/>
                </a:lnTo>
                <a:lnTo>
                  <a:pt x="255075" y="26642"/>
                </a:lnTo>
                <a:lnTo>
                  <a:pt x="315481" y="26642"/>
                </a:lnTo>
                <a:lnTo>
                  <a:pt x="305776" y="17776"/>
                </a:lnTo>
                <a:lnTo>
                  <a:pt x="290385" y="8636"/>
                </a:lnTo>
                <a:lnTo>
                  <a:pt x="273756" y="2829"/>
                </a:lnTo>
                <a:lnTo>
                  <a:pt x="256412" y="381"/>
                </a:lnTo>
                <a:lnTo>
                  <a:pt x="248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6594729" y="5823000"/>
            <a:ext cx="10953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快速部署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维护成本更低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756664" y="3637026"/>
            <a:ext cx="12738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支持多院区模式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649339" y="3647059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遵循国家标准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002394" y="3637534"/>
            <a:ext cx="12738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对接系统更简单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039225" y="5832144"/>
            <a:ext cx="10953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提高系统性能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减少硬件投入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067814" y="5147309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配置灵活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610100" y="2164079"/>
            <a:ext cx="559435" cy="559435"/>
          </a:xfrm>
          <a:custGeom>
            <a:avLst/>
            <a:gdLst/>
            <a:ahLst/>
            <a:cxnLst/>
            <a:rect l="l" t="t" r="r" b="b"/>
            <a:pathLst>
              <a:path w="559435" h="559435">
                <a:moveTo>
                  <a:pt x="279653" y="0"/>
                </a:moveTo>
                <a:lnTo>
                  <a:pt x="234296" y="3660"/>
                </a:lnTo>
                <a:lnTo>
                  <a:pt x="191268" y="14258"/>
                </a:lnTo>
                <a:lnTo>
                  <a:pt x="151144" y="31217"/>
                </a:lnTo>
                <a:lnTo>
                  <a:pt x="114501" y="53961"/>
                </a:lnTo>
                <a:lnTo>
                  <a:pt x="81914" y="81915"/>
                </a:lnTo>
                <a:lnTo>
                  <a:pt x="53961" y="114501"/>
                </a:lnTo>
                <a:lnTo>
                  <a:pt x="31217" y="151144"/>
                </a:lnTo>
                <a:lnTo>
                  <a:pt x="14258" y="191268"/>
                </a:lnTo>
                <a:lnTo>
                  <a:pt x="3660" y="234296"/>
                </a:lnTo>
                <a:lnTo>
                  <a:pt x="0" y="279654"/>
                </a:lnTo>
                <a:lnTo>
                  <a:pt x="3660" y="325011"/>
                </a:lnTo>
                <a:lnTo>
                  <a:pt x="14258" y="368039"/>
                </a:lnTo>
                <a:lnTo>
                  <a:pt x="31217" y="408163"/>
                </a:lnTo>
                <a:lnTo>
                  <a:pt x="53961" y="444806"/>
                </a:lnTo>
                <a:lnTo>
                  <a:pt x="81914" y="477393"/>
                </a:lnTo>
                <a:lnTo>
                  <a:pt x="114501" y="505346"/>
                </a:lnTo>
                <a:lnTo>
                  <a:pt x="151144" y="528090"/>
                </a:lnTo>
                <a:lnTo>
                  <a:pt x="191268" y="545049"/>
                </a:lnTo>
                <a:lnTo>
                  <a:pt x="234296" y="555647"/>
                </a:lnTo>
                <a:lnTo>
                  <a:pt x="279653" y="559308"/>
                </a:lnTo>
                <a:lnTo>
                  <a:pt x="325011" y="555647"/>
                </a:lnTo>
                <a:lnTo>
                  <a:pt x="368039" y="545049"/>
                </a:lnTo>
                <a:lnTo>
                  <a:pt x="408163" y="528090"/>
                </a:lnTo>
                <a:lnTo>
                  <a:pt x="444806" y="505346"/>
                </a:lnTo>
                <a:lnTo>
                  <a:pt x="477393" y="477393"/>
                </a:lnTo>
                <a:lnTo>
                  <a:pt x="505346" y="444806"/>
                </a:lnTo>
                <a:lnTo>
                  <a:pt x="528090" y="408163"/>
                </a:lnTo>
                <a:lnTo>
                  <a:pt x="545049" y="368039"/>
                </a:lnTo>
                <a:lnTo>
                  <a:pt x="555647" y="325011"/>
                </a:lnTo>
                <a:lnTo>
                  <a:pt x="559308" y="279654"/>
                </a:lnTo>
                <a:lnTo>
                  <a:pt x="555647" y="234296"/>
                </a:lnTo>
                <a:lnTo>
                  <a:pt x="545049" y="191268"/>
                </a:lnTo>
                <a:lnTo>
                  <a:pt x="528090" y="151144"/>
                </a:lnTo>
                <a:lnTo>
                  <a:pt x="505346" y="114501"/>
                </a:lnTo>
                <a:lnTo>
                  <a:pt x="477393" y="81915"/>
                </a:lnTo>
                <a:lnTo>
                  <a:pt x="444806" y="53961"/>
                </a:lnTo>
                <a:lnTo>
                  <a:pt x="408163" y="31217"/>
                </a:lnTo>
                <a:lnTo>
                  <a:pt x="368039" y="14258"/>
                </a:lnTo>
                <a:lnTo>
                  <a:pt x="325011" y="3660"/>
                </a:lnTo>
                <a:lnTo>
                  <a:pt x="27965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750308" y="2272283"/>
            <a:ext cx="280670" cy="342900"/>
          </a:xfrm>
          <a:custGeom>
            <a:avLst/>
            <a:gdLst/>
            <a:ahLst/>
            <a:cxnLst/>
            <a:rect l="l" t="t" r="r" b="b"/>
            <a:pathLst>
              <a:path w="280670" h="342900">
                <a:moveTo>
                  <a:pt x="79734" y="83774"/>
                </a:moveTo>
                <a:lnTo>
                  <a:pt x="27324" y="109618"/>
                </a:lnTo>
                <a:lnTo>
                  <a:pt x="4028" y="151675"/>
                </a:lnTo>
                <a:lnTo>
                  <a:pt x="0" y="178180"/>
                </a:lnTo>
                <a:lnTo>
                  <a:pt x="0" y="192786"/>
                </a:lnTo>
                <a:lnTo>
                  <a:pt x="16414" y="263509"/>
                </a:lnTo>
                <a:lnTo>
                  <a:pt x="49783" y="318135"/>
                </a:lnTo>
                <a:lnTo>
                  <a:pt x="85978" y="342900"/>
                </a:lnTo>
                <a:lnTo>
                  <a:pt x="92709" y="342900"/>
                </a:lnTo>
                <a:lnTo>
                  <a:pt x="106755" y="339171"/>
                </a:lnTo>
                <a:lnTo>
                  <a:pt x="119538" y="334311"/>
                </a:lnTo>
                <a:lnTo>
                  <a:pt x="132750" y="330094"/>
                </a:lnTo>
                <a:lnTo>
                  <a:pt x="148081" y="328294"/>
                </a:lnTo>
                <a:lnTo>
                  <a:pt x="233718" y="328294"/>
                </a:lnTo>
                <a:lnTo>
                  <a:pt x="242657" y="318450"/>
                </a:lnTo>
                <a:lnTo>
                  <a:pt x="267842" y="281241"/>
                </a:lnTo>
                <a:lnTo>
                  <a:pt x="280415" y="251460"/>
                </a:lnTo>
                <a:lnTo>
                  <a:pt x="263153" y="241490"/>
                </a:lnTo>
                <a:lnTo>
                  <a:pt x="249189" y="227996"/>
                </a:lnTo>
                <a:lnTo>
                  <a:pt x="239250" y="210454"/>
                </a:lnTo>
                <a:lnTo>
                  <a:pt x="234061" y="188340"/>
                </a:lnTo>
                <a:lnTo>
                  <a:pt x="235751" y="163923"/>
                </a:lnTo>
                <a:lnTo>
                  <a:pt x="243395" y="144351"/>
                </a:lnTo>
                <a:lnTo>
                  <a:pt x="255706" y="128994"/>
                </a:lnTo>
                <a:lnTo>
                  <a:pt x="271399" y="117220"/>
                </a:lnTo>
                <a:lnTo>
                  <a:pt x="260961" y="104798"/>
                </a:lnTo>
                <a:lnTo>
                  <a:pt x="252328" y="98043"/>
                </a:lnTo>
                <a:lnTo>
                  <a:pt x="134492" y="98043"/>
                </a:lnTo>
                <a:lnTo>
                  <a:pt x="125475" y="93599"/>
                </a:lnTo>
                <a:lnTo>
                  <a:pt x="118744" y="91312"/>
                </a:lnTo>
                <a:lnTo>
                  <a:pt x="112641" y="88975"/>
                </a:lnTo>
                <a:lnTo>
                  <a:pt x="106298" y="87090"/>
                </a:lnTo>
                <a:lnTo>
                  <a:pt x="99956" y="85633"/>
                </a:lnTo>
                <a:lnTo>
                  <a:pt x="93852" y="84581"/>
                </a:lnTo>
                <a:lnTo>
                  <a:pt x="79734" y="83774"/>
                </a:lnTo>
                <a:close/>
              </a:path>
              <a:path w="280670" h="342900">
                <a:moveTo>
                  <a:pt x="233718" y="328294"/>
                </a:moveTo>
                <a:lnTo>
                  <a:pt x="148081" y="328294"/>
                </a:lnTo>
                <a:lnTo>
                  <a:pt x="162504" y="330827"/>
                </a:lnTo>
                <a:lnTo>
                  <a:pt x="175831" y="335406"/>
                </a:lnTo>
                <a:lnTo>
                  <a:pt x="189158" y="339796"/>
                </a:lnTo>
                <a:lnTo>
                  <a:pt x="203580" y="341756"/>
                </a:lnTo>
                <a:lnTo>
                  <a:pt x="219575" y="338353"/>
                </a:lnTo>
                <a:lnTo>
                  <a:pt x="232378" y="329771"/>
                </a:lnTo>
                <a:lnTo>
                  <a:pt x="233718" y="328294"/>
                </a:lnTo>
                <a:close/>
              </a:path>
              <a:path w="280670" h="342900">
                <a:moveTo>
                  <a:pt x="199497" y="82615"/>
                </a:moveTo>
                <a:lnTo>
                  <a:pt x="185419" y="84661"/>
                </a:lnTo>
                <a:lnTo>
                  <a:pt x="172200" y="88636"/>
                </a:lnTo>
                <a:lnTo>
                  <a:pt x="159384" y="93599"/>
                </a:lnTo>
                <a:lnTo>
                  <a:pt x="153796" y="94741"/>
                </a:lnTo>
                <a:lnTo>
                  <a:pt x="148081" y="98043"/>
                </a:lnTo>
                <a:lnTo>
                  <a:pt x="252328" y="98043"/>
                </a:lnTo>
                <a:lnTo>
                  <a:pt x="248189" y="94805"/>
                </a:lnTo>
                <a:lnTo>
                  <a:pt x="232894" y="87574"/>
                </a:lnTo>
                <a:lnTo>
                  <a:pt x="214883" y="83438"/>
                </a:lnTo>
                <a:lnTo>
                  <a:pt x="199497" y="82615"/>
                </a:lnTo>
                <a:close/>
              </a:path>
              <a:path w="280670" h="342900">
                <a:moveTo>
                  <a:pt x="208025" y="0"/>
                </a:moveTo>
                <a:lnTo>
                  <a:pt x="205739" y="0"/>
                </a:lnTo>
                <a:lnTo>
                  <a:pt x="192139" y="3264"/>
                </a:lnTo>
                <a:lnTo>
                  <a:pt x="158241" y="24891"/>
                </a:lnTo>
                <a:lnTo>
                  <a:pt x="139989" y="62468"/>
                </a:lnTo>
                <a:lnTo>
                  <a:pt x="139064" y="78993"/>
                </a:lnTo>
                <a:lnTo>
                  <a:pt x="155914" y="78160"/>
                </a:lnTo>
                <a:lnTo>
                  <a:pt x="189864" y="55371"/>
                </a:lnTo>
                <a:lnTo>
                  <a:pt x="207742" y="16760"/>
                </a:lnTo>
                <a:lnTo>
                  <a:pt x="208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1870329" y="5823000"/>
            <a:ext cx="9169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快速部署 实施周期短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110354" y="3656457"/>
            <a:ext cx="18084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满足电子病历评级标准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149090" y="5823000"/>
            <a:ext cx="1452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医护处理效率更高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947" y="288416"/>
            <a:ext cx="111484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36640" algn="l"/>
              </a:tabLst>
            </a:pPr>
            <a:r>
              <a:rPr sz="2400" dirty="0">
                <a:solidFill>
                  <a:srgbClr val="3B71C7"/>
                </a:solidFill>
              </a:rPr>
              <a:t>新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2400" dirty="0">
                <a:solidFill>
                  <a:srgbClr val="3B71C7"/>
                </a:solidFill>
              </a:rPr>
              <a:t>代医院信息管理系统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面向医联体</a:t>
            </a:r>
            <a:r>
              <a:rPr sz="2400" i="0" spc="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2400" dirty="0">
                <a:solidFill>
                  <a:srgbClr val="3B71C7"/>
                </a:solidFill>
              </a:rPr>
              <a:t>医共体	统一人</a:t>
            </a:r>
            <a:r>
              <a:rPr sz="2400" i="0" spc="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2400" dirty="0">
                <a:solidFill>
                  <a:srgbClr val="3B71C7"/>
                </a:solidFill>
              </a:rPr>
              <a:t>财</a:t>
            </a:r>
            <a:r>
              <a:rPr sz="2400" i="0" spc="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2400" dirty="0">
                <a:solidFill>
                  <a:srgbClr val="3B71C7"/>
                </a:solidFill>
              </a:rPr>
              <a:t>物管理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0110"/>
            <a:ext cx="12156440" cy="29209"/>
          </a:xfrm>
          <a:custGeom>
            <a:avLst/>
            <a:gdLst/>
            <a:ahLst/>
            <a:cxnLst/>
            <a:rect l="l" t="t" r="r" b="b"/>
            <a:pathLst>
              <a:path w="12156440" h="29209">
                <a:moveTo>
                  <a:pt x="0" y="28997"/>
                </a:moveTo>
                <a:lnTo>
                  <a:pt x="12156186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7931" y="847344"/>
            <a:ext cx="6028563" cy="323811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9747" y="861060"/>
            <a:ext cx="5924931" cy="313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4904" y="966216"/>
            <a:ext cx="5724144" cy="2933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7075" y="2804171"/>
            <a:ext cx="6019419" cy="3966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8891" y="2817863"/>
            <a:ext cx="5915787" cy="3862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4047" y="2923032"/>
            <a:ext cx="5715000" cy="36621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04585" indent="-287020">
              <a:lnSpc>
                <a:spcPct val="100000"/>
              </a:lnSpc>
              <a:spcBef>
                <a:spcPts val="100"/>
              </a:spcBef>
              <a:buClr>
                <a:srgbClr val="3A8BCA"/>
              </a:buClr>
              <a:buFont typeface="Wingdings" panose="05000000000000000000"/>
              <a:buChar char="⚫"/>
              <a:tabLst>
                <a:tab pos="6205220" algn="l"/>
              </a:tabLst>
            </a:pPr>
            <a:r>
              <a:rPr dirty="0"/>
              <a:t>医院定义上下级属性，满足医联体/医共体模式</a:t>
            </a:r>
            <a:endParaRPr dirty="0"/>
          </a:p>
          <a:p>
            <a:pPr marL="5905500">
              <a:lnSpc>
                <a:spcPct val="100000"/>
              </a:lnSpc>
              <a:spcBef>
                <a:spcPts val="30"/>
              </a:spcBef>
              <a:buClr>
                <a:srgbClr val="3A8BCA"/>
              </a:buClr>
              <a:buFont typeface="Wingdings" panose="05000000000000000000"/>
              <a:buChar char="⚫"/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6204585" indent="-287020">
              <a:lnSpc>
                <a:spcPct val="100000"/>
              </a:lnSpc>
              <a:buClr>
                <a:srgbClr val="3A8BCA"/>
              </a:buClr>
              <a:buFont typeface="Wingdings" panose="05000000000000000000"/>
              <a:buChar char="⚫"/>
              <a:tabLst>
                <a:tab pos="6205220" algn="l"/>
              </a:tabLst>
            </a:pPr>
            <a:r>
              <a:rPr dirty="0"/>
              <a:t>用户同一工号可按照读写查看权限分配至多院区</a:t>
            </a:r>
            <a:endParaRPr dirty="0"/>
          </a:p>
          <a:p>
            <a:pPr marL="5905500">
              <a:lnSpc>
                <a:spcPct val="100000"/>
              </a:lnSpc>
              <a:spcBef>
                <a:spcPts val="35"/>
              </a:spcBef>
              <a:buClr>
                <a:srgbClr val="3A8BCA"/>
              </a:buClr>
              <a:buFont typeface="Wingdings" panose="05000000000000000000"/>
              <a:buChar char="⚫"/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6204585" marR="5080" indent="-287020">
              <a:lnSpc>
                <a:spcPct val="100000"/>
              </a:lnSpc>
              <a:buClr>
                <a:srgbClr val="3A8BCA"/>
              </a:buClr>
              <a:buFont typeface="Wingdings" panose="05000000000000000000"/>
              <a:buChar char="⚫"/>
              <a:tabLst>
                <a:tab pos="6205220" algn="l"/>
              </a:tabLst>
            </a:pPr>
            <a:r>
              <a:rPr dirty="0"/>
              <a:t>药品、检验、检查等项目统一字典管理，可按照</a:t>
            </a:r>
            <a:r>
              <a:rPr spc="-1375" dirty="0"/>
              <a:t>医 </a:t>
            </a:r>
            <a:r>
              <a:rPr dirty="0"/>
              <a:t>院单独设置目录、收费价格</a:t>
            </a:r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022847" y="3602747"/>
            <a:ext cx="6138290" cy="3168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74664" y="3616426"/>
            <a:ext cx="6034659" cy="30643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179820" y="3721608"/>
            <a:ext cx="5833872" cy="28635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  <p:custDataLst>
      <p:tags r:id="rId10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791" y="345440"/>
            <a:ext cx="6298311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新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2400" dirty="0">
                <a:solidFill>
                  <a:srgbClr val="3B71C7"/>
                </a:solidFill>
              </a:rPr>
              <a:t>代医院信息管理系统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全闭环管理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934974"/>
            <a:ext cx="12192000" cy="29209"/>
          </a:xfrm>
          <a:custGeom>
            <a:avLst/>
            <a:gdLst/>
            <a:ahLst/>
            <a:cxnLst/>
            <a:rect l="l" t="t" r="r" b="b"/>
            <a:pathLst>
              <a:path w="12192000" h="29209">
                <a:moveTo>
                  <a:pt x="0" y="29083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029205"/>
            <a:ext cx="565150" cy="1127125"/>
          </a:xfrm>
          <a:custGeom>
            <a:avLst/>
            <a:gdLst/>
            <a:ahLst/>
            <a:cxnLst/>
            <a:rect l="l" t="t" r="r" b="b"/>
            <a:pathLst>
              <a:path w="565150" h="1127125">
                <a:moveTo>
                  <a:pt x="2672" y="0"/>
                </a:moveTo>
                <a:lnTo>
                  <a:pt x="34" y="557403"/>
                </a:lnTo>
                <a:lnTo>
                  <a:pt x="0" y="1126969"/>
                </a:lnTo>
                <a:lnTo>
                  <a:pt x="564743" y="557403"/>
                </a:lnTo>
                <a:lnTo>
                  <a:pt x="26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0052" y="1236852"/>
            <a:ext cx="480059" cy="481330"/>
          </a:xfrm>
          <a:custGeom>
            <a:avLst/>
            <a:gdLst/>
            <a:ahLst/>
            <a:cxnLst/>
            <a:rect l="l" t="t" r="r" b="b"/>
            <a:pathLst>
              <a:path w="480059" h="481330">
                <a:moveTo>
                  <a:pt x="249288" y="0"/>
                </a:moveTo>
                <a:lnTo>
                  <a:pt x="0" y="262509"/>
                </a:lnTo>
                <a:lnTo>
                  <a:pt x="230365" y="481330"/>
                </a:lnTo>
                <a:lnTo>
                  <a:pt x="479640" y="218821"/>
                </a:lnTo>
                <a:lnTo>
                  <a:pt x="249288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630167"/>
            <a:ext cx="1256030" cy="1365885"/>
          </a:xfrm>
          <a:custGeom>
            <a:avLst/>
            <a:gdLst/>
            <a:ahLst/>
            <a:cxnLst/>
            <a:rect l="l" t="t" r="r" b="b"/>
            <a:pathLst>
              <a:path w="1256030" h="1365885">
                <a:moveTo>
                  <a:pt x="0" y="1365503"/>
                </a:moveTo>
                <a:lnTo>
                  <a:pt x="1255776" y="1365503"/>
                </a:lnTo>
                <a:lnTo>
                  <a:pt x="1255776" y="0"/>
                </a:lnTo>
                <a:lnTo>
                  <a:pt x="0" y="0"/>
                </a:lnTo>
                <a:lnTo>
                  <a:pt x="0" y="1365503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82901" y="1839214"/>
            <a:ext cx="742315" cy="742950"/>
          </a:xfrm>
          <a:custGeom>
            <a:avLst/>
            <a:gdLst/>
            <a:ahLst/>
            <a:cxnLst/>
            <a:rect l="l" t="t" r="r" b="b"/>
            <a:pathLst>
              <a:path w="742314" h="742950">
                <a:moveTo>
                  <a:pt x="365252" y="0"/>
                </a:moveTo>
                <a:lnTo>
                  <a:pt x="0" y="384428"/>
                </a:lnTo>
                <a:lnTo>
                  <a:pt x="376936" y="742441"/>
                </a:lnTo>
                <a:lnTo>
                  <a:pt x="742188" y="358013"/>
                </a:lnTo>
                <a:lnTo>
                  <a:pt x="36525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8036" y="899160"/>
            <a:ext cx="6298311" cy="385533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9852" y="912875"/>
            <a:ext cx="6194679" cy="3751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5008" y="1018032"/>
            <a:ext cx="5993892" cy="3550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9559" y="3073890"/>
            <a:ext cx="6276974" cy="3784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1375" y="3087645"/>
            <a:ext cx="6173343" cy="37532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6531" y="3192778"/>
            <a:ext cx="5972556" cy="35524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531607" y="1447800"/>
            <a:ext cx="919480" cy="713740"/>
          </a:xfrm>
          <a:custGeom>
            <a:avLst/>
            <a:gdLst/>
            <a:ahLst/>
            <a:cxnLst/>
            <a:rect l="l" t="t" r="r" b="b"/>
            <a:pathLst>
              <a:path w="919479" h="713739">
                <a:moveTo>
                  <a:pt x="800100" y="0"/>
                </a:moveTo>
                <a:lnTo>
                  <a:pt x="118872" y="0"/>
                </a:lnTo>
                <a:lnTo>
                  <a:pt x="72598" y="9340"/>
                </a:lnTo>
                <a:lnTo>
                  <a:pt x="34813" y="34813"/>
                </a:lnTo>
                <a:lnTo>
                  <a:pt x="9340" y="72598"/>
                </a:lnTo>
                <a:lnTo>
                  <a:pt x="0" y="118872"/>
                </a:lnTo>
                <a:lnTo>
                  <a:pt x="0" y="594360"/>
                </a:lnTo>
                <a:lnTo>
                  <a:pt x="9340" y="640633"/>
                </a:lnTo>
                <a:lnTo>
                  <a:pt x="34813" y="678418"/>
                </a:lnTo>
                <a:lnTo>
                  <a:pt x="72598" y="703891"/>
                </a:lnTo>
                <a:lnTo>
                  <a:pt x="118872" y="713232"/>
                </a:lnTo>
                <a:lnTo>
                  <a:pt x="800100" y="713232"/>
                </a:lnTo>
                <a:lnTo>
                  <a:pt x="846373" y="703891"/>
                </a:lnTo>
                <a:lnTo>
                  <a:pt x="884158" y="678418"/>
                </a:lnTo>
                <a:lnTo>
                  <a:pt x="909631" y="640633"/>
                </a:lnTo>
                <a:lnTo>
                  <a:pt x="918972" y="594360"/>
                </a:lnTo>
                <a:lnTo>
                  <a:pt x="918972" y="118872"/>
                </a:lnTo>
                <a:lnTo>
                  <a:pt x="909631" y="72598"/>
                </a:lnTo>
                <a:lnTo>
                  <a:pt x="884158" y="34813"/>
                </a:lnTo>
                <a:lnTo>
                  <a:pt x="846373" y="9340"/>
                </a:lnTo>
                <a:lnTo>
                  <a:pt x="800100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750556" y="1639646"/>
            <a:ext cx="482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急诊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828531" y="1446275"/>
            <a:ext cx="917575" cy="715010"/>
          </a:xfrm>
          <a:custGeom>
            <a:avLst/>
            <a:gdLst/>
            <a:ahLst/>
            <a:cxnLst/>
            <a:rect l="l" t="t" r="r" b="b"/>
            <a:pathLst>
              <a:path w="917575" h="715010">
                <a:moveTo>
                  <a:pt x="798322" y="0"/>
                </a:moveTo>
                <a:lnTo>
                  <a:pt x="119125" y="0"/>
                </a:lnTo>
                <a:lnTo>
                  <a:pt x="72759" y="9362"/>
                </a:lnTo>
                <a:lnTo>
                  <a:pt x="34893" y="34893"/>
                </a:lnTo>
                <a:lnTo>
                  <a:pt x="9362" y="72759"/>
                </a:lnTo>
                <a:lnTo>
                  <a:pt x="0" y="119125"/>
                </a:lnTo>
                <a:lnTo>
                  <a:pt x="0" y="595629"/>
                </a:lnTo>
                <a:lnTo>
                  <a:pt x="9362" y="641996"/>
                </a:lnTo>
                <a:lnTo>
                  <a:pt x="34893" y="679862"/>
                </a:lnTo>
                <a:lnTo>
                  <a:pt x="72759" y="705393"/>
                </a:lnTo>
                <a:lnTo>
                  <a:pt x="119125" y="714756"/>
                </a:lnTo>
                <a:lnTo>
                  <a:pt x="798322" y="714756"/>
                </a:lnTo>
                <a:lnTo>
                  <a:pt x="844688" y="705393"/>
                </a:lnTo>
                <a:lnTo>
                  <a:pt x="882554" y="679862"/>
                </a:lnTo>
                <a:lnTo>
                  <a:pt x="908085" y="641996"/>
                </a:lnTo>
                <a:lnTo>
                  <a:pt x="917448" y="595629"/>
                </a:lnTo>
                <a:lnTo>
                  <a:pt x="917448" y="119125"/>
                </a:lnTo>
                <a:lnTo>
                  <a:pt x="908085" y="72759"/>
                </a:lnTo>
                <a:lnTo>
                  <a:pt x="882554" y="34893"/>
                </a:lnTo>
                <a:lnTo>
                  <a:pt x="844688" y="9362"/>
                </a:lnTo>
                <a:lnTo>
                  <a:pt x="798322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9046844" y="1638680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门诊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069068" y="1440180"/>
            <a:ext cx="919480" cy="713740"/>
          </a:xfrm>
          <a:custGeom>
            <a:avLst/>
            <a:gdLst/>
            <a:ahLst/>
            <a:cxnLst/>
            <a:rect l="l" t="t" r="r" b="b"/>
            <a:pathLst>
              <a:path w="919479" h="713739">
                <a:moveTo>
                  <a:pt x="800100" y="0"/>
                </a:moveTo>
                <a:lnTo>
                  <a:pt x="118872" y="0"/>
                </a:lnTo>
                <a:lnTo>
                  <a:pt x="72598" y="9340"/>
                </a:lnTo>
                <a:lnTo>
                  <a:pt x="34813" y="34813"/>
                </a:lnTo>
                <a:lnTo>
                  <a:pt x="9340" y="72598"/>
                </a:lnTo>
                <a:lnTo>
                  <a:pt x="0" y="118872"/>
                </a:lnTo>
                <a:lnTo>
                  <a:pt x="0" y="594360"/>
                </a:lnTo>
                <a:lnTo>
                  <a:pt x="9340" y="640633"/>
                </a:lnTo>
                <a:lnTo>
                  <a:pt x="34813" y="678418"/>
                </a:lnTo>
                <a:lnTo>
                  <a:pt x="72598" y="703891"/>
                </a:lnTo>
                <a:lnTo>
                  <a:pt x="118872" y="713232"/>
                </a:lnTo>
                <a:lnTo>
                  <a:pt x="800100" y="713232"/>
                </a:lnTo>
                <a:lnTo>
                  <a:pt x="846373" y="703891"/>
                </a:lnTo>
                <a:lnTo>
                  <a:pt x="884158" y="678418"/>
                </a:lnTo>
                <a:lnTo>
                  <a:pt x="909631" y="640633"/>
                </a:lnTo>
                <a:lnTo>
                  <a:pt x="918972" y="594360"/>
                </a:lnTo>
                <a:lnTo>
                  <a:pt x="918972" y="118872"/>
                </a:lnTo>
                <a:lnTo>
                  <a:pt x="909631" y="72598"/>
                </a:lnTo>
                <a:lnTo>
                  <a:pt x="884158" y="34813"/>
                </a:lnTo>
                <a:lnTo>
                  <a:pt x="846373" y="9340"/>
                </a:lnTo>
                <a:lnTo>
                  <a:pt x="800100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288269" y="1631696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住院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6592" y="3012948"/>
            <a:ext cx="1369060" cy="1143000"/>
          </a:xfrm>
          <a:custGeom>
            <a:avLst/>
            <a:gdLst/>
            <a:ahLst/>
            <a:cxnLst/>
            <a:rect l="l" t="t" r="r" b="b"/>
            <a:pathLst>
              <a:path w="1369059" h="1143000">
                <a:moveTo>
                  <a:pt x="684276" y="0"/>
                </a:moveTo>
                <a:lnTo>
                  <a:pt x="633203" y="1567"/>
                </a:lnTo>
                <a:lnTo>
                  <a:pt x="583150" y="6197"/>
                </a:lnTo>
                <a:lnTo>
                  <a:pt x="534250" y="13778"/>
                </a:lnTo>
                <a:lnTo>
                  <a:pt x="486634" y="24199"/>
                </a:lnTo>
                <a:lnTo>
                  <a:pt x="440436" y="37351"/>
                </a:lnTo>
                <a:lnTo>
                  <a:pt x="395786" y="53122"/>
                </a:lnTo>
                <a:lnTo>
                  <a:pt x="352818" y="71402"/>
                </a:lnTo>
                <a:lnTo>
                  <a:pt x="311664" y="92081"/>
                </a:lnTo>
                <a:lnTo>
                  <a:pt x="272455" y="115047"/>
                </a:lnTo>
                <a:lnTo>
                  <a:pt x="235325" y="140191"/>
                </a:lnTo>
                <a:lnTo>
                  <a:pt x="200406" y="167401"/>
                </a:lnTo>
                <a:lnTo>
                  <a:pt x="167828" y="196568"/>
                </a:lnTo>
                <a:lnTo>
                  <a:pt x="137726" y="227580"/>
                </a:lnTo>
                <a:lnTo>
                  <a:pt x="110231" y="260328"/>
                </a:lnTo>
                <a:lnTo>
                  <a:pt x="85476" y="294699"/>
                </a:lnTo>
                <a:lnTo>
                  <a:pt x="63592" y="330585"/>
                </a:lnTo>
                <a:lnTo>
                  <a:pt x="44712" y="367874"/>
                </a:lnTo>
                <a:lnTo>
                  <a:pt x="28968" y="406456"/>
                </a:lnTo>
                <a:lnTo>
                  <a:pt x="16493" y="446220"/>
                </a:lnTo>
                <a:lnTo>
                  <a:pt x="7418" y="487055"/>
                </a:lnTo>
                <a:lnTo>
                  <a:pt x="1876" y="528852"/>
                </a:lnTo>
                <a:lnTo>
                  <a:pt x="0" y="571500"/>
                </a:lnTo>
                <a:lnTo>
                  <a:pt x="1876" y="614147"/>
                </a:lnTo>
                <a:lnTo>
                  <a:pt x="7418" y="655944"/>
                </a:lnTo>
                <a:lnTo>
                  <a:pt x="16493" y="696779"/>
                </a:lnTo>
                <a:lnTo>
                  <a:pt x="28968" y="736543"/>
                </a:lnTo>
                <a:lnTo>
                  <a:pt x="44712" y="775125"/>
                </a:lnTo>
                <a:lnTo>
                  <a:pt x="63592" y="812414"/>
                </a:lnTo>
                <a:lnTo>
                  <a:pt x="85476" y="848300"/>
                </a:lnTo>
                <a:lnTo>
                  <a:pt x="110231" y="882671"/>
                </a:lnTo>
                <a:lnTo>
                  <a:pt x="137726" y="915419"/>
                </a:lnTo>
                <a:lnTo>
                  <a:pt x="167828" y="946431"/>
                </a:lnTo>
                <a:lnTo>
                  <a:pt x="200405" y="975598"/>
                </a:lnTo>
                <a:lnTo>
                  <a:pt x="235325" y="1002808"/>
                </a:lnTo>
                <a:lnTo>
                  <a:pt x="272455" y="1027952"/>
                </a:lnTo>
                <a:lnTo>
                  <a:pt x="311664" y="1050918"/>
                </a:lnTo>
                <a:lnTo>
                  <a:pt x="352818" y="1071597"/>
                </a:lnTo>
                <a:lnTo>
                  <a:pt x="395786" y="1089877"/>
                </a:lnTo>
                <a:lnTo>
                  <a:pt x="440436" y="1105648"/>
                </a:lnTo>
                <a:lnTo>
                  <a:pt x="486634" y="1118800"/>
                </a:lnTo>
                <a:lnTo>
                  <a:pt x="534250" y="1129221"/>
                </a:lnTo>
                <a:lnTo>
                  <a:pt x="583150" y="1136802"/>
                </a:lnTo>
                <a:lnTo>
                  <a:pt x="633203" y="1141432"/>
                </a:lnTo>
                <a:lnTo>
                  <a:pt x="684276" y="1143000"/>
                </a:lnTo>
                <a:lnTo>
                  <a:pt x="735348" y="1141432"/>
                </a:lnTo>
                <a:lnTo>
                  <a:pt x="785401" y="1136802"/>
                </a:lnTo>
                <a:lnTo>
                  <a:pt x="834301" y="1129221"/>
                </a:lnTo>
                <a:lnTo>
                  <a:pt x="881917" y="1118800"/>
                </a:lnTo>
                <a:lnTo>
                  <a:pt x="928115" y="1105648"/>
                </a:lnTo>
                <a:lnTo>
                  <a:pt x="972765" y="1089877"/>
                </a:lnTo>
                <a:lnTo>
                  <a:pt x="1015733" y="1071597"/>
                </a:lnTo>
                <a:lnTo>
                  <a:pt x="1056887" y="1050918"/>
                </a:lnTo>
                <a:lnTo>
                  <a:pt x="1096096" y="1027952"/>
                </a:lnTo>
                <a:lnTo>
                  <a:pt x="1133226" y="1002808"/>
                </a:lnTo>
                <a:lnTo>
                  <a:pt x="1168145" y="975598"/>
                </a:lnTo>
                <a:lnTo>
                  <a:pt x="1200723" y="946431"/>
                </a:lnTo>
                <a:lnTo>
                  <a:pt x="1230825" y="915419"/>
                </a:lnTo>
                <a:lnTo>
                  <a:pt x="1258320" y="882671"/>
                </a:lnTo>
                <a:lnTo>
                  <a:pt x="1283075" y="848300"/>
                </a:lnTo>
                <a:lnTo>
                  <a:pt x="1304959" y="812414"/>
                </a:lnTo>
                <a:lnTo>
                  <a:pt x="1323839" y="775125"/>
                </a:lnTo>
                <a:lnTo>
                  <a:pt x="1339583" y="736543"/>
                </a:lnTo>
                <a:lnTo>
                  <a:pt x="1352058" y="696779"/>
                </a:lnTo>
                <a:lnTo>
                  <a:pt x="1361133" y="655944"/>
                </a:lnTo>
                <a:lnTo>
                  <a:pt x="1366675" y="614147"/>
                </a:lnTo>
                <a:lnTo>
                  <a:pt x="1368552" y="571500"/>
                </a:lnTo>
                <a:lnTo>
                  <a:pt x="1366675" y="528852"/>
                </a:lnTo>
                <a:lnTo>
                  <a:pt x="1361133" y="487055"/>
                </a:lnTo>
                <a:lnTo>
                  <a:pt x="1352058" y="446220"/>
                </a:lnTo>
                <a:lnTo>
                  <a:pt x="1339583" y="406456"/>
                </a:lnTo>
                <a:lnTo>
                  <a:pt x="1323839" y="367874"/>
                </a:lnTo>
                <a:lnTo>
                  <a:pt x="1304959" y="330585"/>
                </a:lnTo>
                <a:lnTo>
                  <a:pt x="1283075" y="294699"/>
                </a:lnTo>
                <a:lnTo>
                  <a:pt x="1258320" y="260328"/>
                </a:lnTo>
                <a:lnTo>
                  <a:pt x="1230825" y="227580"/>
                </a:lnTo>
                <a:lnTo>
                  <a:pt x="1200723" y="196568"/>
                </a:lnTo>
                <a:lnTo>
                  <a:pt x="1168146" y="167401"/>
                </a:lnTo>
                <a:lnTo>
                  <a:pt x="1133226" y="140191"/>
                </a:lnTo>
                <a:lnTo>
                  <a:pt x="1096096" y="115047"/>
                </a:lnTo>
                <a:lnTo>
                  <a:pt x="1056887" y="92081"/>
                </a:lnTo>
                <a:lnTo>
                  <a:pt x="1015733" y="71402"/>
                </a:lnTo>
                <a:lnTo>
                  <a:pt x="972765" y="53122"/>
                </a:lnTo>
                <a:lnTo>
                  <a:pt x="928116" y="37351"/>
                </a:lnTo>
                <a:lnTo>
                  <a:pt x="881917" y="24199"/>
                </a:lnTo>
                <a:lnTo>
                  <a:pt x="834301" y="13778"/>
                </a:lnTo>
                <a:lnTo>
                  <a:pt x="785401" y="6197"/>
                </a:lnTo>
                <a:lnTo>
                  <a:pt x="735348" y="1567"/>
                </a:lnTo>
                <a:lnTo>
                  <a:pt x="684276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876538" y="3419982"/>
            <a:ext cx="71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全闭环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853171" y="2260092"/>
            <a:ext cx="805180" cy="753110"/>
          </a:xfrm>
          <a:custGeom>
            <a:avLst/>
            <a:gdLst/>
            <a:ahLst/>
            <a:cxnLst/>
            <a:rect l="l" t="t" r="r" b="b"/>
            <a:pathLst>
              <a:path w="805179" h="753110">
                <a:moveTo>
                  <a:pt x="804672" y="376428"/>
                </a:moveTo>
                <a:lnTo>
                  <a:pt x="0" y="376428"/>
                </a:lnTo>
                <a:lnTo>
                  <a:pt x="402335" y="752856"/>
                </a:lnTo>
                <a:lnTo>
                  <a:pt x="804672" y="376428"/>
                </a:lnTo>
                <a:close/>
              </a:path>
              <a:path w="805179" h="753110">
                <a:moveTo>
                  <a:pt x="603503" y="0"/>
                </a:moveTo>
                <a:lnTo>
                  <a:pt x="201168" y="0"/>
                </a:lnTo>
                <a:lnTo>
                  <a:pt x="201168" y="376428"/>
                </a:lnTo>
                <a:lnTo>
                  <a:pt x="603503" y="376428"/>
                </a:lnTo>
                <a:lnTo>
                  <a:pt x="603503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909304" y="2260092"/>
            <a:ext cx="805180" cy="753110"/>
          </a:xfrm>
          <a:custGeom>
            <a:avLst/>
            <a:gdLst/>
            <a:ahLst/>
            <a:cxnLst/>
            <a:rect l="l" t="t" r="r" b="b"/>
            <a:pathLst>
              <a:path w="805179" h="753110">
                <a:moveTo>
                  <a:pt x="804672" y="376428"/>
                </a:moveTo>
                <a:lnTo>
                  <a:pt x="0" y="376428"/>
                </a:lnTo>
                <a:lnTo>
                  <a:pt x="402336" y="752856"/>
                </a:lnTo>
                <a:lnTo>
                  <a:pt x="804672" y="376428"/>
                </a:lnTo>
                <a:close/>
              </a:path>
              <a:path w="805179" h="753110">
                <a:moveTo>
                  <a:pt x="603503" y="0"/>
                </a:moveTo>
                <a:lnTo>
                  <a:pt x="201168" y="0"/>
                </a:lnTo>
                <a:lnTo>
                  <a:pt x="201168" y="376428"/>
                </a:lnTo>
                <a:lnTo>
                  <a:pt x="603503" y="376428"/>
                </a:lnTo>
                <a:lnTo>
                  <a:pt x="603503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069068" y="2260092"/>
            <a:ext cx="805180" cy="753110"/>
          </a:xfrm>
          <a:custGeom>
            <a:avLst/>
            <a:gdLst/>
            <a:ahLst/>
            <a:cxnLst/>
            <a:rect l="l" t="t" r="r" b="b"/>
            <a:pathLst>
              <a:path w="805179" h="753110">
                <a:moveTo>
                  <a:pt x="804672" y="376428"/>
                </a:moveTo>
                <a:lnTo>
                  <a:pt x="0" y="376428"/>
                </a:lnTo>
                <a:lnTo>
                  <a:pt x="402335" y="752856"/>
                </a:lnTo>
                <a:lnTo>
                  <a:pt x="804672" y="376428"/>
                </a:lnTo>
                <a:close/>
              </a:path>
              <a:path w="805179" h="753110">
                <a:moveTo>
                  <a:pt x="603503" y="0"/>
                </a:moveTo>
                <a:lnTo>
                  <a:pt x="201167" y="0"/>
                </a:lnTo>
                <a:lnTo>
                  <a:pt x="201167" y="376428"/>
                </a:lnTo>
                <a:lnTo>
                  <a:pt x="603503" y="376428"/>
                </a:lnTo>
                <a:lnTo>
                  <a:pt x="603503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7203947" y="2389632"/>
            <a:ext cx="4398645" cy="38100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873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就诊流程、药品、检验、检查等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24573" y="4294378"/>
            <a:ext cx="534162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 algn="just">
              <a:lnSpc>
                <a:spcPct val="100000"/>
              </a:lnSpc>
              <a:spcBef>
                <a:spcPts val="100"/>
              </a:spcBef>
              <a:buClr>
                <a:srgbClr val="3A8BCA"/>
              </a:buClr>
              <a:buFont typeface="Wingdings" panose="05000000000000000000"/>
              <a:buChar char="⚫"/>
              <a:tabLst>
                <a:tab pos="299720" algn="l"/>
              </a:tabLst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遵循</a:t>
            </a:r>
            <a:r>
              <a:rPr sz="1800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电子病历评级标准</a:t>
            </a: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，业务流程全闭环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 marL="299085" marR="5080" indent="-287020" algn="just">
              <a:lnSpc>
                <a:spcPct val="100000"/>
              </a:lnSpc>
              <a:buClr>
                <a:srgbClr val="3A8BCA"/>
              </a:buClr>
              <a:buFont typeface="Wingdings" panose="05000000000000000000"/>
              <a:buChar char="⚫"/>
              <a:tabLst>
                <a:tab pos="299720" algn="l"/>
              </a:tabLst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有效监测患者诊疗过程（例如：入院患者，到达</a:t>
            </a:r>
            <a:r>
              <a:rPr sz="1800" spc="-1375" dirty="0">
                <a:latin typeface="等线" panose="02010600030101010101" charset="-122"/>
                <a:cs typeface="等线" panose="02010600030101010101" charset="-122"/>
              </a:rPr>
              <a:t>病 </a:t>
            </a: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房时间；患者缴费后，药房发药时间等响应时间； </a:t>
            </a:r>
            <a:r>
              <a:rPr sz="1800" spc="-5" dirty="0">
                <a:latin typeface="等线" panose="02010600030101010101" charset="-122"/>
                <a:cs typeface="等线" panose="02010600030101010101" charset="-122"/>
              </a:rPr>
              <a:t>患者排队等候时间），有助于提高医院服务水平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 marL="299085" indent="-287020" algn="just">
              <a:lnSpc>
                <a:spcPct val="100000"/>
              </a:lnSpc>
              <a:buClr>
                <a:srgbClr val="3A8BCA"/>
              </a:buClr>
              <a:buFont typeface="Wingdings" panose="05000000000000000000"/>
              <a:buChar char="⚫"/>
              <a:tabLst>
                <a:tab pos="299720" algn="l"/>
              </a:tabLst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有助于提供数据核查和管控，提供医疗决策支持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 marL="299085" marR="5080">
              <a:lnSpc>
                <a:spcPct val="100000"/>
              </a:lnSpc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（根据科室患者等候时间超长，增加窗口或服务人 员）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792" y="345440"/>
            <a:ext cx="5821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新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2400" dirty="0">
                <a:solidFill>
                  <a:srgbClr val="3B71C7"/>
                </a:solidFill>
              </a:rPr>
              <a:t>代医院信息管理系统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集成电子病历标准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934974"/>
            <a:ext cx="12192000" cy="29209"/>
          </a:xfrm>
          <a:custGeom>
            <a:avLst/>
            <a:gdLst/>
            <a:ahLst/>
            <a:cxnLst/>
            <a:rect l="l" t="t" r="r" b="b"/>
            <a:pathLst>
              <a:path w="12192000" h="29209">
                <a:moveTo>
                  <a:pt x="0" y="29083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029205"/>
            <a:ext cx="565150" cy="1127125"/>
          </a:xfrm>
          <a:custGeom>
            <a:avLst/>
            <a:gdLst/>
            <a:ahLst/>
            <a:cxnLst/>
            <a:rect l="l" t="t" r="r" b="b"/>
            <a:pathLst>
              <a:path w="565150" h="1127125">
                <a:moveTo>
                  <a:pt x="2672" y="0"/>
                </a:moveTo>
                <a:lnTo>
                  <a:pt x="34" y="557403"/>
                </a:lnTo>
                <a:lnTo>
                  <a:pt x="0" y="1126969"/>
                </a:lnTo>
                <a:lnTo>
                  <a:pt x="564743" y="557403"/>
                </a:lnTo>
                <a:lnTo>
                  <a:pt x="26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0052" y="1236852"/>
            <a:ext cx="480059" cy="481330"/>
          </a:xfrm>
          <a:custGeom>
            <a:avLst/>
            <a:gdLst/>
            <a:ahLst/>
            <a:cxnLst/>
            <a:rect l="l" t="t" r="r" b="b"/>
            <a:pathLst>
              <a:path w="480059" h="481330">
                <a:moveTo>
                  <a:pt x="249288" y="0"/>
                </a:moveTo>
                <a:lnTo>
                  <a:pt x="0" y="262509"/>
                </a:lnTo>
                <a:lnTo>
                  <a:pt x="230365" y="481330"/>
                </a:lnTo>
                <a:lnTo>
                  <a:pt x="479640" y="218821"/>
                </a:lnTo>
                <a:lnTo>
                  <a:pt x="249288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630167"/>
            <a:ext cx="1256030" cy="1365885"/>
          </a:xfrm>
          <a:custGeom>
            <a:avLst/>
            <a:gdLst/>
            <a:ahLst/>
            <a:cxnLst/>
            <a:rect l="l" t="t" r="r" b="b"/>
            <a:pathLst>
              <a:path w="1256030" h="1365885">
                <a:moveTo>
                  <a:pt x="0" y="1365503"/>
                </a:moveTo>
                <a:lnTo>
                  <a:pt x="1255776" y="1365503"/>
                </a:lnTo>
                <a:lnTo>
                  <a:pt x="1255776" y="0"/>
                </a:lnTo>
                <a:lnTo>
                  <a:pt x="0" y="0"/>
                </a:lnTo>
                <a:lnTo>
                  <a:pt x="0" y="1365503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64258" y="1306702"/>
            <a:ext cx="775335" cy="777875"/>
          </a:xfrm>
          <a:custGeom>
            <a:avLst/>
            <a:gdLst/>
            <a:ahLst/>
            <a:cxnLst/>
            <a:rect l="l" t="t" r="r" b="b"/>
            <a:pathLst>
              <a:path w="775335" h="777875">
                <a:moveTo>
                  <a:pt x="403224" y="0"/>
                </a:moveTo>
                <a:lnTo>
                  <a:pt x="0" y="424561"/>
                </a:lnTo>
                <a:lnTo>
                  <a:pt x="371602" y="777494"/>
                </a:lnTo>
                <a:lnTo>
                  <a:pt x="774827" y="352933"/>
                </a:lnTo>
                <a:lnTo>
                  <a:pt x="40322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0227" y="1653539"/>
            <a:ext cx="4434459" cy="241820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2043" y="1667255"/>
            <a:ext cx="4330827" cy="2314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7200" y="1772411"/>
            <a:ext cx="4130040" cy="2113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4508" y="3654526"/>
            <a:ext cx="6049899" cy="2567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6324" y="3668280"/>
            <a:ext cx="5946267" cy="2463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1480" y="3773423"/>
            <a:ext cx="5745480" cy="2263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7679" y="1653539"/>
            <a:ext cx="4981575" cy="2201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49496" y="1667255"/>
            <a:ext cx="4877942" cy="20981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4652" y="1772411"/>
            <a:ext cx="4677156" cy="18973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09871" y="3337547"/>
            <a:ext cx="4599051" cy="25645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61688" y="3351301"/>
            <a:ext cx="4495419" cy="24608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66844" y="3456432"/>
            <a:ext cx="4294632" cy="22600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145269" y="3428745"/>
            <a:ext cx="236982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3A8BCA"/>
              </a:buClr>
              <a:buFont typeface="Wingdings" panose="05000000000000000000"/>
              <a:buChar char="⚫"/>
              <a:tabLst>
                <a:tab pos="299720" algn="l"/>
              </a:tabLst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国家标准数据元属</a:t>
            </a:r>
            <a:r>
              <a:rPr sz="1800" spc="-1295" dirty="0">
                <a:latin typeface="等线" panose="02010600030101010101" charset="-122"/>
                <a:cs typeface="等线" panose="02010600030101010101" charset="-122"/>
              </a:rPr>
              <a:t>性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A8BCA"/>
              </a:buClr>
              <a:buFont typeface="Wingdings" panose="05000000000000000000"/>
              <a:buChar char="⚫"/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299085" indent="-287020">
              <a:lnSpc>
                <a:spcPct val="100000"/>
              </a:lnSpc>
              <a:buClr>
                <a:srgbClr val="3A8BCA"/>
              </a:buClr>
              <a:buFont typeface="Wingdings" panose="05000000000000000000"/>
              <a:buChar char="⚫"/>
              <a:tabLst>
                <a:tab pos="299720" algn="l"/>
              </a:tabLst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国家标准数据元目</a:t>
            </a:r>
            <a:r>
              <a:rPr sz="1800" spc="-1295" dirty="0">
                <a:latin typeface="等线" panose="02010600030101010101" charset="-122"/>
                <a:cs typeface="等线" panose="02010600030101010101" charset="-122"/>
              </a:rPr>
              <a:t>录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A8BCA"/>
              </a:buClr>
              <a:buFont typeface="Wingdings" panose="05000000000000000000"/>
              <a:buChar char="⚫"/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299085" indent="-287020">
              <a:lnSpc>
                <a:spcPct val="100000"/>
              </a:lnSpc>
              <a:buClr>
                <a:srgbClr val="3A8BCA"/>
              </a:buClr>
              <a:buFont typeface="Wingdings" panose="05000000000000000000"/>
              <a:buChar char="⚫"/>
              <a:tabLst>
                <a:tab pos="299720" algn="l"/>
              </a:tabLst>
            </a:pPr>
            <a:r>
              <a:rPr sz="1800" spc="-5" dirty="0">
                <a:latin typeface="等线" panose="02010600030101010101" charset="-122"/>
                <a:cs typeface="等线" panose="02010600030101010101" charset="-122"/>
              </a:rPr>
              <a:t>国家标准数据元值</a:t>
            </a:r>
            <a:r>
              <a:rPr sz="1800" spc="-1280" dirty="0">
                <a:latin typeface="等线" panose="02010600030101010101" charset="-122"/>
                <a:cs typeface="等线" panose="02010600030101010101" charset="-122"/>
              </a:rPr>
              <a:t>域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A8BCA"/>
              </a:buClr>
              <a:buFont typeface="Wingdings" panose="05000000000000000000"/>
              <a:buChar char="⚫"/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299085" indent="-287020">
              <a:lnSpc>
                <a:spcPct val="100000"/>
              </a:lnSpc>
              <a:buClr>
                <a:srgbClr val="3A8BCA"/>
              </a:buClr>
              <a:buFont typeface="Wingdings" panose="05000000000000000000"/>
              <a:buChar char="⚫"/>
              <a:tabLst>
                <a:tab pos="299720" algn="l"/>
              </a:tabLst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国家标准基础数据</a:t>
            </a:r>
            <a:r>
              <a:rPr sz="1800" spc="-1295" dirty="0">
                <a:latin typeface="等线" panose="02010600030101010101" charset="-122"/>
                <a:cs typeface="等线" panose="02010600030101010101" charset="-122"/>
              </a:rPr>
              <a:t>集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79904" y="1267993"/>
            <a:ext cx="3820287" cy="7449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40151" y="1266405"/>
            <a:ext cx="2898267" cy="5895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339339" y="1307591"/>
            <a:ext cx="3710940" cy="6362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924682" y="1347978"/>
            <a:ext cx="2540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集成电子病历标准、规范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1480" y="4071182"/>
            <a:ext cx="6609226" cy="260145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6155" y="4027957"/>
            <a:ext cx="6619875" cy="2611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1312" y="4133088"/>
            <a:ext cx="6419088" cy="2410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4340" y="989075"/>
            <a:ext cx="5595747" cy="3228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6155" y="1002791"/>
            <a:ext cx="5492115" cy="3125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1312" y="1107947"/>
            <a:ext cx="5291328" cy="2924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88891" y="1287780"/>
            <a:ext cx="4289679" cy="27824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0708" y="1301496"/>
            <a:ext cx="4186047" cy="26788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45864" y="1406652"/>
            <a:ext cx="3985260" cy="2478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6675" y="2042134"/>
            <a:ext cx="2919603" cy="5679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33144" y="1984209"/>
            <a:ext cx="1526667" cy="5895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96111" y="2081783"/>
            <a:ext cx="2810255" cy="4594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717039" y="2066290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危急值提醒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60847" y="1973618"/>
            <a:ext cx="2919603" cy="7830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14415" y="1984209"/>
            <a:ext cx="2212466" cy="5895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320284" y="2013204"/>
            <a:ext cx="2810256" cy="6739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799835" y="2066290"/>
            <a:ext cx="185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抗菌药物分级管理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1876" y="4492726"/>
            <a:ext cx="2919603" cy="5679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14044" y="4434801"/>
            <a:ext cx="1753743" cy="5895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91312" y="4532376"/>
            <a:ext cx="2810255" cy="45948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297305" y="4516628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手术分级管理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48792" y="345440"/>
            <a:ext cx="8502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新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2400" dirty="0">
                <a:solidFill>
                  <a:srgbClr val="3B71C7"/>
                </a:solidFill>
              </a:rPr>
              <a:t>代医院信息管理系统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集成医疗核心制度管理规范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1" y="934974"/>
            <a:ext cx="12192000" cy="29209"/>
          </a:xfrm>
          <a:custGeom>
            <a:avLst/>
            <a:gdLst/>
            <a:ahLst/>
            <a:cxnLst/>
            <a:rect l="l" t="t" r="r" b="b"/>
            <a:pathLst>
              <a:path w="12192000" h="29209">
                <a:moveTo>
                  <a:pt x="0" y="29083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8582659" y="2730830"/>
            <a:ext cx="26104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7145" indent="-287020" algn="r">
              <a:lnSpc>
                <a:spcPct val="100000"/>
              </a:lnSpc>
              <a:spcBef>
                <a:spcPts val="100"/>
              </a:spcBef>
              <a:buClr>
                <a:srgbClr val="3A8BCA"/>
              </a:buClr>
              <a:buFont typeface="Wingdings" panose="05000000000000000000"/>
              <a:buChar char="⚫"/>
              <a:tabLst>
                <a:tab pos="287020" algn="l"/>
              </a:tabLst>
            </a:pPr>
            <a:r>
              <a:rPr sz="1800" spc="-5" dirty="0">
                <a:latin typeface="等线" panose="02010600030101010101" charset="-122"/>
                <a:cs typeface="等线" panose="02010600030101010101" charset="-122"/>
              </a:rPr>
              <a:t>紧密结合医疗核心制</a:t>
            </a:r>
            <a:r>
              <a:rPr sz="1800" spc="-1265" dirty="0">
                <a:latin typeface="等线" panose="02010600030101010101" charset="-122"/>
                <a:cs typeface="等线" panose="02010600030101010101" charset="-122"/>
              </a:rPr>
              <a:t>度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管理规范（</a:t>
            </a:r>
            <a:r>
              <a:rPr sz="1800" spc="-5" dirty="0">
                <a:latin typeface="等线" panose="02010600030101010101" charset="-122"/>
                <a:cs typeface="等线" panose="02010600030101010101" charset="-122"/>
              </a:rPr>
              <a:t>18</a:t>
            </a: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项制度）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299085" marR="17145" indent="-287020">
              <a:lnSpc>
                <a:spcPct val="100000"/>
              </a:lnSpc>
              <a:buClr>
                <a:srgbClr val="3A8BCA"/>
              </a:buClr>
              <a:buFont typeface="Wingdings" panose="05000000000000000000"/>
              <a:buChar char="⚫"/>
              <a:tabLst>
                <a:tab pos="299720" algn="l"/>
              </a:tabLst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围绕绩效考核制度，</a:t>
            </a:r>
            <a:r>
              <a:rPr sz="1800" spc="-1380" dirty="0">
                <a:latin typeface="等线" panose="02010600030101010101" charset="-122"/>
                <a:cs typeface="等线" panose="02010600030101010101" charset="-122"/>
              </a:rPr>
              <a:t>提 </a:t>
            </a: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高医疗质量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948" y="288416"/>
            <a:ext cx="521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新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2400" dirty="0">
                <a:solidFill>
                  <a:srgbClr val="3B71C7"/>
                </a:solidFill>
              </a:rPr>
              <a:t>代医院信息管理系统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即时消息提醒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0110"/>
            <a:ext cx="12156440" cy="29209"/>
          </a:xfrm>
          <a:custGeom>
            <a:avLst/>
            <a:gdLst/>
            <a:ahLst/>
            <a:cxnLst/>
            <a:rect l="l" t="t" r="r" b="b"/>
            <a:pathLst>
              <a:path w="12156440" h="29209">
                <a:moveTo>
                  <a:pt x="0" y="28997"/>
                </a:moveTo>
                <a:lnTo>
                  <a:pt x="12156186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6834" y="2251638"/>
            <a:ext cx="7744714" cy="452906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1563" y="2208283"/>
            <a:ext cx="7755255" cy="4539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6719" y="2313432"/>
            <a:ext cx="7554468" cy="4338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487282" y="1677746"/>
            <a:ext cx="2827020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3A8BCA"/>
              </a:buClr>
              <a:buFont typeface="Wingdings" panose="05000000000000000000"/>
              <a:buChar char="⚫"/>
              <a:tabLst>
                <a:tab pos="299720" algn="l"/>
              </a:tabLst>
            </a:pPr>
            <a:r>
              <a:rPr sz="1800" spc="-5" dirty="0">
                <a:latin typeface="等线" panose="02010600030101010101" charset="-122"/>
                <a:cs typeface="等线" panose="02010600030101010101" charset="-122"/>
              </a:rPr>
              <a:t>自定义消息类型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A8BCA"/>
              </a:buClr>
              <a:buFont typeface="Wingdings" panose="05000000000000000000"/>
              <a:buChar char="⚫"/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A6A6A6"/>
                </a:solidFill>
                <a:latin typeface="等线" panose="02010600030101010101" charset="-122"/>
                <a:cs typeface="等线" panose="02010600030101010101" charset="-122"/>
              </a:rPr>
              <a:t>发送消息内容可以自己配置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3A8BCA"/>
              </a:buClr>
              <a:buFont typeface="Wingdings" panose="05000000000000000000"/>
              <a:buChar char="⚫"/>
              <a:tabLst>
                <a:tab pos="299720" algn="l"/>
              </a:tabLst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自定义发送对象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A8BCA"/>
              </a:buClr>
              <a:buFont typeface="Wingdings" panose="05000000000000000000"/>
              <a:buChar char="⚫"/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A6A6A6"/>
                </a:solidFill>
                <a:latin typeface="等线" panose="02010600030101010101" charset="-122"/>
                <a:cs typeface="等线" panose="02010600030101010101" charset="-122"/>
              </a:rPr>
              <a:t>发送对象可以自己配置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299085" indent="-287020">
              <a:lnSpc>
                <a:spcPct val="100000"/>
              </a:lnSpc>
              <a:buClr>
                <a:srgbClr val="3A8BCA"/>
              </a:buClr>
              <a:buFont typeface="Wingdings" panose="05000000000000000000"/>
              <a:buChar char="⚫"/>
              <a:tabLst>
                <a:tab pos="299720" algn="l"/>
              </a:tabLst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医护人员即时查看患者</a:t>
            </a:r>
            <a:r>
              <a:rPr sz="1800" spc="-1295" dirty="0">
                <a:latin typeface="等线" panose="02010600030101010101" charset="-122"/>
                <a:cs typeface="等线" panose="02010600030101010101" charset="-122"/>
              </a:rPr>
              <a:t>诊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latin typeface="等线" panose="02010600030101010101" charset="-122"/>
                <a:cs typeface="等线" panose="02010600030101010101" charset="-122"/>
              </a:rPr>
              <a:t>疗信息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12700" marR="62865">
              <a:lnSpc>
                <a:spcPct val="100000"/>
              </a:lnSpc>
            </a:pPr>
            <a:r>
              <a:rPr sz="1800" dirty="0">
                <a:solidFill>
                  <a:srgbClr val="A6A6A6"/>
                </a:solidFill>
                <a:latin typeface="等线" panose="02010600030101010101" charset="-122"/>
                <a:cs typeface="等线" panose="02010600030101010101" charset="-122"/>
              </a:rPr>
              <a:t>消息主动推送弹出告知相关 人员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1459" y="867155"/>
            <a:ext cx="7877175" cy="2332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3275" y="880872"/>
            <a:ext cx="7773543" cy="22292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8431" y="986027"/>
            <a:ext cx="7572756" cy="2028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  <p:custDataLst>
      <p:tags r:id="rId7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948" y="288416"/>
            <a:ext cx="6374072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新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2400" dirty="0">
                <a:solidFill>
                  <a:srgbClr val="3B71C7"/>
                </a:solidFill>
              </a:rPr>
              <a:t>代医院信息管理系统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系统灵活配置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0110"/>
            <a:ext cx="12156440" cy="29209"/>
          </a:xfrm>
          <a:custGeom>
            <a:avLst/>
            <a:gdLst/>
            <a:ahLst/>
            <a:cxnLst/>
            <a:rect l="l" t="t" r="r" b="b"/>
            <a:pathLst>
              <a:path w="12156440" h="29209">
                <a:moveTo>
                  <a:pt x="0" y="28997"/>
                </a:moveTo>
                <a:lnTo>
                  <a:pt x="12156186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5162" y="2857998"/>
            <a:ext cx="7776805" cy="39999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9936" y="2814810"/>
            <a:ext cx="7787258" cy="404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5091" y="2919983"/>
            <a:ext cx="7586472" cy="38541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8120" y="909827"/>
            <a:ext cx="7046595" cy="3646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9936" y="923544"/>
            <a:ext cx="6942963" cy="3542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5091" y="1028700"/>
            <a:ext cx="6742176" cy="33421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332469" y="1859991"/>
            <a:ext cx="2913380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 algn="just">
              <a:lnSpc>
                <a:spcPct val="100000"/>
              </a:lnSpc>
              <a:spcBef>
                <a:spcPts val="100"/>
              </a:spcBef>
              <a:buClr>
                <a:srgbClr val="3A8BCA"/>
              </a:buClr>
              <a:buFont typeface="Wingdings" panose="05000000000000000000"/>
              <a:buChar char="⚫"/>
              <a:tabLst>
                <a:tab pos="299720" algn="l"/>
              </a:tabLst>
            </a:pPr>
            <a:r>
              <a:rPr sz="1800" spc="-5" dirty="0">
                <a:latin typeface="等线" panose="02010600030101010101" charset="-122"/>
                <a:cs typeface="等线" panose="02010600030101010101" charset="-122"/>
              </a:rPr>
              <a:t>基础数据统一管理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A8BCA"/>
              </a:buClr>
              <a:buFont typeface="Wingdings" panose="05000000000000000000"/>
              <a:buChar char="⚫"/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299085" marR="5080" indent="-287020">
              <a:lnSpc>
                <a:spcPct val="100000"/>
              </a:lnSpc>
              <a:buClr>
                <a:srgbClr val="3A8BCA"/>
              </a:buClr>
              <a:buFont typeface="Wingdings" panose="05000000000000000000"/>
              <a:buChar char="⚫"/>
              <a:tabLst>
                <a:tab pos="299720" algn="l"/>
              </a:tabLst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医/护业务流程、操作方</a:t>
            </a:r>
            <a:r>
              <a:rPr sz="1800" spc="-1375" dirty="0">
                <a:latin typeface="等线" panose="02010600030101010101" charset="-122"/>
                <a:cs typeface="等线" panose="02010600030101010101" charset="-122"/>
              </a:rPr>
              <a:t>式 </a:t>
            </a: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均可配置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12700" marR="150495" algn="just">
              <a:lnSpc>
                <a:spcPct val="100000"/>
              </a:lnSpc>
            </a:pPr>
            <a:r>
              <a:rPr sz="1800" dirty="0">
                <a:solidFill>
                  <a:srgbClr val="4471C4"/>
                </a:solidFill>
                <a:latin typeface="等线" panose="02010600030101010101" charset="-122"/>
                <a:cs typeface="等线" panose="02010600030101010101" charset="-122"/>
              </a:rPr>
              <a:t>排班、挂号、收费、医嘱录 入、发药、打印发票、医嘱 执行、护士执行</a:t>
            </a: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等流程均可 自定义配置满足多场景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/>
          <p:nvPr/>
        </p:nvGrpSpPr>
        <p:grpSpPr>
          <a:xfrm>
            <a:off x="1211324" y="730366"/>
            <a:ext cx="9769351" cy="3373966"/>
            <a:chOff x="719138" y="155568"/>
            <a:chExt cx="10753725" cy="3713918"/>
          </a:xfrm>
        </p:grpSpPr>
        <p:sp>
          <p:nvSpPr>
            <p:cNvPr id="24" name="Rectangle 18"/>
            <p:cNvSpPr/>
            <p:nvPr/>
          </p:nvSpPr>
          <p:spPr bwMode="auto">
            <a:xfrm flipH="1">
              <a:off x="2198758" y="2420890"/>
              <a:ext cx="53705" cy="14485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25" name="Arrow: Pentagon 13"/>
            <p:cNvSpPr/>
            <p:nvPr/>
          </p:nvSpPr>
          <p:spPr bwMode="auto">
            <a:xfrm>
              <a:off x="2582743" y="1408053"/>
              <a:ext cx="8890120" cy="516361"/>
            </a:xfrm>
            <a:prstGeom prst="homePlate">
              <a:avLst>
                <a:gd name="adj" fmla="val 34062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26" name="Freeform: Shape 4"/>
            <p:cNvSpPr/>
            <p:nvPr/>
          </p:nvSpPr>
          <p:spPr bwMode="auto">
            <a:xfrm flipV="1">
              <a:off x="719138" y="155568"/>
              <a:ext cx="1768846" cy="1768846"/>
            </a:xfrm>
            <a:custGeom>
              <a:avLst/>
              <a:gdLst>
                <a:gd name="connsiteX0" fmla="*/ 1008112 w 2016224"/>
                <a:gd name="connsiteY0" fmla="*/ 0 h 2016224"/>
                <a:gd name="connsiteX1" fmla="*/ 2016224 w 2016224"/>
                <a:gd name="connsiteY1" fmla="*/ 0 h 2016224"/>
                <a:gd name="connsiteX2" fmla="*/ 2016224 w 2016224"/>
                <a:gd name="connsiteY2" fmla="*/ 1008112 h 2016224"/>
                <a:gd name="connsiteX3" fmla="*/ 1008112 w 2016224"/>
                <a:gd name="connsiteY3" fmla="*/ 2016224 h 2016224"/>
                <a:gd name="connsiteX4" fmla="*/ 0 w 2016224"/>
                <a:gd name="connsiteY4" fmla="*/ 1008112 h 2016224"/>
                <a:gd name="connsiteX5" fmla="*/ 1008112 w 2016224"/>
                <a:gd name="connsiteY5" fmla="*/ 0 h 2016224"/>
                <a:gd name="connsiteX6" fmla="*/ 1008112 w 2016224"/>
                <a:gd name="connsiteY6" fmla="*/ 598566 h 2016224"/>
                <a:gd name="connsiteX7" fmla="*/ 598566 w 2016224"/>
                <a:gd name="connsiteY7" fmla="*/ 1008112 h 2016224"/>
                <a:gd name="connsiteX8" fmla="*/ 598565 w 2016224"/>
                <a:gd name="connsiteY8" fmla="*/ 1008112 h 2016224"/>
                <a:gd name="connsiteX9" fmla="*/ 1008111 w 2016224"/>
                <a:gd name="connsiteY9" fmla="*/ 1417658 h 2016224"/>
                <a:gd name="connsiteX10" fmla="*/ 1417657 w 2016224"/>
                <a:gd name="connsiteY10" fmla="*/ 1008112 h 2016224"/>
                <a:gd name="connsiteX11" fmla="*/ 1417657 w 2016224"/>
                <a:gd name="connsiteY11" fmla="*/ 598566 h 2016224"/>
                <a:gd name="connsiteX12" fmla="*/ 1008112 w 2016224"/>
                <a:gd name="connsiteY12" fmla="*/ 598566 h 20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16224" h="2016224">
                  <a:moveTo>
                    <a:pt x="1008112" y="0"/>
                  </a:moveTo>
                  <a:lnTo>
                    <a:pt x="2016224" y="0"/>
                  </a:lnTo>
                  <a:lnTo>
                    <a:pt x="2016224" y="1008112"/>
                  </a:lnTo>
                  <a:cubicBezTo>
                    <a:pt x="2016224" y="1564877"/>
                    <a:pt x="1564877" y="2016224"/>
                    <a:pt x="1008112" y="2016224"/>
                  </a:cubicBezTo>
                  <a:cubicBezTo>
                    <a:pt x="451347" y="2016224"/>
                    <a:pt x="0" y="1564877"/>
                    <a:pt x="0" y="1008112"/>
                  </a:cubicBezTo>
                  <a:cubicBezTo>
                    <a:pt x="0" y="451347"/>
                    <a:pt x="451347" y="0"/>
                    <a:pt x="1008112" y="0"/>
                  </a:cubicBezTo>
                  <a:close/>
                  <a:moveTo>
                    <a:pt x="1008112" y="598566"/>
                  </a:moveTo>
                  <a:cubicBezTo>
                    <a:pt x="781926" y="598566"/>
                    <a:pt x="598566" y="781926"/>
                    <a:pt x="598566" y="1008112"/>
                  </a:cubicBezTo>
                  <a:lnTo>
                    <a:pt x="598565" y="1008112"/>
                  </a:lnTo>
                  <a:cubicBezTo>
                    <a:pt x="598565" y="1234298"/>
                    <a:pt x="781925" y="1417658"/>
                    <a:pt x="1008111" y="1417658"/>
                  </a:cubicBezTo>
                  <a:cubicBezTo>
                    <a:pt x="1234297" y="1417658"/>
                    <a:pt x="1417657" y="1234298"/>
                    <a:pt x="1417657" y="1008112"/>
                  </a:cubicBezTo>
                  <a:lnTo>
                    <a:pt x="1417657" y="598566"/>
                  </a:lnTo>
                  <a:lnTo>
                    <a:pt x="1008112" y="59856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27" name="Arrow: Pentagon 6"/>
            <p:cNvSpPr/>
            <p:nvPr/>
          </p:nvSpPr>
          <p:spPr bwMode="auto">
            <a:xfrm rot="5400000">
              <a:off x="1814254" y="1787655"/>
              <a:ext cx="821250" cy="526210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28" name="Rectangle 11"/>
            <p:cNvSpPr/>
            <p:nvPr/>
          </p:nvSpPr>
          <p:spPr>
            <a:xfrm>
              <a:off x="7640462" y="853241"/>
              <a:ext cx="3001791" cy="13551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1200" cap="none" spc="30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目录</a:t>
              </a:r>
              <a:endParaRPr kumimoji="0" lang="zh-CN" altLang="en-US" sz="5400" b="1" i="0" u="none" strike="noStrike" kern="1200" cap="none" spc="30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2267454" y="3467471"/>
            <a:ext cx="4430112" cy="1901487"/>
            <a:chOff x="6792409" y="1614094"/>
            <a:chExt cx="4430099" cy="1901481"/>
          </a:xfrm>
        </p:grpSpPr>
        <p:sp>
          <p:nvSpPr>
            <p:cNvPr id="20" name="TextBox 38"/>
            <p:cNvSpPr txBox="1"/>
            <p:nvPr/>
          </p:nvSpPr>
          <p:spPr>
            <a:xfrm>
              <a:off x="7259934" y="3272711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ED7D31">
                      <a:lumMod val="100000"/>
                    </a:srgbClr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Diamond 30"/>
            <p:cNvSpPr/>
            <p:nvPr/>
          </p:nvSpPr>
          <p:spPr>
            <a:xfrm>
              <a:off x="6792409" y="2340271"/>
              <a:ext cx="624349" cy="624349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等线" panose="02010600030101010101" charset="-122"/>
                  <a:cs typeface="+mn-cs"/>
                </a:rPr>
                <a:t>02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8" name="TextBox 36"/>
            <p:cNvSpPr txBox="1"/>
            <p:nvPr/>
          </p:nvSpPr>
          <p:spPr>
            <a:xfrm>
              <a:off x="7259934" y="2537572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20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智慧医疗方案汇报</a:t>
              </a:r>
              <a:endParaRPr kumimoji="0" lang="zh-CN" altLang="en-US" sz="22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Diamond 32"/>
            <p:cNvSpPr/>
            <p:nvPr/>
          </p:nvSpPr>
          <p:spPr>
            <a:xfrm>
              <a:off x="6792411" y="1614094"/>
              <a:ext cx="624349" cy="624349"/>
            </a:xfrm>
            <a:prstGeom prst="diamond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latin typeface="Impact" panose="020B0806030902050204" pitchFamily="34" charset="0"/>
                  <a:ea typeface="等线" panose="02010600030101010101" charset="-122"/>
                </a:rPr>
                <a:t>01</a:t>
              </a:r>
              <a:endParaRPr lang="en-US" altLang="zh-CN" dirty="0">
                <a:solidFill>
                  <a:prstClr val="white"/>
                </a:solidFill>
                <a:latin typeface="Impact" panose="020B0806030902050204" pitchFamily="34" charset="0"/>
                <a:ea typeface="等线" panose="02010600030101010101" charset="-122"/>
              </a:endParaRPr>
            </a:p>
          </p:txBody>
        </p:sp>
        <p:sp>
          <p:nvSpPr>
            <p:cNvPr id="16" name="TextBox 34"/>
            <p:cNvSpPr txBox="1"/>
            <p:nvPr/>
          </p:nvSpPr>
          <p:spPr>
            <a:xfrm>
              <a:off x="7259934" y="1811394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</a:defRPr>
              </a:lvl1pPr>
            </a:lstStyle>
            <a:p>
              <a:r>
                <a:rPr lang="zh-CN" altLang="en-US" sz="2200" b="0" dirty="0">
                  <a:latin typeface="微软雅黑" panose="020B0503020204020204" charset="-122"/>
                  <a:ea typeface="微软雅黑" panose="020B0503020204020204" charset="-122"/>
                </a:rPr>
                <a:t>公司基本情况汇报</a:t>
              </a:r>
              <a:endParaRPr lang="zh-CN" altLang="en-US" sz="2200" b="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Rectangle 3"/>
          <p:cNvSpPr/>
          <p:nvPr/>
        </p:nvSpPr>
        <p:spPr>
          <a:xfrm>
            <a:off x="8644593" y="2064093"/>
            <a:ext cx="1569665" cy="36933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30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CONTENT</a:t>
            </a:r>
            <a:endParaRPr kumimoji="0" lang="en-US" altLang="zh-CN" sz="1800" b="1" i="0" u="none" strike="noStrike" kern="1200" cap="none" spc="30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0" name="Flowchart: Merge 2"/>
          <p:cNvSpPr/>
          <p:nvPr/>
        </p:nvSpPr>
        <p:spPr bwMode="gray">
          <a:xfrm rot="5400000">
            <a:off x="7048808" y="3605883"/>
            <a:ext cx="549924" cy="326891"/>
          </a:xfrm>
          <a:prstGeom prst="flowChartMerge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E517-FB2A-4C8E-915D-1836726365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96111" y="2759026"/>
            <a:ext cx="6107943" cy="36835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90844" y="2715742"/>
            <a:ext cx="6118478" cy="3693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0" y="2820923"/>
            <a:ext cx="5917691" cy="3493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3890" y="288416"/>
            <a:ext cx="6689191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新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2400" dirty="0">
                <a:solidFill>
                  <a:srgbClr val="3B71C7"/>
                </a:solidFill>
              </a:rPr>
              <a:t>代医院信息管理系统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产品例图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门诊挂号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2984" y="1491996"/>
            <a:ext cx="5990463" cy="35413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4800" y="1505711"/>
            <a:ext cx="5886831" cy="3437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9955" y="1610867"/>
            <a:ext cx="5686044" cy="3236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11095" y="941844"/>
            <a:ext cx="2119503" cy="8301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78151" y="967701"/>
            <a:ext cx="1983867" cy="5895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70532" y="981455"/>
            <a:ext cx="2010156" cy="7211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162682" y="1049782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支持分时段挂号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94931" y="3371100"/>
            <a:ext cx="5005958" cy="8301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947916" y="3396957"/>
            <a:ext cx="4498466" cy="5895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54368" y="3410711"/>
            <a:ext cx="4896611" cy="7211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133081" y="3479038"/>
            <a:ext cx="4140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支持分时段预约，预约时段可以自己配置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1" y="880110"/>
            <a:ext cx="12192000" cy="29209"/>
          </a:xfrm>
          <a:custGeom>
            <a:avLst/>
            <a:gdLst/>
            <a:ahLst/>
            <a:cxnLst/>
            <a:rect l="l" t="t" r="r" b="b"/>
            <a:pathLst>
              <a:path w="12192000" h="29209">
                <a:moveTo>
                  <a:pt x="0" y="29082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505945" y="1099692"/>
            <a:ext cx="544195" cy="543560"/>
          </a:xfrm>
          <a:custGeom>
            <a:avLst/>
            <a:gdLst/>
            <a:ahLst/>
            <a:cxnLst/>
            <a:rect l="l" t="t" r="r" b="b"/>
            <a:pathLst>
              <a:path w="544195" h="543560">
                <a:moveTo>
                  <a:pt x="290322" y="0"/>
                </a:moveTo>
                <a:lnTo>
                  <a:pt x="0" y="262001"/>
                </a:lnTo>
                <a:lnTo>
                  <a:pt x="253619" y="543052"/>
                </a:lnTo>
                <a:lnTo>
                  <a:pt x="543940" y="281051"/>
                </a:lnTo>
                <a:lnTo>
                  <a:pt x="29032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650344" y="1747471"/>
            <a:ext cx="541655" cy="1073785"/>
          </a:xfrm>
          <a:custGeom>
            <a:avLst/>
            <a:gdLst/>
            <a:ahLst/>
            <a:cxnLst/>
            <a:rect l="l" t="t" r="r" b="b"/>
            <a:pathLst>
              <a:path w="541654" h="1073785">
                <a:moveTo>
                  <a:pt x="541654" y="0"/>
                </a:moveTo>
                <a:lnTo>
                  <a:pt x="0" y="504873"/>
                </a:lnTo>
                <a:lnTo>
                  <a:pt x="529716" y="1073198"/>
                </a:lnTo>
                <a:lnTo>
                  <a:pt x="541654" y="1062074"/>
                </a:lnTo>
                <a:lnTo>
                  <a:pt x="541654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63366" y="6036894"/>
            <a:ext cx="1641475" cy="821690"/>
          </a:xfrm>
          <a:custGeom>
            <a:avLst/>
            <a:gdLst/>
            <a:ahLst/>
            <a:cxnLst/>
            <a:rect l="l" t="t" r="r" b="b"/>
            <a:pathLst>
              <a:path w="1641475" h="821690">
                <a:moveTo>
                  <a:pt x="712925" y="0"/>
                </a:moveTo>
                <a:lnTo>
                  <a:pt x="0" y="821103"/>
                </a:lnTo>
                <a:lnTo>
                  <a:pt x="488811" y="821103"/>
                </a:lnTo>
                <a:lnTo>
                  <a:pt x="749628" y="520750"/>
                </a:lnTo>
                <a:lnTo>
                  <a:pt x="1312669" y="520750"/>
                </a:lnTo>
                <a:lnTo>
                  <a:pt x="712925" y="0"/>
                </a:lnTo>
                <a:close/>
              </a:path>
              <a:path w="1641475" h="821690">
                <a:moveTo>
                  <a:pt x="1312669" y="520750"/>
                </a:moveTo>
                <a:lnTo>
                  <a:pt x="749628" y="520750"/>
                </a:lnTo>
                <a:lnTo>
                  <a:pt x="1089734" y="816065"/>
                </a:lnTo>
                <a:lnTo>
                  <a:pt x="1641168" y="805982"/>
                </a:lnTo>
                <a:lnTo>
                  <a:pt x="1312669" y="52075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5462523"/>
            <a:ext cx="755015" cy="1021080"/>
          </a:xfrm>
          <a:custGeom>
            <a:avLst/>
            <a:gdLst/>
            <a:ahLst/>
            <a:cxnLst/>
            <a:rect l="l" t="t" r="r" b="b"/>
            <a:pathLst>
              <a:path w="755015" h="1021079">
                <a:moveTo>
                  <a:pt x="480440" y="0"/>
                </a:moveTo>
                <a:lnTo>
                  <a:pt x="0" y="477568"/>
                </a:lnTo>
                <a:lnTo>
                  <a:pt x="0" y="817710"/>
                </a:lnTo>
                <a:lnTo>
                  <a:pt x="754976" y="1020864"/>
                </a:lnTo>
                <a:lnTo>
                  <a:pt x="4804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60578" y="5126228"/>
            <a:ext cx="1852930" cy="1732280"/>
          </a:xfrm>
          <a:custGeom>
            <a:avLst/>
            <a:gdLst/>
            <a:ahLst/>
            <a:cxnLst/>
            <a:rect l="l" t="t" r="r" b="b"/>
            <a:pathLst>
              <a:path w="1852930" h="1732279">
                <a:moveTo>
                  <a:pt x="1333347" y="0"/>
                </a:moveTo>
                <a:lnTo>
                  <a:pt x="0" y="1251026"/>
                </a:lnTo>
                <a:lnTo>
                  <a:pt x="1786579" y="1731771"/>
                </a:lnTo>
                <a:lnTo>
                  <a:pt x="1852920" y="1731771"/>
                </a:lnTo>
                <a:lnTo>
                  <a:pt x="1333347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24863" y="6026112"/>
            <a:ext cx="974090" cy="832485"/>
          </a:xfrm>
          <a:custGeom>
            <a:avLst/>
            <a:gdLst/>
            <a:ahLst/>
            <a:cxnLst/>
            <a:rect l="l" t="t" r="r" b="b"/>
            <a:pathLst>
              <a:path w="974089" h="832484">
                <a:moveTo>
                  <a:pt x="749807" y="0"/>
                </a:moveTo>
                <a:lnTo>
                  <a:pt x="0" y="745177"/>
                </a:lnTo>
                <a:lnTo>
                  <a:pt x="322263" y="831886"/>
                </a:lnTo>
                <a:lnTo>
                  <a:pt x="973568" y="831886"/>
                </a:lnTo>
                <a:lnTo>
                  <a:pt x="74980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349240" y="989088"/>
            <a:ext cx="3786759" cy="8301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449823" y="1016469"/>
            <a:ext cx="3584066" cy="5895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08676" y="1028700"/>
            <a:ext cx="3677412" cy="7211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5634990" y="1097407"/>
            <a:ext cx="322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支持根据操作员配置可挂号医生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092" y="261873"/>
            <a:ext cx="7627823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新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2400" dirty="0">
                <a:solidFill>
                  <a:srgbClr val="3B71C7"/>
                </a:solidFill>
              </a:rPr>
              <a:t>代医院信息管理系</a:t>
            </a:r>
            <a:r>
              <a:rPr sz="2400" spc="-15" dirty="0">
                <a:solidFill>
                  <a:srgbClr val="3B71C7"/>
                </a:solidFill>
              </a:rPr>
              <a:t>统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产品例图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门诊医生工作站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0110"/>
            <a:ext cx="12156440" cy="29209"/>
          </a:xfrm>
          <a:custGeom>
            <a:avLst/>
            <a:gdLst/>
            <a:ahLst/>
            <a:cxnLst/>
            <a:rect l="l" t="t" r="r" b="b"/>
            <a:pathLst>
              <a:path w="12156440" h="29209">
                <a:moveTo>
                  <a:pt x="0" y="28997"/>
                </a:moveTo>
                <a:lnTo>
                  <a:pt x="12156186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788777" y="1815083"/>
            <a:ext cx="544195" cy="543560"/>
          </a:xfrm>
          <a:custGeom>
            <a:avLst/>
            <a:gdLst/>
            <a:ahLst/>
            <a:cxnLst/>
            <a:rect l="l" t="t" r="r" b="b"/>
            <a:pathLst>
              <a:path w="544195" h="543560">
                <a:moveTo>
                  <a:pt x="290449" y="0"/>
                </a:moveTo>
                <a:lnTo>
                  <a:pt x="0" y="262000"/>
                </a:lnTo>
                <a:lnTo>
                  <a:pt x="253746" y="543178"/>
                </a:lnTo>
                <a:lnTo>
                  <a:pt x="544068" y="281177"/>
                </a:lnTo>
                <a:lnTo>
                  <a:pt x="290449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827766" y="2575814"/>
            <a:ext cx="1364615" cy="1607820"/>
          </a:xfrm>
          <a:custGeom>
            <a:avLst/>
            <a:gdLst/>
            <a:ahLst/>
            <a:cxnLst/>
            <a:rect l="l" t="t" r="r" b="b"/>
            <a:pathLst>
              <a:path w="1364615" h="1607820">
                <a:moveTo>
                  <a:pt x="782701" y="0"/>
                </a:moveTo>
                <a:lnTo>
                  <a:pt x="0" y="775588"/>
                </a:lnTo>
                <a:lnTo>
                  <a:pt x="824356" y="1607566"/>
                </a:lnTo>
                <a:lnTo>
                  <a:pt x="1020961" y="1412748"/>
                </a:lnTo>
                <a:lnTo>
                  <a:pt x="825245" y="1412748"/>
                </a:lnTo>
                <a:lnTo>
                  <a:pt x="194817" y="776477"/>
                </a:lnTo>
                <a:lnTo>
                  <a:pt x="781811" y="194818"/>
                </a:lnTo>
                <a:lnTo>
                  <a:pt x="975734" y="194818"/>
                </a:lnTo>
                <a:lnTo>
                  <a:pt x="782701" y="0"/>
                </a:lnTo>
                <a:close/>
              </a:path>
              <a:path w="1364615" h="1607820">
                <a:moveTo>
                  <a:pt x="1364233" y="878657"/>
                </a:moveTo>
                <a:lnTo>
                  <a:pt x="825245" y="1412748"/>
                </a:lnTo>
                <a:lnTo>
                  <a:pt x="1020961" y="1412748"/>
                </a:lnTo>
                <a:lnTo>
                  <a:pt x="1364233" y="1072594"/>
                </a:lnTo>
                <a:lnTo>
                  <a:pt x="1364233" y="878657"/>
                </a:lnTo>
                <a:close/>
              </a:path>
              <a:path w="1364615" h="1607820">
                <a:moveTo>
                  <a:pt x="975734" y="194818"/>
                </a:moveTo>
                <a:lnTo>
                  <a:pt x="781811" y="194818"/>
                </a:lnTo>
                <a:lnTo>
                  <a:pt x="1364233" y="782637"/>
                </a:lnTo>
                <a:lnTo>
                  <a:pt x="1364233" y="586908"/>
                </a:lnTo>
                <a:lnTo>
                  <a:pt x="975734" y="19481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19488" y="5757671"/>
            <a:ext cx="1061085" cy="914400"/>
          </a:xfrm>
          <a:custGeom>
            <a:avLst/>
            <a:gdLst/>
            <a:ahLst/>
            <a:cxnLst/>
            <a:rect l="l" t="t" r="r" b="b"/>
            <a:pathLst>
              <a:path w="1061084" h="914400">
                <a:moveTo>
                  <a:pt x="530351" y="0"/>
                </a:moveTo>
                <a:lnTo>
                  <a:pt x="0" y="914399"/>
                </a:lnTo>
                <a:lnTo>
                  <a:pt x="1060703" y="914399"/>
                </a:lnTo>
                <a:lnTo>
                  <a:pt x="53035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271759" y="5117591"/>
            <a:ext cx="1920239" cy="1554480"/>
          </a:xfrm>
          <a:custGeom>
            <a:avLst/>
            <a:gdLst/>
            <a:ahLst/>
            <a:cxnLst/>
            <a:rect l="l" t="t" r="r" b="b"/>
            <a:pathLst>
              <a:path w="1920240" h="1554479">
                <a:moveTo>
                  <a:pt x="962406" y="0"/>
                </a:moveTo>
                <a:lnTo>
                  <a:pt x="0" y="1554479"/>
                </a:lnTo>
                <a:lnTo>
                  <a:pt x="1920239" y="1554479"/>
                </a:lnTo>
                <a:lnTo>
                  <a:pt x="1920239" y="1547095"/>
                </a:lnTo>
                <a:lnTo>
                  <a:pt x="962406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788140" y="5975761"/>
            <a:ext cx="403860" cy="696595"/>
          </a:xfrm>
          <a:custGeom>
            <a:avLst/>
            <a:gdLst/>
            <a:ahLst/>
            <a:cxnLst/>
            <a:rect l="l" t="t" r="r" b="b"/>
            <a:pathLst>
              <a:path w="403859" h="696595">
                <a:moveTo>
                  <a:pt x="403859" y="0"/>
                </a:moveTo>
                <a:lnTo>
                  <a:pt x="0" y="696310"/>
                </a:lnTo>
                <a:lnTo>
                  <a:pt x="403859" y="696310"/>
                </a:lnTo>
                <a:lnTo>
                  <a:pt x="40385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529694" y="1087627"/>
            <a:ext cx="351155" cy="350520"/>
          </a:xfrm>
          <a:custGeom>
            <a:avLst/>
            <a:gdLst/>
            <a:ahLst/>
            <a:cxnLst/>
            <a:rect l="l" t="t" r="r" b="b"/>
            <a:pathLst>
              <a:path w="351154" h="350519">
                <a:moveTo>
                  <a:pt x="186816" y="0"/>
                </a:moveTo>
                <a:lnTo>
                  <a:pt x="0" y="168656"/>
                </a:lnTo>
                <a:lnTo>
                  <a:pt x="164083" y="350393"/>
                </a:lnTo>
                <a:lnTo>
                  <a:pt x="350900" y="181863"/>
                </a:lnTo>
                <a:lnTo>
                  <a:pt x="18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21308" y="1226812"/>
            <a:ext cx="8854059" cy="553783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73124" y="1240548"/>
            <a:ext cx="8750427" cy="5434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78280" y="1345691"/>
            <a:ext cx="8549640" cy="523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611879" y="1048524"/>
            <a:ext cx="3453003" cy="8301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46447" y="1074381"/>
            <a:ext cx="1983867" cy="589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71315" y="1088136"/>
            <a:ext cx="3343656" cy="7211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531233" y="1156208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诊疗进度可配置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65335" y="1618526"/>
            <a:ext cx="2413635" cy="8316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380219" y="1645881"/>
            <a:ext cx="1983867" cy="5895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224771" y="1658111"/>
            <a:ext cx="2304287" cy="7233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565005" y="1727453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操作内容可配置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285232" y="1851672"/>
            <a:ext cx="2855594" cy="8301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263896" y="1877529"/>
            <a:ext cx="2898267" cy="5895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344667" y="1891283"/>
            <a:ext cx="2746248" cy="7211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448680" y="1959990"/>
            <a:ext cx="2540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操作列可以根据医院配置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506347" y="1348847"/>
            <a:ext cx="505206" cy="206669"/>
          </a:xfrm>
          <a:prstGeom prst="ellipse">
            <a:avLst/>
          </a:prstGeom>
          <a:solidFill>
            <a:srgbClr val="FD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898" y="288416"/>
            <a:ext cx="872309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新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2400" dirty="0">
                <a:solidFill>
                  <a:srgbClr val="3B71C7"/>
                </a:solidFill>
              </a:rPr>
              <a:t>代医院信息管理系统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产品例图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住院护士工作站（通用）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0245" y="1710672"/>
            <a:ext cx="9227583" cy="483832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14983" y="1667255"/>
            <a:ext cx="9238107" cy="4848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20139" y="1772411"/>
            <a:ext cx="9037319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60435" y="1098842"/>
            <a:ext cx="3419475" cy="831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92440" y="1126197"/>
            <a:ext cx="3355467" cy="589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19871" y="1138427"/>
            <a:ext cx="3310128" cy="723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276970" y="1207770"/>
            <a:ext cx="3001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实时查看患者就诊全生命周期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35835" y="1097292"/>
            <a:ext cx="3453003" cy="8301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98904" y="1123149"/>
            <a:ext cx="3126867" cy="5895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95272" y="1136903"/>
            <a:ext cx="3343655" cy="7211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083054" y="1205229"/>
            <a:ext cx="2768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颜色区分患者状态，更清晰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1" y="880110"/>
            <a:ext cx="12192000" cy="29209"/>
          </a:xfrm>
          <a:custGeom>
            <a:avLst/>
            <a:gdLst/>
            <a:ahLst/>
            <a:cxnLst/>
            <a:rect l="l" t="t" r="r" b="b"/>
            <a:pathLst>
              <a:path w="12192000" h="29209">
                <a:moveTo>
                  <a:pt x="0" y="29082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901683" y="3240036"/>
            <a:ext cx="2502027" cy="8301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046464" y="3267418"/>
            <a:ext cx="2212467" cy="5895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961119" y="3279647"/>
            <a:ext cx="2392679" cy="7211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230994" y="3348990"/>
            <a:ext cx="185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支持自定义备忘录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157459" y="4798186"/>
            <a:ext cx="2034539" cy="2059939"/>
          </a:xfrm>
          <a:custGeom>
            <a:avLst/>
            <a:gdLst/>
            <a:ahLst/>
            <a:cxnLst/>
            <a:rect l="l" t="t" r="r" b="b"/>
            <a:pathLst>
              <a:path w="2034540" h="2059940">
                <a:moveTo>
                  <a:pt x="1342644" y="0"/>
                </a:moveTo>
                <a:lnTo>
                  <a:pt x="0" y="1901710"/>
                </a:lnTo>
                <a:lnTo>
                  <a:pt x="223936" y="2059810"/>
                </a:lnTo>
                <a:lnTo>
                  <a:pt x="2034540" y="2059810"/>
                </a:lnTo>
                <a:lnTo>
                  <a:pt x="2034540" y="488484"/>
                </a:lnTo>
                <a:lnTo>
                  <a:pt x="134264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651490" y="2039620"/>
            <a:ext cx="544195" cy="543560"/>
          </a:xfrm>
          <a:custGeom>
            <a:avLst/>
            <a:gdLst/>
            <a:ahLst/>
            <a:cxnLst/>
            <a:rect l="l" t="t" r="r" b="b"/>
            <a:pathLst>
              <a:path w="544195" h="543560">
                <a:moveTo>
                  <a:pt x="290321" y="0"/>
                </a:moveTo>
                <a:lnTo>
                  <a:pt x="0" y="262000"/>
                </a:lnTo>
                <a:lnTo>
                  <a:pt x="253618" y="543178"/>
                </a:lnTo>
                <a:lnTo>
                  <a:pt x="544067" y="281177"/>
                </a:lnTo>
                <a:lnTo>
                  <a:pt x="290321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16918" y="2723514"/>
            <a:ext cx="775335" cy="1271905"/>
          </a:xfrm>
          <a:custGeom>
            <a:avLst/>
            <a:gdLst/>
            <a:ahLst/>
            <a:cxnLst/>
            <a:rect l="l" t="t" r="r" b="b"/>
            <a:pathLst>
              <a:path w="775334" h="1271904">
                <a:moveTo>
                  <a:pt x="613282" y="0"/>
                </a:moveTo>
                <a:lnTo>
                  <a:pt x="0" y="607822"/>
                </a:lnTo>
                <a:lnTo>
                  <a:pt x="657859" y="1271778"/>
                </a:lnTo>
                <a:lnTo>
                  <a:pt x="775080" y="1155624"/>
                </a:lnTo>
                <a:lnTo>
                  <a:pt x="775080" y="1119124"/>
                </a:lnTo>
                <a:lnTo>
                  <a:pt x="658622" y="1119124"/>
                </a:lnTo>
                <a:lnTo>
                  <a:pt x="152653" y="608457"/>
                </a:lnTo>
                <a:lnTo>
                  <a:pt x="612648" y="152654"/>
                </a:lnTo>
                <a:lnTo>
                  <a:pt x="764564" y="152654"/>
                </a:lnTo>
                <a:lnTo>
                  <a:pt x="613282" y="0"/>
                </a:lnTo>
                <a:close/>
              </a:path>
              <a:path w="775334" h="1271904">
                <a:moveTo>
                  <a:pt x="775080" y="1003726"/>
                </a:moveTo>
                <a:lnTo>
                  <a:pt x="658622" y="1119124"/>
                </a:lnTo>
                <a:lnTo>
                  <a:pt x="775080" y="1119124"/>
                </a:lnTo>
                <a:lnTo>
                  <a:pt x="775080" y="1003726"/>
                </a:lnTo>
                <a:close/>
              </a:path>
              <a:path w="775334" h="1271904">
                <a:moveTo>
                  <a:pt x="764564" y="152654"/>
                </a:moveTo>
                <a:lnTo>
                  <a:pt x="612648" y="152654"/>
                </a:lnTo>
                <a:lnTo>
                  <a:pt x="775080" y="316595"/>
                </a:lnTo>
                <a:lnTo>
                  <a:pt x="775080" y="163265"/>
                </a:lnTo>
                <a:lnTo>
                  <a:pt x="764564" y="15265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763756" y="1370075"/>
            <a:ext cx="165100" cy="154305"/>
          </a:xfrm>
          <a:custGeom>
            <a:avLst/>
            <a:gdLst/>
            <a:ahLst/>
            <a:cxnLst/>
            <a:rect l="l" t="t" r="r" b="b"/>
            <a:pathLst>
              <a:path w="165100" h="154305">
                <a:moveTo>
                  <a:pt x="0" y="153924"/>
                </a:moveTo>
                <a:lnTo>
                  <a:pt x="164592" y="153924"/>
                </a:lnTo>
                <a:lnTo>
                  <a:pt x="164592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2795" y="4375365"/>
            <a:ext cx="6379083" cy="95825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27887" y="4785321"/>
            <a:ext cx="5668899" cy="5895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2231" y="4415663"/>
            <a:ext cx="6269736" cy="84975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811783" y="4867097"/>
            <a:ext cx="53111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“</a:t>
            </a: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等候</a:t>
            </a:r>
            <a:r>
              <a:rPr sz="1800" spc="-1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”</a:t>
            </a: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、</a:t>
            </a:r>
            <a:r>
              <a:rPr sz="1800" spc="-1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“</a:t>
            </a: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转出</a:t>
            </a:r>
            <a:r>
              <a:rPr sz="1800" spc="-1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”</a:t>
            </a: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、</a:t>
            </a:r>
            <a:r>
              <a:rPr sz="1800" spc="-1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“</a:t>
            </a: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转入</a:t>
            </a:r>
            <a:r>
              <a:rPr sz="1800" spc="-1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”</a:t>
            </a: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不同类型患者可自己配置显示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616" y="407670"/>
            <a:ext cx="5273661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新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2400" dirty="0">
                <a:solidFill>
                  <a:srgbClr val="3B71C7"/>
                </a:solidFill>
              </a:rPr>
              <a:t>代医院信息管理系统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产品价值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934974"/>
            <a:ext cx="12192000" cy="29209"/>
          </a:xfrm>
          <a:custGeom>
            <a:avLst/>
            <a:gdLst/>
            <a:ahLst/>
            <a:cxnLst/>
            <a:rect l="l" t="t" r="r" b="b"/>
            <a:pathLst>
              <a:path w="12192000" h="29209">
                <a:moveTo>
                  <a:pt x="0" y="29083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56949" y="1693982"/>
            <a:ext cx="881380" cy="753110"/>
          </a:xfrm>
          <a:custGeom>
            <a:avLst/>
            <a:gdLst/>
            <a:ahLst/>
            <a:cxnLst/>
            <a:rect l="l" t="t" r="r" b="b"/>
            <a:pathLst>
              <a:path w="881379" h="753110">
                <a:moveTo>
                  <a:pt x="440436" y="0"/>
                </a:moveTo>
                <a:lnTo>
                  <a:pt x="0" y="376427"/>
                </a:lnTo>
                <a:lnTo>
                  <a:pt x="440436" y="752855"/>
                </a:lnTo>
                <a:lnTo>
                  <a:pt x="880871" y="376427"/>
                </a:lnTo>
                <a:lnTo>
                  <a:pt x="440436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064289" y="1905563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01</a:t>
            </a:r>
            <a:endParaRPr sz="1800" dirty="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66093" y="2648005"/>
            <a:ext cx="879475" cy="696595"/>
          </a:xfrm>
          <a:custGeom>
            <a:avLst/>
            <a:gdLst/>
            <a:ahLst/>
            <a:cxnLst/>
            <a:rect l="l" t="t" r="r" b="b"/>
            <a:pathLst>
              <a:path w="879475" h="696595">
                <a:moveTo>
                  <a:pt x="439673" y="0"/>
                </a:moveTo>
                <a:lnTo>
                  <a:pt x="0" y="348233"/>
                </a:lnTo>
                <a:lnTo>
                  <a:pt x="439673" y="696467"/>
                </a:lnTo>
                <a:lnTo>
                  <a:pt x="879347" y="348233"/>
                </a:lnTo>
                <a:lnTo>
                  <a:pt x="439673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073179" y="2831901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02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46684" y="2853492"/>
            <a:ext cx="5108106" cy="800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落实医疗管理核心制度，绩效考核制度， 提高医疗运营、制度管理</a:t>
            </a:r>
            <a:endParaRPr sz="1800" dirty="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66093" y="3666038"/>
            <a:ext cx="879475" cy="698500"/>
          </a:xfrm>
          <a:custGeom>
            <a:avLst/>
            <a:gdLst/>
            <a:ahLst/>
            <a:cxnLst/>
            <a:rect l="l" t="t" r="r" b="b"/>
            <a:pathLst>
              <a:path w="879475" h="698500">
                <a:moveTo>
                  <a:pt x="439673" y="0"/>
                </a:moveTo>
                <a:lnTo>
                  <a:pt x="0" y="348996"/>
                </a:lnTo>
                <a:lnTo>
                  <a:pt x="439673" y="697992"/>
                </a:lnTo>
                <a:lnTo>
                  <a:pt x="879347" y="348996"/>
                </a:lnTo>
                <a:lnTo>
                  <a:pt x="439673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073179" y="3850264"/>
            <a:ext cx="266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03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3604" y="3931816"/>
            <a:ext cx="6881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等线" panose="02010600030101010101" charset="-122"/>
                <a:cs typeface="等线" panose="02010600030101010101" charset="-122"/>
              </a:rPr>
              <a:t>围绕电子病历评级、DRGs诊疗、信息</a:t>
            </a:r>
            <a:endParaRPr sz="1800" dirty="0">
              <a:latin typeface="等线" panose="02010600030101010101" charset="-122"/>
              <a:cs typeface="等线" panose="02010600030101010101" charset="-122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互联互通进行信息化管理</a:t>
            </a:r>
            <a:endParaRPr sz="1800" dirty="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53901" y="4754174"/>
            <a:ext cx="881380" cy="696595"/>
          </a:xfrm>
          <a:custGeom>
            <a:avLst/>
            <a:gdLst/>
            <a:ahLst/>
            <a:cxnLst/>
            <a:rect l="l" t="t" r="r" b="b"/>
            <a:pathLst>
              <a:path w="881379" h="696595">
                <a:moveTo>
                  <a:pt x="440436" y="0"/>
                </a:moveTo>
                <a:lnTo>
                  <a:pt x="0" y="348234"/>
                </a:lnTo>
                <a:lnTo>
                  <a:pt x="440436" y="696468"/>
                </a:lnTo>
                <a:lnTo>
                  <a:pt x="880871" y="348234"/>
                </a:lnTo>
                <a:lnTo>
                  <a:pt x="440436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061876" y="4938705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04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76528" y="1945188"/>
            <a:ext cx="5108105" cy="3846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实现医联体、医共体人财物统一信息化 管理</a:t>
            </a:r>
            <a:endParaRPr sz="1800" dirty="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33604" y="4908860"/>
            <a:ext cx="3683000" cy="3846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提高信息化管理水平，提升医院形象</a:t>
            </a:r>
            <a:endParaRPr sz="1800" dirty="0">
              <a:latin typeface="等线" panose="02010600030101010101" charset="-122"/>
              <a:cs typeface="等线" panose="0201060003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617" y="330755"/>
            <a:ext cx="40192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一“脸”通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产品简介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934974"/>
            <a:ext cx="12192000" cy="29209"/>
          </a:xfrm>
          <a:custGeom>
            <a:avLst/>
            <a:gdLst/>
            <a:ahLst/>
            <a:cxnLst/>
            <a:rect l="l" t="t" r="r" b="b"/>
            <a:pathLst>
              <a:path w="12192000" h="29209">
                <a:moveTo>
                  <a:pt x="0" y="29083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3319" y="960353"/>
            <a:ext cx="11346815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800" spc="155" dirty="0">
                <a:latin typeface="微软雅黑" panose="020B0503020204020204" charset="-122"/>
                <a:cs typeface="微软雅黑" panose="020B0503020204020204" charset="-122"/>
              </a:rPr>
              <a:t>用刷脸定义就医</a:t>
            </a:r>
            <a:r>
              <a:rPr sz="1800" spc="140" dirty="0">
                <a:latin typeface="微软雅黑" panose="020B0503020204020204" charset="-122"/>
                <a:cs typeface="微软雅黑" panose="020B0503020204020204" charset="-122"/>
              </a:rPr>
              <a:t>流</a:t>
            </a:r>
            <a:r>
              <a:rPr sz="1800" spc="155" dirty="0">
                <a:latin typeface="微软雅黑" panose="020B0503020204020204" charset="-122"/>
                <a:cs typeface="微软雅黑" panose="020B0503020204020204" charset="-122"/>
              </a:rPr>
              <a:t>程</a:t>
            </a:r>
            <a:r>
              <a:rPr sz="1800" spc="14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spc="155" dirty="0">
                <a:latin typeface="微软雅黑" panose="020B0503020204020204" charset="-122"/>
                <a:cs typeface="微软雅黑" panose="020B0503020204020204" charset="-122"/>
              </a:rPr>
              <a:t>实</a:t>
            </a:r>
            <a:r>
              <a:rPr sz="1800" spc="145" dirty="0"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1800" dirty="0">
                <a:solidFill>
                  <a:srgbClr val="4471C4"/>
                </a:solidFill>
                <a:latin typeface="Arial" panose="020B0604020202020204"/>
                <a:cs typeface="Arial" panose="020B0604020202020204"/>
              </a:rPr>
              <a:t>“</a:t>
            </a:r>
            <a:r>
              <a:rPr sz="1800" spc="-375" dirty="0">
                <a:solidFill>
                  <a:srgbClr val="4471C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140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脱</a:t>
            </a:r>
            <a:r>
              <a:rPr sz="1800" spc="150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卡</a:t>
            </a:r>
            <a:r>
              <a:rPr sz="1800" spc="140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脱</a:t>
            </a:r>
            <a:r>
              <a:rPr sz="1800" spc="160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码</a:t>
            </a:r>
            <a:r>
              <a:rPr sz="1800" spc="70" dirty="0">
                <a:solidFill>
                  <a:srgbClr val="4471C4"/>
                </a:solidFill>
                <a:latin typeface="Arial" panose="020B0604020202020204"/>
                <a:cs typeface="Arial" panose="020B0604020202020204"/>
              </a:rPr>
              <a:t>”</a:t>
            </a:r>
            <a:r>
              <a:rPr sz="1800" spc="7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spc="-409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spc="140" dirty="0">
                <a:latin typeface="微软雅黑" panose="020B0503020204020204" charset="-122"/>
                <a:cs typeface="微软雅黑" panose="020B0503020204020204" charset="-122"/>
              </a:rPr>
              <a:t>同</a:t>
            </a:r>
            <a:r>
              <a:rPr sz="1800" spc="150" dirty="0"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1800" spc="140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800" spc="150" dirty="0">
                <a:latin typeface="微软雅黑" panose="020B0503020204020204" charset="-122"/>
                <a:cs typeface="微软雅黑" panose="020B0503020204020204" charset="-122"/>
              </a:rPr>
              <a:t>医</a:t>
            </a:r>
            <a:r>
              <a:rPr sz="1800" spc="140" dirty="0">
                <a:latin typeface="微软雅黑" panose="020B0503020204020204" charset="-122"/>
                <a:cs typeface="微软雅黑" panose="020B0503020204020204" charset="-122"/>
              </a:rPr>
              <a:t>疗</a:t>
            </a:r>
            <a:r>
              <a:rPr sz="1800" spc="150" dirty="0">
                <a:latin typeface="微软雅黑" panose="020B0503020204020204" charset="-122"/>
                <a:cs typeface="微软雅黑" panose="020B0503020204020204" charset="-122"/>
              </a:rPr>
              <a:t>管</a:t>
            </a:r>
            <a:r>
              <a:rPr sz="1800" spc="140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800" spc="150" dirty="0">
                <a:latin typeface="微软雅黑" panose="020B0503020204020204" charset="-122"/>
                <a:cs typeface="微软雅黑" panose="020B0503020204020204" charset="-122"/>
              </a:rPr>
              <a:t>提</a:t>
            </a:r>
            <a:r>
              <a:rPr sz="1800" spc="140" dirty="0">
                <a:latin typeface="微软雅黑" panose="020B0503020204020204" charset="-122"/>
                <a:cs typeface="微软雅黑" panose="020B0503020204020204" charset="-122"/>
              </a:rPr>
              <a:t>供</a:t>
            </a:r>
            <a:r>
              <a:rPr sz="1800" spc="150" dirty="0"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sz="1800" spc="140" dirty="0">
                <a:latin typeface="微软雅黑" panose="020B0503020204020204" charset="-122"/>
                <a:cs typeface="微软雅黑" panose="020B0503020204020204" charset="-122"/>
              </a:rPr>
              <a:t>三</a:t>
            </a:r>
            <a:r>
              <a:rPr sz="1800" spc="150" dirty="0"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1800" spc="140" dirty="0">
                <a:latin typeface="微软雅黑" panose="020B0503020204020204" charset="-122"/>
                <a:cs typeface="微软雅黑" panose="020B0503020204020204" charset="-122"/>
              </a:rPr>
              <a:t>选</a:t>
            </a:r>
            <a:r>
              <a:rPr sz="1800" spc="150" dirty="0">
                <a:latin typeface="微软雅黑" panose="020B0503020204020204" charset="-122"/>
                <a:cs typeface="微软雅黑" panose="020B0503020204020204" charset="-122"/>
              </a:rPr>
              <a:t>择</a:t>
            </a:r>
            <a:r>
              <a:rPr sz="1800" spc="140" dirty="0"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800" spc="150" dirty="0">
                <a:latin typeface="微软雅黑" panose="020B0503020204020204" charset="-122"/>
                <a:cs typeface="微软雅黑" panose="020B0503020204020204" charset="-122"/>
              </a:rPr>
              <a:t>式</a:t>
            </a:r>
            <a:r>
              <a:rPr sz="1800" spc="14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spc="185" dirty="0">
                <a:latin typeface="微软雅黑" panose="020B0503020204020204" charset="-122"/>
                <a:cs typeface="微软雅黑" panose="020B0503020204020204" charset="-122"/>
              </a:rPr>
              <a:t>如</a:t>
            </a:r>
            <a:r>
              <a:rPr sz="1800" spc="140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刷</a:t>
            </a:r>
            <a:r>
              <a:rPr sz="1800" spc="150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脸</a:t>
            </a:r>
            <a:r>
              <a:rPr sz="1800" spc="140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进</a:t>
            </a:r>
            <a:r>
              <a:rPr sz="1800" spc="160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门</a:t>
            </a:r>
            <a:r>
              <a:rPr sz="1800" spc="14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spc="150" dirty="0">
                <a:latin typeface="微软雅黑" panose="020B0503020204020204" charset="-122"/>
                <a:cs typeface="微软雅黑" panose="020B0503020204020204" charset="-122"/>
              </a:rPr>
              <a:t>特</a:t>
            </a:r>
            <a:r>
              <a:rPr sz="1800" spc="140" dirty="0">
                <a:latin typeface="微软雅黑" panose="020B0503020204020204" charset="-122"/>
                <a:cs typeface="微软雅黑" panose="020B0503020204020204" charset="-122"/>
              </a:rPr>
              <a:t>殊</a:t>
            </a:r>
            <a:r>
              <a:rPr sz="1800" spc="150" dirty="0">
                <a:latin typeface="微软雅黑" panose="020B0503020204020204" charset="-122"/>
                <a:cs typeface="微软雅黑" panose="020B0503020204020204" charset="-122"/>
              </a:rPr>
              <a:t>区</a:t>
            </a:r>
            <a:r>
              <a:rPr sz="1800" spc="140" dirty="0">
                <a:latin typeface="微软雅黑" panose="020B0503020204020204" charset="-122"/>
                <a:cs typeface="微软雅黑" panose="020B0503020204020204" charset="-122"/>
              </a:rPr>
              <a:t>域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刷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150" dirty="0">
                <a:latin typeface="微软雅黑" panose="020B0503020204020204" charset="-122"/>
                <a:cs typeface="微软雅黑" panose="020B0503020204020204" charset="-122"/>
              </a:rPr>
              <a:t>脸进入，信息系</a:t>
            </a:r>
            <a:r>
              <a:rPr sz="1800" spc="140" dirty="0">
                <a:latin typeface="微软雅黑" panose="020B0503020204020204" charset="-122"/>
                <a:cs typeface="微软雅黑" panose="020B0503020204020204" charset="-122"/>
              </a:rPr>
              <a:t>统</a:t>
            </a:r>
            <a:r>
              <a:rPr sz="1800" spc="150" dirty="0">
                <a:latin typeface="微软雅黑" panose="020B0503020204020204" charset="-122"/>
                <a:cs typeface="微软雅黑" panose="020B0503020204020204" charset="-122"/>
              </a:rPr>
              <a:t>刷</a:t>
            </a:r>
            <a:r>
              <a:rPr sz="1800" spc="140" dirty="0">
                <a:latin typeface="微软雅黑" panose="020B0503020204020204" charset="-122"/>
                <a:cs typeface="微软雅黑" panose="020B0503020204020204" charset="-122"/>
              </a:rPr>
              <a:t>脸</a:t>
            </a:r>
            <a:r>
              <a:rPr sz="1800" spc="150" dirty="0">
                <a:latin typeface="微软雅黑" panose="020B0503020204020204" charset="-122"/>
                <a:cs typeface="微软雅黑" panose="020B0503020204020204" charset="-122"/>
              </a:rPr>
              <a:t>统</a:t>
            </a:r>
            <a:r>
              <a:rPr sz="1800" spc="140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800" spc="150" dirty="0">
                <a:latin typeface="微软雅黑" panose="020B0503020204020204" charset="-122"/>
                <a:cs typeface="微软雅黑" panose="020B0503020204020204" charset="-122"/>
              </a:rPr>
              <a:t>登</a:t>
            </a:r>
            <a:r>
              <a:rPr sz="1800" spc="140" dirty="0">
                <a:latin typeface="微软雅黑" panose="020B0503020204020204" charset="-122"/>
                <a:cs typeface="微软雅黑" panose="020B0503020204020204" charset="-122"/>
              </a:rPr>
              <a:t>陆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5947" y="4175759"/>
            <a:ext cx="475615" cy="1082040"/>
          </a:xfrm>
          <a:custGeom>
            <a:avLst/>
            <a:gdLst/>
            <a:ahLst/>
            <a:cxnLst/>
            <a:rect l="l" t="t" r="r" b="b"/>
            <a:pathLst>
              <a:path w="475615" h="1082039">
                <a:moveTo>
                  <a:pt x="0" y="1082039"/>
                </a:moveTo>
                <a:lnTo>
                  <a:pt x="475488" y="1082039"/>
                </a:lnTo>
                <a:lnTo>
                  <a:pt x="475488" y="0"/>
                </a:lnTo>
                <a:lnTo>
                  <a:pt x="0" y="0"/>
                </a:lnTo>
                <a:lnTo>
                  <a:pt x="0" y="108203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45947" y="4175759"/>
            <a:ext cx="481965" cy="108204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123190" marR="12128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医 护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64691" y="2610611"/>
            <a:ext cx="1211580" cy="433070"/>
          </a:xfrm>
          <a:custGeom>
            <a:avLst/>
            <a:gdLst/>
            <a:ahLst/>
            <a:cxnLst/>
            <a:rect l="l" t="t" r="r" b="b"/>
            <a:pathLst>
              <a:path w="1211580" h="433069">
                <a:moveTo>
                  <a:pt x="0" y="432815"/>
                </a:moveTo>
                <a:lnTo>
                  <a:pt x="1211580" y="432815"/>
                </a:lnTo>
                <a:lnTo>
                  <a:pt x="1211580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43555" y="2610611"/>
            <a:ext cx="927100" cy="433070"/>
          </a:xfrm>
          <a:custGeom>
            <a:avLst/>
            <a:gdLst/>
            <a:ahLst/>
            <a:cxnLst/>
            <a:rect l="l" t="t" r="r" b="b"/>
            <a:pathLst>
              <a:path w="927100" h="433069">
                <a:moveTo>
                  <a:pt x="0" y="432815"/>
                </a:moveTo>
                <a:lnTo>
                  <a:pt x="926592" y="432815"/>
                </a:lnTo>
                <a:lnTo>
                  <a:pt x="926592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52671" y="2610611"/>
            <a:ext cx="927100" cy="433070"/>
          </a:xfrm>
          <a:custGeom>
            <a:avLst/>
            <a:gdLst/>
            <a:ahLst/>
            <a:cxnLst/>
            <a:rect l="l" t="t" r="r" b="b"/>
            <a:pathLst>
              <a:path w="927100" h="433069">
                <a:moveTo>
                  <a:pt x="0" y="432815"/>
                </a:moveTo>
                <a:lnTo>
                  <a:pt x="926591" y="432815"/>
                </a:lnTo>
                <a:lnTo>
                  <a:pt x="926591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10555" y="2610611"/>
            <a:ext cx="927100" cy="433070"/>
          </a:xfrm>
          <a:custGeom>
            <a:avLst/>
            <a:gdLst/>
            <a:ahLst/>
            <a:cxnLst/>
            <a:rect l="l" t="t" r="r" b="b"/>
            <a:pathLst>
              <a:path w="927100" h="433069">
                <a:moveTo>
                  <a:pt x="0" y="432815"/>
                </a:moveTo>
                <a:lnTo>
                  <a:pt x="926591" y="432815"/>
                </a:lnTo>
                <a:lnTo>
                  <a:pt x="926591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42531" y="2610611"/>
            <a:ext cx="927100" cy="433070"/>
          </a:xfrm>
          <a:custGeom>
            <a:avLst/>
            <a:gdLst/>
            <a:ahLst/>
            <a:cxnLst/>
            <a:rect l="l" t="t" r="r" b="b"/>
            <a:pathLst>
              <a:path w="927100" h="433069">
                <a:moveTo>
                  <a:pt x="0" y="432815"/>
                </a:moveTo>
                <a:lnTo>
                  <a:pt x="926592" y="432815"/>
                </a:lnTo>
                <a:lnTo>
                  <a:pt x="926592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30311" y="2610611"/>
            <a:ext cx="927100" cy="433070"/>
          </a:xfrm>
          <a:custGeom>
            <a:avLst/>
            <a:gdLst/>
            <a:ahLst/>
            <a:cxnLst/>
            <a:rect l="l" t="t" r="r" b="b"/>
            <a:pathLst>
              <a:path w="927100" h="433069">
                <a:moveTo>
                  <a:pt x="0" y="432815"/>
                </a:moveTo>
                <a:lnTo>
                  <a:pt x="926592" y="432815"/>
                </a:lnTo>
                <a:lnTo>
                  <a:pt x="926592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21436" y="4175759"/>
            <a:ext cx="10773410" cy="1082040"/>
          </a:xfrm>
          <a:custGeom>
            <a:avLst/>
            <a:gdLst/>
            <a:ahLst/>
            <a:cxnLst/>
            <a:rect l="l" t="t" r="r" b="b"/>
            <a:pathLst>
              <a:path w="10773410" h="1082039">
                <a:moveTo>
                  <a:pt x="0" y="1082039"/>
                </a:moveTo>
                <a:lnTo>
                  <a:pt x="10773156" y="1082039"/>
                </a:lnTo>
                <a:lnTo>
                  <a:pt x="10773156" y="0"/>
                </a:lnTo>
                <a:lnTo>
                  <a:pt x="0" y="0"/>
                </a:lnTo>
                <a:lnTo>
                  <a:pt x="0" y="1082039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90600" y="4500371"/>
            <a:ext cx="1211580" cy="43307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64769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51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统一登录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69464" y="4500371"/>
            <a:ext cx="1290955" cy="43307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64769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51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门禁刷脸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201911" y="2610611"/>
            <a:ext cx="1256030" cy="433070"/>
          </a:xfrm>
          <a:custGeom>
            <a:avLst/>
            <a:gdLst/>
            <a:ahLst/>
            <a:cxnLst/>
            <a:rect l="l" t="t" r="r" b="b"/>
            <a:pathLst>
              <a:path w="1256029" h="433069">
                <a:moveTo>
                  <a:pt x="0" y="432815"/>
                </a:moveTo>
                <a:lnTo>
                  <a:pt x="1255776" y="432815"/>
                </a:lnTo>
                <a:lnTo>
                  <a:pt x="1255776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45947" y="2318004"/>
          <a:ext cx="11247751" cy="1082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1330"/>
                <a:gridCol w="1575434"/>
                <a:gridCol w="1258569"/>
                <a:gridCol w="1333500"/>
                <a:gridCol w="1345564"/>
                <a:gridCol w="1310005"/>
                <a:gridCol w="1297304"/>
                <a:gridCol w="2646045"/>
              </a:tblGrid>
              <a:tr h="10820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31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等线" panose="02010600030101010101" charset="-122"/>
                          <a:cs typeface="等线" panose="02010600030101010101" charset="-122"/>
                        </a:rPr>
                        <a:t>患</a:t>
                      </a:r>
                      <a:endParaRPr sz="18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  <a:p>
                      <a:pPr marL="1231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等线" panose="02010600030101010101" charset="-122"/>
                          <a:cs typeface="等线" panose="02010600030101010101" charset="-122"/>
                        </a:rPr>
                        <a:t>者</a:t>
                      </a:r>
                      <a:endParaRPr sz="18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3175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8511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等线" panose="02010600030101010101" charset="-122"/>
                          <a:cs typeface="等线" panose="02010600030101010101" charset="-122"/>
                        </a:rPr>
                        <a:t>建卡登记</a:t>
                      </a:r>
                      <a:endParaRPr sz="18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7528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等线" panose="02010600030101010101" charset="-122"/>
                          <a:cs typeface="等线" panose="02010600030101010101" charset="-122"/>
                        </a:rPr>
                        <a:t>挂号</a:t>
                      </a:r>
                      <a:endParaRPr sz="18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2545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等线" panose="02010600030101010101" charset="-122"/>
                          <a:cs typeface="等线" panose="02010600030101010101" charset="-122"/>
                        </a:rPr>
                        <a:t>就诊</a:t>
                      </a:r>
                      <a:endParaRPr sz="18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等线" panose="02010600030101010101" charset="-122"/>
                          <a:cs typeface="等线" panose="02010600030101010101" charset="-122"/>
                        </a:rPr>
                        <a:t>缴费</a:t>
                      </a:r>
                      <a:endParaRPr sz="18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3751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等线" panose="02010600030101010101" charset="-122"/>
                          <a:cs typeface="等线" panose="02010600030101010101" charset="-122"/>
                        </a:rPr>
                        <a:t>检查</a:t>
                      </a:r>
                      <a:endParaRPr sz="18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1465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等线" panose="02010600030101010101" charset="-122"/>
                          <a:cs typeface="等线" panose="02010600030101010101" charset="-122"/>
                        </a:rPr>
                        <a:t>检验</a:t>
                      </a:r>
                      <a:endParaRPr sz="18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2481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等线" panose="02010600030101010101" charset="-122"/>
                          <a:cs typeface="等线" panose="02010600030101010101" charset="-122"/>
                        </a:rPr>
                        <a:t>门禁刷脸</a:t>
                      </a:r>
                      <a:endParaRPr sz="18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6350" marB="0"/>
                </a:tc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2202179" y="2697479"/>
            <a:ext cx="287020" cy="259079"/>
          </a:xfrm>
          <a:custGeom>
            <a:avLst/>
            <a:gdLst/>
            <a:ahLst/>
            <a:cxnLst/>
            <a:rect l="l" t="t" r="r" b="b"/>
            <a:pathLst>
              <a:path w="287019" h="259080">
                <a:moveTo>
                  <a:pt x="0" y="64770"/>
                </a:moveTo>
                <a:lnTo>
                  <a:pt x="156971" y="64770"/>
                </a:lnTo>
                <a:lnTo>
                  <a:pt x="156971" y="0"/>
                </a:lnTo>
                <a:lnTo>
                  <a:pt x="286512" y="129540"/>
                </a:lnTo>
                <a:lnTo>
                  <a:pt x="156971" y="259080"/>
                </a:lnTo>
                <a:lnTo>
                  <a:pt x="156971" y="194310"/>
                </a:lnTo>
                <a:lnTo>
                  <a:pt x="0" y="194310"/>
                </a:lnTo>
                <a:lnTo>
                  <a:pt x="0" y="64770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20440" y="2697479"/>
            <a:ext cx="285115" cy="259079"/>
          </a:xfrm>
          <a:custGeom>
            <a:avLst/>
            <a:gdLst/>
            <a:ahLst/>
            <a:cxnLst/>
            <a:rect l="l" t="t" r="r" b="b"/>
            <a:pathLst>
              <a:path w="285114" h="259080">
                <a:moveTo>
                  <a:pt x="0" y="64770"/>
                </a:moveTo>
                <a:lnTo>
                  <a:pt x="155448" y="64770"/>
                </a:lnTo>
                <a:lnTo>
                  <a:pt x="155448" y="0"/>
                </a:lnTo>
                <a:lnTo>
                  <a:pt x="284988" y="129540"/>
                </a:lnTo>
                <a:lnTo>
                  <a:pt x="155448" y="259080"/>
                </a:lnTo>
                <a:lnTo>
                  <a:pt x="155448" y="194310"/>
                </a:lnTo>
                <a:lnTo>
                  <a:pt x="0" y="194310"/>
                </a:lnTo>
                <a:lnTo>
                  <a:pt x="0" y="64770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820411" y="2697479"/>
            <a:ext cx="285115" cy="259079"/>
          </a:xfrm>
          <a:custGeom>
            <a:avLst/>
            <a:gdLst/>
            <a:ahLst/>
            <a:cxnLst/>
            <a:rect l="l" t="t" r="r" b="b"/>
            <a:pathLst>
              <a:path w="285114" h="259080">
                <a:moveTo>
                  <a:pt x="0" y="64770"/>
                </a:moveTo>
                <a:lnTo>
                  <a:pt x="155448" y="64770"/>
                </a:lnTo>
                <a:lnTo>
                  <a:pt x="155448" y="0"/>
                </a:lnTo>
                <a:lnTo>
                  <a:pt x="284988" y="129540"/>
                </a:lnTo>
                <a:lnTo>
                  <a:pt x="155448" y="259080"/>
                </a:lnTo>
                <a:lnTo>
                  <a:pt x="155448" y="194310"/>
                </a:lnTo>
                <a:lnTo>
                  <a:pt x="0" y="194310"/>
                </a:lnTo>
                <a:lnTo>
                  <a:pt x="0" y="64770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170676" y="2697479"/>
            <a:ext cx="285115" cy="259079"/>
          </a:xfrm>
          <a:custGeom>
            <a:avLst/>
            <a:gdLst/>
            <a:ahLst/>
            <a:cxnLst/>
            <a:rect l="l" t="t" r="r" b="b"/>
            <a:pathLst>
              <a:path w="285114" h="259080">
                <a:moveTo>
                  <a:pt x="0" y="64770"/>
                </a:moveTo>
                <a:lnTo>
                  <a:pt x="155448" y="64770"/>
                </a:lnTo>
                <a:lnTo>
                  <a:pt x="155448" y="0"/>
                </a:lnTo>
                <a:lnTo>
                  <a:pt x="284988" y="129540"/>
                </a:lnTo>
                <a:lnTo>
                  <a:pt x="155448" y="259080"/>
                </a:lnTo>
                <a:lnTo>
                  <a:pt x="155448" y="194310"/>
                </a:lnTo>
                <a:lnTo>
                  <a:pt x="0" y="194310"/>
                </a:lnTo>
                <a:lnTo>
                  <a:pt x="0" y="64770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11795" y="2697479"/>
            <a:ext cx="285115" cy="259079"/>
          </a:xfrm>
          <a:custGeom>
            <a:avLst/>
            <a:gdLst/>
            <a:ahLst/>
            <a:cxnLst/>
            <a:rect l="l" t="t" r="r" b="b"/>
            <a:pathLst>
              <a:path w="285115" h="259080">
                <a:moveTo>
                  <a:pt x="0" y="64770"/>
                </a:moveTo>
                <a:lnTo>
                  <a:pt x="155448" y="64770"/>
                </a:lnTo>
                <a:lnTo>
                  <a:pt x="155448" y="0"/>
                </a:lnTo>
                <a:lnTo>
                  <a:pt x="284987" y="129540"/>
                </a:lnTo>
                <a:lnTo>
                  <a:pt x="155448" y="259080"/>
                </a:lnTo>
                <a:lnTo>
                  <a:pt x="155448" y="194310"/>
                </a:lnTo>
                <a:lnTo>
                  <a:pt x="0" y="194310"/>
                </a:lnTo>
                <a:lnTo>
                  <a:pt x="0" y="64770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836152" y="2697479"/>
            <a:ext cx="287020" cy="259079"/>
          </a:xfrm>
          <a:custGeom>
            <a:avLst/>
            <a:gdLst/>
            <a:ahLst/>
            <a:cxnLst/>
            <a:rect l="l" t="t" r="r" b="b"/>
            <a:pathLst>
              <a:path w="287020" h="259080">
                <a:moveTo>
                  <a:pt x="0" y="64770"/>
                </a:moveTo>
                <a:lnTo>
                  <a:pt x="156972" y="64770"/>
                </a:lnTo>
                <a:lnTo>
                  <a:pt x="156972" y="0"/>
                </a:lnTo>
                <a:lnTo>
                  <a:pt x="286512" y="129540"/>
                </a:lnTo>
                <a:lnTo>
                  <a:pt x="156972" y="259080"/>
                </a:lnTo>
                <a:lnTo>
                  <a:pt x="156972" y="194310"/>
                </a:lnTo>
                <a:lnTo>
                  <a:pt x="0" y="194310"/>
                </a:lnTo>
                <a:lnTo>
                  <a:pt x="0" y="64770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671059" y="2318004"/>
            <a:ext cx="2615565" cy="2940050"/>
          </a:xfrm>
          <a:custGeom>
            <a:avLst/>
            <a:gdLst/>
            <a:ahLst/>
            <a:cxnLst/>
            <a:rect l="l" t="t" r="r" b="b"/>
            <a:pathLst>
              <a:path w="2615565" h="2940050">
                <a:moveTo>
                  <a:pt x="2179319" y="0"/>
                </a:moveTo>
                <a:lnTo>
                  <a:pt x="435863" y="0"/>
                </a:lnTo>
                <a:lnTo>
                  <a:pt x="388381" y="2558"/>
                </a:lnTo>
                <a:lnTo>
                  <a:pt x="342377" y="10055"/>
                </a:lnTo>
                <a:lnTo>
                  <a:pt x="298118" y="22226"/>
                </a:lnTo>
                <a:lnTo>
                  <a:pt x="255870" y="38803"/>
                </a:lnTo>
                <a:lnTo>
                  <a:pt x="215899" y="59520"/>
                </a:lnTo>
                <a:lnTo>
                  <a:pt x="178472" y="84112"/>
                </a:lnTo>
                <a:lnTo>
                  <a:pt x="143854" y="112312"/>
                </a:lnTo>
                <a:lnTo>
                  <a:pt x="112312" y="143854"/>
                </a:lnTo>
                <a:lnTo>
                  <a:pt x="84112" y="178472"/>
                </a:lnTo>
                <a:lnTo>
                  <a:pt x="59520" y="215900"/>
                </a:lnTo>
                <a:lnTo>
                  <a:pt x="38803" y="255870"/>
                </a:lnTo>
                <a:lnTo>
                  <a:pt x="22226" y="298118"/>
                </a:lnTo>
                <a:lnTo>
                  <a:pt x="10055" y="342377"/>
                </a:lnTo>
                <a:lnTo>
                  <a:pt x="2558" y="388381"/>
                </a:lnTo>
                <a:lnTo>
                  <a:pt x="0" y="435863"/>
                </a:lnTo>
                <a:lnTo>
                  <a:pt x="0" y="2503932"/>
                </a:lnTo>
                <a:lnTo>
                  <a:pt x="2558" y="2551414"/>
                </a:lnTo>
                <a:lnTo>
                  <a:pt x="10055" y="2597418"/>
                </a:lnTo>
                <a:lnTo>
                  <a:pt x="22226" y="2641677"/>
                </a:lnTo>
                <a:lnTo>
                  <a:pt x="38803" y="2683925"/>
                </a:lnTo>
                <a:lnTo>
                  <a:pt x="59520" y="2723896"/>
                </a:lnTo>
                <a:lnTo>
                  <a:pt x="84112" y="2761323"/>
                </a:lnTo>
                <a:lnTo>
                  <a:pt x="112312" y="2795941"/>
                </a:lnTo>
                <a:lnTo>
                  <a:pt x="143854" y="2827483"/>
                </a:lnTo>
                <a:lnTo>
                  <a:pt x="178472" y="2855683"/>
                </a:lnTo>
                <a:lnTo>
                  <a:pt x="215900" y="2880275"/>
                </a:lnTo>
                <a:lnTo>
                  <a:pt x="255870" y="2900992"/>
                </a:lnTo>
                <a:lnTo>
                  <a:pt x="298118" y="2917569"/>
                </a:lnTo>
                <a:lnTo>
                  <a:pt x="342377" y="2929740"/>
                </a:lnTo>
                <a:lnTo>
                  <a:pt x="388381" y="2937237"/>
                </a:lnTo>
                <a:lnTo>
                  <a:pt x="435863" y="2939796"/>
                </a:lnTo>
                <a:lnTo>
                  <a:pt x="2179319" y="2939796"/>
                </a:lnTo>
                <a:lnTo>
                  <a:pt x="2226802" y="2937237"/>
                </a:lnTo>
                <a:lnTo>
                  <a:pt x="2272806" y="2929740"/>
                </a:lnTo>
                <a:lnTo>
                  <a:pt x="2317065" y="2917569"/>
                </a:lnTo>
                <a:lnTo>
                  <a:pt x="2359313" y="2900992"/>
                </a:lnTo>
                <a:lnTo>
                  <a:pt x="2399284" y="2880275"/>
                </a:lnTo>
                <a:lnTo>
                  <a:pt x="2436711" y="2855683"/>
                </a:lnTo>
                <a:lnTo>
                  <a:pt x="2471329" y="2827483"/>
                </a:lnTo>
                <a:lnTo>
                  <a:pt x="2502871" y="2795941"/>
                </a:lnTo>
                <a:lnTo>
                  <a:pt x="2531071" y="2761323"/>
                </a:lnTo>
                <a:lnTo>
                  <a:pt x="2555663" y="2723896"/>
                </a:lnTo>
                <a:lnTo>
                  <a:pt x="2576380" y="2683925"/>
                </a:lnTo>
                <a:lnTo>
                  <a:pt x="2592957" y="2641677"/>
                </a:lnTo>
                <a:lnTo>
                  <a:pt x="2605128" y="2597418"/>
                </a:lnTo>
                <a:lnTo>
                  <a:pt x="2612625" y="2551414"/>
                </a:lnTo>
                <a:lnTo>
                  <a:pt x="2615184" y="2503932"/>
                </a:lnTo>
                <a:lnTo>
                  <a:pt x="2615184" y="435863"/>
                </a:lnTo>
                <a:lnTo>
                  <a:pt x="2612625" y="388381"/>
                </a:lnTo>
                <a:lnTo>
                  <a:pt x="2605128" y="342377"/>
                </a:lnTo>
                <a:lnTo>
                  <a:pt x="2592957" y="298118"/>
                </a:lnTo>
                <a:lnTo>
                  <a:pt x="2576380" y="255870"/>
                </a:lnTo>
                <a:lnTo>
                  <a:pt x="2555663" y="215900"/>
                </a:lnTo>
                <a:lnTo>
                  <a:pt x="2531071" y="178472"/>
                </a:lnTo>
                <a:lnTo>
                  <a:pt x="2502871" y="143854"/>
                </a:lnTo>
                <a:lnTo>
                  <a:pt x="2471329" y="112312"/>
                </a:lnTo>
                <a:lnTo>
                  <a:pt x="2436711" y="84112"/>
                </a:lnTo>
                <a:lnTo>
                  <a:pt x="2399283" y="59520"/>
                </a:lnTo>
                <a:lnTo>
                  <a:pt x="2359313" y="38803"/>
                </a:lnTo>
                <a:lnTo>
                  <a:pt x="2317065" y="22226"/>
                </a:lnTo>
                <a:lnTo>
                  <a:pt x="2272806" y="10055"/>
                </a:lnTo>
                <a:lnTo>
                  <a:pt x="2226802" y="2558"/>
                </a:lnTo>
                <a:lnTo>
                  <a:pt x="2179319" y="0"/>
                </a:lnTo>
                <a:close/>
              </a:path>
            </a:pathLst>
          </a:custGeom>
          <a:solidFill>
            <a:srgbClr val="000000">
              <a:alpha val="1097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952238" y="3437585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4471C4"/>
                </a:solidFill>
                <a:latin typeface="等线" panose="02010600030101010101" charset="-122"/>
                <a:cs typeface="等线" panose="02010600030101010101" charset="-122"/>
              </a:rPr>
              <a:t>人脸识别</a:t>
            </a:r>
            <a:endParaRPr sz="4000">
              <a:latin typeface="等线" panose="02010600030101010101" charset="-122"/>
              <a:cs typeface="等线" panose="0201060003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617" y="407670"/>
            <a:ext cx="3646991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一“脸”通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产品价值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934974"/>
            <a:ext cx="12192000" cy="29209"/>
          </a:xfrm>
          <a:custGeom>
            <a:avLst/>
            <a:gdLst/>
            <a:ahLst/>
            <a:cxnLst/>
            <a:rect l="l" t="t" r="r" b="b"/>
            <a:pathLst>
              <a:path w="12192000" h="29209">
                <a:moveTo>
                  <a:pt x="0" y="29083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58031" y="1522475"/>
            <a:ext cx="881380" cy="753110"/>
          </a:xfrm>
          <a:custGeom>
            <a:avLst/>
            <a:gdLst/>
            <a:ahLst/>
            <a:cxnLst/>
            <a:rect l="l" t="t" r="r" b="b"/>
            <a:pathLst>
              <a:path w="881379" h="753110">
                <a:moveTo>
                  <a:pt x="440436" y="0"/>
                </a:moveTo>
                <a:lnTo>
                  <a:pt x="0" y="376427"/>
                </a:lnTo>
                <a:lnTo>
                  <a:pt x="440436" y="752855"/>
                </a:lnTo>
                <a:lnTo>
                  <a:pt x="880871" y="376427"/>
                </a:lnTo>
                <a:lnTo>
                  <a:pt x="440436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365371" y="1734692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01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67175" y="2517648"/>
            <a:ext cx="879475" cy="698500"/>
          </a:xfrm>
          <a:custGeom>
            <a:avLst/>
            <a:gdLst/>
            <a:ahLst/>
            <a:cxnLst/>
            <a:rect l="l" t="t" r="r" b="b"/>
            <a:pathLst>
              <a:path w="879475" h="698500">
                <a:moveTo>
                  <a:pt x="439673" y="0"/>
                </a:moveTo>
                <a:lnTo>
                  <a:pt x="0" y="348996"/>
                </a:lnTo>
                <a:lnTo>
                  <a:pt x="439673" y="697992"/>
                </a:lnTo>
                <a:lnTo>
                  <a:pt x="879347" y="348996"/>
                </a:lnTo>
                <a:lnTo>
                  <a:pt x="439673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374261" y="2702433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02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47765" y="2724150"/>
            <a:ext cx="623077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人脸库比对公安在逃人员，打造安全的 医疗环境</a:t>
            </a:r>
            <a:endParaRPr sz="1800" dirty="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67175" y="3429000"/>
            <a:ext cx="879475" cy="698500"/>
          </a:xfrm>
          <a:custGeom>
            <a:avLst/>
            <a:gdLst/>
            <a:ahLst/>
            <a:cxnLst/>
            <a:rect l="l" t="t" r="r" b="b"/>
            <a:pathLst>
              <a:path w="879475" h="698500">
                <a:moveTo>
                  <a:pt x="439673" y="0"/>
                </a:moveTo>
                <a:lnTo>
                  <a:pt x="0" y="348995"/>
                </a:lnTo>
                <a:lnTo>
                  <a:pt x="439673" y="697991"/>
                </a:lnTo>
                <a:lnTo>
                  <a:pt x="879347" y="348995"/>
                </a:lnTo>
                <a:lnTo>
                  <a:pt x="439673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374261" y="3613785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03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00472" y="3689350"/>
            <a:ext cx="2997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刷脸诊疗，提高患者就诊效率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54983" y="4410456"/>
            <a:ext cx="881380" cy="696595"/>
          </a:xfrm>
          <a:custGeom>
            <a:avLst/>
            <a:gdLst/>
            <a:ahLst/>
            <a:cxnLst/>
            <a:rect l="l" t="t" r="r" b="b"/>
            <a:pathLst>
              <a:path w="881379" h="696595">
                <a:moveTo>
                  <a:pt x="440436" y="0"/>
                </a:moveTo>
                <a:lnTo>
                  <a:pt x="0" y="348233"/>
                </a:lnTo>
                <a:lnTo>
                  <a:pt x="440436" y="696468"/>
                </a:lnTo>
                <a:lnTo>
                  <a:pt x="880871" y="348233"/>
                </a:lnTo>
                <a:lnTo>
                  <a:pt x="440436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362958" y="4594606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04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00472" y="4480940"/>
            <a:ext cx="391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统一医护人员登录入口，实现统一管理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67175" y="5390388"/>
            <a:ext cx="879475" cy="696595"/>
          </a:xfrm>
          <a:custGeom>
            <a:avLst/>
            <a:gdLst/>
            <a:ahLst/>
            <a:cxnLst/>
            <a:rect l="l" t="t" r="r" b="b"/>
            <a:pathLst>
              <a:path w="879475" h="696595">
                <a:moveTo>
                  <a:pt x="439673" y="0"/>
                </a:moveTo>
                <a:lnTo>
                  <a:pt x="0" y="348234"/>
                </a:lnTo>
                <a:lnTo>
                  <a:pt x="439673" y="696468"/>
                </a:lnTo>
                <a:lnTo>
                  <a:pt x="879347" y="348234"/>
                </a:lnTo>
                <a:lnTo>
                  <a:pt x="439673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374261" y="5575198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05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96787" y="5469737"/>
            <a:ext cx="563533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医疗工作区出入实现门禁管理，减少医 疗感染</a:t>
            </a:r>
            <a:endParaRPr sz="1800" dirty="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77611" y="1733169"/>
            <a:ext cx="654901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实现患者实名就医，防止骗保、贩卖号 源等不合法医疗行为</a:t>
            </a:r>
            <a:endParaRPr sz="1800" dirty="0">
              <a:latin typeface="等线" panose="02010600030101010101" charset="-122"/>
              <a:cs typeface="等线" panose="0201060003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617" y="404933"/>
            <a:ext cx="377388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智慧病房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产品简介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934974"/>
            <a:ext cx="12192000" cy="29209"/>
          </a:xfrm>
          <a:custGeom>
            <a:avLst/>
            <a:gdLst/>
            <a:ahLst/>
            <a:cxnLst/>
            <a:rect l="l" t="t" r="r" b="b"/>
            <a:pathLst>
              <a:path w="12192000" h="29209">
                <a:moveTo>
                  <a:pt x="0" y="29083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01548" y="1074165"/>
            <a:ext cx="9857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智慧病房管理平台连接病床、护士站，移动设备、智能终端，实现病房患</a:t>
            </a:r>
            <a:r>
              <a:rPr sz="1800" spc="5" dirty="0">
                <a:latin typeface="等线" panose="02010600030101010101" charset="-122"/>
                <a:cs typeface="等线" panose="02010600030101010101" charset="-122"/>
              </a:rPr>
              <a:t>者</a:t>
            </a:r>
            <a:r>
              <a:rPr sz="1800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电子可视化健康管理</a:t>
            </a: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。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61972" y="2273807"/>
            <a:ext cx="8079105" cy="795655"/>
          </a:xfrm>
          <a:custGeom>
            <a:avLst/>
            <a:gdLst/>
            <a:ahLst/>
            <a:cxnLst/>
            <a:rect l="l" t="t" r="r" b="b"/>
            <a:pathLst>
              <a:path w="8079105" h="795655">
                <a:moveTo>
                  <a:pt x="0" y="795527"/>
                </a:moveTo>
                <a:lnTo>
                  <a:pt x="8078724" y="795527"/>
                </a:lnTo>
                <a:lnTo>
                  <a:pt x="8078724" y="0"/>
                </a:lnTo>
                <a:lnTo>
                  <a:pt x="0" y="0"/>
                </a:lnTo>
                <a:lnTo>
                  <a:pt x="0" y="795527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790310" y="2563227"/>
            <a:ext cx="45720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20"/>
              </a:lnSpc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患者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2092" y="2455164"/>
            <a:ext cx="1760220" cy="43307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64769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51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智能床旁系统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41576" y="4594859"/>
            <a:ext cx="8140065" cy="775970"/>
          </a:xfrm>
          <a:custGeom>
            <a:avLst/>
            <a:gdLst/>
            <a:ahLst/>
            <a:cxnLst/>
            <a:rect l="l" t="t" r="r" b="b"/>
            <a:pathLst>
              <a:path w="8140065" h="775970">
                <a:moveTo>
                  <a:pt x="0" y="775715"/>
                </a:moveTo>
                <a:lnTo>
                  <a:pt x="8139683" y="775715"/>
                </a:lnTo>
                <a:lnTo>
                  <a:pt x="8139683" y="0"/>
                </a:lnTo>
                <a:lnTo>
                  <a:pt x="0" y="0"/>
                </a:lnTo>
                <a:lnTo>
                  <a:pt x="0" y="775715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782690" y="4874500"/>
            <a:ext cx="45720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20"/>
              </a:lnSpc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患者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66132" y="4835652"/>
            <a:ext cx="1690370" cy="434340"/>
          </a:xfrm>
          <a:custGeom>
            <a:avLst/>
            <a:gdLst/>
            <a:ahLst/>
            <a:cxnLst/>
            <a:rect l="l" t="t" r="r" b="b"/>
            <a:pathLst>
              <a:path w="1690370" h="434339">
                <a:moveTo>
                  <a:pt x="0" y="434340"/>
                </a:moveTo>
                <a:lnTo>
                  <a:pt x="1690115" y="434340"/>
                </a:lnTo>
                <a:lnTo>
                  <a:pt x="1690115" y="0"/>
                </a:lnTo>
                <a:lnTo>
                  <a:pt x="0" y="0"/>
                </a:lnTo>
                <a:lnTo>
                  <a:pt x="0" y="43434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866132" y="4888483"/>
            <a:ext cx="1690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68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护士站白板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88123" y="3537203"/>
            <a:ext cx="2158365" cy="361315"/>
          </a:xfrm>
          <a:custGeom>
            <a:avLst/>
            <a:gdLst/>
            <a:ahLst/>
            <a:cxnLst/>
            <a:rect l="l" t="t" r="r" b="b"/>
            <a:pathLst>
              <a:path w="2158365" h="361314">
                <a:moveTo>
                  <a:pt x="0" y="361188"/>
                </a:moveTo>
                <a:lnTo>
                  <a:pt x="2157983" y="361188"/>
                </a:lnTo>
                <a:lnTo>
                  <a:pt x="2157983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088123" y="3553459"/>
            <a:ext cx="2158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471C4"/>
                </a:solidFill>
                <a:latin typeface="等线" panose="02010600030101010101" charset="-122"/>
                <a:cs typeface="等线" panose="02010600030101010101" charset="-122"/>
              </a:rPr>
              <a:t>呼叫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62783" y="3553967"/>
            <a:ext cx="2304415" cy="361315"/>
          </a:xfrm>
          <a:custGeom>
            <a:avLst/>
            <a:gdLst/>
            <a:ahLst/>
            <a:cxnLst/>
            <a:rect l="l" t="t" r="r" b="b"/>
            <a:pathLst>
              <a:path w="2304415" h="361314">
                <a:moveTo>
                  <a:pt x="0" y="361188"/>
                </a:moveTo>
                <a:lnTo>
                  <a:pt x="2304288" y="361188"/>
                </a:lnTo>
                <a:lnTo>
                  <a:pt x="2304288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462783" y="3570478"/>
            <a:ext cx="2304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672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471C4"/>
                </a:solidFill>
                <a:latin typeface="等线" panose="02010600030101010101" charset="-122"/>
                <a:cs typeface="等线" panose="02010600030101010101" charset="-122"/>
              </a:rPr>
              <a:t>智能输液监测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27519" y="4843271"/>
            <a:ext cx="1691639" cy="434340"/>
          </a:xfrm>
          <a:custGeom>
            <a:avLst/>
            <a:gdLst/>
            <a:ahLst/>
            <a:cxnLst/>
            <a:rect l="l" t="t" r="r" b="b"/>
            <a:pathLst>
              <a:path w="1691640" h="434339">
                <a:moveTo>
                  <a:pt x="0" y="434339"/>
                </a:moveTo>
                <a:lnTo>
                  <a:pt x="1691639" y="434339"/>
                </a:lnTo>
                <a:lnTo>
                  <a:pt x="1691639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827519" y="4896739"/>
            <a:ext cx="1691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89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病房门牌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90331" y="2970276"/>
            <a:ext cx="302260" cy="600710"/>
          </a:xfrm>
          <a:custGeom>
            <a:avLst/>
            <a:gdLst/>
            <a:ahLst/>
            <a:cxnLst/>
            <a:rect l="l" t="t" r="r" b="b"/>
            <a:pathLst>
              <a:path w="302259" h="600710">
                <a:moveTo>
                  <a:pt x="301751" y="449579"/>
                </a:moveTo>
                <a:lnTo>
                  <a:pt x="0" y="449579"/>
                </a:lnTo>
                <a:lnTo>
                  <a:pt x="150875" y="600456"/>
                </a:lnTo>
                <a:lnTo>
                  <a:pt x="301751" y="449579"/>
                </a:lnTo>
                <a:close/>
              </a:path>
              <a:path w="302259" h="600710">
                <a:moveTo>
                  <a:pt x="226314" y="150875"/>
                </a:moveTo>
                <a:lnTo>
                  <a:pt x="75438" y="150875"/>
                </a:lnTo>
                <a:lnTo>
                  <a:pt x="75438" y="449579"/>
                </a:lnTo>
                <a:lnTo>
                  <a:pt x="226314" y="449579"/>
                </a:lnTo>
                <a:lnTo>
                  <a:pt x="226314" y="150875"/>
                </a:lnTo>
                <a:close/>
              </a:path>
              <a:path w="302259" h="600710">
                <a:moveTo>
                  <a:pt x="150875" y="0"/>
                </a:moveTo>
                <a:lnTo>
                  <a:pt x="0" y="150875"/>
                </a:lnTo>
                <a:lnTo>
                  <a:pt x="301751" y="150875"/>
                </a:lnTo>
                <a:lnTo>
                  <a:pt x="15087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990331" y="2970276"/>
            <a:ext cx="302260" cy="600710"/>
          </a:xfrm>
          <a:custGeom>
            <a:avLst/>
            <a:gdLst/>
            <a:ahLst/>
            <a:cxnLst/>
            <a:rect l="l" t="t" r="r" b="b"/>
            <a:pathLst>
              <a:path w="302259" h="600710">
                <a:moveTo>
                  <a:pt x="0" y="150875"/>
                </a:moveTo>
                <a:lnTo>
                  <a:pt x="150875" y="0"/>
                </a:lnTo>
                <a:lnTo>
                  <a:pt x="301751" y="150875"/>
                </a:lnTo>
                <a:lnTo>
                  <a:pt x="226314" y="150875"/>
                </a:lnTo>
                <a:lnTo>
                  <a:pt x="226314" y="449579"/>
                </a:lnTo>
                <a:lnTo>
                  <a:pt x="301751" y="449579"/>
                </a:lnTo>
                <a:lnTo>
                  <a:pt x="150875" y="600456"/>
                </a:lnTo>
                <a:lnTo>
                  <a:pt x="0" y="449579"/>
                </a:lnTo>
                <a:lnTo>
                  <a:pt x="75438" y="449579"/>
                </a:lnTo>
                <a:lnTo>
                  <a:pt x="75438" y="150875"/>
                </a:lnTo>
                <a:lnTo>
                  <a:pt x="0" y="150875"/>
                </a:lnTo>
                <a:close/>
              </a:path>
            </a:pathLst>
          </a:custGeom>
          <a:ln w="12191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034283" y="2455164"/>
            <a:ext cx="1691639" cy="43307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64769" rIns="0" bIns="0" rtlCol="0">
            <a:spAutoFit/>
          </a:bodyPr>
          <a:lstStyle/>
          <a:p>
            <a:pPr marL="389255">
              <a:lnSpc>
                <a:spcPct val="100000"/>
              </a:lnSpc>
              <a:spcBef>
                <a:spcPts val="51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智能输液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01640" y="2970276"/>
            <a:ext cx="364490" cy="567055"/>
          </a:xfrm>
          <a:custGeom>
            <a:avLst/>
            <a:gdLst/>
            <a:ahLst/>
            <a:cxnLst/>
            <a:rect l="l" t="t" r="r" b="b"/>
            <a:pathLst>
              <a:path w="364489" h="567054">
                <a:moveTo>
                  <a:pt x="364236" y="384810"/>
                </a:moveTo>
                <a:lnTo>
                  <a:pt x="0" y="384810"/>
                </a:lnTo>
                <a:lnTo>
                  <a:pt x="182118" y="566927"/>
                </a:lnTo>
                <a:lnTo>
                  <a:pt x="364236" y="384810"/>
                </a:lnTo>
                <a:close/>
              </a:path>
              <a:path w="364489" h="567054">
                <a:moveTo>
                  <a:pt x="273176" y="0"/>
                </a:moveTo>
                <a:lnTo>
                  <a:pt x="91059" y="0"/>
                </a:lnTo>
                <a:lnTo>
                  <a:pt x="91059" y="384810"/>
                </a:lnTo>
                <a:lnTo>
                  <a:pt x="273176" y="384810"/>
                </a:lnTo>
                <a:lnTo>
                  <a:pt x="27317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501640" y="2970276"/>
            <a:ext cx="364490" cy="567055"/>
          </a:xfrm>
          <a:custGeom>
            <a:avLst/>
            <a:gdLst/>
            <a:ahLst/>
            <a:cxnLst/>
            <a:rect l="l" t="t" r="r" b="b"/>
            <a:pathLst>
              <a:path w="364489" h="567054">
                <a:moveTo>
                  <a:pt x="0" y="384810"/>
                </a:moveTo>
                <a:lnTo>
                  <a:pt x="91059" y="384810"/>
                </a:lnTo>
                <a:lnTo>
                  <a:pt x="91059" y="0"/>
                </a:lnTo>
                <a:lnTo>
                  <a:pt x="273176" y="0"/>
                </a:lnTo>
                <a:lnTo>
                  <a:pt x="273176" y="384810"/>
                </a:lnTo>
                <a:lnTo>
                  <a:pt x="364236" y="384810"/>
                </a:lnTo>
                <a:lnTo>
                  <a:pt x="182118" y="566927"/>
                </a:lnTo>
                <a:lnTo>
                  <a:pt x="0" y="384810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990331" y="3936491"/>
            <a:ext cx="302260" cy="649605"/>
          </a:xfrm>
          <a:custGeom>
            <a:avLst/>
            <a:gdLst/>
            <a:ahLst/>
            <a:cxnLst/>
            <a:rect l="l" t="t" r="r" b="b"/>
            <a:pathLst>
              <a:path w="302259" h="649604">
                <a:moveTo>
                  <a:pt x="301751" y="498347"/>
                </a:moveTo>
                <a:lnTo>
                  <a:pt x="0" y="498347"/>
                </a:lnTo>
                <a:lnTo>
                  <a:pt x="150875" y="649223"/>
                </a:lnTo>
                <a:lnTo>
                  <a:pt x="301751" y="498347"/>
                </a:lnTo>
                <a:close/>
              </a:path>
              <a:path w="302259" h="649604">
                <a:moveTo>
                  <a:pt x="226314" y="150875"/>
                </a:moveTo>
                <a:lnTo>
                  <a:pt x="75438" y="150875"/>
                </a:lnTo>
                <a:lnTo>
                  <a:pt x="75438" y="498347"/>
                </a:lnTo>
                <a:lnTo>
                  <a:pt x="226314" y="498347"/>
                </a:lnTo>
                <a:lnTo>
                  <a:pt x="226314" y="150875"/>
                </a:lnTo>
                <a:close/>
              </a:path>
              <a:path w="302259" h="649604">
                <a:moveTo>
                  <a:pt x="150875" y="0"/>
                </a:moveTo>
                <a:lnTo>
                  <a:pt x="0" y="150875"/>
                </a:lnTo>
                <a:lnTo>
                  <a:pt x="301751" y="150875"/>
                </a:lnTo>
                <a:lnTo>
                  <a:pt x="15087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990331" y="3936491"/>
            <a:ext cx="302260" cy="649605"/>
          </a:xfrm>
          <a:custGeom>
            <a:avLst/>
            <a:gdLst/>
            <a:ahLst/>
            <a:cxnLst/>
            <a:rect l="l" t="t" r="r" b="b"/>
            <a:pathLst>
              <a:path w="302259" h="649604">
                <a:moveTo>
                  <a:pt x="0" y="150875"/>
                </a:moveTo>
                <a:lnTo>
                  <a:pt x="150875" y="0"/>
                </a:lnTo>
                <a:lnTo>
                  <a:pt x="301751" y="150875"/>
                </a:lnTo>
                <a:lnTo>
                  <a:pt x="226314" y="150875"/>
                </a:lnTo>
                <a:lnTo>
                  <a:pt x="226314" y="498347"/>
                </a:lnTo>
                <a:lnTo>
                  <a:pt x="301751" y="498347"/>
                </a:lnTo>
                <a:lnTo>
                  <a:pt x="150875" y="649223"/>
                </a:lnTo>
                <a:lnTo>
                  <a:pt x="0" y="498347"/>
                </a:lnTo>
                <a:lnTo>
                  <a:pt x="75438" y="498347"/>
                </a:lnTo>
                <a:lnTo>
                  <a:pt x="75438" y="150875"/>
                </a:lnTo>
                <a:lnTo>
                  <a:pt x="0" y="150875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515355" y="4174235"/>
            <a:ext cx="2546985" cy="744220"/>
          </a:xfrm>
          <a:custGeom>
            <a:avLst/>
            <a:gdLst/>
            <a:ahLst/>
            <a:cxnLst/>
            <a:rect l="l" t="t" r="r" b="b"/>
            <a:pathLst>
              <a:path w="2546984" h="744220">
                <a:moveTo>
                  <a:pt x="371856" y="557783"/>
                </a:moveTo>
                <a:lnTo>
                  <a:pt x="0" y="557783"/>
                </a:lnTo>
                <a:lnTo>
                  <a:pt x="185928" y="743712"/>
                </a:lnTo>
                <a:lnTo>
                  <a:pt x="371856" y="557783"/>
                </a:lnTo>
                <a:close/>
              </a:path>
              <a:path w="2546984" h="744220">
                <a:moveTo>
                  <a:pt x="2546604" y="0"/>
                </a:moveTo>
                <a:lnTo>
                  <a:pt x="92964" y="0"/>
                </a:lnTo>
                <a:lnTo>
                  <a:pt x="92964" y="557783"/>
                </a:lnTo>
                <a:lnTo>
                  <a:pt x="278892" y="557783"/>
                </a:lnTo>
                <a:lnTo>
                  <a:pt x="278892" y="185927"/>
                </a:lnTo>
                <a:lnTo>
                  <a:pt x="2546604" y="185927"/>
                </a:lnTo>
                <a:lnTo>
                  <a:pt x="254660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64563" y="4585715"/>
            <a:ext cx="597535" cy="775970"/>
          </a:xfrm>
          <a:custGeom>
            <a:avLst/>
            <a:gdLst/>
            <a:ahLst/>
            <a:cxnLst/>
            <a:rect l="l" t="t" r="r" b="b"/>
            <a:pathLst>
              <a:path w="597535" h="775970">
                <a:moveTo>
                  <a:pt x="0" y="775716"/>
                </a:moveTo>
                <a:lnTo>
                  <a:pt x="597407" y="775716"/>
                </a:lnTo>
                <a:lnTo>
                  <a:pt x="597407" y="0"/>
                </a:lnTo>
                <a:lnTo>
                  <a:pt x="0" y="0"/>
                </a:lnTo>
                <a:lnTo>
                  <a:pt x="0" y="775716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464563" y="4594859"/>
            <a:ext cx="477520" cy="77597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90805" rIns="0" bIns="0" rtlCol="0">
            <a:spAutoFit/>
          </a:bodyPr>
          <a:lstStyle/>
          <a:p>
            <a:pPr marL="184150" marR="56515">
              <a:lnSpc>
                <a:spcPct val="100000"/>
              </a:lnSpc>
              <a:spcBef>
                <a:spcPts val="715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医 护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20367" y="2273807"/>
            <a:ext cx="641985" cy="79565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 panose="02020603050405020304"/>
              <a:cs typeface="Times New Roman" panose="02020603050405020304"/>
            </a:endParaRPr>
          </a:p>
          <a:p>
            <a:pPr marL="9207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患者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56988" y="2453639"/>
            <a:ext cx="1691639" cy="43434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65405" rIns="0" bIns="0" rtlCol="0">
            <a:spAutoFit/>
          </a:bodyPr>
          <a:lstStyle/>
          <a:p>
            <a:pPr marL="160655">
              <a:lnSpc>
                <a:spcPct val="100000"/>
              </a:lnSpc>
              <a:spcBef>
                <a:spcPts val="515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生命体征采集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616452" y="2962655"/>
            <a:ext cx="364490" cy="567055"/>
          </a:xfrm>
          <a:custGeom>
            <a:avLst/>
            <a:gdLst/>
            <a:ahLst/>
            <a:cxnLst/>
            <a:rect l="l" t="t" r="r" b="b"/>
            <a:pathLst>
              <a:path w="364489" h="567054">
                <a:moveTo>
                  <a:pt x="364236" y="384810"/>
                </a:moveTo>
                <a:lnTo>
                  <a:pt x="0" y="384810"/>
                </a:lnTo>
                <a:lnTo>
                  <a:pt x="182118" y="566928"/>
                </a:lnTo>
                <a:lnTo>
                  <a:pt x="364236" y="384810"/>
                </a:lnTo>
                <a:close/>
              </a:path>
              <a:path w="364489" h="567054">
                <a:moveTo>
                  <a:pt x="273176" y="0"/>
                </a:moveTo>
                <a:lnTo>
                  <a:pt x="91059" y="0"/>
                </a:lnTo>
                <a:lnTo>
                  <a:pt x="91059" y="384810"/>
                </a:lnTo>
                <a:lnTo>
                  <a:pt x="273176" y="384810"/>
                </a:lnTo>
                <a:lnTo>
                  <a:pt x="27317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616452" y="2962655"/>
            <a:ext cx="364490" cy="567055"/>
          </a:xfrm>
          <a:custGeom>
            <a:avLst/>
            <a:gdLst/>
            <a:ahLst/>
            <a:cxnLst/>
            <a:rect l="l" t="t" r="r" b="b"/>
            <a:pathLst>
              <a:path w="364489" h="567054">
                <a:moveTo>
                  <a:pt x="0" y="384810"/>
                </a:moveTo>
                <a:lnTo>
                  <a:pt x="91059" y="384810"/>
                </a:lnTo>
                <a:lnTo>
                  <a:pt x="91059" y="0"/>
                </a:lnTo>
                <a:lnTo>
                  <a:pt x="273176" y="0"/>
                </a:lnTo>
                <a:lnTo>
                  <a:pt x="273176" y="384810"/>
                </a:lnTo>
                <a:lnTo>
                  <a:pt x="364236" y="384810"/>
                </a:lnTo>
                <a:lnTo>
                  <a:pt x="182118" y="566928"/>
                </a:lnTo>
                <a:lnTo>
                  <a:pt x="0" y="384810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606796" y="3948684"/>
            <a:ext cx="200025" cy="242570"/>
          </a:xfrm>
          <a:custGeom>
            <a:avLst/>
            <a:gdLst/>
            <a:ahLst/>
            <a:cxnLst/>
            <a:rect l="l" t="t" r="r" b="b"/>
            <a:pathLst>
              <a:path w="200025" h="242570">
                <a:moveTo>
                  <a:pt x="0" y="242315"/>
                </a:moveTo>
                <a:lnTo>
                  <a:pt x="199644" y="242315"/>
                </a:lnTo>
                <a:lnTo>
                  <a:pt x="199644" y="0"/>
                </a:lnTo>
                <a:lnTo>
                  <a:pt x="0" y="0"/>
                </a:lnTo>
                <a:lnTo>
                  <a:pt x="0" y="24231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774691" y="3537203"/>
            <a:ext cx="2304415" cy="368935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3683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290"/>
              </a:spcBef>
            </a:pPr>
            <a:r>
              <a:rPr sz="1800" dirty="0">
                <a:solidFill>
                  <a:srgbClr val="4471C4"/>
                </a:solidFill>
                <a:latin typeface="等线" panose="02010600030101010101" charset="-122"/>
                <a:cs typeface="等线" panose="02010600030101010101" charset="-122"/>
              </a:rPr>
              <a:t>智能生命体征监测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686555" y="3892296"/>
            <a:ext cx="224154" cy="340360"/>
          </a:xfrm>
          <a:custGeom>
            <a:avLst/>
            <a:gdLst/>
            <a:ahLst/>
            <a:cxnLst/>
            <a:rect l="l" t="t" r="r" b="b"/>
            <a:pathLst>
              <a:path w="224154" h="340360">
                <a:moveTo>
                  <a:pt x="0" y="339851"/>
                </a:moveTo>
                <a:lnTo>
                  <a:pt x="224027" y="339851"/>
                </a:lnTo>
                <a:lnTo>
                  <a:pt x="224027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686555" y="4079747"/>
            <a:ext cx="1979930" cy="364490"/>
          </a:xfrm>
          <a:custGeom>
            <a:avLst/>
            <a:gdLst/>
            <a:ahLst/>
            <a:cxnLst/>
            <a:rect l="l" t="t" r="r" b="b"/>
            <a:pathLst>
              <a:path w="1979929" h="364489">
                <a:moveTo>
                  <a:pt x="1797558" y="0"/>
                </a:moveTo>
                <a:lnTo>
                  <a:pt x="1797558" y="91058"/>
                </a:lnTo>
                <a:lnTo>
                  <a:pt x="0" y="91058"/>
                </a:lnTo>
                <a:lnTo>
                  <a:pt x="0" y="273176"/>
                </a:lnTo>
                <a:lnTo>
                  <a:pt x="1797558" y="273176"/>
                </a:lnTo>
                <a:lnTo>
                  <a:pt x="1797558" y="364235"/>
                </a:lnTo>
                <a:lnTo>
                  <a:pt x="1979676" y="182118"/>
                </a:lnTo>
                <a:lnTo>
                  <a:pt x="179755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686555" y="4079747"/>
            <a:ext cx="1979930" cy="364490"/>
          </a:xfrm>
          <a:custGeom>
            <a:avLst/>
            <a:gdLst/>
            <a:ahLst/>
            <a:cxnLst/>
            <a:rect l="l" t="t" r="r" b="b"/>
            <a:pathLst>
              <a:path w="1979929" h="364489">
                <a:moveTo>
                  <a:pt x="1797558" y="364235"/>
                </a:moveTo>
                <a:lnTo>
                  <a:pt x="1797558" y="273176"/>
                </a:lnTo>
                <a:lnTo>
                  <a:pt x="0" y="273176"/>
                </a:lnTo>
                <a:lnTo>
                  <a:pt x="0" y="91058"/>
                </a:lnTo>
                <a:lnTo>
                  <a:pt x="1797558" y="91058"/>
                </a:lnTo>
                <a:lnTo>
                  <a:pt x="1797558" y="0"/>
                </a:lnTo>
                <a:lnTo>
                  <a:pt x="1979676" y="182118"/>
                </a:lnTo>
                <a:lnTo>
                  <a:pt x="1797558" y="364235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040" y="1266444"/>
            <a:ext cx="10789920" cy="432511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09920" y="5770270"/>
            <a:ext cx="16332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护士站护理大屏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护理动态及统计分析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0828" y="2764535"/>
            <a:ext cx="127000" cy="2971165"/>
          </a:xfrm>
          <a:custGeom>
            <a:avLst/>
            <a:gdLst/>
            <a:ahLst/>
            <a:cxnLst/>
            <a:rect l="l" t="t" r="r" b="b"/>
            <a:pathLst>
              <a:path w="127000" h="2971165">
                <a:moveTo>
                  <a:pt x="57150" y="2844990"/>
                </a:moveTo>
                <a:lnTo>
                  <a:pt x="38790" y="2848698"/>
                </a:lnTo>
                <a:lnTo>
                  <a:pt x="18605" y="2862308"/>
                </a:lnTo>
                <a:lnTo>
                  <a:pt x="4992" y="2882493"/>
                </a:lnTo>
                <a:lnTo>
                  <a:pt x="0" y="2907207"/>
                </a:lnTo>
                <a:lnTo>
                  <a:pt x="4992" y="2931922"/>
                </a:lnTo>
                <a:lnTo>
                  <a:pt x="18605" y="2952107"/>
                </a:lnTo>
                <a:lnTo>
                  <a:pt x="38790" y="2965716"/>
                </a:lnTo>
                <a:lnTo>
                  <a:pt x="63500" y="2970707"/>
                </a:lnTo>
                <a:lnTo>
                  <a:pt x="88209" y="2965716"/>
                </a:lnTo>
                <a:lnTo>
                  <a:pt x="108394" y="2952107"/>
                </a:lnTo>
                <a:lnTo>
                  <a:pt x="122007" y="2931922"/>
                </a:lnTo>
                <a:lnTo>
                  <a:pt x="127000" y="2907207"/>
                </a:lnTo>
                <a:lnTo>
                  <a:pt x="57150" y="2907207"/>
                </a:lnTo>
                <a:lnTo>
                  <a:pt x="57150" y="2844990"/>
                </a:lnTo>
                <a:close/>
              </a:path>
              <a:path w="127000" h="2971165">
                <a:moveTo>
                  <a:pt x="63500" y="2843707"/>
                </a:moveTo>
                <a:lnTo>
                  <a:pt x="57150" y="2844990"/>
                </a:lnTo>
                <a:lnTo>
                  <a:pt x="57150" y="2907207"/>
                </a:lnTo>
                <a:lnTo>
                  <a:pt x="69850" y="2907207"/>
                </a:lnTo>
                <a:lnTo>
                  <a:pt x="69850" y="2844990"/>
                </a:lnTo>
                <a:lnTo>
                  <a:pt x="63500" y="2843707"/>
                </a:lnTo>
                <a:close/>
              </a:path>
              <a:path w="127000" h="2971165">
                <a:moveTo>
                  <a:pt x="69850" y="2844990"/>
                </a:moveTo>
                <a:lnTo>
                  <a:pt x="69850" y="2907207"/>
                </a:lnTo>
                <a:lnTo>
                  <a:pt x="127000" y="2907207"/>
                </a:lnTo>
                <a:lnTo>
                  <a:pt x="122007" y="2882493"/>
                </a:lnTo>
                <a:lnTo>
                  <a:pt x="108394" y="2862308"/>
                </a:lnTo>
                <a:lnTo>
                  <a:pt x="88209" y="2848698"/>
                </a:lnTo>
                <a:lnTo>
                  <a:pt x="69850" y="2844990"/>
                </a:lnTo>
                <a:close/>
              </a:path>
              <a:path w="127000" h="2971165">
                <a:moveTo>
                  <a:pt x="69850" y="0"/>
                </a:moveTo>
                <a:lnTo>
                  <a:pt x="57150" y="0"/>
                </a:lnTo>
                <a:lnTo>
                  <a:pt x="57150" y="2844990"/>
                </a:lnTo>
                <a:lnTo>
                  <a:pt x="63500" y="2843707"/>
                </a:lnTo>
                <a:lnTo>
                  <a:pt x="69850" y="2843707"/>
                </a:lnTo>
                <a:lnTo>
                  <a:pt x="69850" y="0"/>
                </a:lnTo>
                <a:close/>
              </a:path>
              <a:path w="127000" h="2971165">
                <a:moveTo>
                  <a:pt x="69850" y="2843707"/>
                </a:moveTo>
                <a:lnTo>
                  <a:pt x="63500" y="2843707"/>
                </a:lnTo>
                <a:lnTo>
                  <a:pt x="69850" y="2844990"/>
                </a:lnTo>
                <a:lnTo>
                  <a:pt x="69850" y="2843707"/>
                </a:lnTo>
                <a:close/>
              </a:path>
            </a:pathLst>
          </a:custGeom>
          <a:solidFill>
            <a:srgbClr val="0A9F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57140" y="2770632"/>
            <a:ext cx="127000" cy="2971165"/>
          </a:xfrm>
          <a:custGeom>
            <a:avLst/>
            <a:gdLst/>
            <a:ahLst/>
            <a:cxnLst/>
            <a:rect l="l" t="t" r="r" b="b"/>
            <a:pathLst>
              <a:path w="127000" h="2971165">
                <a:moveTo>
                  <a:pt x="57150" y="2844990"/>
                </a:moveTo>
                <a:lnTo>
                  <a:pt x="38790" y="2848698"/>
                </a:lnTo>
                <a:lnTo>
                  <a:pt x="18605" y="2862308"/>
                </a:lnTo>
                <a:lnTo>
                  <a:pt x="4992" y="2882493"/>
                </a:lnTo>
                <a:lnTo>
                  <a:pt x="0" y="2907207"/>
                </a:lnTo>
                <a:lnTo>
                  <a:pt x="4992" y="2931922"/>
                </a:lnTo>
                <a:lnTo>
                  <a:pt x="18605" y="2952107"/>
                </a:lnTo>
                <a:lnTo>
                  <a:pt x="38790" y="2965716"/>
                </a:lnTo>
                <a:lnTo>
                  <a:pt x="63500" y="2970707"/>
                </a:lnTo>
                <a:lnTo>
                  <a:pt x="88209" y="2965716"/>
                </a:lnTo>
                <a:lnTo>
                  <a:pt x="108394" y="2952107"/>
                </a:lnTo>
                <a:lnTo>
                  <a:pt x="122007" y="2931922"/>
                </a:lnTo>
                <a:lnTo>
                  <a:pt x="127000" y="2907207"/>
                </a:lnTo>
                <a:lnTo>
                  <a:pt x="57150" y="2907207"/>
                </a:lnTo>
                <a:lnTo>
                  <a:pt x="57150" y="2844990"/>
                </a:lnTo>
                <a:close/>
              </a:path>
              <a:path w="127000" h="2971165">
                <a:moveTo>
                  <a:pt x="63500" y="2843707"/>
                </a:moveTo>
                <a:lnTo>
                  <a:pt x="57150" y="2844990"/>
                </a:lnTo>
                <a:lnTo>
                  <a:pt x="57150" y="2907207"/>
                </a:lnTo>
                <a:lnTo>
                  <a:pt x="69850" y="2907207"/>
                </a:lnTo>
                <a:lnTo>
                  <a:pt x="69850" y="2844990"/>
                </a:lnTo>
                <a:lnTo>
                  <a:pt x="63500" y="2843707"/>
                </a:lnTo>
                <a:close/>
              </a:path>
              <a:path w="127000" h="2971165">
                <a:moveTo>
                  <a:pt x="69850" y="2844990"/>
                </a:moveTo>
                <a:lnTo>
                  <a:pt x="69850" y="2907207"/>
                </a:lnTo>
                <a:lnTo>
                  <a:pt x="127000" y="2907207"/>
                </a:lnTo>
                <a:lnTo>
                  <a:pt x="122007" y="2882493"/>
                </a:lnTo>
                <a:lnTo>
                  <a:pt x="108394" y="2862308"/>
                </a:lnTo>
                <a:lnTo>
                  <a:pt x="88209" y="2848698"/>
                </a:lnTo>
                <a:lnTo>
                  <a:pt x="69850" y="2844990"/>
                </a:lnTo>
                <a:close/>
              </a:path>
              <a:path w="127000" h="2971165">
                <a:moveTo>
                  <a:pt x="69850" y="0"/>
                </a:moveTo>
                <a:lnTo>
                  <a:pt x="57150" y="0"/>
                </a:lnTo>
                <a:lnTo>
                  <a:pt x="57150" y="2844990"/>
                </a:lnTo>
                <a:lnTo>
                  <a:pt x="63500" y="2843707"/>
                </a:lnTo>
                <a:lnTo>
                  <a:pt x="69850" y="2843707"/>
                </a:lnTo>
                <a:lnTo>
                  <a:pt x="69850" y="0"/>
                </a:lnTo>
                <a:close/>
              </a:path>
              <a:path w="127000" h="2971165">
                <a:moveTo>
                  <a:pt x="69850" y="2843707"/>
                </a:moveTo>
                <a:lnTo>
                  <a:pt x="63500" y="2843707"/>
                </a:lnTo>
                <a:lnTo>
                  <a:pt x="69850" y="2844990"/>
                </a:lnTo>
                <a:lnTo>
                  <a:pt x="69850" y="2843707"/>
                </a:lnTo>
                <a:close/>
              </a:path>
            </a:pathLst>
          </a:custGeom>
          <a:solidFill>
            <a:srgbClr val="0A9F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247769" y="5779719"/>
            <a:ext cx="12738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护士站床位大屏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2860">
              <a:lnSpc>
                <a:spcPct val="100000"/>
              </a:lnSpc>
            </a:pPr>
            <a:r>
              <a:rPr sz="1400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患者信息&amp;感知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61243" y="2051304"/>
            <a:ext cx="127000" cy="3663950"/>
          </a:xfrm>
          <a:custGeom>
            <a:avLst/>
            <a:gdLst/>
            <a:ahLst/>
            <a:cxnLst/>
            <a:rect l="l" t="t" r="r" b="b"/>
            <a:pathLst>
              <a:path w="127000" h="3663950">
                <a:moveTo>
                  <a:pt x="57182" y="3538221"/>
                </a:moveTo>
                <a:lnTo>
                  <a:pt x="38790" y="3541924"/>
                </a:lnTo>
                <a:lnTo>
                  <a:pt x="18605" y="3555522"/>
                </a:lnTo>
                <a:lnTo>
                  <a:pt x="4992" y="3575699"/>
                </a:lnTo>
                <a:lnTo>
                  <a:pt x="0" y="3600411"/>
                </a:lnTo>
                <a:lnTo>
                  <a:pt x="4992" y="3625134"/>
                </a:lnTo>
                <a:lnTo>
                  <a:pt x="18605" y="3645325"/>
                </a:lnTo>
                <a:lnTo>
                  <a:pt x="38790" y="3658944"/>
                </a:lnTo>
                <a:lnTo>
                  <a:pt x="63500" y="3663950"/>
                </a:lnTo>
                <a:lnTo>
                  <a:pt x="88209" y="3658970"/>
                </a:lnTo>
                <a:lnTo>
                  <a:pt x="108394" y="3645373"/>
                </a:lnTo>
                <a:lnTo>
                  <a:pt x="122007" y="3625198"/>
                </a:lnTo>
                <a:lnTo>
                  <a:pt x="127000" y="3600488"/>
                </a:lnTo>
                <a:lnTo>
                  <a:pt x="57150" y="3600450"/>
                </a:lnTo>
                <a:lnTo>
                  <a:pt x="57182" y="3538221"/>
                </a:lnTo>
                <a:close/>
              </a:path>
              <a:path w="127000" h="3663950">
                <a:moveTo>
                  <a:pt x="63500" y="3536950"/>
                </a:moveTo>
                <a:lnTo>
                  <a:pt x="57182" y="3538221"/>
                </a:lnTo>
                <a:lnTo>
                  <a:pt x="57150" y="3600450"/>
                </a:lnTo>
                <a:lnTo>
                  <a:pt x="69850" y="3600450"/>
                </a:lnTo>
                <a:lnTo>
                  <a:pt x="69783" y="3538221"/>
                </a:lnTo>
                <a:lnTo>
                  <a:pt x="63500" y="3536950"/>
                </a:lnTo>
                <a:close/>
              </a:path>
              <a:path w="127000" h="3663950">
                <a:moveTo>
                  <a:pt x="69882" y="3538241"/>
                </a:moveTo>
                <a:lnTo>
                  <a:pt x="69850" y="3600450"/>
                </a:lnTo>
                <a:lnTo>
                  <a:pt x="126992" y="3600450"/>
                </a:lnTo>
                <a:lnTo>
                  <a:pt x="122007" y="3575763"/>
                </a:lnTo>
                <a:lnTo>
                  <a:pt x="108394" y="3555569"/>
                </a:lnTo>
                <a:lnTo>
                  <a:pt x="88209" y="3541950"/>
                </a:lnTo>
                <a:lnTo>
                  <a:pt x="69882" y="3538241"/>
                </a:lnTo>
                <a:close/>
              </a:path>
              <a:path w="127000" h="3663950">
                <a:moveTo>
                  <a:pt x="69883" y="3536950"/>
                </a:moveTo>
                <a:lnTo>
                  <a:pt x="63500" y="3536950"/>
                </a:lnTo>
                <a:lnTo>
                  <a:pt x="69882" y="3538241"/>
                </a:lnTo>
                <a:lnTo>
                  <a:pt x="69883" y="3536950"/>
                </a:lnTo>
                <a:close/>
              </a:path>
              <a:path w="127000" h="3663950">
                <a:moveTo>
                  <a:pt x="71754" y="0"/>
                </a:moveTo>
                <a:lnTo>
                  <a:pt x="59054" y="0"/>
                </a:lnTo>
                <a:lnTo>
                  <a:pt x="57182" y="3538221"/>
                </a:lnTo>
                <a:lnTo>
                  <a:pt x="63500" y="3536950"/>
                </a:lnTo>
                <a:lnTo>
                  <a:pt x="69883" y="3536950"/>
                </a:lnTo>
                <a:lnTo>
                  <a:pt x="71754" y="0"/>
                </a:lnTo>
                <a:close/>
              </a:path>
            </a:pathLst>
          </a:custGeom>
          <a:solidFill>
            <a:srgbClr val="0A9F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542526" y="5777890"/>
            <a:ext cx="19704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走廊双面液晶屏</a:t>
            </a:r>
            <a:r>
              <a:rPr sz="1400" b="1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&amp;</a:t>
            </a:r>
            <a:r>
              <a:rPr sz="1400" b="1" i="1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门</a:t>
            </a:r>
            <a:r>
              <a:rPr sz="1400" b="1" i="1" spc="-15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口</a:t>
            </a:r>
            <a:r>
              <a:rPr sz="1400" b="1" i="1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屏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21752" y="3075432"/>
            <a:ext cx="127000" cy="2661920"/>
          </a:xfrm>
          <a:custGeom>
            <a:avLst/>
            <a:gdLst/>
            <a:ahLst/>
            <a:cxnLst/>
            <a:rect l="l" t="t" r="r" b="b"/>
            <a:pathLst>
              <a:path w="127000" h="2661920">
                <a:moveTo>
                  <a:pt x="57089" y="2536196"/>
                </a:moveTo>
                <a:lnTo>
                  <a:pt x="38683" y="2539935"/>
                </a:lnTo>
                <a:lnTo>
                  <a:pt x="18541" y="2553562"/>
                </a:lnTo>
                <a:lnTo>
                  <a:pt x="4972" y="2573758"/>
                </a:lnTo>
                <a:lnTo>
                  <a:pt x="0" y="2598483"/>
                </a:lnTo>
                <a:lnTo>
                  <a:pt x="4992" y="2623193"/>
                </a:lnTo>
                <a:lnTo>
                  <a:pt x="18605" y="2643365"/>
                </a:lnTo>
                <a:lnTo>
                  <a:pt x="38790" y="2656955"/>
                </a:lnTo>
                <a:lnTo>
                  <a:pt x="63500" y="2661919"/>
                </a:lnTo>
                <a:lnTo>
                  <a:pt x="88263" y="2656903"/>
                </a:lnTo>
                <a:lnTo>
                  <a:pt x="108442" y="2643273"/>
                </a:lnTo>
                <a:lnTo>
                  <a:pt x="122025" y="2623075"/>
                </a:lnTo>
                <a:lnTo>
                  <a:pt x="126987" y="2598419"/>
                </a:lnTo>
                <a:lnTo>
                  <a:pt x="57150" y="2598419"/>
                </a:lnTo>
                <a:lnTo>
                  <a:pt x="57089" y="2536196"/>
                </a:lnTo>
                <a:close/>
              </a:path>
              <a:path w="127000" h="2661920">
                <a:moveTo>
                  <a:pt x="63373" y="2534919"/>
                </a:moveTo>
                <a:lnTo>
                  <a:pt x="57089" y="2536196"/>
                </a:lnTo>
                <a:lnTo>
                  <a:pt x="57150" y="2598419"/>
                </a:lnTo>
                <a:lnTo>
                  <a:pt x="69850" y="2598407"/>
                </a:lnTo>
                <a:lnTo>
                  <a:pt x="69744" y="2536196"/>
                </a:lnTo>
                <a:lnTo>
                  <a:pt x="63373" y="2534919"/>
                </a:lnTo>
                <a:close/>
              </a:path>
              <a:path w="127000" h="2661920">
                <a:moveTo>
                  <a:pt x="69789" y="2536205"/>
                </a:moveTo>
                <a:lnTo>
                  <a:pt x="69850" y="2598407"/>
                </a:lnTo>
                <a:lnTo>
                  <a:pt x="57150" y="2598419"/>
                </a:lnTo>
                <a:lnTo>
                  <a:pt x="126987" y="2598419"/>
                </a:lnTo>
                <a:lnTo>
                  <a:pt x="122005" y="2573646"/>
                </a:lnTo>
                <a:lnTo>
                  <a:pt x="108378" y="2553474"/>
                </a:lnTo>
                <a:lnTo>
                  <a:pt x="88155" y="2539884"/>
                </a:lnTo>
                <a:lnTo>
                  <a:pt x="69789" y="2536205"/>
                </a:lnTo>
                <a:close/>
              </a:path>
              <a:path w="127000" h="2661920">
                <a:moveTo>
                  <a:pt x="69787" y="2534919"/>
                </a:moveTo>
                <a:lnTo>
                  <a:pt x="63373" y="2534919"/>
                </a:lnTo>
                <a:lnTo>
                  <a:pt x="69789" y="2536205"/>
                </a:lnTo>
                <a:lnTo>
                  <a:pt x="69787" y="2534919"/>
                </a:lnTo>
                <a:close/>
              </a:path>
              <a:path w="127000" h="2661920">
                <a:moveTo>
                  <a:pt x="67309" y="0"/>
                </a:moveTo>
                <a:lnTo>
                  <a:pt x="54609" y="0"/>
                </a:lnTo>
                <a:lnTo>
                  <a:pt x="57089" y="2536196"/>
                </a:lnTo>
                <a:lnTo>
                  <a:pt x="63373" y="2534919"/>
                </a:lnTo>
                <a:lnTo>
                  <a:pt x="69787" y="2534919"/>
                </a:lnTo>
                <a:lnTo>
                  <a:pt x="67309" y="0"/>
                </a:lnTo>
                <a:close/>
              </a:path>
            </a:pathLst>
          </a:custGeom>
          <a:solidFill>
            <a:srgbClr val="0A9F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412481" y="5778195"/>
            <a:ext cx="12738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护士站对讲终端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64495" y="1670304"/>
            <a:ext cx="999744" cy="237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63623" y="4727447"/>
            <a:ext cx="127000" cy="1040765"/>
          </a:xfrm>
          <a:custGeom>
            <a:avLst/>
            <a:gdLst/>
            <a:ahLst/>
            <a:cxnLst/>
            <a:rect l="l" t="t" r="r" b="b"/>
            <a:pathLst>
              <a:path w="127000" h="1040764">
                <a:moveTo>
                  <a:pt x="56786" y="915082"/>
                </a:moveTo>
                <a:lnTo>
                  <a:pt x="38433" y="918899"/>
                </a:lnTo>
                <a:lnTo>
                  <a:pt x="18319" y="932626"/>
                </a:lnTo>
                <a:lnTo>
                  <a:pt x="4825" y="952889"/>
                </a:lnTo>
                <a:lnTo>
                  <a:pt x="0" y="977633"/>
                </a:lnTo>
                <a:lnTo>
                  <a:pt x="5159" y="1002324"/>
                </a:lnTo>
                <a:lnTo>
                  <a:pt x="18891" y="1022429"/>
                </a:lnTo>
                <a:lnTo>
                  <a:pt x="39147" y="1035919"/>
                </a:lnTo>
                <a:lnTo>
                  <a:pt x="63881" y="1040764"/>
                </a:lnTo>
                <a:lnTo>
                  <a:pt x="88566" y="1035630"/>
                </a:lnTo>
                <a:lnTo>
                  <a:pt x="108680" y="1021903"/>
                </a:lnTo>
                <a:lnTo>
                  <a:pt x="122174" y="1001640"/>
                </a:lnTo>
                <a:lnTo>
                  <a:pt x="126920" y="977303"/>
                </a:lnTo>
                <a:lnTo>
                  <a:pt x="57150" y="977303"/>
                </a:lnTo>
                <a:lnTo>
                  <a:pt x="56786" y="915082"/>
                </a:lnTo>
                <a:close/>
              </a:path>
              <a:path w="127000" h="1040764">
                <a:moveTo>
                  <a:pt x="63118" y="913764"/>
                </a:moveTo>
                <a:lnTo>
                  <a:pt x="56786" y="915082"/>
                </a:lnTo>
                <a:lnTo>
                  <a:pt x="57150" y="977303"/>
                </a:lnTo>
                <a:lnTo>
                  <a:pt x="69850" y="977226"/>
                </a:lnTo>
                <a:lnTo>
                  <a:pt x="69486" y="915012"/>
                </a:lnTo>
                <a:lnTo>
                  <a:pt x="63118" y="913764"/>
                </a:lnTo>
                <a:close/>
              </a:path>
              <a:path w="127000" h="1040764">
                <a:moveTo>
                  <a:pt x="69486" y="915012"/>
                </a:moveTo>
                <a:lnTo>
                  <a:pt x="69850" y="977226"/>
                </a:lnTo>
                <a:lnTo>
                  <a:pt x="57150" y="977303"/>
                </a:lnTo>
                <a:lnTo>
                  <a:pt x="126920" y="977303"/>
                </a:lnTo>
                <a:lnTo>
                  <a:pt x="127000" y="976896"/>
                </a:lnTo>
                <a:lnTo>
                  <a:pt x="121840" y="952205"/>
                </a:lnTo>
                <a:lnTo>
                  <a:pt x="108108" y="932100"/>
                </a:lnTo>
                <a:lnTo>
                  <a:pt x="87852" y="918610"/>
                </a:lnTo>
                <a:lnTo>
                  <a:pt x="69486" y="915012"/>
                </a:lnTo>
                <a:close/>
              </a:path>
              <a:path w="127000" h="1040764">
                <a:moveTo>
                  <a:pt x="64134" y="0"/>
                </a:moveTo>
                <a:lnTo>
                  <a:pt x="51434" y="0"/>
                </a:lnTo>
                <a:lnTo>
                  <a:pt x="56786" y="915082"/>
                </a:lnTo>
                <a:lnTo>
                  <a:pt x="63118" y="913764"/>
                </a:lnTo>
                <a:lnTo>
                  <a:pt x="69478" y="913765"/>
                </a:lnTo>
                <a:lnTo>
                  <a:pt x="64134" y="0"/>
                </a:lnTo>
                <a:close/>
              </a:path>
              <a:path w="127000" h="1040764">
                <a:moveTo>
                  <a:pt x="69478" y="913765"/>
                </a:moveTo>
                <a:lnTo>
                  <a:pt x="63118" y="913764"/>
                </a:lnTo>
                <a:lnTo>
                  <a:pt x="69486" y="915012"/>
                </a:lnTo>
                <a:lnTo>
                  <a:pt x="69478" y="913765"/>
                </a:lnTo>
                <a:close/>
              </a:path>
            </a:pathLst>
          </a:custGeom>
          <a:solidFill>
            <a:srgbClr val="0A9F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310386" y="5779719"/>
            <a:ext cx="16306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自助出入院结算终端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简配服务终端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93014" y="327482"/>
            <a:ext cx="32061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B71C7"/>
                </a:solidFill>
              </a:rPr>
              <a:t>智慧病房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spc="-5" dirty="0">
                <a:solidFill>
                  <a:srgbClr val="3B71C7"/>
                </a:solidFill>
              </a:rPr>
              <a:t>护士站场景图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880110"/>
            <a:ext cx="12156440" cy="29209"/>
          </a:xfrm>
          <a:custGeom>
            <a:avLst/>
            <a:gdLst/>
            <a:ahLst/>
            <a:cxnLst/>
            <a:rect l="l" t="t" r="r" b="b"/>
            <a:pathLst>
              <a:path w="12156440" h="29209">
                <a:moveTo>
                  <a:pt x="0" y="28997"/>
                </a:moveTo>
                <a:lnTo>
                  <a:pt x="12156186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2375" y="953158"/>
            <a:ext cx="7668599" cy="502442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89048" y="871664"/>
            <a:ext cx="7745730" cy="5101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17648" y="1100264"/>
            <a:ext cx="7302754" cy="46587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670930" y="6268313"/>
            <a:ext cx="10953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床头智能终端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6413" y="6266179"/>
            <a:ext cx="12738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智能输液监控仪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58991" y="3634740"/>
            <a:ext cx="127000" cy="2591435"/>
          </a:xfrm>
          <a:custGeom>
            <a:avLst/>
            <a:gdLst/>
            <a:ahLst/>
            <a:cxnLst/>
            <a:rect l="l" t="t" r="r" b="b"/>
            <a:pathLst>
              <a:path w="127000" h="2591435">
                <a:moveTo>
                  <a:pt x="57037" y="2465155"/>
                </a:moveTo>
                <a:lnTo>
                  <a:pt x="38683" y="2468899"/>
                </a:lnTo>
                <a:lnTo>
                  <a:pt x="18542" y="2482545"/>
                </a:lnTo>
                <a:lnTo>
                  <a:pt x="4972" y="2502754"/>
                </a:lnTo>
                <a:lnTo>
                  <a:pt x="0" y="2527477"/>
                </a:lnTo>
                <a:lnTo>
                  <a:pt x="5066" y="2552189"/>
                </a:lnTo>
                <a:lnTo>
                  <a:pt x="18716" y="2572348"/>
                </a:lnTo>
                <a:lnTo>
                  <a:pt x="38915" y="2585919"/>
                </a:lnTo>
                <a:lnTo>
                  <a:pt x="63627" y="2590863"/>
                </a:lnTo>
                <a:lnTo>
                  <a:pt x="88334" y="2585827"/>
                </a:lnTo>
                <a:lnTo>
                  <a:pt x="108505" y="2572181"/>
                </a:lnTo>
                <a:lnTo>
                  <a:pt x="122080" y="2551972"/>
                </a:lnTo>
                <a:lnTo>
                  <a:pt x="126974" y="2527376"/>
                </a:lnTo>
                <a:lnTo>
                  <a:pt x="57150" y="2527376"/>
                </a:lnTo>
                <a:lnTo>
                  <a:pt x="57037" y="2465155"/>
                </a:lnTo>
                <a:close/>
              </a:path>
              <a:path w="127000" h="2591435">
                <a:moveTo>
                  <a:pt x="63373" y="2463863"/>
                </a:moveTo>
                <a:lnTo>
                  <a:pt x="57144" y="2465133"/>
                </a:lnTo>
                <a:lnTo>
                  <a:pt x="57150" y="2527376"/>
                </a:lnTo>
                <a:lnTo>
                  <a:pt x="69850" y="2527350"/>
                </a:lnTo>
                <a:lnTo>
                  <a:pt x="69737" y="2465133"/>
                </a:lnTo>
                <a:lnTo>
                  <a:pt x="63373" y="2463863"/>
                </a:lnTo>
                <a:close/>
              </a:path>
              <a:path w="127000" h="2591435">
                <a:moveTo>
                  <a:pt x="69737" y="2465133"/>
                </a:moveTo>
                <a:lnTo>
                  <a:pt x="69850" y="2527350"/>
                </a:lnTo>
                <a:lnTo>
                  <a:pt x="57150" y="2527376"/>
                </a:lnTo>
                <a:lnTo>
                  <a:pt x="126974" y="2527376"/>
                </a:lnTo>
                <a:lnTo>
                  <a:pt x="127000" y="2527249"/>
                </a:lnTo>
                <a:lnTo>
                  <a:pt x="122005" y="2502543"/>
                </a:lnTo>
                <a:lnTo>
                  <a:pt x="108378" y="2482383"/>
                </a:lnTo>
                <a:lnTo>
                  <a:pt x="88155" y="2468809"/>
                </a:lnTo>
                <a:lnTo>
                  <a:pt x="69737" y="2465133"/>
                </a:lnTo>
                <a:close/>
              </a:path>
              <a:path w="127000" h="2591435">
                <a:moveTo>
                  <a:pt x="65278" y="0"/>
                </a:moveTo>
                <a:lnTo>
                  <a:pt x="52578" y="0"/>
                </a:lnTo>
                <a:lnTo>
                  <a:pt x="57037" y="2465155"/>
                </a:lnTo>
                <a:lnTo>
                  <a:pt x="63373" y="2463863"/>
                </a:lnTo>
                <a:lnTo>
                  <a:pt x="69735" y="2463863"/>
                </a:lnTo>
                <a:lnTo>
                  <a:pt x="65278" y="0"/>
                </a:lnTo>
                <a:close/>
              </a:path>
              <a:path w="127000" h="2591435">
                <a:moveTo>
                  <a:pt x="69735" y="2463863"/>
                </a:moveTo>
                <a:lnTo>
                  <a:pt x="63373" y="2463863"/>
                </a:lnTo>
                <a:lnTo>
                  <a:pt x="69737" y="2465133"/>
                </a:lnTo>
                <a:lnTo>
                  <a:pt x="69735" y="2463863"/>
                </a:lnTo>
                <a:close/>
              </a:path>
            </a:pathLst>
          </a:custGeom>
          <a:solidFill>
            <a:srgbClr val="0A9F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39309" y="3363467"/>
            <a:ext cx="127000" cy="2863850"/>
          </a:xfrm>
          <a:custGeom>
            <a:avLst/>
            <a:gdLst/>
            <a:ahLst/>
            <a:cxnLst/>
            <a:rect l="l" t="t" r="r" b="b"/>
            <a:pathLst>
              <a:path w="127000" h="2863850">
                <a:moveTo>
                  <a:pt x="56952" y="2738142"/>
                </a:moveTo>
                <a:lnTo>
                  <a:pt x="38558" y="2741919"/>
                </a:lnTo>
                <a:lnTo>
                  <a:pt x="18430" y="2755590"/>
                </a:lnTo>
                <a:lnTo>
                  <a:pt x="4899" y="2775817"/>
                </a:lnTo>
                <a:lnTo>
                  <a:pt x="0" y="2800553"/>
                </a:lnTo>
                <a:lnTo>
                  <a:pt x="5068" y="2825252"/>
                </a:lnTo>
                <a:lnTo>
                  <a:pt x="18732" y="2845393"/>
                </a:lnTo>
                <a:lnTo>
                  <a:pt x="38969" y="2858939"/>
                </a:lnTo>
                <a:lnTo>
                  <a:pt x="63753" y="2863850"/>
                </a:lnTo>
                <a:lnTo>
                  <a:pt x="88441" y="2858779"/>
                </a:lnTo>
                <a:lnTo>
                  <a:pt x="108569" y="2845104"/>
                </a:lnTo>
                <a:lnTo>
                  <a:pt x="122100" y="2824877"/>
                </a:lnTo>
                <a:lnTo>
                  <a:pt x="126957" y="2800362"/>
                </a:lnTo>
                <a:lnTo>
                  <a:pt x="57150" y="2800362"/>
                </a:lnTo>
                <a:lnTo>
                  <a:pt x="56952" y="2738142"/>
                </a:lnTo>
                <a:close/>
              </a:path>
              <a:path w="127000" h="2863850">
                <a:moveTo>
                  <a:pt x="63245" y="2736850"/>
                </a:moveTo>
                <a:lnTo>
                  <a:pt x="57063" y="2738119"/>
                </a:lnTo>
                <a:lnTo>
                  <a:pt x="57070" y="2775447"/>
                </a:lnTo>
                <a:lnTo>
                  <a:pt x="57150" y="2800362"/>
                </a:lnTo>
                <a:lnTo>
                  <a:pt x="69850" y="2800324"/>
                </a:lnTo>
                <a:lnTo>
                  <a:pt x="69652" y="2738119"/>
                </a:lnTo>
                <a:lnTo>
                  <a:pt x="63245" y="2736850"/>
                </a:lnTo>
                <a:close/>
              </a:path>
              <a:path w="127000" h="2863850">
                <a:moveTo>
                  <a:pt x="69652" y="2738119"/>
                </a:moveTo>
                <a:lnTo>
                  <a:pt x="69850" y="2800324"/>
                </a:lnTo>
                <a:lnTo>
                  <a:pt x="57150" y="2800362"/>
                </a:lnTo>
                <a:lnTo>
                  <a:pt x="126957" y="2800362"/>
                </a:lnTo>
                <a:lnTo>
                  <a:pt x="127000" y="2800146"/>
                </a:lnTo>
                <a:lnTo>
                  <a:pt x="121931" y="2775447"/>
                </a:lnTo>
                <a:lnTo>
                  <a:pt x="108267" y="2755306"/>
                </a:lnTo>
                <a:lnTo>
                  <a:pt x="88030" y="2741760"/>
                </a:lnTo>
                <a:lnTo>
                  <a:pt x="69652" y="2738119"/>
                </a:lnTo>
                <a:close/>
              </a:path>
              <a:path w="127000" h="2863850">
                <a:moveTo>
                  <a:pt x="60960" y="0"/>
                </a:moveTo>
                <a:lnTo>
                  <a:pt x="48260" y="0"/>
                </a:lnTo>
                <a:lnTo>
                  <a:pt x="56952" y="2738142"/>
                </a:lnTo>
                <a:lnTo>
                  <a:pt x="63245" y="2736850"/>
                </a:lnTo>
                <a:lnTo>
                  <a:pt x="69648" y="2736850"/>
                </a:lnTo>
                <a:lnTo>
                  <a:pt x="60960" y="0"/>
                </a:lnTo>
                <a:close/>
              </a:path>
              <a:path w="127000" h="2863850">
                <a:moveTo>
                  <a:pt x="69648" y="2736850"/>
                </a:moveTo>
                <a:lnTo>
                  <a:pt x="63245" y="2736850"/>
                </a:lnTo>
                <a:lnTo>
                  <a:pt x="69652" y="2738119"/>
                </a:lnTo>
                <a:lnTo>
                  <a:pt x="69648" y="2736850"/>
                </a:lnTo>
                <a:close/>
              </a:path>
            </a:pathLst>
          </a:custGeom>
          <a:solidFill>
            <a:srgbClr val="0A9F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3014" y="327482"/>
            <a:ext cx="29013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B71C7"/>
                </a:solidFill>
              </a:rPr>
              <a:t>智慧病房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spc="-5" dirty="0">
                <a:solidFill>
                  <a:srgbClr val="3B71C7"/>
                </a:solidFill>
              </a:rPr>
              <a:t>病床场景图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880110"/>
            <a:ext cx="12156440" cy="29209"/>
          </a:xfrm>
          <a:custGeom>
            <a:avLst/>
            <a:gdLst/>
            <a:ahLst/>
            <a:cxnLst/>
            <a:rect l="l" t="t" r="r" b="b"/>
            <a:pathLst>
              <a:path w="12156440" h="29209">
                <a:moveTo>
                  <a:pt x="0" y="28997"/>
                </a:moveTo>
                <a:lnTo>
                  <a:pt x="12156186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</p:spTree>
    <p:custDataLst>
      <p:tags r:id="rId4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014" y="327482"/>
            <a:ext cx="32061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B71C7"/>
                </a:solidFill>
              </a:rPr>
              <a:t>智慧病房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spc="-5" dirty="0">
                <a:solidFill>
                  <a:srgbClr val="3B71C7"/>
                </a:solidFill>
              </a:rPr>
              <a:t>电子化交接班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880110"/>
            <a:ext cx="12156440" cy="29209"/>
          </a:xfrm>
          <a:custGeom>
            <a:avLst/>
            <a:gdLst/>
            <a:ahLst/>
            <a:cxnLst/>
            <a:rect l="l" t="t" r="r" b="b"/>
            <a:pathLst>
              <a:path w="12156440" h="29209">
                <a:moveTo>
                  <a:pt x="0" y="28997"/>
                </a:moveTo>
                <a:lnTo>
                  <a:pt x="12156186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3491" y="1006419"/>
            <a:ext cx="8736804" cy="489814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8204" y="963155"/>
            <a:ext cx="8747379" cy="4908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3359" y="1068324"/>
            <a:ext cx="8546592" cy="470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71415" y="2200655"/>
            <a:ext cx="7689723" cy="4483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23232" y="2214359"/>
            <a:ext cx="7586090" cy="43795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28388" y="2319527"/>
            <a:ext cx="7385304" cy="4178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图片 16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83" y="5180584"/>
            <a:ext cx="1932532" cy="525462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9061255" y="6300212"/>
            <a:ext cx="2743200" cy="365125"/>
          </a:xfrm>
        </p:spPr>
        <p:txBody>
          <a:bodyPr/>
          <a:lstStyle/>
          <a:p>
            <a:fld id="{F798D847-31BA-4319-9A7E-E1792936019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8" name="TextBox 16"/>
          <p:cNvSpPr txBox="1">
            <a:spLocks noChangeArrowheads="1"/>
          </p:cNvSpPr>
          <p:nvPr/>
        </p:nvSpPr>
        <p:spPr bwMode="auto">
          <a:xfrm>
            <a:off x="591601" y="1241502"/>
            <a:ext cx="7193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eaLnBrk="0" hangingPunct="0">
              <a:defRPr sz="2800" b="1">
                <a:solidFill>
                  <a:srgbClr val="002E5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+mn-ea"/>
              </a:rPr>
              <a:t>大数据平台架构</a:t>
            </a:r>
            <a:endParaRPr lang="zh-CN" altLang="en-US" dirty="0">
              <a:sym typeface="+mn-ea"/>
            </a:endParaRPr>
          </a:p>
        </p:txBody>
      </p:sp>
      <p:grpSp>
        <p:nvGrpSpPr>
          <p:cNvPr id="336" name="组合 335"/>
          <p:cNvGrpSpPr/>
          <p:nvPr/>
        </p:nvGrpSpPr>
        <p:grpSpPr>
          <a:xfrm>
            <a:off x="510452" y="1939436"/>
            <a:ext cx="10549233" cy="4290377"/>
            <a:chOff x="624063" y="2088734"/>
            <a:chExt cx="10772552" cy="4634039"/>
          </a:xfrm>
        </p:grpSpPr>
        <p:sp>
          <p:nvSpPr>
            <p:cNvPr id="337" name="矩形 228"/>
            <p:cNvSpPr/>
            <p:nvPr/>
          </p:nvSpPr>
          <p:spPr>
            <a:xfrm>
              <a:off x="1588854" y="5201502"/>
              <a:ext cx="8455030" cy="753242"/>
            </a:xfrm>
            <a:prstGeom prst="rect">
              <a:avLst/>
            </a:prstGeom>
            <a:gradFill>
              <a:gsLst>
                <a:gs pos="50000">
                  <a:srgbClr val="E79078"/>
                </a:gs>
                <a:gs pos="0">
                  <a:srgbClr val="EFB5A5"/>
                </a:gs>
                <a:gs pos="100000">
                  <a:srgbClr val="DF6B4A"/>
                </a:gs>
              </a:gsLst>
              <a:lin scaled="1"/>
            </a:gradFill>
            <a:ln w="12700">
              <a:miter lim="400000"/>
            </a:ln>
          </p:spPr>
          <p:txBody>
            <a:bodyPr lIns="45700" tIns="45700" rIns="45700" bIns="45700" anchor="ctr"/>
            <a:lstStyle/>
            <a:p>
              <a:pPr algn="ctr">
                <a:buFontTx/>
                <a:buNone/>
              </a:pPr>
              <a:endParaRPr sz="1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38" name="矩形 211"/>
            <p:cNvSpPr/>
            <p:nvPr/>
          </p:nvSpPr>
          <p:spPr>
            <a:xfrm>
              <a:off x="1565540" y="2088734"/>
              <a:ext cx="2444484" cy="6396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45700" tIns="45700" rIns="45700" bIns="45700" anchor="ctr"/>
            <a:lstStyle/>
            <a:p>
              <a:pPr algn="ctr" defTabSz="412750">
                <a:defRPr sz="1000">
                  <a:solidFill>
                    <a:srgbClr val="FFFFFF"/>
                  </a:solidFill>
                  <a:latin typeface="Gill Sans Light" panose="020B0502020104020203"/>
                  <a:ea typeface="Gill Sans Light" panose="020B0502020104020203"/>
                  <a:cs typeface="Gill Sans Light" panose="020B0502020104020203"/>
                  <a:sym typeface="Gill Sans Light" panose="020B0502020104020203"/>
                </a:defRPr>
              </a:pPr>
              <a:endPara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Gill Sans Light" panose="020B0502020104020203"/>
                <a:sym typeface="Gill Sans Light" panose="020B0502020104020203"/>
              </a:endParaRPr>
            </a:p>
          </p:txBody>
        </p:sp>
        <p:sp>
          <p:nvSpPr>
            <p:cNvPr id="339" name="矩形 212"/>
            <p:cNvSpPr/>
            <p:nvPr/>
          </p:nvSpPr>
          <p:spPr>
            <a:xfrm>
              <a:off x="4461612" y="2088885"/>
              <a:ext cx="3235286" cy="6395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45700" tIns="45700" rIns="45700" bIns="45700" anchor="ctr"/>
            <a:lstStyle/>
            <a:p>
              <a:pPr algn="ctr">
                <a:buFontTx/>
                <a:buNone/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0" name="矩形 213"/>
            <p:cNvSpPr/>
            <p:nvPr/>
          </p:nvSpPr>
          <p:spPr>
            <a:xfrm>
              <a:off x="8075376" y="2105404"/>
              <a:ext cx="3321239" cy="63303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45700" tIns="45700" rIns="45700" bIns="45700" anchor="ctr"/>
            <a:lstStyle/>
            <a:p>
              <a:pPr algn="ctr">
                <a:buFontTx/>
                <a:buNone/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5" name="文本框 253"/>
            <p:cNvSpPr txBox="1"/>
            <p:nvPr/>
          </p:nvSpPr>
          <p:spPr>
            <a:xfrm>
              <a:off x="1820445" y="2459581"/>
              <a:ext cx="683288" cy="221229"/>
            </a:xfrm>
            <a:prstGeom prst="rect">
              <a:avLst/>
            </a:prstGeom>
            <a:ln w="12700">
              <a:miter lim="400000"/>
            </a:ln>
          </p:spPr>
          <p:txBody>
            <a:bodyPr lIns="45700" tIns="45700" rIns="45700" bIns="45700">
              <a:spAutoFit/>
            </a:bodyPr>
            <a:lstStyle>
              <a:lvl1pPr algn="ctr">
                <a:defRPr sz="1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>
                <a:buFontTx/>
                <a:buNone/>
                <a:defRPr/>
              </a:pPr>
              <a:r>
                <a:rPr dirty="0" err="1">
                  <a:solidFill>
                    <a:prstClr val="black"/>
                  </a:solidFill>
                </a:rPr>
                <a:t>监管机构</a:t>
              </a:r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6" name="文本框 254"/>
            <p:cNvSpPr txBox="1"/>
            <p:nvPr/>
          </p:nvSpPr>
          <p:spPr>
            <a:xfrm>
              <a:off x="2579142" y="2459581"/>
              <a:ext cx="484371" cy="221229"/>
            </a:xfrm>
            <a:prstGeom prst="rect">
              <a:avLst/>
            </a:prstGeom>
            <a:ln w="12700">
              <a:miter lim="400000"/>
            </a:ln>
          </p:spPr>
          <p:txBody>
            <a:bodyPr lIns="45700" tIns="45700" rIns="45700" bIns="45700">
              <a:spAutoFit/>
            </a:bodyPr>
            <a:lstStyle>
              <a:lvl1pPr algn="ctr">
                <a:defRPr sz="1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>
                <a:buFontTx/>
                <a:buNone/>
                <a:defRPr/>
              </a:pPr>
              <a:r>
                <a:rPr>
                  <a:solidFill>
                    <a:prstClr val="black"/>
                  </a:solidFill>
                </a:rPr>
                <a:t>医院</a:t>
              </a: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" name="文本框 255"/>
            <p:cNvSpPr txBox="1"/>
            <p:nvPr/>
          </p:nvSpPr>
          <p:spPr>
            <a:xfrm>
              <a:off x="3229143" y="2459581"/>
              <a:ext cx="484371" cy="221229"/>
            </a:xfrm>
            <a:prstGeom prst="rect">
              <a:avLst/>
            </a:prstGeom>
            <a:ln w="12700">
              <a:miter lim="400000"/>
            </a:ln>
          </p:spPr>
          <p:txBody>
            <a:bodyPr lIns="45700" tIns="45700" rIns="45700" bIns="45700">
              <a:spAutoFit/>
            </a:bodyPr>
            <a:lstStyle>
              <a:lvl1pPr algn="ctr">
                <a:defRPr sz="1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>
                <a:buFontTx/>
                <a:buNone/>
                <a:defRPr/>
              </a:pPr>
              <a:r>
                <a:rPr>
                  <a:solidFill>
                    <a:prstClr val="black"/>
                  </a:solidFill>
                </a:rPr>
                <a:t>企业</a:t>
              </a: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" name="文本框 260"/>
            <p:cNvSpPr txBox="1"/>
            <p:nvPr/>
          </p:nvSpPr>
          <p:spPr>
            <a:xfrm>
              <a:off x="8410504" y="2458745"/>
              <a:ext cx="551679" cy="221229"/>
            </a:xfrm>
            <a:prstGeom prst="rect">
              <a:avLst/>
            </a:prstGeom>
            <a:ln w="12700">
              <a:miter lim="400000"/>
            </a:ln>
          </p:spPr>
          <p:txBody>
            <a:bodyPr lIns="45700" tIns="45700" rIns="45700" bIns="45700">
              <a:spAutoFit/>
            </a:bodyPr>
            <a:lstStyle>
              <a:lvl1pPr algn="ctr">
                <a:defRPr sz="1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>
                <a:buFontTx/>
                <a:buNone/>
                <a:defRPr/>
              </a:pPr>
              <a:r>
                <a:rPr dirty="0">
                  <a:solidFill>
                    <a:prstClr val="black"/>
                  </a:solidFill>
                </a:rPr>
                <a:t>管</a:t>
              </a:r>
              <a:r>
                <a:rPr lang="zh-CN" altLang="en-US" dirty="0">
                  <a:solidFill>
                    <a:prstClr val="black"/>
                  </a:solidFill>
                </a:rPr>
                <a:t>理者</a:t>
              </a:r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9" name="文本框 261"/>
            <p:cNvSpPr txBox="1"/>
            <p:nvPr/>
          </p:nvSpPr>
          <p:spPr>
            <a:xfrm>
              <a:off x="9080042" y="2458745"/>
              <a:ext cx="551679" cy="221229"/>
            </a:xfrm>
            <a:prstGeom prst="rect">
              <a:avLst/>
            </a:prstGeom>
            <a:ln w="12700">
              <a:miter lim="400000"/>
            </a:ln>
          </p:spPr>
          <p:txBody>
            <a:bodyPr lIns="45700" tIns="45700" rIns="45700" bIns="45700">
              <a:spAutoFit/>
            </a:bodyPr>
            <a:lstStyle>
              <a:lvl1pPr algn="ctr">
                <a:defRPr sz="1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>
                <a:buFontTx/>
                <a:buNone/>
                <a:defRPr/>
              </a:pPr>
              <a:r>
                <a:rPr>
                  <a:solidFill>
                    <a:prstClr val="black"/>
                  </a:solidFill>
                </a:rPr>
                <a:t>医生</a:t>
              </a: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" name="文本框 262"/>
            <p:cNvSpPr txBox="1"/>
            <p:nvPr/>
          </p:nvSpPr>
          <p:spPr>
            <a:xfrm>
              <a:off x="9746609" y="2458745"/>
              <a:ext cx="551679" cy="221229"/>
            </a:xfrm>
            <a:prstGeom prst="rect">
              <a:avLst/>
            </a:prstGeom>
            <a:ln w="12700">
              <a:miter lim="400000"/>
            </a:ln>
          </p:spPr>
          <p:txBody>
            <a:bodyPr lIns="45700" tIns="45700" rIns="45700" bIns="45700">
              <a:spAutoFit/>
            </a:bodyPr>
            <a:lstStyle>
              <a:lvl1pPr algn="ctr">
                <a:defRPr sz="1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>
                <a:buFontTx/>
                <a:buNone/>
                <a:defRPr/>
              </a:pPr>
              <a:r>
                <a:rPr>
                  <a:solidFill>
                    <a:prstClr val="black"/>
                  </a:solidFill>
                </a:rPr>
                <a:t>患者</a:t>
              </a: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" name="文本框 263"/>
            <p:cNvSpPr txBox="1"/>
            <p:nvPr/>
          </p:nvSpPr>
          <p:spPr>
            <a:xfrm>
              <a:off x="10308866" y="2458745"/>
              <a:ext cx="756248" cy="221229"/>
            </a:xfrm>
            <a:prstGeom prst="rect">
              <a:avLst/>
            </a:prstGeom>
            <a:ln w="12700">
              <a:miter lim="400000"/>
            </a:ln>
          </p:spPr>
          <p:txBody>
            <a:bodyPr lIns="45700" tIns="45700" rIns="45700" bIns="45700">
              <a:spAutoFit/>
            </a:bodyPr>
            <a:lstStyle>
              <a:lvl1pPr algn="ctr">
                <a:defRPr sz="1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>
                <a:buFontTx/>
                <a:buNone/>
                <a:defRPr/>
              </a:pPr>
              <a:r>
                <a:rPr dirty="0" err="1">
                  <a:solidFill>
                    <a:prstClr val="black"/>
                  </a:solidFill>
                </a:rPr>
                <a:t>运维</a:t>
              </a:r>
              <a:r>
                <a:rPr dirty="0">
                  <a:solidFill>
                    <a:prstClr val="black"/>
                  </a:solidFill>
                </a:rPr>
                <a:t>/</a:t>
              </a:r>
              <a:r>
                <a:rPr dirty="0" err="1">
                  <a:solidFill>
                    <a:prstClr val="black"/>
                  </a:solidFill>
                </a:rPr>
                <a:t>运营</a:t>
              </a:r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5" name="箭头"/>
            <p:cNvSpPr/>
            <p:nvPr/>
          </p:nvSpPr>
          <p:spPr>
            <a:xfrm>
              <a:off x="4148973" y="2239280"/>
              <a:ext cx="198121" cy="268598"/>
            </a:xfrm>
            <a:prstGeom prst="rightArrow">
              <a:avLst>
                <a:gd name="adj1" fmla="val 63503"/>
                <a:gd name="adj2" fmla="val 67216"/>
              </a:avLst>
            </a:prstGeom>
            <a:solidFill>
              <a:srgbClr val="FFC000"/>
            </a:solidFill>
            <a:ln w="12700">
              <a:noFill/>
              <a:miter lim="400000"/>
            </a:ln>
          </p:spPr>
          <p:txBody>
            <a:bodyPr lIns="45700" tIns="45700" rIns="45700" bIns="45700" anchor="ctr"/>
            <a:lstStyle/>
            <a:p>
              <a:pPr algn="ctr" defTabSz="412750">
                <a:defRPr sz="2400">
                  <a:solidFill>
                    <a:srgbClr val="FFFFFF"/>
                  </a:solidFill>
                  <a:latin typeface="Gill Sans Light" panose="020B0502020104020203"/>
                  <a:ea typeface="Gill Sans Light" panose="020B0502020104020203"/>
                  <a:cs typeface="Gill Sans Light" panose="020B0502020104020203"/>
                  <a:sym typeface="Gill Sans Light" panose="020B0502020104020203"/>
                </a:defRPr>
              </a:pPr>
              <a:endParaRPr sz="3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Gill Sans Light" panose="020B0502020104020203"/>
                <a:sym typeface="Gill Sans Light" panose="020B0502020104020203"/>
              </a:endParaRPr>
            </a:p>
          </p:txBody>
        </p:sp>
        <p:sp>
          <p:nvSpPr>
            <p:cNvPr id="357" name="文本框 256"/>
            <p:cNvSpPr txBox="1"/>
            <p:nvPr/>
          </p:nvSpPr>
          <p:spPr>
            <a:xfrm>
              <a:off x="4687351" y="2442571"/>
              <a:ext cx="735791" cy="221229"/>
            </a:xfrm>
            <a:prstGeom prst="rect">
              <a:avLst/>
            </a:prstGeom>
            <a:ln w="12700">
              <a:miter lim="400000"/>
            </a:ln>
          </p:spPr>
          <p:txBody>
            <a:bodyPr lIns="45700" tIns="45700" rIns="45700" bIns="45700" anchor="ctr">
              <a:spAutoFit/>
            </a:bodyPr>
            <a:lstStyle>
              <a:lvl1pPr algn="ctr">
                <a:defRPr sz="1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>
                <a:buFontTx/>
                <a:buNone/>
                <a:defRPr/>
              </a:pPr>
              <a:r>
                <a:rPr>
                  <a:solidFill>
                    <a:prstClr val="black"/>
                  </a:solidFill>
                </a:rPr>
                <a:t>台式机</a:t>
              </a: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" name="文本框 257"/>
            <p:cNvSpPr txBox="1"/>
            <p:nvPr/>
          </p:nvSpPr>
          <p:spPr>
            <a:xfrm>
              <a:off x="5473766" y="2442571"/>
              <a:ext cx="735791" cy="221229"/>
            </a:xfrm>
            <a:prstGeom prst="rect">
              <a:avLst/>
            </a:prstGeom>
            <a:ln w="12700">
              <a:miter lim="400000"/>
            </a:ln>
          </p:spPr>
          <p:txBody>
            <a:bodyPr lIns="45700" tIns="45700" rIns="45700" bIns="45700" anchor="ctr">
              <a:spAutoFit/>
            </a:bodyPr>
            <a:lstStyle>
              <a:lvl1pPr algn="ctr">
                <a:defRPr sz="1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>
                <a:buFontTx/>
                <a:buNone/>
                <a:defRPr/>
              </a:pPr>
              <a:r>
                <a:rPr>
                  <a:solidFill>
                    <a:prstClr val="black"/>
                  </a:solidFill>
                </a:rPr>
                <a:t>笔记本</a:t>
              </a: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" name="文本框 258"/>
            <p:cNvSpPr txBox="1"/>
            <p:nvPr/>
          </p:nvSpPr>
          <p:spPr>
            <a:xfrm>
              <a:off x="6197240" y="2442571"/>
              <a:ext cx="735790" cy="221229"/>
            </a:xfrm>
            <a:prstGeom prst="rect">
              <a:avLst/>
            </a:prstGeom>
            <a:ln w="12700">
              <a:miter lim="400000"/>
            </a:ln>
          </p:spPr>
          <p:txBody>
            <a:bodyPr lIns="45700" tIns="45700" rIns="45700" bIns="45700" anchor="ctr">
              <a:spAutoFit/>
            </a:bodyPr>
            <a:lstStyle>
              <a:lvl1pPr algn="ctr">
                <a:defRPr sz="1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>
                <a:buFontTx/>
                <a:buNone/>
                <a:defRPr/>
              </a:pPr>
              <a:r>
                <a:rPr>
                  <a:solidFill>
                    <a:prstClr val="black"/>
                  </a:solidFill>
                </a:rPr>
                <a:t>PAD</a:t>
              </a: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" name="文本框 259"/>
            <p:cNvSpPr txBox="1"/>
            <p:nvPr/>
          </p:nvSpPr>
          <p:spPr>
            <a:xfrm>
              <a:off x="6807954" y="2442571"/>
              <a:ext cx="735791" cy="221229"/>
            </a:xfrm>
            <a:prstGeom prst="rect">
              <a:avLst/>
            </a:prstGeom>
            <a:ln w="12700">
              <a:miter lim="400000"/>
            </a:ln>
          </p:spPr>
          <p:txBody>
            <a:bodyPr lIns="45700" tIns="45700" rIns="45700" bIns="45700" anchor="ctr">
              <a:spAutoFit/>
            </a:bodyPr>
            <a:lstStyle>
              <a:lvl1pPr algn="ctr">
                <a:defRPr sz="1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>
                <a:buFontTx/>
                <a:buNone/>
                <a:defRPr/>
              </a:pPr>
              <a:r>
                <a:rPr>
                  <a:solidFill>
                    <a:prstClr val="black"/>
                  </a:solidFill>
                </a:rPr>
                <a:t>手机</a:t>
              </a: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" name="矩形 219"/>
            <p:cNvSpPr/>
            <p:nvPr/>
          </p:nvSpPr>
          <p:spPr>
            <a:xfrm>
              <a:off x="10102790" y="2774440"/>
              <a:ext cx="1272289" cy="3937424"/>
            </a:xfrm>
            <a:prstGeom prst="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 w="12700">
              <a:miter lim="400000"/>
            </a:ln>
          </p:spPr>
          <p:txBody>
            <a:bodyPr lIns="45700" tIns="45700" rIns="45700" bIns="45700" anchor="ctr"/>
            <a:lstStyle/>
            <a:p>
              <a:pPr algn="ctr">
                <a:buFontTx/>
                <a:buNone/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6" name="运维体系"/>
            <p:cNvSpPr txBox="1"/>
            <p:nvPr/>
          </p:nvSpPr>
          <p:spPr>
            <a:xfrm>
              <a:off x="10381641" y="4647617"/>
              <a:ext cx="714584" cy="296293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45700" tIns="45700" rIns="45700" bIns="45700" anchor="ctr">
              <a:spAutoFit/>
            </a:bodyPr>
            <a:lstStyle>
              <a:lvl1pPr algn="ctr">
                <a:defRPr sz="1200">
                  <a:solidFill>
                    <a:srgbClr val="50587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ctr">
                <a:buClrTx/>
                <a:buSzTx/>
                <a:buFontTx/>
                <a:buNone/>
                <a:defRPr/>
              </a:pPr>
              <a:r>
                <a:rPr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运维体系</a:t>
              </a:r>
              <a:endParaRPr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5" name="箭头"/>
            <p:cNvSpPr/>
            <p:nvPr/>
          </p:nvSpPr>
          <p:spPr>
            <a:xfrm>
              <a:off x="7816362" y="2236591"/>
              <a:ext cx="198122" cy="268598"/>
            </a:xfrm>
            <a:prstGeom prst="rightArrow">
              <a:avLst>
                <a:gd name="adj1" fmla="val 63503"/>
                <a:gd name="adj2" fmla="val 67216"/>
              </a:avLst>
            </a:prstGeom>
            <a:solidFill>
              <a:srgbClr val="FFC000"/>
            </a:solidFill>
            <a:ln w="12700">
              <a:noFill/>
              <a:miter lim="400000"/>
            </a:ln>
          </p:spPr>
          <p:txBody>
            <a:bodyPr lIns="45700" tIns="45700" rIns="45700" bIns="45700" anchor="ctr"/>
            <a:lstStyle/>
            <a:p>
              <a:pPr algn="ctr" defTabSz="412750">
                <a:defRPr sz="2400">
                  <a:solidFill>
                    <a:srgbClr val="FFFFFF"/>
                  </a:solidFill>
                  <a:latin typeface="Gill Sans Light" panose="020B0502020104020203"/>
                  <a:ea typeface="Gill Sans Light" panose="020B0502020104020203"/>
                  <a:cs typeface="Gill Sans Light" panose="020B0502020104020203"/>
                  <a:sym typeface="Gill Sans Light" panose="020B0502020104020203"/>
                </a:defRPr>
              </a:pPr>
              <a:endParaRPr sz="3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Gill Sans Light" panose="020B0502020104020203"/>
                <a:sym typeface="Gill Sans Light" panose="020B0502020104020203"/>
              </a:endParaRPr>
            </a:p>
          </p:txBody>
        </p:sp>
        <p:sp>
          <p:nvSpPr>
            <p:cNvPr id="386" name="矩形"/>
            <p:cNvSpPr/>
            <p:nvPr/>
          </p:nvSpPr>
          <p:spPr>
            <a:xfrm>
              <a:off x="1575680" y="4539044"/>
              <a:ext cx="8455030" cy="647920"/>
            </a:xfrm>
            <a:prstGeom prst="rect">
              <a:avLst/>
            </a:prstGeom>
            <a:gradFill>
              <a:gsLst>
                <a:gs pos="100000">
                  <a:srgbClr val="E06A6D"/>
                </a:gs>
                <a:gs pos="0">
                  <a:srgbClr val="FDB0BA"/>
                </a:gs>
              </a:gsLst>
              <a:lin scaled="1"/>
            </a:gradFill>
            <a:ln w="12700">
              <a:miter lim="400000"/>
            </a:ln>
          </p:spPr>
          <p:txBody>
            <a:bodyPr lIns="45700" tIns="45700" rIns="45700" bIns="45700" anchor="ctr"/>
            <a:lstStyle/>
            <a:p>
              <a:pPr algn="ctr">
                <a:buFontTx/>
                <a:buNone/>
                <a:defRPr sz="1200">
                  <a:solidFill>
                    <a:srgbClr val="FFFFFF"/>
                  </a:solidFill>
                </a:defRPr>
              </a:pPr>
              <a:endParaRPr sz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7" name="能力开放接口…"/>
            <p:cNvSpPr txBox="1"/>
            <p:nvPr/>
          </p:nvSpPr>
          <p:spPr>
            <a:xfrm>
              <a:off x="2656358" y="4503079"/>
              <a:ext cx="2651477" cy="22122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00" tIns="45700" rIns="45700" bIns="45700" anchor="ctr">
              <a:spAutoFit/>
            </a:bodyPr>
            <a:lstStyle/>
            <a:p>
              <a:pPr algn="ctr">
                <a:buFontTx/>
                <a:buNone/>
                <a:defRPr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sz="1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8" name="能力开放接口…"/>
            <p:cNvSpPr txBox="1"/>
            <p:nvPr/>
          </p:nvSpPr>
          <p:spPr>
            <a:xfrm>
              <a:off x="1562774" y="4638759"/>
              <a:ext cx="504928" cy="41483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00" tIns="45700" rIns="45700" bIns="45700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>
                <a:buFontTx/>
                <a:buNone/>
                <a:defRPr/>
              </a:pPr>
              <a:r>
                <a:rPr b="1" dirty="0" err="1"/>
                <a:t>数据</a:t>
              </a:r>
              <a:r>
                <a:rPr lang="zh-CN" altLang="en-US" b="1" dirty="0"/>
                <a:t>中台</a:t>
              </a:r>
              <a:endParaRPr lang="zh-CN" altLang="en-US" b="1" dirty="0"/>
            </a:p>
          </p:txBody>
        </p:sp>
        <p:sp>
          <p:nvSpPr>
            <p:cNvPr id="389" name="矩形 228"/>
            <p:cNvSpPr/>
            <p:nvPr/>
          </p:nvSpPr>
          <p:spPr>
            <a:xfrm>
              <a:off x="1586328" y="6119809"/>
              <a:ext cx="8436324" cy="582452"/>
            </a:xfrm>
            <a:prstGeom prst="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 w="12700">
              <a:miter lim="400000"/>
            </a:ln>
          </p:spPr>
          <p:txBody>
            <a:bodyPr lIns="45700" tIns="45700" rIns="45700" bIns="45700" anchor="ctr"/>
            <a:lstStyle/>
            <a:p>
              <a:pPr algn="ctr">
                <a:buFontTx/>
                <a:buNone/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0" name="文本框 273"/>
            <p:cNvSpPr txBox="1"/>
            <p:nvPr/>
          </p:nvSpPr>
          <p:spPr>
            <a:xfrm>
              <a:off x="1724491" y="6386921"/>
              <a:ext cx="894826" cy="248887"/>
            </a:xfrm>
            <a:prstGeom prst="rect">
              <a:avLst/>
            </a:prstGeom>
            <a:ln w="12700">
              <a:miter lim="400000"/>
            </a:ln>
          </p:spPr>
          <p:txBody>
            <a:bodyPr lIns="45700" tIns="45700" rIns="45700" bIns="45700">
              <a:spAutoFit/>
            </a:bodyPr>
            <a:lstStyle>
              <a:lvl1pPr>
                <a:defRPr sz="1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>
                <a:buFontTx/>
                <a:buNone/>
                <a:defRPr/>
              </a:pPr>
              <a:r>
                <a:rPr lang="zh-CN" altLang="en-US" sz="1200" dirty="0">
                  <a:solidFill>
                    <a:prstClr val="black"/>
                  </a:solidFill>
                </a:rPr>
                <a:t>基础</a:t>
              </a:r>
              <a:r>
                <a:rPr sz="1200" dirty="0" err="1">
                  <a:solidFill>
                    <a:prstClr val="black"/>
                  </a:solidFill>
                </a:rPr>
                <a:t>设施</a:t>
              </a:r>
              <a:endParaRPr sz="1200" dirty="0">
                <a:solidFill>
                  <a:prstClr val="black"/>
                </a:solidFill>
              </a:endParaRPr>
            </a:p>
          </p:txBody>
        </p:sp>
        <p:grpSp>
          <p:nvGrpSpPr>
            <p:cNvPr id="391" name="服务器"/>
            <p:cNvGrpSpPr/>
            <p:nvPr/>
          </p:nvGrpSpPr>
          <p:grpSpPr>
            <a:xfrm>
              <a:off x="2651349" y="6459367"/>
              <a:ext cx="748233" cy="263404"/>
              <a:chOff x="-1" y="0"/>
              <a:chExt cx="586745" cy="307341"/>
            </a:xfrm>
            <a:noFill/>
          </p:grpSpPr>
          <p:sp>
            <p:nvSpPr>
              <p:cNvPr id="392" name="矩形"/>
              <p:cNvSpPr/>
              <p:nvPr/>
            </p:nvSpPr>
            <p:spPr>
              <a:xfrm>
                <a:off x="0" y="0"/>
                <a:ext cx="586744" cy="307341"/>
              </a:xfrm>
              <a:prstGeom prst="roundRect">
                <a:avLst>
                  <a:gd name="adj" fmla="val 0"/>
                </a:avLst>
              </a:prstGeom>
              <a:grpFill/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00" tIns="45700" rIns="45700" bIns="45700" numCol="1" anchor="ctr">
                <a:noAutofit/>
              </a:bodyPr>
              <a:lstStyle/>
              <a:p>
                <a:pPr algn="ctr">
                  <a:buFontTx/>
                  <a:buNone/>
                  <a:defRPr sz="12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sz="105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393" name="服务器"/>
              <p:cNvSpPr txBox="1"/>
              <p:nvPr/>
            </p:nvSpPr>
            <p:spPr>
              <a:xfrm>
                <a:off x="-1" y="20568"/>
                <a:ext cx="586745" cy="2661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00" tIns="45700" rIns="45700" bIns="45700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>
                  <a:buFontTx/>
                  <a:buNone/>
                  <a:defRPr/>
                </a:pPr>
                <a:r>
                  <a:rPr lang="zh-CN" altLang="en-US" sz="1050" dirty="0">
                    <a:solidFill>
                      <a:prstClr val="black"/>
                    </a:solidFill>
                  </a:rPr>
                  <a:t>计算</a:t>
                </a:r>
                <a:endParaRPr sz="10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4" name="存储盘"/>
            <p:cNvGrpSpPr/>
            <p:nvPr/>
          </p:nvGrpSpPr>
          <p:grpSpPr>
            <a:xfrm>
              <a:off x="3739392" y="6459367"/>
              <a:ext cx="748233" cy="263404"/>
              <a:chOff x="-1" y="0"/>
              <a:chExt cx="586745" cy="307341"/>
            </a:xfrm>
            <a:noFill/>
          </p:grpSpPr>
          <p:sp>
            <p:nvSpPr>
              <p:cNvPr id="395" name="矩形"/>
              <p:cNvSpPr/>
              <p:nvPr/>
            </p:nvSpPr>
            <p:spPr>
              <a:xfrm>
                <a:off x="0" y="0"/>
                <a:ext cx="586744" cy="307341"/>
              </a:xfrm>
              <a:prstGeom prst="roundRect">
                <a:avLst>
                  <a:gd name="adj" fmla="val 0"/>
                </a:avLst>
              </a:prstGeom>
              <a:grpFill/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00" tIns="45700" rIns="45700" bIns="45700" numCol="1" anchor="ctr">
                <a:noAutofit/>
              </a:bodyPr>
              <a:lstStyle/>
              <a:p>
                <a:pPr algn="ctr">
                  <a:buFontTx/>
                  <a:buNone/>
                  <a:defRPr sz="12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sz="105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396" name="存储盘"/>
              <p:cNvSpPr txBox="1"/>
              <p:nvPr/>
            </p:nvSpPr>
            <p:spPr>
              <a:xfrm>
                <a:off x="-1" y="20568"/>
                <a:ext cx="586745" cy="2661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00" tIns="45700" rIns="45700" bIns="45700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>
                  <a:buFontTx/>
                  <a:buNone/>
                  <a:defRPr/>
                </a:pPr>
                <a:r>
                  <a:rPr sz="1050" dirty="0" err="1">
                    <a:solidFill>
                      <a:prstClr val="black"/>
                    </a:solidFill>
                  </a:rPr>
                  <a:t>存储</a:t>
                </a:r>
                <a:endParaRPr sz="10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7" name="网络设备"/>
            <p:cNvGrpSpPr/>
            <p:nvPr/>
          </p:nvGrpSpPr>
          <p:grpSpPr>
            <a:xfrm>
              <a:off x="4827436" y="6459367"/>
              <a:ext cx="748233" cy="263404"/>
              <a:chOff x="-1" y="0"/>
              <a:chExt cx="777239" cy="307341"/>
            </a:xfrm>
            <a:noFill/>
          </p:grpSpPr>
          <p:sp>
            <p:nvSpPr>
              <p:cNvPr id="398" name="矩形"/>
              <p:cNvSpPr/>
              <p:nvPr/>
            </p:nvSpPr>
            <p:spPr>
              <a:xfrm>
                <a:off x="0" y="0"/>
                <a:ext cx="777238" cy="307341"/>
              </a:xfrm>
              <a:prstGeom prst="roundRect">
                <a:avLst>
                  <a:gd name="adj" fmla="val 0"/>
                </a:avLst>
              </a:prstGeom>
              <a:grpFill/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00" tIns="45700" rIns="45700" bIns="45700" numCol="1" anchor="ctr">
                <a:noAutofit/>
              </a:bodyPr>
              <a:lstStyle/>
              <a:p>
                <a:pPr algn="ctr">
                  <a:buFontTx/>
                  <a:buNone/>
                  <a:defRPr sz="12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sz="105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399" name="网络设备"/>
              <p:cNvSpPr txBox="1"/>
              <p:nvPr/>
            </p:nvSpPr>
            <p:spPr>
              <a:xfrm>
                <a:off x="-1" y="20568"/>
                <a:ext cx="777239" cy="2661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00" tIns="45700" rIns="45700" bIns="45700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>
                  <a:buFontTx/>
                  <a:buNone/>
                  <a:defRPr/>
                </a:pPr>
                <a:r>
                  <a:rPr sz="1050" dirty="0" err="1">
                    <a:solidFill>
                      <a:prstClr val="black"/>
                    </a:solidFill>
                  </a:rPr>
                  <a:t>网络</a:t>
                </a:r>
                <a:endParaRPr sz="10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0" name="负载均衡设备"/>
            <p:cNvGrpSpPr/>
            <p:nvPr/>
          </p:nvGrpSpPr>
          <p:grpSpPr>
            <a:xfrm>
              <a:off x="5915480" y="6459367"/>
              <a:ext cx="748233" cy="263404"/>
              <a:chOff x="0" y="0"/>
              <a:chExt cx="1056637" cy="307341"/>
            </a:xfrm>
            <a:noFill/>
          </p:grpSpPr>
          <p:sp>
            <p:nvSpPr>
              <p:cNvPr id="401" name="矩形"/>
              <p:cNvSpPr/>
              <p:nvPr/>
            </p:nvSpPr>
            <p:spPr>
              <a:xfrm>
                <a:off x="0" y="0"/>
                <a:ext cx="1056637" cy="307341"/>
              </a:xfrm>
              <a:prstGeom prst="roundRect">
                <a:avLst>
                  <a:gd name="adj" fmla="val 0"/>
                </a:avLst>
              </a:prstGeom>
              <a:grpFill/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00" tIns="45700" rIns="45700" bIns="45700" numCol="1" anchor="ctr">
                <a:noAutofit/>
              </a:bodyPr>
              <a:lstStyle/>
              <a:p>
                <a:pPr algn="ctr">
                  <a:buFontTx/>
                  <a:buNone/>
                  <a:defRPr sz="12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sz="105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402" name="负载均衡设备"/>
              <p:cNvSpPr txBox="1"/>
              <p:nvPr/>
            </p:nvSpPr>
            <p:spPr>
              <a:xfrm>
                <a:off x="0" y="20568"/>
                <a:ext cx="1056637" cy="2661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00" tIns="45700" rIns="45700" bIns="45700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>
                  <a:buFontTx/>
                  <a:buNone/>
                  <a:defRPr/>
                </a:pPr>
                <a:r>
                  <a:rPr lang="zh-CN" altLang="en-US" sz="1050" dirty="0">
                    <a:solidFill>
                      <a:prstClr val="black"/>
                    </a:solidFill>
                  </a:rPr>
                  <a:t>安全</a:t>
                </a:r>
                <a:endParaRPr sz="105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03" name="矩形"/>
            <p:cNvSpPr/>
            <p:nvPr/>
          </p:nvSpPr>
          <p:spPr>
            <a:xfrm>
              <a:off x="7003524" y="6459369"/>
              <a:ext cx="748234" cy="263404"/>
            </a:xfrm>
            <a:prstGeom prst="roundRect">
              <a:avLst>
                <a:gd name="adj" fmla="val 0"/>
              </a:avLst>
            </a:prstGeom>
            <a:noFill/>
            <a:ln w="25400" cap="flat">
              <a:noFill/>
              <a:prstDash val="solid"/>
              <a:round/>
            </a:ln>
            <a:effectLst/>
          </p:spPr>
          <p:txBody>
            <a:bodyPr wrap="square" lIns="45700" tIns="45700" rIns="45700" bIns="45700" numCol="1" anchor="ctr">
              <a:noAutofit/>
            </a:bodyPr>
            <a:lstStyle/>
            <a:p>
              <a:pPr algn="ctr">
                <a:buFontTx/>
                <a:buNone/>
                <a:defRPr sz="12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sz="10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4" name="虚拟化"/>
            <p:cNvSpPr txBox="1"/>
            <p:nvPr/>
          </p:nvSpPr>
          <p:spPr>
            <a:xfrm>
              <a:off x="6891621" y="6490499"/>
              <a:ext cx="841756" cy="207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00" tIns="45700" rIns="45700" bIns="4570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>
                <a:buFontTx/>
                <a:buNone/>
                <a:defRPr/>
              </a:pPr>
              <a:r>
                <a:rPr sz="900" dirty="0" err="1">
                  <a:solidFill>
                    <a:prstClr val="black"/>
                  </a:solidFill>
                </a:rPr>
                <a:t>虚拟化</a:t>
              </a:r>
              <a:r>
                <a:rPr lang="en-US" sz="900" dirty="0">
                  <a:solidFill>
                    <a:prstClr val="black"/>
                  </a:solidFill>
                </a:rPr>
                <a:t>/</a:t>
              </a:r>
              <a:r>
                <a:rPr lang="zh-CN" altLang="en-US" sz="900" dirty="0">
                  <a:solidFill>
                    <a:prstClr val="black"/>
                  </a:solidFill>
                </a:rPr>
                <a:t>云化</a:t>
              </a:r>
              <a:endParaRPr sz="900" dirty="0">
                <a:solidFill>
                  <a:prstClr val="black"/>
                </a:solidFill>
              </a:endParaRPr>
            </a:p>
          </p:txBody>
        </p:sp>
        <p:grpSp>
          <p:nvGrpSpPr>
            <p:cNvPr id="405" name="操作系统"/>
            <p:cNvGrpSpPr/>
            <p:nvPr/>
          </p:nvGrpSpPr>
          <p:grpSpPr>
            <a:xfrm>
              <a:off x="8091568" y="6459368"/>
              <a:ext cx="748234" cy="263404"/>
              <a:chOff x="0" y="0"/>
              <a:chExt cx="835662" cy="307341"/>
            </a:xfrm>
            <a:noFill/>
          </p:grpSpPr>
          <p:sp>
            <p:nvSpPr>
              <p:cNvPr id="406" name="矩形"/>
              <p:cNvSpPr/>
              <p:nvPr/>
            </p:nvSpPr>
            <p:spPr>
              <a:xfrm>
                <a:off x="0" y="0"/>
                <a:ext cx="835662" cy="307341"/>
              </a:xfrm>
              <a:prstGeom prst="roundRect">
                <a:avLst>
                  <a:gd name="adj" fmla="val 0"/>
                </a:avLst>
              </a:prstGeom>
              <a:grpFill/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00" tIns="45700" rIns="45700" bIns="45700" numCol="1" anchor="ctr">
                <a:noAutofit/>
              </a:bodyPr>
              <a:lstStyle/>
              <a:p>
                <a:pPr algn="ctr">
                  <a:buFontTx/>
                  <a:buNone/>
                  <a:defRPr sz="12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sz="105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407" name="操作系统"/>
              <p:cNvSpPr txBox="1"/>
              <p:nvPr/>
            </p:nvSpPr>
            <p:spPr>
              <a:xfrm>
                <a:off x="0" y="20568"/>
                <a:ext cx="835662" cy="2661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00" tIns="45700" rIns="45700" bIns="45700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>
                  <a:buFontTx/>
                  <a:buNone/>
                  <a:defRPr/>
                </a:pPr>
                <a:r>
                  <a:rPr sz="1050">
                    <a:solidFill>
                      <a:prstClr val="black"/>
                    </a:solidFill>
                  </a:rPr>
                  <a:t>操作系统</a:t>
                </a:r>
                <a:endParaRPr sz="10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8" name="数据库"/>
            <p:cNvGrpSpPr/>
            <p:nvPr/>
          </p:nvGrpSpPr>
          <p:grpSpPr>
            <a:xfrm>
              <a:off x="9179615" y="6459368"/>
              <a:ext cx="748234" cy="263404"/>
              <a:chOff x="0" y="0"/>
              <a:chExt cx="682627" cy="307341"/>
            </a:xfrm>
            <a:noFill/>
          </p:grpSpPr>
          <p:sp>
            <p:nvSpPr>
              <p:cNvPr id="409" name="矩形"/>
              <p:cNvSpPr/>
              <p:nvPr/>
            </p:nvSpPr>
            <p:spPr>
              <a:xfrm>
                <a:off x="0" y="0"/>
                <a:ext cx="682627" cy="307341"/>
              </a:xfrm>
              <a:prstGeom prst="roundRect">
                <a:avLst>
                  <a:gd name="adj" fmla="val 0"/>
                </a:avLst>
              </a:prstGeom>
              <a:grpFill/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00" tIns="45700" rIns="45700" bIns="45700" numCol="1" anchor="ctr">
                <a:noAutofit/>
              </a:bodyPr>
              <a:lstStyle/>
              <a:p>
                <a:pPr algn="ctr">
                  <a:buFontTx/>
                  <a:buNone/>
                  <a:defRPr sz="12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sz="105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410" name="数据库"/>
              <p:cNvSpPr txBox="1"/>
              <p:nvPr/>
            </p:nvSpPr>
            <p:spPr>
              <a:xfrm>
                <a:off x="0" y="20568"/>
                <a:ext cx="682627" cy="2661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00" tIns="45700" rIns="45700" bIns="45700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>
                  <a:buFontTx/>
                  <a:buNone/>
                  <a:defRPr/>
                </a:pPr>
                <a:r>
                  <a:rPr sz="1050" dirty="0" err="1">
                    <a:solidFill>
                      <a:prstClr val="black"/>
                    </a:solidFill>
                  </a:rPr>
                  <a:t>数据库</a:t>
                </a:r>
                <a:endParaRPr sz="105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1" name="矩形"/>
            <p:cNvSpPr/>
            <p:nvPr/>
          </p:nvSpPr>
          <p:spPr>
            <a:xfrm>
              <a:off x="1575680" y="3855866"/>
              <a:ext cx="8455030" cy="647920"/>
            </a:xfrm>
            <a:prstGeom prst="rect">
              <a:avLst/>
            </a:prstGeom>
            <a:gradFill>
              <a:gsLst>
                <a:gs pos="50000">
                  <a:srgbClr val="E79078"/>
                </a:gs>
                <a:gs pos="0">
                  <a:srgbClr val="EFB5A5"/>
                </a:gs>
                <a:gs pos="100000">
                  <a:srgbClr val="DF6B4A"/>
                </a:gs>
              </a:gsLst>
              <a:lin scaled="1"/>
            </a:gradFill>
            <a:ln w="12700">
              <a:miter lim="400000"/>
            </a:ln>
          </p:spPr>
          <p:txBody>
            <a:bodyPr lIns="45700" tIns="45700" rIns="45700" bIns="45700" anchor="ctr"/>
            <a:lstStyle/>
            <a:p>
              <a:pPr algn="ctr">
                <a:buFontTx/>
                <a:buNone/>
                <a:defRPr sz="1200">
                  <a:solidFill>
                    <a:srgbClr val="FFFFFF"/>
                  </a:solidFill>
                </a:defRPr>
              </a:pPr>
              <a:endPara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413" name="图片 4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929" y="6066149"/>
              <a:ext cx="597420" cy="492692"/>
            </a:xfrm>
            <a:prstGeom prst="rect">
              <a:avLst/>
            </a:prstGeom>
          </p:spPr>
        </p:pic>
        <p:sp>
          <p:nvSpPr>
            <p:cNvPr id="418" name="圆角矩形 135"/>
            <p:cNvSpPr/>
            <p:nvPr/>
          </p:nvSpPr>
          <p:spPr>
            <a:xfrm>
              <a:off x="3200979" y="2765853"/>
              <a:ext cx="561175" cy="386322"/>
            </a:xfrm>
            <a:prstGeom prst="roundRect">
              <a:avLst>
                <a:gd name="adj" fmla="val 618"/>
              </a:avLst>
            </a:prstGeom>
            <a:noFill/>
            <a:ln w="19050">
              <a:solidFill>
                <a:srgbClr val="FF0000"/>
              </a:solidFill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FontTx/>
                <a:buNone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医学</a:t>
              </a:r>
              <a:endParaRPr lang="en-US" altLang="zh-CN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buFontTx/>
                <a:buNone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影像</a:t>
              </a:r>
              <a:endPara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9" name="圆角矩形 135"/>
            <p:cNvSpPr/>
            <p:nvPr/>
          </p:nvSpPr>
          <p:spPr>
            <a:xfrm>
              <a:off x="2361390" y="2759767"/>
              <a:ext cx="561175" cy="386322"/>
            </a:xfrm>
            <a:prstGeom prst="roundRect">
              <a:avLst>
                <a:gd name="adj" fmla="val 618"/>
              </a:avLst>
            </a:prstGeom>
            <a:noFill/>
            <a:ln w="19050">
              <a:solidFill>
                <a:srgbClr val="FF0000"/>
              </a:solidFill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FontTx/>
                <a:buNone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健康</a:t>
              </a:r>
              <a:endParaRPr lang="en-US" altLang="zh-CN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buFontTx/>
                <a:buNone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保险</a:t>
              </a:r>
              <a:endPara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0" name="圆角矩形 135"/>
            <p:cNvSpPr/>
            <p:nvPr/>
          </p:nvSpPr>
          <p:spPr>
            <a:xfrm>
              <a:off x="3953371" y="2760658"/>
              <a:ext cx="561175" cy="386322"/>
            </a:xfrm>
            <a:prstGeom prst="roundRect">
              <a:avLst>
                <a:gd name="adj" fmla="val 618"/>
              </a:avLst>
            </a:prstGeom>
            <a:noFill/>
            <a:ln w="19050">
              <a:solidFill>
                <a:srgbClr val="FF0000"/>
              </a:solidFill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FontTx/>
                <a:buNone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医药</a:t>
              </a:r>
              <a:endParaRPr lang="en-US" altLang="zh-CN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buFontTx/>
                <a:buNone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器械</a:t>
              </a:r>
              <a:endPara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1" name="圆角矩形 135"/>
            <p:cNvSpPr/>
            <p:nvPr/>
          </p:nvSpPr>
          <p:spPr>
            <a:xfrm>
              <a:off x="4640823" y="2759767"/>
              <a:ext cx="561175" cy="386322"/>
            </a:xfrm>
            <a:prstGeom prst="roundRect">
              <a:avLst>
                <a:gd name="adj" fmla="val 618"/>
              </a:avLst>
            </a:prstGeom>
            <a:noFill/>
            <a:ln w="19050">
              <a:solidFill>
                <a:srgbClr val="FF0000"/>
              </a:solidFill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FontTx/>
                <a:buNone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endParaRPr lang="en-US" altLang="zh-CN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buFontTx/>
                <a:buNone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交易</a:t>
              </a:r>
              <a:endPara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2" name="圆角矩形 135"/>
            <p:cNvSpPr/>
            <p:nvPr/>
          </p:nvSpPr>
          <p:spPr>
            <a:xfrm>
              <a:off x="5359512" y="2756051"/>
              <a:ext cx="561175" cy="386322"/>
            </a:xfrm>
            <a:prstGeom prst="roundRect">
              <a:avLst>
                <a:gd name="adj" fmla="val 618"/>
              </a:avLst>
            </a:prstGeom>
            <a:noFill/>
            <a:ln w="19050">
              <a:solidFill>
                <a:srgbClr val="FF0000"/>
              </a:solidFill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FontTx/>
                <a:buNone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临床</a:t>
              </a:r>
              <a:endParaRPr lang="en-US" altLang="zh-CN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buFontTx/>
                <a:buNone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科研</a:t>
              </a:r>
              <a:endPara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3" name="圆角矩形 135"/>
            <p:cNvSpPr/>
            <p:nvPr/>
          </p:nvSpPr>
          <p:spPr>
            <a:xfrm>
              <a:off x="6160227" y="2755251"/>
              <a:ext cx="561175" cy="386322"/>
            </a:xfrm>
            <a:prstGeom prst="roundRect">
              <a:avLst>
                <a:gd name="adj" fmla="val 61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FontTx/>
                <a:buNone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临床</a:t>
              </a:r>
              <a:endParaRPr lang="en-US" altLang="zh-CN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buFontTx/>
                <a:buNone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决策</a:t>
              </a:r>
              <a:endPara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4" name="圆角矩形 135"/>
            <p:cNvSpPr/>
            <p:nvPr/>
          </p:nvSpPr>
          <p:spPr>
            <a:xfrm>
              <a:off x="6949240" y="2750834"/>
              <a:ext cx="561175" cy="386322"/>
            </a:xfrm>
            <a:prstGeom prst="roundRect">
              <a:avLst>
                <a:gd name="adj" fmla="val 61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FontTx/>
                <a:buNone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健康</a:t>
              </a:r>
              <a:endParaRPr lang="en-US" altLang="zh-CN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buFontTx/>
                <a:buNone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管理</a:t>
              </a:r>
              <a:endPara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5" name="圆角矩形 135"/>
            <p:cNvSpPr/>
            <p:nvPr/>
          </p:nvSpPr>
          <p:spPr>
            <a:xfrm>
              <a:off x="7709075" y="2760846"/>
              <a:ext cx="561175" cy="386322"/>
            </a:xfrm>
            <a:prstGeom prst="roundRect">
              <a:avLst>
                <a:gd name="adj" fmla="val 61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FontTx/>
                <a:buNone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精准</a:t>
              </a:r>
              <a:endParaRPr lang="en-US" altLang="zh-CN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buFontTx/>
                <a:buNone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医疗</a:t>
              </a:r>
              <a:endPara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6" name="圆角矩形 135"/>
            <p:cNvSpPr/>
            <p:nvPr/>
          </p:nvSpPr>
          <p:spPr>
            <a:xfrm>
              <a:off x="8585274" y="2760846"/>
              <a:ext cx="561175" cy="386322"/>
            </a:xfrm>
            <a:prstGeom prst="roundRect">
              <a:avLst>
                <a:gd name="adj" fmla="val 61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FontTx/>
                <a:buNone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智能</a:t>
              </a:r>
              <a:endParaRPr lang="en-US" altLang="zh-CN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buFontTx/>
                <a:buNone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穿戴</a:t>
              </a:r>
              <a:endPara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7" name="圆角矩形 135"/>
            <p:cNvSpPr/>
            <p:nvPr/>
          </p:nvSpPr>
          <p:spPr>
            <a:xfrm>
              <a:off x="9411782" y="2760846"/>
              <a:ext cx="561175" cy="386322"/>
            </a:xfrm>
            <a:prstGeom prst="roundRect">
              <a:avLst>
                <a:gd name="adj" fmla="val 61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FontTx/>
                <a:buNone/>
              </a:pPr>
              <a:r>
                <a:rPr lang="en-US" altLang="zh-CN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…….</a:t>
              </a:r>
              <a:endPara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9" name="文本框 273"/>
            <p:cNvSpPr txBox="1"/>
            <p:nvPr/>
          </p:nvSpPr>
          <p:spPr>
            <a:xfrm>
              <a:off x="1587537" y="5374545"/>
              <a:ext cx="894826" cy="248887"/>
            </a:xfrm>
            <a:prstGeom prst="rect">
              <a:avLst/>
            </a:prstGeom>
            <a:ln w="12700">
              <a:miter lim="400000"/>
            </a:ln>
          </p:spPr>
          <p:txBody>
            <a:bodyPr lIns="45700" tIns="45700" rIns="45700" bIns="45700">
              <a:spAutoFit/>
            </a:bodyPr>
            <a:lstStyle>
              <a:lvl1pPr>
                <a:defRPr sz="1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>
                <a:buFontTx/>
                <a:buNone/>
                <a:defRPr/>
              </a:pPr>
              <a:r>
                <a:rPr lang="zh-CN" altLang="en-US" sz="1200" b="1" dirty="0">
                  <a:solidFill>
                    <a:prstClr val="black"/>
                  </a:solidFill>
                </a:rPr>
                <a:t>数据湖</a:t>
              </a:r>
              <a:endParaRPr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430" name="矩形 429"/>
            <p:cNvSpPr/>
            <p:nvPr/>
          </p:nvSpPr>
          <p:spPr>
            <a:xfrm>
              <a:off x="1575680" y="3172687"/>
              <a:ext cx="8455030" cy="647920"/>
            </a:xfrm>
            <a:prstGeom prst="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40"/>
                </a:lnSpc>
                <a:defRPr/>
              </a:pPr>
              <a:endParaRPr lang="zh-CN" altLang="en-US" sz="1200" u="sng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431" name="组合 430"/>
            <p:cNvGrpSpPr/>
            <p:nvPr/>
          </p:nvGrpSpPr>
          <p:grpSpPr>
            <a:xfrm>
              <a:off x="10208649" y="2767916"/>
              <a:ext cx="1060573" cy="1876762"/>
              <a:chOff x="9821507" y="2167248"/>
              <a:chExt cx="1020555" cy="2189826"/>
            </a:xfrm>
          </p:grpSpPr>
          <p:sp>
            <p:nvSpPr>
              <p:cNvPr id="432" name="安全体系"/>
              <p:cNvSpPr txBox="1"/>
              <p:nvPr/>
            </p:nvSpPr>
            <p:spPr>
              <a:xfrm>
                <a:off x="10010531" y="2167248"/>
                <a:ext cx="642501" cy="29040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45700" tIns="45700" rIns="45700" bIns="45700" anchor="ctr">
                <a:spAutoFit/>
              </a:bodyPr>
              <a:lstStyle>
                <a:lvl1pPr algn="ctr">
                  <a:defRPr sz="1200">
                    <a:solidFill>
                      <a:srgbClr val="50587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>
                  <a:buFontTx/>
                  <a:buNone/>
                  <a:defRPr/>
                </a:pPr>
                <a:r>
                  <a:rPr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安全体系</a:t>
                </a:r>
                <a:endParaRPr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433" name="矩形"/>
              <p:cNvSpPr/>
              <p:nvPr/>
            </p:nvSpPr>
            <p:spPr>
              <a:xfrm>
                <a:off x="9821507" y="2475402"/>
                <a:ext cx="1020555" cy="216000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D9717D"/>
                  </a:gs>
                  <a:gs pos="100000">
                    <a:srgbClr val="E32E37"/>
                  </a:gs>
                </a:gsLst>
                <a:lin scaled="1"/>
              </a:gradFill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00" tIns="45700" rIns="45700" bIns="45700" numCol="1" anchor="ctr">
                <a:noAutofit/>
              </a:bodyPr>
              <a:lstStyle/>
              <a:p>
                <a:pPr algn="ctr">
                  <a:buFontTx/>
                  <a:buNone/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sz="1000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物理安全</a:t>
                </a:r>
                <a:endParaRPr sz="10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434" name="矩形"/>
              <p:cNvSpPr/>
              <p:nvPr/>
            </p:nvSpPr>
            <p:spPr>
              <a:xfrm>
                <a:off x="9821507" y="2753014"/>
                <a:ext cx="1020555" cy="216000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D9717D"/>
                  </a:gs>
                  <a:gs pos="100000">
                    <a:srgbClr val="E32E37"/>
                  </a:gs>
                </a:gsLst>
                <a:lin scaled="1"/>
              </a:gradFill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00" tIns="45700" rIns="45700" bIns="45700" numCol="1" anchor="ctr">
                <a:noAutofit/>
              </a:bodyPr>
              <a:lstStyle/>
              <a:p>
                <a:pPr lvl="0" algn="ctr">
                  <a:buClrTx/>
                  <a:buSzTx/>
                  <a:buFontTx/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dirty="0">
                    <a:sym typeface="微软雅黑" panose="020B0503020204020204" charset="-122"/>
                  </a:rPr>
                  <a:t>网络安全</a:t>
                </a:r>
                <a:endParaRPr lang="zh-CN" altLang="en-US" dirty="0">
                  <a:sym typeface="微软雅黑" panose="020B0503020204020204" charset="-122"/>
                </a:endParaRPr>
              </a:p>
            </p:txBody>
          </p:sp>
          <p:sp>
            <p:nvSpPr>
              <p:cNvPr id="435" name="矩形"/>
              <p:cNvSpPr/>
              <p:nvPr/>
            </p:nvSpPr>
            <p:spPr>
              <a:xfrm>
                <a:off x="9821507" y="3030626"/>
                <a:ext cx="1020555" cy="216000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D9717D"/>
                  </a:gs>
                  <a:gs pos="100000">
                    <a:srgbClr val="E32E37"/>
                  </a:gs>
                </a:gsLst>
                <a:lin scaled="1"/>
              </a:gradFill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00" tIns="45700" rIns="45700" bIns="45700" numCol="1" anchor="ctr">
                <a:noAutofit/>
              </a:bodyPr>
              <a:lstStyle/>
              <a:p>
                <a:pPr lvl="0" algn="ctr">
                  <a:buClrTx/>
                  <a:buSzTx/>
                  <a:buFontTx/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dirty="0">
                    <a:sym typeface="微软雅黑" panose="020B0503020204020204" charset="-122"/>
                  </a:rPr>
                  <a:t>虚拟化安全</a:t>
                </a:r>
                <a:endParaRPr lang="zh-CN" altLang="en-US" dirty="0">
                  <a:sym typeface="微软雅黑" panose="020B0503020204020204" charset="-122"/>
                </a:endParaRPr>
              </a:p>
            </p:txBody>
          </p:sp>
          <p:sp>
            <p:nvSpPr>
              <p:cNvPr id="436" name="矩形"/>
              <p:cNvSpPr/>
              <p:nvPr/>
            </p:nvSpPr>
            <p:spPr>
              <a:xfrm>
                <a:off x="9821507" y="3308238"/>
                <a:ext cx="1020555" cy="216000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D9717D"/>
                  </a:gs>
                  <a:gs pos="100000">
                    <a:srgbClr val="E32E37"/>
                  </a:gs>
                </a:gsLst>
                <a:lin scaled="1"/>
              </a:gradFill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00" tIns="45700" rIns="45700" bIns="45700" numCol="1" anchor="ctr">
                <a:noAutofit/>
              </a:bodyPr>
              <a:lstStyle/>
              <a:p>
                <a:pPr lvl="0" algn="ctr">
                  <a:buClrTx/>
                  <a:buSzTx/>
                  <a:buFontTx/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dirty="0">
                    <a:sym typeface="微软雅黑" panose="020B0503020204020204" charset="-122"/>
                  </a:rPr>
                  <a:t>主机安全</a:t>
                </a:r>
                <a:endParaRPr lang="zh-CN" altLang="en-US" dirty="0">
                  <a:sym typeface="微软雅黑" panose="020B0503020204020204" charset="-122"/>
                </a:endParaRPr>
              </a:p>
            </p:txBody>
          </p:sp>
          <p:sp>
            <p:nvSpPr>
              <p:cNvPr id="437" name="矩形"/>
              <p:cNvSpPr/>
              <p:nvPr/>
            </p:nvSpPr>
            <p:spPr>
              <a:xfrm>
                <a:off x="9821507" y="3585850"/>
                <a:ext cx="1020555" cy="216000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D9717D"/>
                  </a:gs>
                  <a:gs pos="100000">
                    <a:srgbClr val="E32E37"/>
                  </a:gs>
                </a:gsLst>
                <a:lin scaled="1"/>
              </a:gradFill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00" tIns="45700" rIns="45700" bIns="45700" numCol="1" anchor="ctr">
                <a:noAutofit/>
              </a:bodyPr>
              <a:lstStyle/>
              <a:p>
                <a:pPr lvl="0" algn="ctr">
                  <a:buClrTx/>
                  <a:buSzTx/>
                  <a:buFontTx/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dirty="0">
                    <a:sym typeface="微软雅黑" panose="020B0503020204020204" charset="-122"/>
                  </a:rPr>
                  <a:t>数据安全</a:t>
                </a:r>
                <a:endParaRPr lang="zh-CN" altLang="en-US" dirty="0">
                  <a:sym typeface="微软雅黑" panose="020B0503020204020204" charset="-122"/>
                </a:endParaRPr>
              </a:p>
            </p:txBody>
          </p:sp>
          <p:sp>
            <p:nvSpPr>
              <p:cNvPr id="438" name="矩形"/>
              <p:cNvSpPr/>
              <p:nvPr/>
            </p:nvSpPr>
            <p:spPr>
              <a:xfrm>
                <a:off x="9821507" y="3863462"/>
                <a:ext cx="1020555" cy="216000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D9717D"/>
                  </a:gs>
                  <a:gs pos="100000">
                    <a:srgbClr val="E32E37"/>
                  </a:gs>
                </a:gsLst>
                <a:lin scaled="1"/>
              </a:gradFill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00" tIns="45700" rIns="45700" bIns="45700" numCol="1" anchor="ctr">
                <a:noAutofit/>
              </a:bodyPr>
              <a:lstStyle/>
              <a:p>
                <a:pPr lvl="0" algn="ctr">
                  <a:buClrTx/>
                  <a:buSzTx/>
                  <a:buFontTx/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dirty="0">
                    <a:sym typeface="微软雅黑" panose="020B0503020204020204" charset="-122"/>
                  </a:rPr>
                  <a:t>应用安全</a:t>
                </a:r>
                <a:endParaRPr lang="zh-CN" altLang="en-US" dirty="0">
                  <a:sym typeface="微软雅黑" panose="020B0503020204020204" charset="-122"/>
                </a:endParaRPr>
              </a:p>
            </p:txBody>
          </p:sp>
          <p:sp>
            <p:nvSpPr>
              <p:cNvPr id="439" name="矩形"/>
              <p:cNvSpPr/>
              <p:nvPr/>
            </p:nvSpPr>
            <p:spPr>
              <a:xfrm>
                <a:off x="9821507" y="4141074"/>
                <a:ext cx="1020555" cy="216000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D9717D"/>
                  </a:gs>
                  <a:gs pos="100000">
                    <a:srgbClr val="E32E37"/>
                  </a:gs>
                </a:gsLst>
                <a:lin scaled="1"/>
              </a:gradFill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00" tIns="45700" rIns="45700" bIns="45700" numCol="1" anchor="ctr">
                <a:noAutofit/>
              </a:bodyPr>
              <a:lstStyle/>
              <a:p>
                <a:pPr lvl="0" algn="ctr">
                  <a:buClrTx/>
                  <a:buSzTx/>
                  <a:buFontTx/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dirty="0">
                    <a:sym typeface="微软雅黑" panose="020B0503020204020204" charset="-122"/>
                  </a:rPr>
                  <a:t>安全监管</a:t>
                </a:r>
                <a:endParaRPr lang="zh-CN" altLang="en-US" dirty="0">
                  <a:sym typeface="微软雅黑" panose="020B0503020204020204" charset="-122"/>
                </a:endParaRPr>
              </a:p>
            </p:txBody>
          </p:sp>
        </p:grpSp>
        <p:sp>
          <p:nvSpPr>
            <p:cNvPr id="440" name="圆柱形 78"/>
            <p:cNvSpPr/>
            <p:nvPr/>
          </p:nvSpPr>
          <p:spPr bwMode="auto">
            <a:xfrm>
              <a:off x="3436498" y="5448791"/>
              <a:ext cx="5520215" cy="110488"/>
            </a:xfrm>
            <a:prstGeom prst="can">
              <a:avLst>
                <a:gd name="adj" fmla="val 50000"/>
              </a:avLst>
            </a:prstGeom>
            <a:solidFill>
              <a:srgbClr val="FF66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r>
                <a:rPr lang="zh-CN" altLang="en-US" sz="8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数据仓库</a:t>
              </a:r>
              <a:endParaRPr lang="zh-CN" altLang="en-US" sz="8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1" name="圆柱形 79"/>
            <p:cNvSpPr/>
            <p:nvPr/>
          </p:nvSpPr>
          <p:spPr bwMode="auto">
            <a:xfrm>
              <a:off x="4262362" y="5280834"/>
              <a:ext cx="1052774" cy="131079"/>
            </a:xfrm>
            <a:prstGeom prst="can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r>
                <a:rPr lang="zh-CN" altLang="en-US" sz="8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影像主题库</a:t>
              </a:r>
              <a:endParaRPr lang="zh-CN" altLang="en-US" sz="8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2" name="圆柱形 80"/>
            <p:cNvSpPr/>
            <p:nvPr/>
          </p:nvSpPr>
          <p:spPr bwMode="auto">
            <a:xfrm>
              <a:off x="5653186" y="5267500"/>
              <a:ext cx="1052774" cy="131079"/>
            </a:xfrm>
            <a:prstGeom prst="can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r>
                <a:rPr lang="zh-CN" altLang="en-US" sz="8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基因主题库</a:t>
              </a:r>
              <a:endParaRPr lang="zh-CN" altLang="en-US" sz="8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3" name="圆柱形 81"/>
            <p:cNvSpPr/>
            <p:nvPr/>
          </p:nvSpPr>
          <p:spPr bwMode="auto">
            <a:xfrm>
              <a:off x="7000712" y="5255484"/>
              <a:ext cx="1052774" cy="131079"/>
            </a:xfrm>
            <a:prstGeom prst="can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r>
                <a:rPr lang="zh-CN" altLang="en-US" sz="8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病理主题库</a:t>
              </a:r>
              <a:endParaRPr lang="zh-CN" altLang="en-US" sz="8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4" name="文本框 22"/>
            <p:cNvSpPr txBox="1">
              <a:spLocks noChangeArrowheads="1"/>
            </p:cNvSpPr>
            <p:nvPr/>
          </p:nvSpPr>
          <p:spPr bwMode="auto">
            <a:xfrm>
              <a:off x="7646283" y="5244591"/>
              <a:ext cx="1500165" cy="152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04" tIns="45702" rIns="91404" bIns="45702" rtlCol="0" anchor="ctr">
              <a:noAutofit/>
            </a:bodyPr>
            <a:lstStyle>
              <a:defPPr>
                <a:defRPr lang="zh-CN"/>
              </a:defPPr>
              <a:lvl1pPr indent="0" algn="ctr" latinLnBrk="1">
                <a:lnSpc>
                  <a:spcPct val="120000"/>
                </a:lnSpc>
                <a:spcBef>
                  <a:spcPts val="300"/>
                </a:spcBef>
                <a:buNone/>
                <a:defRPr sz="120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>
                <a:buFontTx/>
                <a:buNone/>
              </a:pPr>
              <a:r>
                <a:rPr lang="en-US" altLang="zh-CN" sz="800" dirty="0"/>
                <a:t>……</a:t>
              </a:r>
              <a:endParaRPr lang="zh-CN" altLang="en-US" sz="800" dirty="0"/>
            </a:p>
          </p:txBody>
        </p:sp>
        <p:cxnSp>
          <p:nvCxnSpPr>
            <p:cNvPr id="445" name="直接连接符 444"/>
            <p:cNvCxnSpPr/>
            <p:nvPr/>
          </p:nvCxnSpPr>
          <p:spPr>
            <a:xfrm>
              <a:off x="6000825" y="3950738"/>
              <a:ext cx="0" cy="519644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6" name="文本框 22"/>
            <p:cNvSpPr txBox="1">
              <a:spLocks noChangeArrowheads="1"/>
            </p:cNvSpPr>
            <p:nvPr/>
          </p:nvSpPr>
          <p:spPr bwMode="auto">
            <a:xfrm>
              <a:off x="3892022" y="5544981"/>
              <a:ext cx="1962730" cy="1996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04" tIns="45702" rIns="91404" bIns="45702" rtlCol="0" anchor="ctr">
              <a:noAutofit/>
            </a:bodyPr>
            <a:lstStyle>
              <a:defPPr>
                <a:defRPr lang="zh-CN"/>
              </a:defPPr>
              <a:lvl1pPr indent="0" algn="ctr" latinLnBrk="1">
                <a:lnSpc>
                  <a:spcPct val="120000"/>
                </a:lnSpc>
                <a:spcBef>
                  <a:spcPts val="300"/>
                </a:spcBef>
                <a:buNone/>
                <a:defRPr sz="120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>
                <a:buFontTx/>
                <a:buNone/>
              </a:pPr>
              <a:r>
                <a:rPr lang="zh-CN" altLang="en-US" sz="1050" dirty="0"/>
                <a:t>热数据</a:t>
              </a:r>
              <a:r>
                <a:rPr lang="en-US" altLang="zh-CN" sz="1050" dirty="0"/>
                <a:t>|</a:t>
              </a:r>
              <a:r>
                <a:rPr lang="zh-CN" altLang="en-US" sz="1050" dirty="0"/>
                <a:t>温数据</a:t>
              </a:r>
              <a:r>
                <a:rPr lang="en-US" altLang="zh-CN" sz="1050" dirty="0"/>
                <a:t>|</a:t>
              </a:r>
              <a:r>
                <a:rPr lang="zh-CN" altLang="en-US" sz="1050" dirty="0"/>
                <a:t>冷数据</a:t>
              </a:r>
              <a:endParaRPr lang="zh-CN" altLang="en-US" sz="1050" dirty="0"/>
            </a:p>
          </p:txBody>
        </p:sp>
        <p:sp>
          <p:nvSpPr>
            <p:cNvPr id="447" name="文本框 22"/>
            <p:cNvSpPr txBox="1">
              <a:spLocks noChangeArrowheads="1"/>
            </p:cNvSpPr>
            <p:nvPr/>
          </p:nvSpPr>
          <p:spPr bwMode="auto">
            <a:xfrm>
              <a:off x="6112023" y="5564763"/>
              <a:ext cx="2527895" cy="1925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04" tIns="45702" rIns="91404" bIns="45702" rtlCol="0" anchor="ctr">
              <a:noAutofit/>
            </a:bodyPr>
            <a:lstStyle>
              <a:defPPr>
                <a:defRPr lang="zh-CN"/>
              </a:defPPr>
              <a:lvl1pPr indent="0" algn="ctr" latinLnBrk="1">
                <a:lnSpc>
                  <a:spcPct val="120000"/>
                </a:lnSpc>
                <a:spcBef>
                  <a:spcPts val="300"/>
                </a:spcBef>
                <a:buNone/>
                <a:defRPr sz="120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>
                <a:buFontTx/>
                <a:buNone/>
              </a:pPr>
              <a:r>
                <a:rPr lang="zh-CN" altLang="en-US" sz="1000" dirty="0"/>
                <a:t>机构化数据</a:t>
              </a:r>
              <a:r>
                <a:rPr lang="en-US" altLang="zh-CN" sz="1000" dirty="0"/>
                <a:t>|</a:t>
              </a:r>
              <a:r>
                <a:rPr lang="zh-CN" altLang="en-US" sz="1000" dirty="0"/>
                <a:t>半结构化数据</a:t>
              </a:r>
              <a:r>
                <a:rPr lang="en-US" altLang="zh-CN" sz="1000" dirty="0"/>
                <a:t>|</a:t>
              </a:r>
              <a:r>
                <a:rPr lang="zh-CN" altLang="en-US" sz="1000" dirty="0"/>
                <a:t>非结构化数据</a:t>
              </a:r>
              <a:endParaRPr lang="zh-CN" altLang="en-US" sz="1000" dirty="0"/>
            </a:p>
          </p:txBody>
        </p:sp>
        <p:sp>
          <p:nvSpPr>
            <p:cNvPr id="450" name="能力开放接口…"/>
            <p:cNvSpPr txBox="1"/>
            <p:nvPr/>
          </p:nvSpPr>
          <p:spPr>
            <a:xfrm>
              <a:off x="1590811" y="3959136"/>
              <a:ext cx="448854" cy="41483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00" tIns="45700" rIns="45700" bIns="45700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>
                <a:buFontTx/>
                <a:buNone/>
                <a:defRPr/>
              </a:pPr>
              <a:r>
                <a:rPr lang="zh-CN" altLang="en-US" b="1" dirty="0"/>
                <a:t>技术中台</a:t>
              </a:r>
              <a:endParaRPr lang="zh-CN" altLang="en-US" b="1" dirty="0"/>
            </a:p>
          </p:txBody>
        </p:sp>
        <p:sp>
          <p:nvSpPr>
            <p:cNvPr id="452" name="圆角矩形 90"/>
            <p:cNvSpPr/>
            <p:nvPr/>
          </p:nvSpPr>
          <p:spPr>
            <a:xfrm>
              <a:off x="6149698" y="4000089"/>
              <a:ext cx="1089323" cy="215973"/>
            </a:xfrm>
            <a:prstGeom prst="roundRect">
              <a:avLst>
                <a:gd name="adj" fmla="val 618"/>
              </a:avLst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规则引擎</a:t>
              </a:r>
              <a:endPara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53" name="圆角矩形 91"/>
            <p:cNvSpPr/>
            <p:nvPr/>
          </p:nvSpPr>
          <p:spPr>
            <a:xfrm>
              <a:off x="7487313" y="4000089"/>
              <a:ext cx="1089323" cy="215973"/>
            </a:xfrm>
            <a:prstGeom prst="roundRect">
              <a:avLst>
                <a:gd name="adj" fmla="val 618"/>
              </a:avLst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搜索引擎</a:t>
              </a:r>
              <a:endPara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54" name="圆角矩形 92"/>
            <p:cNvSpPr/>
            <p:nvPr/>
          </p:nvSpPr>
          <p:spPr>
            <a:xfrm>
              <a:off x="8824930" y="4000089"/>
              <a:ext cx="1089323" cy="215973"/>
            </a:xfrm>
            <a:prstGeom prst="roundRect">
              <a:avLst>
                <a:gd name="adj" fmla="val 618"/>
              </a:avLst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并行处理</a:t>
              </a:r>
              <a:endPara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55" name="圆角矩形 93"/>
            <p:cNvSpPr/>
            <p:nvPr/>
          </p:nvSpPr>
          <p:spPr>
            <a:xfrm>
              <a:off x="6149698" y="4252410"/>
              <a:ext cx="1089323" cy="215973"/>
            </a:xfrm>
            <a:prstGeom prst="roundRect">
              <a:avLst>
                <a:gd name="adj" fmla="val 618"/>
              </a:avLst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数据建模</a:t>
              </a:r>
              <a:endPara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56" name="圆角矩形 94"/>
            <p:cNvSpPr/>
            <p:nvPr/>
          </p:nvSpPr>
          <p:spPr>
            <a:xfrm>
              <a:off x="7487313" y="4252410"/>
              <a:ext cx="1089323" cy="215973"/>
            </a:xfrm>
            <a:prstGeom prst="roundRect">
              <a:avLst>
                <a:gd name="adj" fmla="val 618"/>
              </a:avLst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区块链</a:t>
              </a:r>
              <a:endPara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7" name="圆角矩形 95"/>
            <p:cNvSpPr/>
            <p:nvPr/>
          </p:nvSpPr>
          <p:spPr>
            <a:xfrm>
              <a:off x="8824930" y="4252410"/>
              <a:ext cx="1089323" cy="215973"/>
            </a:xfrm>
            <a:prstGeom prst="roundRect">
              <a:avLst>
                <a:gd name="adj" fmla="val 618"/>
              </a:avLst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分析挖掘</a:t>
              </a:r>
              <a:endPara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58" name="圆角矩形 96"/>
            <p:cNvSpPr/>
            <p:nvPr/>
          </p:nvSpPr>
          <p:spPr>
            <a:xfrm>
              <a:off x="2136855" y="4000089"/>
              <a:ext cx="1089323" cy="215973"/>
            </a:xfrm>
            <a:prstGeom prst="roundRect">
              <a:avLst>
                <a:gd name="adj" fmla="val 618"/>
              </a:avLst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自然语言处理</a:t>
              </a:r>
              <a:endPara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59" name="圆角矩形 97"/>
            <p:cNvSpPr/>
            <p:nvPr/>
          </p:nvSpPr>
          <p:spPr>
            <a:xfrm>
              <a:off x="3474469" y="4000089"/>
              <a:ext cx="1089323" cy="215973"/>
            </a:xfrm>
            <a:prstGeom prst="roundRect">
              <a:avLst>
                <a:gd name="adj" fmla="val 618"/>
              </a:avLst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机器学习</a:t>
              </a:r>
              <a:endPara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60" name="圆角矩形 98"/>
            <p:cNvSpPr/>
            <p:nvPr/>
          </p:nvSpPr>
          <p:spPr>
            <a:xfrm>
              <a:off x="4812084" y="4000089"/>
              <a:ext cx="1089323" cy="215973"/>
            </a:xfrm>
            <a:prstGeom prst="roundRect">
              <a:avLst>
                <a:gd name="adj" fmla="val 618"/>
              </a:avLst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医学知识图谱</a:t>
              </a:r>
              <a:endPara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61" name="圆角矩形 99"/>
            <p:cNvSpPr/>
            <p:nvPr/>
          </p:nvSpPr>
          <p:spPr>
            <a:xfrm>
              <a:off x="3474469" y="4252410"/>
              <a:ext cx="1089323" cy="215973"/>
            </a:xfrm>
            <a:prstGeom prst="roundRect">
              <a:avLst>
                <a:gd name="adj" fmla="val 618"/>
              </a:avLst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语音识别</a:t>
              </a:r>
              <a:endPara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62" name="圆角矩形 100"/>
            <p:cNvSpPr/>
            <p:nvPr/>
          </p:nvSpPr>
          <p:spPr>
            <a:xfrm>
              <a:off x="2136855" y="4252410"/>
              <a:ext cx="1089323" cy="215973"/>
            </a:xfrm>
            <a:prstGeom prst="roundRect">
              <a:avLst>
                <a:gd name="adj" fmla="val 618"/>
              </a:avLst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7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计算机视觉</a:t>
              </a:r>
              <a:endParaRPr lang="en-US" altLang="zh-CN" sz="7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7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（模式识别、图像级别</a:t>
              </a: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）</a:t>
              </a:r>
              <a:endPara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3" name="圆角矩形 101"/>
            <p:cNvSpPr/>
            <p:nvPr/>
          </p:nvSpPr>
          <p:spPr>
            <a:xfrm>
              <a:off x="4812084" y="4252410"/>
              <a:ext cx="1089323" cy="215973"/>
            </a:xfrm>
            <a:prstGeom prst="roundRect">
              <a:avLst>
                <a:gd name="adj" fmla="val 618"/>
              </a:avLst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文本挖掘</a:t>
              </a: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/</a:t>
              </a: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分析</a:t>
              </a:r>
              <a:endPara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64" name="圆角矩形 102"/>
            <p:cNvSpPr/>
            <p:nvPr/>
          </p:nvSpPr>
          <p:spPr>
            <a:xfrm>
              <a:off x="2139538" y="3237687"/>
              <a:ext cx="1089323" cy="215973"/>
            </a:xfrm>
            <a:prstGeom prst="roundRect">
              <a:avLst>
                <a:gd name="adj" fmla="val 618"/>
              </a:avLst>
            </a:prstGeom>
            <a:solidFill>
              <a:schemeClr val="accent2"/>
            </a:soli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FontTx/>
                <a:buNone/>
              </a:pPr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数据确权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5" name="圆角矩形 103"/>
            <p:cNvSpPr/>
            <p:nvPr/>
          </p:nvSpPr>
          <p:spPr>
            <a:xfrm>
              <a:off x="8818948" y="3237687"/>
              <a:ext cx="1089323" cy="215973"/>
            </a:xfrm>
            <a:prstGeom prst="roundRect">
              <a:avLst>
                <a:gd name="adj" fmla="val 618"/>
              </a:avLst>
            </a:prstGeom>
            <a:solidFill>
              <a:schemeClr val="accent2"/>
            </a:soli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联邦学习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6" name="圆角矩形 104"/>
            <p:cNvSpPr/>
            <p:nvPr/>
          </p:nvSpPr>
          <p:spPr>
            <a:xfrm>
              <a:off x="3475420" y="3237687"/>
              <a:ext cx="1089323" cy="215973"/>
            </a:xfrm>
            <a:prstGeom prst="roundRect">
              <a:avLst>
                <a:gd name="adj" fmla="val 618"/>
              </a:avLst>
            </a:prstGeom>
            <a:solidFill>
              <a:schemeClr val="accent2"/>
            </a:soli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安全监管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7" name="圆角矩形 105"/>
            <p:cNvSpPr/>
            <p:nvPr/>
          </p:nvSpPr>
          <p:spPr>
            <a:xfrm>
              <a:off x="7483067" y="3237687"/>
              <a:ext cx="1089323" cy="215973"/>
            </a:xfrm>
            <a:prstGeom prst="roundRect">
              <a:avLst>
                <a:gd name="adj" fmla="val 618"/>
              </a:avLst>
            </a:prstGeom>
            <a:solidFill>
              <a:schemeClr val="accent2"/>
            </a:soli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应用管理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8" name="圆角矩形 106"/>
            <p:cNvSpPr/>
            <p:nvPr/>
          </p:nvSpPr>
          <p:spPr>
            <a:xfrm>
              <a:off x="6147185" y="3237687"/>
              <a:ext cx="1089323" cy="215973"/>
            </a:xfrm>
            <a:prstGeom prst="roundRect">
              <a:avLst>
                <a:gd name="adj" fmla="val 618"/>
              </a:avLst>
            </a:prstGeom>
            <a:solidFill>
              <a:schemeClr val="accent2"/>
            </a:soli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应用发布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9" name="圆角矩形 107"/>
            <p:cNvSpPr/>
            <p:nvPr/>
          </p:nvSpPr>
          <p:spPr>
            <a:xfrm>
              <a:off x="2136100" y="3529866"/>
              <a:ext cx="1089323" cy="215973"/>
            </a:xfrm>
            <a:prstGeom prst="roundRect">
              <a:avLst>
                <a:gd name="adj" fmla="val 618"/>
              </a:avLst>
            </a:prstGeom>
            <a:solidFill>
              <a:schemeClr val="accent2"/>
            </a:soli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溯源追踪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0" name="圆角矩形 108"/>
            <p:cNvSpPr/>
            <p:nvPr/>
          </p:nvSpPr>
          <p:spPr>
            <a:xfrm>
              <a:off x="4811302" y="3237687"/>
              <a:ext cx="1089323" cy="215973"/>
            </a:xfrm>
            <a:prstGeom prst="roundRect">
              <a:avLst>
                <a:gd name="adj" fmla="val 618"/>
              </a:avLst>
            </a:prstGeom>
            <a:solidFill>
              <a:schemeClr val="accent2"/>
            </a:soli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运营监管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1" name="圆角矩形 109"/>
            <p:cNvSpPr/>
            <p:nvPr/>
          </p:nvSpPr>
          <p:spPr>
            <a:xfrm>
              <a:off x="3472669" y="3529866"/>
              <a:ext cx="1089323" cy="215973"/>
            </a:xfrm>
            <a:prstGeom prst="roundRect">
              <a:avLst>
                <a:gd name="adj" fmla="val 618"/>
              </a:avLst>
            </a:prstGeom>
            <a:solidFill>
              <a:schemeClr val="accent2"/>
            </a:soli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共享交换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2" name="圆角矩形 110"/>
            <p:cNvSpPr/>
            <p:nvPr/>
          </p:nvSpPr>
          <p:spPr>
            <a:xfrm>
              <a:off x="4809238" y="3529866"/>
              <a:ext cx="1089323" cy="215973"/>
            </a:xfrm>
            <a:prstGeom prst="roundRect">
              <a:avLst>
                <a:gd name="adj" fmla="val 618"/>
              </a:avLst>
            </a:prstGeom>
            <a:solidFill>
              <a:schemeClr val="accent2"/>
            </a:soli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数据交易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3" name="圆角矩形 111"/>
            <p:cNvSpPr/>
            <p:nvPr/>
          </p:nvSpPr>
          <p:spPr>
            <a:xfrm>
              <a:off x="6145808" y="3529866"/>
              <a:ext cx="1089323" cy="215973"/>
            </a:xfrm>
            <a:prstGeom prst="roundRect">
              <a:avLst>
                <a:gd name="adj" fmla="val 618"/>
              </a:avLst>
            </a:prstGeom>
            <a:solidFill>
              <a:schemeClr val="accent2"/>
            </a:soli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数据撮合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4" name="圆角矩形 112"/>
            <p:cNvSpPr/>
            <p:nvPr/>
          </p:nvSpPr>
          <p:spPr>
            <a:xfrm>
              <a:off x="8818948" y="3529866"/>
              <a:ext cx="1089323" cy="215973"/>
            </a:xfrm>
            <a:prstGeom prst="roundRect">
              <a:avLst>
                <a:gd name="adj" fmla="val 618"/>
              </a:avLst>
            </a:prstGeom>
            <a:solidFill>
              <a:schemeClr val="accent2"/>
            </a:soli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9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……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5" name="圆角矩形 135"/>
            <p:cNvSpPr/>
            <p:nvPr/>
          </p:nvSpPr>
          <p:spPr>
            <a:xfrm>
              <a:off x="7482377" y="3529866"/>
              <a:ext cx="1089323" cy="215973"/>
            </a:xfrm>
            <a:prstGeom prst="roundRect">
              <a:avLst>
                <a:gd name="adj" fmla="val 618"/>
              </a:avLst>
            </a:prstGeom>
            <a:solidFill>
              <a:schemeClr val="accent2"/>
            </a:soli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数据孪生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6" name="圆角矩形 114"/>
            <p:cNvSpPr/>
            <p:nvPr/>
          </p:nvSpPr>
          <p:spPr>
            <a:xfrm>
              <a:off x="2144596" y="4611274"/>
              <a:ext cx="2266322" cy="199749"/>
            </a:xfrm>
            <a:prstGeom prst="roundRect">
              <a:avLst>
                <a:gd name="adj" fmla="val 61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FontTx/>
                <a:buNone/>
              </a:pPr>
              <a:r>
                <a:rPr lang="zh-CN" altLang="en-US" sz="105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数据抽取</a:t>
              </a:r>
              <a:endParaRPr lang="zh-CN" altLang="en-US" sz="105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7" name="圆角矩形 115"/>
            <p:cNvSpPr/>
            <p:nvPr/>
          </p:nvSpPr>
          <p:spPr>
            <a:xfrm>
              <a:off x="4897599" y="4611274"/>
              <a:ext cx="2266322" cy="199749"/>
            </a:xfrm>
            <a:prstGeom prst="roundRect">
              <a:avLst>
                <a:gd name="adj" fmla="val 61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05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数据治理</a:t>
              </a:r>
              <a:endParaRPr lang="zh-CN" altLang="en-US" sz="105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8" name="圆角矩形 116"/>
            <p:cNvSpPr/>
            <p:nvPr/>
          </p:nvSpPr>
          <p:spPr>
            <a:xfrm>
              <a:off x="7650603" y="4611274"/>
              <a:ext cx="2266322" cy="199749"/>
            </a:xfrm>
            <a:prstGeom prst="roundRect">
              <a:avLst>
                <a:gd name="adj" fmla="val 61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05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数据清洗</a:t>
              </a:r>
              <a:endParaRPr lang="zh-CN" altLang="en-US" sz="105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9" name="圆角矩形 117"/>
            <p:cNvSpPr/>
            <p:nvPr/>
          </p:nvSpPr>
          <p:spPr>
            <a:xfrm>
              <a:off x="2144596" y="4895383"/>
              <a:ext cx="2266322" cy="199749"/>
            </a:xfrm>
            <a:prstGeom prst="roundRect">
              <a:avLst>
                <a:gd name="adj" fmla="val 61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05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数据融合</a:t>
              </a:r>
              <a:endParaRPr lang="zh-CN" altLang="en-US" sz="105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0" name="圆角矩形 118"/>
            <p:cNvSpPr/>
            <p:nvPr/>
          </p:nvSpPr>
          <p:spPr>
            <a:xfrm>
              <a:off x="4895440" y="4895383"/>
              <a:ext cx="2266322" cy="199749"/>
            </a:xfrm>
            <a:prstGeom prst="roundRect">
              <a:avLst>
                <a:gd name="adj" fmla="val 61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05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数据预处理</a:t>
              </a:r>
              <a:endParaRPr lang="zh-CN" altLang="en-US" sz="105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1" name="圆角矩形 119"/>
            <p:cNvSpPr/>
            <p:nvPr/>
          </p:nvSpPr>
          <p:spPr>
            <a:xfrm>
              <a:off x="7646283" y="4895383"/>
              <a:ext cx="2266322" cy="199749"/>
            </a:xfrm>
            <a:prstGeom prst="roundRect">
              <a:avLst>
                <a:gd name="adj" fmla="val 61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05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数据处理</a:t>
              </a:r>
              <a:endParaRPr lang="zh-CN" altLang="en-US" sz="105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2" name="能力开放接口…"/>
            <p:cNvSpPr txBox="1"/>
            <p:nvPr/>
          </p:nvSpPr>
          <p:spPr>
            <a:xfrm>
              <a:off x="1590811" y="3223833"/>
              <a:ext cx="448854" cy="58078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00" tIns="45700" rIns="45700" bIns="45700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>
                <a:buFontTx/>
                <a:buNone/>
                <a:defRPr/>
              </a:pPr>
              <a:r>
                <a:rPr lang="zh-CN" altLang="en-US" b="1" dirty="0"/>
                <a:t>开放应用平台</a:t>
              </a:r>
              <a:endParaRPr lang="zh-CN" altLang="en-US" b="1" dirty="0"/>
            </a:p>
          </p:txBody>
        </p:sp>
        <p:sp>
          <p:nvSpPr>
            <p:cNvPr id="483" name="矩形 482"/>
            <p:cNvSpPr/>
            <p:nvPr/>
          </p:nvSpPr>
          <p:spPr>
            <a:xfrm>
              <a:off x="3255181" y="3848308"/>
              <a:ext cx="1502616" cy="166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04" tIns="45702" rIns="91404" bIns="45702" rtlCol="0" anchor="ctr">
              <a:noAutofit/>
            </a:bodyPr>
            <a:lstStyle/>
            <a:p>
              <a:pPr algn="ctr" latinLnBrk="1"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105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人工智能技术栈</a:t>
              </a:r>
              <a:endParaRPr lang="en-US" altLang="zh-CN" sz="105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4" name="矩形 483"/>
            <p:cNvSpPr/>
            <p:nvPr/>
          </p:nvSpPr>
          <p:spPr>
            <a:xfrm>
              <a:off x="7229828" y="3858370"/>
              <a:ext cx="1502616" cy="166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04" tIns="45702" rIns="91404" bIns="45702" rtlCol="0" anchor="ctr">
              <a:noAutofit/>
            </a:bodyPr>
            <a:lstStyle/>
            <a:p>
              <a:pPr algn="ctr" latinLnBrk="1"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105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通用技术栈</a:t>
              </a:r>
              <a:endParaRPr lang="en-US" altLang="zh-CN" sz="105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85" name="组合 484"/>
            <p:cNvGrpSpPr/>
            <p:nvPr/>
          </p:nvGrpSpPr>
          <p:grpSpPr>
            <a:xfrm>
              <a:off x="1596397" y="5797804"/>
              <a:ext cx="8426256" cy="347449"/>
              <a:chOff x="1534218" y="5648763"/>
              <a:chExt cx="8108312" cy="405407"/>
            </a:xfrm>
          </p:grpSpPr>
          <p:sp>
            <p:nvSpPr>
              <p:cNvPr id="486" name="圆角矩形 130"/>
              <p:cNvSpPr/>
              <p:nvPr/>
            </p:nvSpPr>
            <p:spPr>
              <a:xfrm>
                <a:off x="1534218" y="5692581"/>
                <a:ext cx="8108312" cy="292587"/>
              </a:xfrm>
              <a:prstGeom prst="roundRect">
                <a:avLst>
                  <a:gd name="adj" fmla="val 61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wrap="square" lIns="45700" tIns="45700" rIns="45700" bIns="45700" rtlCol="0" anchor="ctr">
                <a:noAutofit/>
              </a:bodyPr>
              <a:lstStyle/>
              <a:p>
                <a:pPr lvl="0" algn="ctr" defTabSz="412750">
                  <a:buClrTx/>
                  <a:buSzTx/>
                  <a:buFontTx/>
                  <a:defRPr sz="1000">
                    <a:solidFill>
                      <a:srgbClr val="FFFFFF"/>
                    </a:solidFill>
                    <a:latin typeface="Gill Sans Light" panose="020B0502020104020203"/>
                    <a:ea typeface="Gill Sans Light" panose="020B0502020104020203"/>
                    <a:cs typeface="Gill Sans Light" panose="020B0502020104020203"/>
                    <a:sym typeface="Gill Sans Light" panose="020B0502020104020203"/>
                  </a:defRPr>
                </a:pPr>
                <a:endParaRPr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pic>
            <p:nvPicPr>
              <p:cNvPr id="487" name="图片 48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992" y="5680106"/>
                <a:ext cx="1027997" cy="274319"/>
              </a:xfrm>
              <a:prstGeom prst="rect">
                <a:avLst/>
              </a:prstGeom>
            </p:spPr>
          </p:pic>
          <p:pic>
            <p:nvPicPr>
              <p:cNvPr id="488" name="图片 48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3842" y="5709198"/>
                <a:ext cx="465792" cy="264489"/>
              </a:xfrm>
              <a:prstGeom prst="rect">
                <a:avLst/>
              </a:prstGeom>
            </p:spPr>
          </p:pic>
          <p:sp>
            <p:nvSpPr>
              <p:cNvPr id="489" name="矩形 488"/>
              <p:cNvSpPr/>
              <p:nvPr/>
            </p:nvSpPr>
            <p:spPr>
              <a:xfrm>
                <a:off x="3218208" y="5664008"/>
                <a:ext cx="2354917" cy="2951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04" tIns="45702" rIns="91404" bIns="45702" rtlCol="0" anchor="ctr">
                <a:noAutofit/>
              </a:bodyPr>
              <a:lstStyle/>
              <a:p>
                <a:pPr algn="ctr" latinLnBrk="1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CN" altLang="en-US" sz="1100" b="1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遵循国际、国家标准</a:t>
                </a:r>
                <a:endParaRPr lang="en-US" altLang="zh-CN" sz="11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0" name="矩形 489"/>
              <p:cNvSpPr/>
              <p:nvPr/>
            </p:nvSpPr>
            <p:spPr>
              <a:xfrm>
                <a:off x="2383167" y="5648763"/>
                <a:ext cx="1148956" cy="3289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04" tIns="45702" rIns="91404" bIns="45702" rtlCol="0" anchor="ctr">
                <a:noAutofit/>
              </a:bodyPr>
              <a:lstStyle/>
              <a:p>
                <a:pPr latinLnBrk="1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CN" altLang="en-US" sz="1100" b="1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数据采集</a:t>
                </a:r>
                <a:endParaRPr lang="en-US" altLang="zh-CN" sz="11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pic>
            <p:nvPicPr>
              <p:cNvPr id="491" name="图片 49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6413" y="5652530"/>
                <a:ext cx="369336" cy="306621"/>
              </a:xfrm>
              <a:prstGeom prst="rect">
                <a:avLst/>
              </a:prstGeom>
            </p:spPr>
          </p:pic>
          <p:pic>
            <p:nvPicPr>
              <p:cNvPr id="492" name="图片 49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9531" y="5754094"/>
                <a:ext cx="979288" cy="300076"/>
              </a:xfrm>
              <a:prstGeom prst="rect">
                <a:avLst/>
              </a:prstGeom>
            </p:spPr>
          </p:pic>
          <p:pic>
            <p:nvPicPr>
              <p:cNvPr id="493" name="图片 49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902" y="5675844"/>
                <a:ext cx="555002" cy="308334"/>
              </a:xfrm>
              <a:prstGeom prst="rect">
                <a:avLst/>
              </a:prstGeom>
            </p:spPr>
          </p:pic>
        </p:grpSp>
        <p:sp>
          <p:nvSpPr>
            <p:cNvPr id="494" name="左大括号 493"/>
            <p:cNvSpPr/>
            <p:nvPr/>
          </p:nvSpPr>
          <p:spPr>
            <a:xfrm>
              <a:off x="1298190" y="5214638"/>
              <a:ext cx="212382" cy="1487623"/>
            </a:xfrm>
            <a:prstGeom prst="leftBrace">
              <a:avLst>
                <a:gd name="adj1" fmla="val 29640"/>
                <a:gd name="adj2" fmla="val 50000"/>
              </a:avLst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1600">
                <a:solidFill>
                  <a:prstClr val="black"/>
                </a:solidFill>
                <a:sym typeface="+mn-ea"/>
              </a:endParaRPr>
            </a:p>
          </p:txBody>
        </p:sp>
        <p:sp>
          <p:nvSpPr>
            <p:cNvPr id="495" name="左大括号 494"/>
            <p:cNvSpPr/>
            <p:nvPr/>
          </p:nvSpPr>
          <p:spPr>
            <a:xfrm>
              <a:off x="1312994" y="3162505"/>
              <a:ext cx="212382" cy="2024459"/>
            </a:xfrm>
            <a:prstGeom prst="leftBrace">
              <a:avLst>
                <a:gd name="adj1" fmla="val 29640"/>
                <a:gd name="adj2" fmla="val 50000"/>
              </a:avLst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1600">
                <a:solidFill>
                  <a:prstClr val="black"/>
                </a:solidFill>
                <a:sym typeface="+mn-ea"/>
              </a:endParaRPr>
            </a:p>
          </p:txBody>
        </p:sp>
        <p:sp>
          <p:nvSpPr>
            <p:cNvPr id="496" name="左大括号 495"/>
            <p:cNvSpPr/>
            <p:nvPr/>
          </p:nvSpPr>
          <p:spPr>
            <a:xfrm>
              <a:off x="1305623" y="2760877"/>
              <a:ext cx="212382" cy="401629"/>
            </a:xfrm>
            <a:prstGeom prst="leftBrace">
              <a:avLst>
                <a:gd name="adj1" fmla="val 29640"/>
                <a:gd name="adj2" fmla="val 50000"/>
              </a:avLst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497" name="矩形 496"/>
            <p:cNvSpPr/>
            <p:nvPr/>
          </p:nvSpPr>
          <p:spPr>
            <a:xfrm>
              <a:off x="727908" y="5480051"/>
              <a:ext cx="447878" cy="276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zh-CN" sz="1400" b="1" dirty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sz="1400" b="1" dirty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湖</a:t>
              </a:r>
              <a:endParaRPr lang="zh-CN" altLang="en-US" sz="1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8" name="矩形 497"/>
            <p:cNvSpPr/>
            <p:nvPr/>
          </p:nvSpPr>
          <p:spPr>
            <a:xfrm>
              <a:off x="739007" y="4034664"/>
              <a:ext cx="447878" cy="276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zh-CN" sz="1400" b="1" dirty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r>
                <a:rPr lang="zh-CN" altLang="en-US" sz="1400" b="1" dirty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台</a:t>
              </a:r>
              <a:endParaRPr lang="zh-CN" altLang="en-US" sz="1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9" name="矩形 498"/>
            <p:cNvSpPr/>
            <p:nvPr/>
          </p:nvSpPr>
          <p:spPr>
            <a:xfrm>
              <a:off x="624063" y="2822119"/>
              <a:ext cx="656543" cy="276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zh-CN" sz="1400" b="1" dirty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N</a:t>
              </a:r>
              <a:r>
                <a:rPr lang="zh-CN" altLang="en-US" sz="1400" b="1" dirty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应用</a:t>
              </a:r>
              <a:endParaRPr lang="zh-CN" altLang="en-US" sz="1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0" name="圆角矩形 135"/>
            <p:cNvSpPr/>
            <p:nvPr/>
          </p:nvSpPr>
          <p:spPr>
            <a:xfrm>
              <a:off x="1599378" y="2753127"/>
              <a:ext cx="561175" cy="386322"/>
            </a:xfrm>
            <a:prstGeom prst="roundRect">
              <a:avLst>
                <a:gd name="adj" fmla="val 618"/>
              </a:avLst>
            </a:prstGeom>
            <a:noFill/>
            <a:ln w="19050">
              <a:solidFill>
                <a:srgbClr val="FF0000"/>
              </a:solidFill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FontTx/>
                <a:buNone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政务</a:t>
              </a:r>
              <a:endParaRPr lang="en-US" altLang="zh-CN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buFontTx/>
                <a:buNone/>
              </a:pPr>
              <a:r>
                <a:rPr lang="zh-CN" altLang="en-US" sz="9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决策</a:t>
              </a:r>
              <a:endParaRPr lang="zh-CN" altLang="en-US" sz="9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 descr="32313534343830323b32313534343739363bbbfab9b9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54505" y="1940560"/>
            <a:ext cx="523875" cy="369570"/>
          </a:xfrm>
          <a:prstGeom prst="rect">
            <a:avLst/>
          </a:prstGeom>
        </p:spPr>
      </p:pic>
      <p:pic>
        <p:nvPicPr>
          <p:cNvPr id="22" name="图片 21" descr="31393935333135333b363831383332343bd4c6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91360" y="4671060"/>
            <a:ext cx="7020560" cy="786130"/>
          </a:xfrm>
          <a:prstGeom prst="rect">
            <a:avLst/>
          </a:prstGeom>
        </p:spPr>
      </p:pic>
      <p:pic>
        <p:nvPicPr>
          <p:cNvPr id="4" name="图片 3" descr="32313534343830323b32313534343738383bd2bdd4ba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25065" y="1940560"/>
            <a:ext cx="474345" cy="385445"/>
          </a:xfrm>
          <a:prstGeom prst="rect">
            <a:avLst/>
          </a:prstGeom>
        </p:spPr>
      </p:pic>
      <p:pic>
        <p:nvPicPr>
          <p:cNvPr id="6" name="图片 5" descr="32303230323037393b32303230323331333bb4f3c2a5b4f3cfc3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58160" y="1937385"/>
            <a:ext cx="464820" cy="361315"/>
          </a:xfrm>
          <a:prstGeom prst="rect">
            <a:avLst/>
          </a:prstGeom>
        </p:spPr>
      </p:pic>
      <p:pic>
        <p:nvPicPr>
          <p:cNvPr id="7" name="图片 6" descr="343435333334363b333633363636313bb5e7c4d4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92955" y="1868805"/>
            <a:ext cx="513715" cy="513715"/>
          </a:xfrm>
          <a:prstGeom prst="rect">
            <a:avLst/>
          </a:prstGeom>
        </p:spPr>
      </p:pic>
      <p:pic>
        <p:nvPicPr>
          <p:cNvPr id="5" name="图片 4" descr="32303235303833393b32303235313637393bb1cabcc7b1beb5e7c4d4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335905" y="1929130"/>
            <a:ext cx="519430" cy="399415"/>
          </a:xfrm>
          <a:prstGeom prst="rect">
            <a:avLst/>
          </a:prstGeom>
        </p:spPr>
      </p:pic>
      <p:pic>
        <p:nvPicPr>
          <p:cNvPr id="8" name="图片 7" descr="343435383133353b333634343833313bc6bdb0e5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47740" y="1957070"/>
            <a:ext cx="561340" cy="327025"/>
          </a:xfrm>
          <a:prstGeom prst="rect">
            <a:avLst/>
          </a:prstGeom>
        </p:spPr>
      </p:pic>
      <p:pic>
        <p:nvPicPr>
          <p:cNvPr id="9" name="图片 8" descr="303b32313534303338323bcad6bbfa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742430" y="1937385"/>
            <a:ext cx="368300" cy="360045"/>
          </a:xfrm>
          <a:prstGeom prst="rect">
            <a:avLst/>
          </a:prstGeom>
        </p:spPr>
      </p:pic>
      <p:pic>
        <p:nvPicPr>
          <p:cNvPr id="10" name="图片 9" descr="343435383036393b343532333935353bc1ecb5bc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218805" y="1957070"/>
            <a:ext cx="374015" cy="353060"/>
          </a:xfrm>
          <a:prstGeom prst="rect">
            <a:avLst/>
          </a:prstGeom>
        </p:spPr>
      </p:pic>
      <p:pic>
        <p:nvPicPr>
          <p:cNvPr id="11" name="图片 10" descr="343435383231383b333633333031303bd2bdc9fa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856345" y="1948180"/>
            <a:ext cx="386715" cy="386715"/>
          </a:xfrm>
          <a:prstGeom prst="rect">
            <a:avLst/>
          </a:prstGeom>
        </p:spPr>
      </p:pic>
      <p:pic>
        <p:nvPicPr>
          <p:cNvPr id="12" name="图片 11" descr="343435383032343b343538333731313bbbbcd5df5fcce5d1e9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393555" y="1821815"/>
            <a:ext cx="640080" cy="640080"/>
          </a:xfrm>
          <a:prstGeom prst="rect">
            <a:avLst/>
          </a:prstGeom>
        </p:spPr>
      </p:pic>
      <p:pic>
        <p:nvPicPr>
          <p:cNvPr id="13" name="图片 12" descr="333639373231343b343435303939323bc8cbd4b1b9dcc0ed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212070" y="1956435"/>
            <a:ext cx="407035" cy="407035"/>
          </a:xfrm>
          <a:prstGeom prst="rect">
            <a:avLst/>
          </a:prstGeom>
        </p:spPr>
      </p:pic>
      <p:sp>
        <p:nvSpPr>
          <p:cNvPr id="14" name="矩形"/>
          <p:cNvSpPr/>
          <p:nvPr/>
        </p:nvSpPr>
        <p:spPr>
          <a:xfrm>
            <a:off x="9895076" y="4650059"/>
            <a:ext cx="1038587" cy="171391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scaled="1"/>
          </a:gradFill>
          <a:ln w="25400" cap="flat">
            <a:noFill/>
            <a:prstDash val="solid"/>
            <a:round/>
          </a:ln>
          <a:effectLst/>
        </p:spPr>
        <p:txBody>
          <a:bodyPr wrap="square" lIns="45700" tIns="45700" rIns="45700" bIns="45700" numCol="1" anchor="ctr">
            <a:noAutofit/>
          </a:bodyPr>
          <a:lstStyle/>
          <a:p>
            <a:pPr lvl="0" algn="ctr">
              <a:buClrTx/>
              <a:buSzTx/>
              <a:buFontTx/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dirty="0">
                <a:sym typeface="+mn-ea"/>
              </a:rPr>
              <a:t>平台监控</a:t>
            </a:r>
            <a:endParaRPr lang="zh-CN" altLang="en-US" dirty="0">
              <a:sym typeface="+mn-ea"/>
            </a:endParaRPr>
          </a:p>
        </p:txBody>
      </p:sp>
      <p:sp>
        <p:nvSpPr>
          <p:cNvPr id="15" name="矩形"/>
          <p:cNvSpPr/>
          <p:nvPr/>
        </p:nvSpPr>
        <p:spPr>
          <a:xfrm>
            <a:off x="9894441" y="4909139"/>
            <a:ext cx="1038587" cy="171391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scaled="1"/>
          </a:gradFill>
          <a:ln w="25400" cap="flat">
            <a:noFill/>
            <a:prstDash val="solid"/>
            <a:round/>
          </a:ln>
          <a:effectLst/>
        </p:spPr>
        <p:txBody>
          <a:bodyPr wrap="square" lIns="45700" tIns="45700" rIns="45700" bIns="45700" numCol="1" anchor="ctr">
            <a:noAutofit/>
          </a:bodyPr>
          <a:lstStyle/>
          <a:p>
            <a:pPr lvl="0" algn="ctr">
              <a:buClrTx/>
              <a:buSzTx/>
              <a:buFontTx/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dirty="0">
                <a:sym typeface="+mn-ea"/>
              </a:rPr>
              <a:t>业务监控</a:t>
            </a:r>
            <a:endParaRPr lang="zh-CN" altLang="en-US" dirty="0">
              <a:sym typeface="+mn-ea"/>
            </a:endParaRPr>
          </a:p>
        </p:txBody>
      </p:sp>
      <p:sp>
        <p:nvSpPr>
          <p:cNvPr id="16" name="矩形"/>
          <p:cNvSpPr/>
          <p:nvPr/>
        </p:nvSpPr>
        <p:spPr>
          <a:xfrm>
            <a:off x="9896346" y="5165679"/>
            <a:ext cx="1038587" cy="171391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scaled="1"/>
          </a:gradFill>
          <a:ln w="25400" cap="flat">
            <a:noFill/>
            <a:prstDash val="solid"/>
            <a:round/>
          </a:ln>
          <a:effectLst/>
        </p:spPr>
        <p:txBody>
          <a:bodyPr wrap="square" lIns="45700" tIns="45700" rIns="45700" bIns="45700" numCol="1" anchor="ctr">
            <a:noAutofit/>
          </a:bodyPr>
          <a:lstStyle/>
          <a:p>
            <a:pPr lvl="0" algn="ctr">
              <a:buClrTx/>
              <a:buSzTx/>
              <a:buFontTx/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dirty="0">
                <a:sym typeface="+mn-ea"/>
              </a:rPr>
              <a:t>设备监控</a:t>
            </a:r>
            <a:endParaRPr lang="zh-CN" altLang="en-US" dirty="0">
              <a:sym typeface="+mn-ea"/>
            </a:endParaRPr>
          </a:p>
        </p:txBody>
      </p:sp>
      <p:sp>
        <p:nvSpPr>
          <p:cNvPr id="17" name="矩形"/>
          <p:cNvSpPr/>
          <p:nvPr/>
        </p:nvSpPr>
        <p:spPr>
          <a:xfrm>
            <a:off x="9892536" y="5413964"/>
            <a:ext cx="1038587" cy="171391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scaled="1"/>
          </a:gradFill>
          <a:ln w="25400" cap="flat">
            <a:noFill/>
            <a:prstDash val="solid"/>
            <a:round/>
          </a:ln>
          <a:effectLst/>
        </p:spPr>
        <p:txBody>
          <a:bodyPr wrap="square" lIns="45700" tIns="45700" rIns="45700" bIns="45700" numCol="1" anchor="ctr">
            <a:noAutofit/>
          </a:bodyPr>
          <a:lstStyle/>
          <a:p>
            <a:pPr lvl="0" algn="ctr">
              <a:buClrTx/>
              <a:buSzTx/>
              <a:buFontTx/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dirty="0">
                <a:sym typeface="+mn-ea"/>
              </a:rPr>
              <a:t>网络监控</a:t>
            </a:r>
            <a:endParaRPr lang="zh-CN" altLang="en-US" dirty="0">
              <a:sym typeface="+mn-ea"/>
            </a:endParaRPr>
          </a:p>
        </p:txBody>
      </p:sp>
      <p:sp>
        <p:nvSpPr>
          <p:cNvPr id="18" name="矩形"/>
          <p:cNvSpPr/>
          <p:nvPr/>
        </p:nvSpPr>
        <p:spPr>
          <a:xfrm>
            <a:off x="9893171" y="5667964"/>
            <a:ext cx="1038587" cy="171391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scaled="1"/>
          </a:gradFill>
          <a:ln w="25400" cap="flat">
            <a:noFill/>
            <a:prstDash val="solid"/>
            <a:round/>
          </a:ln>
          <a:effectLst/>
        </p:spPr>
        <p:txBody>
          <a:bodyPr wrap="square" lIns="45700" tIns="45700" rIns="45700" bIns="45700" numCol="1" anchor="ctr">
            <a:noAutofit/>
          </a:bodyPr>
          <a:lstStyle/>
          <a:p>
            <a:pPr lvl="0" algn="ctr">
              <a:buClrTx/>
              <a:buSzTx/>
              <a:buFontTx/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dirty="0">
                <a:sym typeface="+mn-ea"/>
              </a:rPr>
              <a:t>运维告警</a:t>
            </a:r>
            <a:endParaRPr lang="zh-CN" altLang="en-US" dirty="0">
              <a:sym typeface="+mn-ea"/>
            </a:endParaRPr>
          </a:p>
        </p:txBody>
      </p:sp>
      <p:sp>
        <p:nvSpPr>
          <p:cNvPr id="19" name="矩形"/>
          <p:cNvSpPr/>
          <p:nvPr/>
        </p:nvSpPr>
        <p:spPr>
          <a:xfrm>
            <a:off x="9896346" y="5905454"/>
            <a:ext cx="1038587" cy="171391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scaled="1"/>
          </a:gradFill>
          <a:ln w="25400" cap="flat">
            <a:noFill/>
            <a:prstDash val="solid"/>
            <a:round/>
          </a:ln>
          <a:effectLst/>
        </p:spPr>
        <p:txBody>
          <a:bodyPr wrap="square" lIns="45700" tIns="45700" rIns="45700" bIns="45700" numCol="1" anchor="ctr">
            <a:noAutofit/>
          </a:bodyPr>
          <a:lstStyle/>
          <a:p>
            <a:pPr lvl="0" algn="ctr">
              <a:buClrTx/>
              <a:buSzTx/>
              <a:buFontTx/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dirty="0">
                <a:sym typeface="+mn-ea"/>
              </a:rPr>
              <a:t>系统日志</a:t>
            </a:r>
            <a:endParaRPr lang="zh-CN" altLang="en-US" dirty="0">
              <a:sym typeface="+mn-ea"/>
            </a:endParaRPr>
          </a:p>
        </p:txBody>
      </p:sp>
      <p:pic>
        <p:nvPicPr>
          <p:cNvPr id="20" name="图片 19" descr="303b32313536343830373bcbabcff2"/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22980" y="4693920"/>
            <a:ext cx="247650" cy="247650"/>
          </a:xfrm>
          <a:prstGeom prst="rect">
            <a:avLst/>
          </a:prstGeom>
        </p:spPr>
      </p:pic>
      <p:pic>
        <p:nvPicPr>
          <p:cNvPr id="21" name="图片 20" descr="303b32313536343830373bcbabcff2"/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457565" y="4723130"/>
            <a:ext cx="247650" cy="247650"/>
          </a:xfrm>
          <a:prstGeom prst="rect">
            <a:avLst/>
          </a:prstGeom>
        </p:spPr>
      </p:pic>
      <p:pic>
        <p:nvPicPr>
          <p:cNvPr id="23" name="图片 22" descr="32303036343135383b32303131363835343bbcc6cbe3c6f7"/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650490" y="5639435"/>
            <a:ext cx="436245" cy="436245"/>
          </a:xfrm>
          <a:prstGeom prst="rect">
            <a:avLst/>
          </a:prstGeom>
        </p:spPr>
      </p:pic>
      <p:pic>
        <p:nvPicPr>
          <p:cNvPr id="24" name="图片 23" descr="32313534323535353b32313534323533323bcdf8c2e7"/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809490" y="5666105"/>
            <a:ext cx="367030" cy="367030"/>
          </a:xfrm>
          <a:prstGeom prst="rect">
            <a:avLst/>
          </a:prstGeom>
        </p:spPr>
      </p:pic>
      <p:pic>
        <p:nvPicPr>
          <p:cNvPr id="25" name="图片 24" descr="343435333332353b333634313634323bb0b2c8ab"/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884545" y="5666740"/>
            <a:ext cx="361315" cy="361315"/>
          </a:xfrm>
          <a:prstGeom prst="rect">
            <a:avLst/>
          </a:prstGeom>
        </p:spPr>
      </p:pic>
      <p:pic>
        <p:nvPicPr>
          <p:cNvPr id="26" name="图片 25" descr="32313536323834323b32313536323832353bd4c6b4f3c4d4"/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876415" y="5665470"/>
            <a:ext cx="410210" cy="410210"/>
          </a:xfrm>
          <a:prstGeom prst="rect">
            <a:avLst/>
          </a:prstGeom>
        </p:spPr>
      </p:pic>
      <p:pic>
        <p:nvPicPr>
          <p:cNvPr id="27" name="图片 26" descr="333437323739363b333530353434353bb2d9d7f7cfb5cdb3"/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992110" y="5671820"/>
            <a:ext cx="394335" cy="394335"/>
          </a:xfrm>
          <a:prstGeom prst="rect">
            <a:avLst/>
          </a:prstGeom>
        </p:spPr>
      </p:pic>
      <p:pic>
        <p:nvPicPr>
          <p:cNvPr id="28" name="图片 27" descr="32313535383633363b32313535383635393bcafdbeddbbd6b8b4"/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9096375" y="5675630"/>
            <a:ext cx="347345" cy="34734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617" y="407670"/>
            <a:ext cx="305880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智慧病房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产品价值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934974"/>
            <a:ext cx="12192000" cy="29209"/>
          </a:xfrm>
          <a:custGeom>
            <a:avLst/>
            <a:gdLst/>
            <a:ahLst/>
            <a:cxnLst/>
            <a:rect l="l" t="t" r="r" b="b"/>
            <a:pathLst>
              <a:path w="12192000" h="29209">
                <a:moveTo>
                  <a:pt x="0" y="29083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61828" y="1729181"/>
            <a:ext cx="879475" cy="753110"/>
          </a:xfrm>
          <a:custGeom>
            <a:avLst/>
            <a:gdLst/>
            <a:ahLst/>
            <a:cxnLst/>
            <a:rect l="l" t="t" r="r" b="b"/>
            <a:pathLst>
              <a:path w="879475" h="753110">
                <a:moveTo>
                  <a:pt x="439673" y="0"/>
                </a:moveTo>
                <a:lnTo>
                  <a:pt x="0" y="376428"/>
                </a:lnTo>
                <a:lnTo>
                  <a:pt x="439673" y="752856"/>
                </a:lnTo>
                <a:lnTo>
                  <a:pt x="879347" y="376428"/>
                </a:lnTo>
                <a:lnTo>
                  <a:pt x="439673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368533" y="1940763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01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70972" y="2724353"/>
            <a:ext cx="879475" cy="696595"/>
          </a:xfrm>
          <a:custGeom>
            <a:avLst/>
            <a:gdLst/>
            <a:ahLst/>
            <a:cxnLst/>
            <a:rect l="l" t="t" r="r" b="b"/>
            <a:pathLst>
              <a:path w="879475" h="696595">
                <a:moveTo>
                  <a:pt x="439674" y="0"/>
                </a:moveTo>
                <a:lnTo>
                  <a:pt x="0" y="348234"/>
                </a:lnTo>
                <a:lnTo>
                  <a:pt x="439674" y="696468"/>
                </a:lnTo>
                <a:lnTo>
                  <a:pt x="879348" y="348234"/>
                </a:lnTo>
                <a:lnTo>
                  <a:pt x="439674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377423" y="2908504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02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70972" y="3635705"/>
            <a:ext cx="879475" cy="696595"/>
          </a:xfrm>
          <a:custGeom>
            <a:avLst/>
            <a:gdLst/>
            <a:ahLst/>
            <a:cxnLst/>
            <a:rect l="l" t="t" r="r" b="b"/>
            <a:pathLst>
              <a:path w="879475" h="696595">
                <a:moveTo>
                  <a:pt x="439674" y="0"/>
                </a:moveTo>
                <a:lnTo>
                  <a:pt x="0" y="348234"/>
                </a:lnTo>
                <a:lnTo>
                  <a:pt x="439674" y="696468"/>
                </a:lnTo>
                <a:lnTo>
                  <a:pt x="879348" y="348234"/>
                </a:lnTo>
                <a:lnTo>
                  <a:pt x="439674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377423" y="3819856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03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58779" y="4615637"/>
            <a:ext cx="881380" cy="698500"/>
          </a:xfrm>
          <a:custGeom>
            <a:avLst/>
            <a:gdLst/>
            <a:ahLst/>
            <a:cxnLst/>
            <a:rect l="l" t="t" r="r" b="b"/>
            <a:pathLst>
              <a:path w="881379" h="698500">
                <a:moveTo>
                  <a:pt x="440436" y="0"/>
                </a:moveTo>
                <a:lnTo>
                  <a:pt x="0" y="348995"/>
                </a:lnTo>
                <a:lnTo>
                  <a:pt x="440436" y="697991"/>
                </a:lnTo>
                <a:lnTo>
                  <a:pt x="880871" y="348995"/>
                </a:lnTo>
                <a:lnTo>
                  <a:pt x="440436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366120" y="4800804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04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11888" y="4695267"/>
            <a:ext cx="2311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实时关注患者健康状况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00077" y="1846656"/>
            <a:ext cx="3814445" cy="86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提高患者满意度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 marL="12700" marR="5080">
              <a:lnSpc>
                <a:spcPct val="100000"/>
              </a:lnSpc>
              <a:spcBef>
                <a:spcPts val="1110"/>
              </a:spcBef>
            </a:pP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患者床旁一键呼叫</a:t>
            </a:r>
            <a:r>
              <a:rPr sz="1400" spc="-4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 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，护士多点处理；患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者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床旁查 看费用、医嘱等信息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03634" y="2701233"/>
            <a:ext cx="2696845" cy="73596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提高医护人员工作效率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智能生命体征采集，智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能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输液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监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测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91823" y="3611315"/>
            <a:ext cx="2315210" cy="73596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医护人员交接班更高效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系统智能对接交接班数据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95505" y="5190567"/>
            <a:ext cx="21640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护士站大屏智能预警、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告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知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8651" y="4786884"/>
            <a:ext cx="9448800" cy="97840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8690" y="288416"/>
            <a:ext cx="308538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掌上医院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产品简介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81327" y="1021080"/>
            <a:ext cx="735685" cy="3834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10283" y="2616758"/>
            <a:ext cx="679284" cy="909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40763" y="1060703"/>
            <a:ext cx="626745" cy="3726179"/>
          </a:xfrm>
          <a:custGeom>
            <a:avLst/>
            <a:gdLst/>
            <a:ahLst/>
            <a:cxnLst/>
            <a:rect l="l" t="t" r="r" b="b"/>
            <a:pathLst>
              <a:path w="626744" h="3726179">
                <a:moveTo>
                  <a:pt x="0" y="3726179"/>
                </a:moveTo>
                <a:lnTo>
                  <a:pt x="626363" y="3726179"/>
                </a:lnTo>
                <a:lnTo>
                  <a:pt x="626363" y="0"/>
                </a:lnTo>
                <a:lnTo>
                  <a:pt x="0" y="0"/>
                </a:lnTo>
                <a:lnTo>
                  <a:pt x="0" y="3726179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663064" y="2691130"/>
            <a:ext cx="38227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线上 服务 内容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68651" y="1050036"/>
            <a:ext cx="9448800" cy="899160"/>
          </a:xfrm>
          <a:custGeom>
            <a:avLst/>
            <a:gdLst/>
            <a:ahLst/>
            <a:cxnLst/>
            <a:rect l="l" t="t" r="r" b="b"/>
            <a:pathLst>
              <a:path w="9448800" h="899160">
                <a:moveTo>
                  <a:pt x="0" y="899160"/>
                </a:moveTo>
                <a:lnTo>
                  <a:pt x="9448800" y="899160"/>
                </a:lnTo>
                <a:lnTo>
                  <a:pt x="9448800" y="0"/>
                </a:lnTo>
                <a:lnTo>
                  <a:pt x="0" y="0"/>
                </a:lnTo>
                <a:lnTo>
                  <a:pt x="0" y="89916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52800" y="1123188"/>
            <a:ext cx="509015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019170" y="1699386"/>
            <a:ext cx="1092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微信公众服务号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46497" y="1699386"/>
            <a:ext cx="939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支付宝生活号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69964" y="1042416"/>
            <a:ext cx="560831" cy="5608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531102" y="1647825"/>
            <a:ext cx="645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A6A6A6"/>
                </a:solidFill>
                <a:latin typeface="Eras Bold ITC" panose="020B0907030504020204"/>
                <a:cs typeface="Eras Bold ITC" panose="020B0907030504020204"/>
              </a:rPr>
              <a:t>iOS</a:t>
            </a:r>
            <a:r>
              <a:rPr sz="1200" b="1" spc="-60" dirty="0">
                <a:solidFill>
                  <a:srgbClr val="A6A6A6"/>
                </a:solidFill>
                <a:latin typeface="Eras Bold ITC" panose="020B0907030504020204"/>
                <a:cs typeface="Eras Bold ITC" panose="020B0907030504020204"/>
              </a:rPr>
              <a:t> </a:t>
            </a:r>
            <a:r>
              <a:rPr sz="1200" b="1" spc="-10" dirty="0">
                <a:solidFill>
                  <a:srgbClr val="A6A6A6"/>
                </a:solidFill>
                <a:latin typeface="Eras Bold ITC" panose="020B0907030504020204"/>
                <a:cs typeface="Eras Bold ITC" panose="020B0907030504020204"/>
              </a:rPr>
              <a:t>APP</a:t>
            </a:r>
            <a:endParaRPr sz="1200">
              <a:latin typeface="Eras Bold ITC" panose="020B0907030504020204"/>
              <a:cs typeface="Eras Bold ITC" panose="020B090703050402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89035" y="1085088"/>
            <a:ext cx="469392" cy="5577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006842" y="1660397"/>
            <a:ext cx="10204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A4A4A4"/>
                </a:solidFill>
                <a:latin typeface="Eras Bold ITC" panose="020B0907030504020204"/>
                <a:cs typeface="Eras Bold ITC" panose="020B0907030504020204"/>
              </a:rPr>
              <a:t>Android</a:t>
            </a:r>
            <a:r>
              <a:rPr sz="1200" b="1" spc="-60" dirty="0">
                <a:solidFill>
                  <a:srgbClr val="A4A4A4"/>
                </a:solidFill>
                <a:latin typeface="Eras Bold ITC" panose="020B0907030504020204"/>
                <a:cs typeface="Eras Bold ITC" panose="020B0907030504020204"/>
              </a:rPr>
              <a:t> </a:t>
            </a:r>
            <a:r>
              <a:rPr sz="1200" b="1" spc="-10" dirty="0">
                <a:solidFill>
                  <a:srgbClr val="A4A4A4"/>
                </a:solidFill>
                <a:latin typeface="Eras Bold ITC" panose="020B0907030504020204"/>
                <a:cs typeface="Eras Bold ITC" panose="020B0907030504020204"/>
              </a:rPr>
              <a:t>APP</a:t>
            </a:r>
            <a:endParaRPr sz="1200">
              <a:latin typeface="Eras Bold ITC" panose="020B0907030504020204"/>
              <a:cs typeface="Eras Bold ITC" panose="020B090703050402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66715" y="1121663"/>
            <a:ext cx="510539" cy="510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29027" y="2240279"/>
            <a:ext cx="2570606" cy="26041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759964" y="2260092"/>
            <a:ext cx="1314958" cy="24029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88464" y="2301239"/>
            <a:ext cx="2461260" cy="2475230"/>
          </a:xfrm>
          <a:custGeom>
            <a:avLst/>
            <a:gdLst/>
            <a:ahLst/>
            <a:cxnLst/>
            <a:rect l="l" t="t" r="r" b="b"/>
            <a:pathLst>
              <a:path w="2461260" h="2475229">
                <a:moveTo>
                  <a:pt x="0" y="2474976"/>
                </a:moveTo>
                <a:lnTo>
                  <a:pt x="2461260" y="2474976"/>
                </a:lnTo>
                <a:lnTo>
                  <a:pt x="2461260" y="0"/>
                </a:lnTo>
                <a:lnTo>
                  <a:pt x="0" y="0"/>
                </a:lnTo>
                <a:lnTo>
                  <a:pt x="0" y="2474976"/>
                </a:lnTo>
                <a:close/>
              </a:path>
            </a:pathLst>
          </a:custGeom>
          <a:solidFill>
            <a:srgbClr val="43A2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906648" y="2333955"/>
            <a:ext cx="1025525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预约挂号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当天挂号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取号排队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历史病案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在线建档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体检预约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检查预约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就诊提醒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专家介绍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来院导航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836152" y="1900415"/>
            <a:ext cx="2823591" cy="4600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826752" y="1869909"/>
            <a:ext cx="840943" cy="5895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895588" y="1940051"/>
            <a:ext cx="2714625" cy="352425"/>
          </a:xfrm>
          <a:custGeom>
            <a:avLst/>
            <a:gdLst/>
            <a:ahLst/>
            <a:cxnLst/>
            <a:rect l="l" t="t" r="r" b="b"/>
            <a:pathLst>
              <a:path w="2714625" h="352425">
                <a:moveTo>
                  <a:pt x="0" y="352044"/>
                </a:moveTo>
                <a:lnTo>
                  <a:pt x="2714244" y="352044"/>
                </a:lnTo>
                <a:lnTo>
                  <a:pt x="2714244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solidFill>
            <a:srgbClr val="2EBA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0012426" y="1951482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诊后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31535" y="2261616"/>
            <a:ext cx="2825115" cy="25751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974079" y="2267711"/>
            <a:ext cx="1747647" cy="26163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90971" y="2301239"/>
            <a:ext cx="2715895" cy="2467610"/>
          </a:xfrm>
          <a:custGeom>
            <a:avLst/>
            <a:gdLst/>
            <a:ahLst/>
            <a:cxnLst/>
            <a:rect l="l" t="t" r="r" b="b"/>
            <a:pathLst>
              <a:path w="2715895" h="2467610">
                <a:moveTo>
                  <a:pt x="0" y="2467356"/>
                </a:moveTo>
                <a:lnTo>
                  <a:pt x="2715768" y="2467356"/>
                </a:lnTo>
                <a:lnTo>
                  <a:pt x="2715768" y="0"/>
                </a:lnTo>
                <a:lnTo>
                  <a:pt x="0" y="0"/>
                </a:lnTo>
                <a:lnTo>
                  <a:pt x="0" y="2467356"/>
                </a:lnTo>
                <a:close/>
              </a:path>
            </a:pathLst>
          </a:custGeom>
          <a:solidFill>
            <a:srgbClr val="43A2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6120510" y="2341880"/>
            <a:ext cx="1458595" cy="237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5620" indent="-287655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515620" algn="l"/>
                <a:tab pos="516255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预存充值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515620" indent="-287655">
              <a:lnSpc>
                <a:spcPct val="100000"/>
              </a:lnSpc>
              <a:buFont typeface="Wingdings" panose="05000000000000000000"/>
              <a:buChar char=""/>
              <a:tabLst>
                <a:tab pos="515620" algn="l"/>
                <a:tab pos="516255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缴费提醒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515620" indent="-287655">
              <a:lnSpc>
                <a:spcPct val="100000"/>
              </a:lnSpc>
              <a:buFont typeface="Wingdings" panose="05000000000000000000"/>
              <a:buChar char=""/>
              <a:tabLst>
                <a:tab pos="515620" algn="l"/>
                <a:tab pos="516255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诊间支付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515620" indent="-287655">
              <a:lnSpc>
                <a:spcPct val="100000"/>
              </a:lnSpc>
              <a:buFont typeface="Wingdings" panose="05000000000000000000"/>
              <a:buChar char=""/>
              <a:tabLst>
                <a:tab pos="515620" algn="l"/>
                <a:tab pos="516255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扫码支付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515620" indent="-287655">
              <a:lnSpc>
                <a:spcPct val="100000"/>
              </a:lnSpc>
              <a:buFont typeface="Wingdings" panose="05000000000000000000"/>
              <a:buChar char=""/>
              <a:tabLst>
                <a:tab pos="515620" algn="l"/>
                <a:tab pos="516255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智能导诊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515620" indent="-287655">
              <a:lnSpc>
                <a:spcPct val="100000"/>
              </a:lnSpc>
              <a:buFont typeface="Wingdings" panose="05000000000000000000"/>
              <a:buChar char=""/>
              <a:tabLst>
                <a:tab pos="515620" algn="l"/>
                <a:tab pos="516255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报告查询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515620" indent="-287655">
              <a:lnSpc>
                <a:spcPct val="100000"/>
              </a:lnSpc>
              <a:buFont typeface="Wingdings" panose="05000000000000000000"/>
              <a:buChar char=""/>
              <a:tabLst>
                <a:tab pos="515620" algn="l"/>
                <a:tab pos="516255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报告提醒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预约住</a:t>
            </a:r>
            <a:r>
              <a:rPr sz="14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院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/出院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337185" indent="-287020">
              <a:lnSpc>
                <a:spcPct val="100000"/>
              </a:lnSpc>
              <a:buFont typeface="Wingdings" panose="05000000000000000000"/>
              <a:buChar char=""/>
              <a:tabLst>
                <a:tab pos="337185" algn="l"/>
                <a:tab pos="33782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住院押金预交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515620" lvl="1" indent="-287655">
              <a:lnSpc>
                <a:spcPct val="100000"/>
              </a:lnSpc>
              <a:buFont typeface="Wingdings" panose="05000000000000000000"/>
              <a:buChar char=""/>
              <a:tabLst>
                <a:tab pos="515620" algn="l"/>
                <a:tab pos="516255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预约床位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515620" lvl="1" indent="-287655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"/>
              <a:tabLst>
                <a:tab pos="515620" algn="l"/>
                <a:tab pos="516255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费用清单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267787" y="1110996"/>
            <a:ext cx="345348" cy="4861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0112120" y="1672590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自助终端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765547" y="3159264"/>
            <a:ext cx="673265" cy="6090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824984" y="3198876"/>
            <a:ext cx="563879" cy="5013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836152" y="2264664"/>
            <a:ext cx="2823591" cy="25751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593580" y="2697479"/>
            <a:ext cx="1314957" cy="17628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895588" y="2304288"/>
            <a:ext cx="2714625" cy="2467610"/>
          </a:xfrm>
          <a:custGeom>
            <a:avLst/>
            <a:gdLst/>
            <a:ahLst/>
            <a:cxnLst/>
            <a:rect l="l" t="t" r="r" b="b"/>
            <a:pathLst>
              <a:path w="2714625" h="2467610">
                <a:moveTo>
                  <a:pt x="0" y="2467356"/>
                </a:moveTo>
                <a:lnTo>
                  <a:pt x="2714244" y="2467356"/>
                </a:lnTo>
                <a:lnTo>
                  <a:pt x="2714244" y="0"/>
                </a:lnTo>
                <a:lnTo>
                  <a:pt x="0" y="0"/>
                </a:lnTo>
                <a:lnTo>
                  <a:pt x="0" y="2467356"/>
                </a:lnTo>
                <a:close/>
              </a:path>
            </a:pathLst>
          </a:custGeom>
          <a:solidFill>
            <a:srgbClr val="43A2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9740900" y="2771648"/>
            <a:ext cx="1025525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就医点评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健康宣教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病案复印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健康管理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移动随访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复诊提醒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诊疗记录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481327" y="4773167"/>
            <a:ext cx="744943" cy="105274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513332" y="4978908"/>
            <a:ext cx="679284" cy="69607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540763" y="4812791"/>
            <a:ext cx="635635" cy="944880"/>
          </a:xfrm>
          <a:custGeom>
            <a:avLst/>
            <a:gdLst/>
            <a:ahLst/>
            <a:cxnLst/>
            <a:rect l="l" t="t" r="r" b="b"/>
            <a:pathLst>
              <a:path w="635635" h="944879">
                <a:moveTo>
                  <a:pt x="0" y="944880"/>
                </a:moveTo>
                <a:lnTo>
                  <a:pt x="635507" y="944880"/>
                </a:lnTo>
                <a:lnTo>
                  <a:pt x="635507" y="0"/>
                </a:lnTo>
                <a:lnTo>
                  <a:pt x="0" y="0"/>
                </a:lnTo>
                <a:lnTo>
                  <a:pt x="0" y="94488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667636" y="5053329"/>
            <a:ext cx="3822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线下 诊疗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229600" y="3203460"/>
            <a:ext cx="673265" cy="6090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289035" y="3243072"/>
            <a:ext cx="563880" cy="5013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405378" y="4932426"/>
            <a:ext cx="914400" cy="314325"/>
          </a:xfrm>
          <a:custGeom>
            <a:avLst/>
            <a:gdLst/>
            <a:ahLst/>
            <a:cxnLst/>
            <a:rect l="l" t="t" r="r" b="b"/>
            <a:pathLst>
              <a:path w="914400" h="314325">
                <a:moveTo>
                  <a:pt x="862076" y="0"/>
                </a:moveTo>
                <a:lnTo>
                  <a:pt x="52324" y="0"/>
                </a:lnTo>
                <a:lnTo>
                  <a:pt x="31932" y="4103"/>
                </a:lnTo>
                <a:lnTo>
                  <a:pt x="15303" y="15303"/>
                </a:lnTo>
                <a:lnTo>
                  <a:pt x="4103" y="31932"/>
                </a:lnTo>
                <a:lnTo>
                  <a:pt x="0" y="52324"/>
                </a:lnTo>
                <a:lnTo>
                  <a:pt x="0" y="261619"/>
                </a:lnTo>
                <a:lnTo>
                  <a:pt x="4103" y="282011"/>
                </a:lnTo>
                <a:lnTo>
                  <a:pt x="15303" y="298640"/>
                </a:lnTo>
                <a:lnTo>
                  <a:pt x="31932" y="309840"/>
                </a:lnTo>
                <a:lnTo>
                  <a:pt x="52324" y="313944"/>
                </a:lnTo>
                <a:lnTo>
                  <a:pt x="862076" y="313944"/>
                </a:lnTo>
                <a:lnTo>
                  <a:pt x="882467" y="309840"/>
                </a:lnTo>
                <a:lnTo>
                  <a:pt x="899096" y="298640"/>
                </a:lnTo>
                <a:lnTo>
                  <a:pt x="910296" y="282011"/>
                </a:lnTo>
                <a:lnTo>
                  <a:pt x="914400" y="261619"/>
                </a:lnTo>
                <a:lnTo>
                  <a:pt x="914400" y="52324"/>
                </a:lnTo>
                <a:lnTo>
                  <a:pt x="910296" y="31932"/>
                </a:lnTo>
                <a:lnTo>
                  <a:pt x="899096" y="15303"/>
                </a:lnTo>
                <a:lnTo>
                  <a:pt x="882467" y="4103"/>
                </a:lnTo>
                <a:lnTo>
                  <a:pt x="862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405378" y="4932426"/>
            <a:ext cx="914400" cy="314325"/>
          </a:xfrm>
          <a:custGeom>
            <a:avLst/>
            <a:gdLst/>
            <a:ahLst/>
            <a:cxnLst/>
            <a:rect l="l" t="t" r="r" b="b"/>
            <a:pathLst>
              <a:path w="914400" h="314325">
                <a:moveTo>
                  <a:pt x="0" y="52324"/>
                </a:moveTo>
                <a:lnTo>
                  <a:pt x="4103" y="31932"/>
                </a:lnTo>
                <a:lnTo>
                  <a:pt x="15303" y="15303"/>
                </a:lnTo>
                <a:lnTo>
                  <a:pt x="31932" y="4103"/>
                </a:lnTo>
                <a:lnTo>
                  <a:pt x="52324" y="0"/>
                </a:lnTo>
                <a:lnTo>
                  <a:pt x="862076" y="0"/>
                </a:lnTo>
                <a:lnTo>
                  <a:pt x="882467" y="4103"/>
                </a:lnTo>
                <a:lnTo>
                  <a:pt x="899096" y="15303"/>
                </a:lnTo>
                <a:lnTo>
                  <a:pt x="910296" y="31932"/>
                </a:lnTo>
                <a:lnTo>
                  <a:pt x="914400" y="52324"/>
                </a:lnTo>
                <a:lnTo>
                  <a:pt x="914400" y="261619"/>
                </a:lnTo>
                <a:lnTo>
                  <a:pt x="910296" y="282011"/>
                </a:lnTo>
                <a:lnTo>
                  <a:pt x="899096" y="298640"/>
                </a:lnTo>
                <a:lnTo>
                  <a:pt x="882467" y="309840"/>
                </a:lnTo>
                <a:lnTo>
                  <a:pt x="862076" y="313944"/>
                </a:lnTo>
                <a:lnTo>
                  <a:pt x="52324" y="313944"/>
                </a:lnTo>
                <a:lnTo>
                  <a:pt x="31932" y="309840"/>
                </a:lnTo>
                <a:lnTo>
                  <a:pt x="15303" y="298640"/>
                </a:lnTo>
                <a:lnTo>
                  <a:pt x="4103" y="282011"/>
                </a:lnTo>
                <a:lnTo>
                  <a:pt x="0" y="261619"/>
                </a:lnTo>
                <a:lnTo>
                  <a:pt x="0" y="52324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3670172" y="4957952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预约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305050" y="5354573"/>
            <a:ext cx="914400" cy="312420"/>
          </a:xfrm>
          <a:custGeom>
            <a:avLst/>
            <a:gdLst/>
            <a:ahLst/>
            <a:cxnLst/>
            <a:rect l="l" t="t" r="r" b="b"/>
            <a:pathLst>
              <a:path w="914400" h="312420">
                <a:moveTo>
                  <a:pt x="862330" y="0"/>
                </a:moveTo>
                <a:lnTo>
                  <a:pt x="52069" y="0"/>
                </a:lnTo>
                <a:lnTo>
                  <a:pt x="31825" y="4099"/>
                </a:lnTo>
                <a:lnTo>
                  <a:pt x="15271" y="15271"/>
                </a:lnTo>
                <a:lnTo>
                  <a:pt x="4099" y="31825"/>
                </a:lnTo>
                <a:lnTo>
                  <a:pt x="0" y="52069"/>
                </a:lnTo>
                <a:lnTo>
                  <a:pt x="0" y="260350"/>
                </a:lnTo>
                <a:lnTo>
                  <a:pt x="4099" y="280616"/>
                </a:lnTo>
                <a:lnTo>
                  <a:pt x="15271" y="297167"/>
                </a:lnTo>
                <a:lnTo>
                  <a:pt x="31825" y="308327"/>
                </a:lnTo>
                <a:lnTo>
                  <a:pt x="52069" y="312419"/>
                </a:lnTo>
                <a:lnTo>
                  <a:pt x="862330" y="312419"/>
                </a:lnTo>
                <a:lnTo>
                  <a:pt x="882574" y="308327"/>
                </a:lnTo>
                <a:lnTo>
                  <a:pt x="899128" y="297167"/>
                </a:lnTo>
                <a:lnTo>
                  <a:pt x="910300" y="280616"/>
                </a:lnTo>
                <a:lnTo>
                  <a:pt x="914400" y="260350"/>
                </a:lnTo>
                <a:lnTo>
                  <a:pt x="914400" y="52069"/>
                </a:lnTo>
                <a:lnTo>
                  <a:pt x="910300" y="31825"/>
                </a:lnTo>
                <a:lnTo>
                  <a:pt x="899128" y="15271"/>
                </a:lnTo>
                <a:lnTo>
                  <a:pt x="882574" y="4099"/>
                </a:lnTo>
                <a:lnTo>
                  <a:pt x="862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305050" y="5354573"/>
            <a:ext cx="914400" cy="312420"/>
          </a:xfrm>
          <a:custGeom>
            <a:avLst/>
            <a:gdLst/>
            <a:ahLst/>
            <a:cxnLst/>
            <a:rect l="l" t="t" r="r" b="b"/>
            <a:pathLst>
              <a:path w="914400" h="312420">
                <a:moveTo>
                  <a:pt x="0" y="52069"/>
                </a:moveTo>
                <a:lnTo>
                  <a:pt x="4099" y="31825"/>
                </a:lnTo>
                <a:lnTo>
                  <a:pt x="15271" y="15271"/>
                </a:lnTo>
                <a:lnTo>
                  <a:pt x="31825" y="4099"/>
                </a:lnTo>
                <a:lnTo>
                  <a:pt x="52069" y="0"/>
                </a:lnTo>
                <a:lnTo>
                  <a:pt x="862330" y="0"/>
                </a:lnTo>
                <a:lnTo>
                  <a:pt x="882574" y="4099"/>
                </a:lnTo>
                <a:lnTo>
                  <a:pt x="899128" y="15271"/>
                </a:lnTo>
                <a:lnTo>
                  <a:pt x="910300" y="31825"/>
                </a:lnTo>
                <a:lnTo>
                  <a:pt x="914400" y="52069"/>
                </a:lnTo>
                <a:lnTo>
                  <a:pt x="914400" y="260350"/>
                </a:lnTo>
                <a:lnTo>
                  <a:pt x="910300" y="280616"/>
                </a:lnTo>
                <a:lnTo>
                  <a:pt x="899128" y="297167"/>
                </a:lnTo>
                <a:lnTo>
                  <a:pt x="882574" y="308327"/>
                </a:lnTo>
                <a:lnTo>
                  <a:pt x="862330" y="312419"/>
                </a:lnTo>
                <a:lnTo>
                  <a:pt x="52069" y="312419"/>
                </a:lnTo>
                <a:lnTo>
                  <a:pt x="31825" y="308327"/>
                </a:lnTo>
                <a:lnTo>
                  <a:pt x="15271" y="297167"/>
                </a:lnTo>
                <a:lnTo>
                  <a:pt x="4099" y="280616"/>
                </a:lnTo>
                <a:lnTo>
                  <a:pt x="0" y="260350"/>
                </a:lnTo>
                <a:lnTo>
                  <a:pt x="0" y="52069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2570479" y="5379847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挂号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473446" y="4898897"/>
            <a:ext cx="914400" cy="314325"/>
          </a:xfrm>
          <a:custGeom>
            <a:avLst/>
            <a:gdLst/>
            <a:ahLst/>
            <a:cxnLst/>
            <a:rect l="l" t="t" r="r" b="b"/>
            <a:pathLst>
              <a:path w="914400" h="314325">
                <a:moveTo>
                  <a:pt x="862076" y="0"/>
                </a:moveTo>
                <a:lnTo>
                  <a:pt x="52324" y="0"/>
                </a:lnTo>
                <a:lnTo>
                  <a:pt x="31932" y="4103"/>
                </a:lnTo>
                <a:lnTo>
                  <a:pt x="15303" y="15303"/>
                </a:lnTo>
                <a:lnTo>
                  <a:pt x="4103" y="31932"/>
                </a:lnTo>
                <a:lnTo>
                  <a:pt x="0" y="52324"/>
                </a:lnTo>
                <a:lnTo>
                  <a:pt x="0" y="261619"/>
                </a:lnTo>
                <a:lnTo>
                  <a:pt x="4103" y="282011"/>
                </a:lnTo>
                <a:lnTo>
                  <a:pt x="15303" y="298640"/>
                </a:lnTo>
                <a:lnTo>
                  <a:pt x="31932" y="309840"/>
                </a:lnTo>
                <a:lnTo>
                  <a:pt x="52324" y="313944"/>
                </a:lnTo>
                <a:lnTo>
                  <a:pt x="862076" y="313944"/>
                </a:lnTo>
                <a:lnTo>
                  <a:pt x="882467" y="309840"/>
                </a:lnTo>
                <a:lnTo>
                  <a:pt x="899096" y="298640"/>
                </a:lnTo>
                <a:lnTo>
                  <a:pt x="910296" y="282011"/>
                </a:lnTo>
                <a:lnTo>
                  <a:pt x="914400" y="261619"/>
                </a:lnTo>
                <a:lnTo>
                  <a:pt x="914400" y="52324"/>
                </a:lnTo>
                <a:lnTo>
                  <a:pt x="910296" y="31932"/>
                </a:lnTo>
                <a:lnTo>
                  <a:pt x="899096" y="15303"/>
                </a:lnTo>
                <a:lnTo>
                  <a:pt x="882467" y="4103"/>
                </a:lnTo>
                <a:lnTo>
                  <a:pt x="862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473446" y="4898897"/>
            <a:ext cx="914400" cy="314325"/>
          </a:xfrm>
          <a:custGeom>
            <a:avLst/>
            <a:gdLst/>
            <a:ahLst/>
            <a:cxnLst/>
            <a:rect l="l" t="t" r="r" b="b"/>
            <a:pathLst>
              <a:path w="914400" h="314325">
                <a:moveTo>
                  <a:pt x="0" y="52324"/>
                </a:moveTo>
                <a:lnTo>
                  <a:pt x="4103" y="31932"/>
                </a:lnTo>
                <a:lnTo>
                  <a:pt x="15303" y="15303"/>
                </a:lnTo>
                <a:lnTo>
                  <a:pt x="31932" y="4103"/>
                </a:lnTo>
                <a:lnTo>
                  <a:pt x="52324" y="0"/>
                </a:lnTo>
                <a:lnTo>
                  <a:pt x="862076" y="0"/>
                </a:lnTo>
                <a:lnTo>
                  <a:pt x="882467" y="4103"/>
                </a:lnTo>
                <a:lnTo>
                  <a:pt x="899096" y="15303"/>
                </a:lnTo>
                <a:lnTo>
                  <a:pt x="910296" y="31932"/>
                </a:lnTo>
                <a:lnTo>
                  <a:pt x="914400" y="52324"/>
                </a:lnTo>
                <a:lnTo>
                  <a:pt x="914400" y="261619"/>
                </a:lnTo>
                <a:lnTo>
                  <a:pt x="910296" y="282011"/>
                </a:lnTo>
                <a:lnTo>
                  <a:pt x="899096" y="298640"/>
                </a:lnTo>
                <a:lnTo>
                  <a:pt x="882467" y="309840"/>
                </a:lnTo>
                <a:lnTo>
                  <a:pt x="862076" y="313944"/>
                </a:lnTo>
                <a:lnTo>
                  <a:pt x="52324" y="313944"/>
                </a:lnTo>
                <a:lnTo>
                  <a:pt x="31932" y="309840"/>
                </a:lnTo>
                <a:lnTo>
                  <a:pt x="15303" y="298640"/>
                </a:lnTo>
                <a:lnTo>
                  <a:pt x="4103" y="282011"/>
                </a:lnTo>
                <a:lnTo>
                  <a:pt x="0" y="261619"/>
                </a:lnTo>
                <a:lnTo>
                  <a:pt x="0" y="52324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5739129" y="4924805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就诊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534150" y="4898897"/>
            <a:ext cx="914400" cy="314325"/>
          </a:xfrm>
          <a:custGeom>
            <a:avLst/>
            <a:gdLst/>
            <a:ahLst/>
            <a:cxnLst/>
            <a:rect l="l" t="t" r="r" b="b"/>
            <a:pathLst>
              <a:path w="914400" h="314325">
                <a:moveTo>
                  <a:pt x="862076" y="0"/>
                </a:moveTo>
                <a:lnTo>
                  <a:pt x="52324" y="0"/>
                </a:lnTo>
                <a:lnTo>
                  <a:pt x="31932" y="4103"/>
                </a:lnTo>
                <a:lnTo>
                  <a:pt x="15303" y="15303"/>
                </a:lnTo>
                <a:lnTo>
                  <a:pt x="4103" y="31932"/>
                </a:lnTo>
                <a:lnTo>
                  <a:pt x="0" y="52324"/>
                </a:lnTo>
                <a:lnTo>
                  <a:pt x="0" y="261619"/>
                </a:lnTo>
                <a:lnTo>
                  <a:pt x="4103" y="282011"/>
                </a:lnTo>
                <a:lnTo>
                  <a:pt x="15303" y="298640"/>
                </a:lnTo>
                <a:lnTo>
                  <a:pt x="31932" y="309840"/>
                </a:lnTo>
                <a:lnTo>
                  <a:pt x="52324" y="313944"/>
                </a:lnTo>
                <a:lnTo>
                  <a:pt x="862076" y="313944"/>
                </a:lnTo>
                <a:lnTo>
                  <a:pt x="882467" y="309840"/>
                </a:lnTo>
                <a:lnTo>
                  <a:pt x="899096" y="298640"/>
                </a:lnTo>
                <a:lnTo>
                  <a:pt x="910296" y="282011"/>
                </a:lnTo>
                <a:lnTo>
                  <a:pt x="914400" y="261619"/>
                </a:lnTo>
                <a:lnTo>
                  <a:pt x="914400" y="52324"/>
                </a:lnTo>
                <a:lnTo>
                  <a:pt x="910296" y="31932"/>
                </a:lnTo>
                <a:lnTo>
                  <a:pt x="899096" y="15303"/>
                </a:lnTo>
                <a:lnTo>
                  <a:pt x="882467" y="4103"/>
                </a:lnTo>
                <a:lnTo>
                  <a:pt x="862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534150" y="4898897"/>
            <a:ext cx="914400" cy="314325"/>
          </a:xfrm>
          <a:custGeom>
            <a:avLst/>
            <a:gdLst/>
            <a:ahLst/>
            <a:cxnLst/>
            <a:rect l="l" t="t" r="r" b="b"/>
            <a:pathLst>
              <a:path w="914400" h="314325">
                <a:moveTo>
                  <a:pt x="0" y="52324"/>
                </a:moveTo>
                <a:lnTo>
                  <a:pt x="4103" y="31932"/>
                </a:lnTo>
                <a:lnTo>
                  <a:pt x="15303" y="15303"/>
                </a:lnTo>
                <a:lnTo>
                  <a:pt x="31932" y="4103"/>
                </a:lnTo>
                <a:lnTo>
                  <a:pt x="52324" y="0"/>
                </a:lnTo>
                <a:lnTo>
                  <a:pt x="862076" y="0"/>
                </a:lnTo>
                <a:lnTo>
                  <a:pt x="882467" y="4103"/>
                </a:lnTo>
                <a:lnTo>
                  <a:pt x="899096" y="15303"/>
                </a:lnTo>
                <a:lnTo>
                  <a:pt x="910296" y="31932"/>
                </a:lnTo>
                <a:lnTo>
                  <a:pt x="914400" y="52324"/>
                </a:lnTo>
                <a:lnTo>
                  <a:pt x="914400" y="261619"/>
                </a:lnTo>
                <a:lnTo>
                  <a:pt x="910296" y="282011"/>
                </a:lnTo>
                <a:lnTo>
                  <a:pt x="899096" y="298640"/>
                </a:lnTo>
                <a:lnTo>
                  <a:pt x="882467" y="309840"/>
                </a:lnTo>
                <a:lnTo>
                  <a:pt x="862076" y="313944"/>
                </a:lnTo>
                <a:lnTo>
                  <a:pt x="52324" y="313944"/>
                </a:lnTo>
                <a:lnTo>
                  <a:pt x="31932" y="309840"/>
                </a:lnTo>
                <a:lnTo>
                  <a:pt x="15303" y="298640"/>
                </a:lnTo>
                <a:lnTo>
                  <a:pt x="4103" y="282011"/>
                </a:lnTo>
                <a:lnTo>
                  <a:pt x="0" y="261619"/>
                </a:lnTo>
                <a:lnTo>
                  <a:pt x="0" y="52324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6799580" y="4924805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缴费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538466" y="4898897"/>
            <a:ext cx="914400" cy="314325"/>
          </a:xfrm>
          <a:custGeom>
            <a:avLst/>
            <a:gdLst/>
            <a:ahLst/>
            <a:cxnLst/>
            <a:rect l="l" t="t" r="r" b="b"/>
            <a:pathLst>
              <a:path w="914400" h="314325">
                <a:moveTo>
                  <a:pt x="862076" y="0"/>
                </a:moveTo>
                <a:lnTo>
                  <a:pt x="52324" y="0"/>
                </a:lnTo>
                <a:lnTo>
                  <a:pt x="31932" y="4103"/>
                </a:lnTo>
                <a:lnTo>
                  <a:pt x="15303" y="15303"/>
                </a:lnTo>
                <a:lnTo>
                  <a:pt x="4103" y="31932"/>
                </a:lnTo>
                <a:lnTo>
                  <a:pt x="0" y="52324"/>
                </a:lnTo>
                <a:lnTo>
                  <a:pt x="0" y="261619"/>
                </a:lnTo>
                <a:lnTo>
                  <a:pt x="4103" y="282011"/>
                </a:lnTo>
                <a:lnTo>
                  <a:pt x="15303" y="298640"/>
                </a:lnTo>
                <a:lnTo>
                  <a:pt x="31932" y="309840"/>
                </a:lnTo>
                <a:lnTo>
                  <a:pt x="52324" y="313944"/>
                </a:lnTo>
                <a:lnTo>
                  <a:pt x="862076" y="313944"/>
                </a:lnTo>
                <a:lnTo>
                  <a:pt x="882467" y="309840"/>
                </a:lnTo>
                <a:lnTo>
                  <a:pt x="899096" y="298640"/>
                </a:lnTo>
                <a:lnTo>
                  <a:pt x="910296" y="282011"/>
                </a:lnTo>
                <a:lnTo>
                  <a:pt x="914400" y="261619"/>
                </a:lnTo>
                <a:lnTo>
                  <a:pt x="914400" y="52324"/>
                </a:lnTo>
                <a:lnTo>
                  <a:pt x="910296" y="31932"/>
                </a:lnTo>
                <a:lnTo>
                  <a:pt x="899096" y="15303"/>
                </a:lnTo>
                <a:lnTo>
                  <a:pt x="882467" y="4103"/>
                </a:lnTo>
                <a:lnTo>
                  <a:pt x="862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538466" y="4898897"/>
            <a:ext cx="914400" cy="314325"/>
          </a:xfrm>
          <a:custGeom>
            <a:avLst/>
            <a:gdLst/>
            <a:ahLst/>
            <a:cxnLst/>
            <a:rect l="l" t="t" r="r" b="b"/>
            <a:pathLst>
              <a:path w="914400" h="314325">
                <a:moveTo>
                  <a:pt x="0" y="52324"/>
                </a:moveTo>
                <a:lnTo>
                  <a:pt x="4103" y="31932"/>
                </a:lnTo>
                <a:lnTo>
                  <a:pt x="15303" y="15303"/>
                </a:lnTo>
                <a:lnTo>
                  <a:pt x="31932" y="4103"/>
                </a:lnTo>
                <a:lnTo>
                  <a:pt x="52324" y="0"/>
                </a:lnTo>
                <a:lnTo>
                  <a:pt x="862076" y="0"/>
                </a:lnTo>
                <a:lnTo>
                  <a:pt x="882467" y="4103"/>
                </a:lnTo>
                <a:lnTo>
                  <a:pt x="899096" y="15303"/>
                </a:lnTo>
                <a:lnTo>
                  <a:pt x="910296" y="31932"/>
                </a:lnTo>
                <a:lnTo>
                  <a:pt x="914400" y="52324"/>
                </a:lnTo>
                <a:lnTo>
                  <a:pt x="914400" y="261619"/>
                </a:lnTo>
                <a:lnTo>
                  <a:pt x="910296" y="282011"/>
                </a:lnTo>
                <a:lnTo>
                  <a:pt x="899096" y="298640"/>
                </a:lnTo>
                <a:lnTo>
                  <a:pt x="882467" y="309840"/>
                </a:lnTo>
                <a:lnTo>
                  <a:pt x="862076" y="313944"/>
                </a:lnTo>
                <a:lnTo>
                  <a:pt x="52324" y="313944"/>
                </a:lnTo>
                <a:lnTo>
                  <a:pt x="31932" y="309840"/>
                </a:lnTo>
                <a:lnTo>
                  <a:pt x="15303" y="298640"/>
                </a:lnTo>
                <a:lnTo>
                  <a:pt x="4103" y="282011"/>
                </a:lnTo>
                <a:lnTo>
                  <a:pt x="0" y="261619"/>
                </a:lnTo>
                <a:lnTo>
                  <a:pt x="0" y="52324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7804531" y="4924805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检查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305050" y="4932426"/>
            <a:ext cx="914400" cy="314325"/>
          </a:xfrm>
          <a:custGeom>
            <a:avLst/>
            <a:gdLst/>
            <a:ahLst/>
            <a:cxnLst/>
            <a:rect l="l" t="t" r="r" b="b"/>
            <a:pathLst>
              <a:path w="914400" h="314325">
                <a:moveTo>
                  <a:pt x="862076" y="0"/>
                </a:moveTo>
                <a:lnTo>
                  <a:pt x="52324" y="0"/>
                </a:lnTo>
                <a:lnTo>
                  <a:pt x="31932" y="4103"/>
                </a:lnTo>
                <a:lnTo>
                  <a:pt x="15303" y="15303"/>
                </a:lnTo>
                <a:lnTo>
                  <a:pt x="4103" y="31932"/>
                </a:lnTo>
                <a:lnTo>
                  <a:pt x="0" y="52324"/>
                </a:lnTo>
                <a:lnTo>
                  <a:pt x="0" y="261619"/>
                </a:lnTo>
                <a:lnTo>
                  <a:pt x="4103" y="282011"/>
                </a:lnTo>
                <a:lnTo>
                  <a:pt x="15303" y="298640"/>
                </a:lnTo>
                <a:lnTo>
                  <a:pt x="31932" y="309840"/>
                </a:lnTo>
                <a:lnTo>
                  <a:pt x="52324" y="313944"/>
                </a:lnTo>
                <a:lnTo>
                  <a:pt x="862076" y="313944"/>
                </a:lnTo>
                <a:lnTo>
                  <a:pt x="882467" y="309840"/>
                </a:lnTo>
                <a:lnTo>
                  <a:pt x="899096" y="298640"/>
                </a:lnTo>
                <a:lnTo>
                  <a:pt x="910296" y="282011"/>
                </a:lnTo>
                <a:lnTo>
                  <a:pt x="914400" y="261619"/>
                </a:lnTo>
                <a:lnTo>
                  <a:pt x="914400" y="52324"/>
                </a:lnTo>
                <a:lnTo>
                  <a:pt x="910296" y="31932"/>
                </a:lnTo>
                <a:lnTo>
                  <a:pt x="899096" y="15303"/>
                </a:lnTo>
                <a:lnTo>
                  <a:pt x="882467" y="4103"/>
                </a:lnTo>
                <a:lnTo>
                  <a:pt x="862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305050" y="4932426"/>
            <a:ext cx="914400" cy="314325"/>
          </a:xfrm>
          <a:custGeom>
            <a:avLst/>
            <a:gdLst/>
            <a:ahLst/>
            <a:cxnLst/>
            <a:rect l="l" t="t" r="r" b="b"/>
            <a:pathLst>
              <a:path w="914400" h="314325">
                <a:moveTo>
                  <a:pt x="0" y="52324"/>
                </a:moveTo>
                <a:lnTo>
                  <a:pt x="4103" y="31932"/>
                </a:lnTo>
                <a:lnTo>
                  <a:pt x="15303" y="15303"/>
                </a:lnTo>
                <a:lnTo>
                  <a:pt x="31932" y="4103"/>
                </a:lnTo>
                <a:lnTo>
                  <a:pt x="52324" y="0"/>
                </a:lnTo>
                <a:lnTo>
                  <a:pt x="862076" y="0"/>
                </a:lnTo>
                <a:lnTo>
                  <a:pt x="882467" y="4103"/>
                </a:lnTo>
                <a:lnTo>
                  <a:pt x="899096" y="15303"/>
                </a:lnTo>
                <a:lnTo>
                  <a:pt x="910296" y="31932"/>
                </a:lnTo>
                <a:lnTo>
                  <a:pt x="914400" y="52324"/>
                </a:lnTo>
                <a:lnTo>
                  <a:pt x="914400" y="261619"/>
                </a:lnTo>
                <a:lnTo>
                  <a:pt x="910296" y="282011"/>
                </a:lnTo>
                <a:lnTo>
                  <a:pt x="899096" y="298640"/>
                </a:lnTo>
                <a:lnTo>
                  <a:pt x="882467" y="309840"/>
                </a:lnTo>
                <a:lnTo>
                  <a:pt x="862076" y="313944"/>
                </a:lnTo>
                <a:lnTo>
                  <a:pt x="52324" y="313944"/>
                </a:lnTo>
                <a:lnTo>
                  <a:pt x="31932" y="309840"/>
                </a:lnTo>
                <a:lnTo>
                  <a:pt x="15303" y="298640"/>
                </a:lnTo>
                <a:lnTo>
                  <a:pt x="4103" y="282011"/>
                </a:lnTo>
                <a:lnTo>
                  <a:pt x="0" y="261619"/>
                </a:lnTo>
                <a:lnTo>
                  <a:pt x="0" y="52324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2482088" y="4957952"/>
            <a:ext cx="560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找医生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178802" y="5316473"/>
            <a:ext cx="1298575" cy="314325"/>
          </a:xfrm>
          <a:custGeom>
            <a:avLst/>
            <a:gdLst/>
            <a:ahLst/>
            <a:cxnLst/>
            <a:rect l="l" t="t" r="r" b="b"/>
            <a:pathLst>
              <a:path w="1298575" h="314325">
                <a:moveTo>
                  <a:pt x="1246124" y="0"/>
                </a:moveTo>
                <a:lnTo>
                  <a:pt x="52324" y="0"/>
                </a:lnTo>
                <a:lnTo>
                  <a:pt x="31932" y="4103"/>
                </a:lnTo>
                <a:lnTo>
                  <a:pt x="15303" y="15303"/>
                </a:lnTo>
                <a:lnTo>
                  <a:pt x="4103" y="31932"/>
                </a:lnTo>
                <a:lnTo>
                  <a:pt x="0" y="52323"/>
                </a:lnTo>
                <a:lnTo>
                  <a:pt x="0" y="261619"/>
                </a:lnTo>
                <a:lnTo>
                  <a:pt x="4103" y="281984"/>
                </a:lnTo>
                <a:lnTo>
                  <a:pt x="15303" y="298616"/>
                </a:lnTo>
                <a:lnTo>
                  <a:pt x="31932" y="309831"/>
                </a:lnTo>
                <a:lnTo>
                  <a:pt x="52324" y="313944"/>
                </a:lnTo>
                <a:lnTo>
                  <a:pt x="1246124" y="313944"/>
                </a:lnTo>
                <a:lnTo>
                  <a:pt x="1266515" y="309831"/>
                </a:lnTo>
                <a:lnTo>
                  <a:pt x="1283144" y="298616"/>
                </a:lnTo>
                <a:lnTo>
                  <a:pt x="1294344" y="281984"/>
                </a:lnTo>
                <a:lnTo>
                  <a:pt x="1298448" y="261619"/>
                </a:lnTo>
                <a:lnTo>
                  <a:pt x="1298448" y="52323"/>
                </a:lnTo>
                <a:lnTo>
                  <a:pt x="1294344" y="31932"/>
                </a:lnTo>
                <a:lnTo>
                  <a:pt x="1283144" y="15303"/>
                </a:lnTo>
                <a:lnTo>
                  <a:pt x="1266515" y="4103"/>
                </a:lnTo>
                <a:lnTo>
                  <a:pt x="12461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178802" y="5316473"/>
            <a:ext cx="1298575" cy="314325"/>
          </a:xfrm>
          <a:custGeom>
            <a:avLst/>
            <a:gdLst/>
            <a:ahLst/>
            <a:cxnLst/>
            <a:rect l="l" t="t" r="r" b="b"/>
            <a:pathLst>
              <a:path w="1298575" h="314325">
                <a:moveTo>
                  <a:pt x="0" y="52323"/>
                </a:moveTo>
                <a:lnTo>
                  <a:pt x="4103" y="31932"/>
                </a:lnTo>
                <a:lnTo>
                  <a:pt x="15303" y="15303"/>
                </a:lnTo>
                <a:lnTo>
                  <a:pt x="31932" y="4103"/>
                </a:lnTo>
                <a:lnTo>
                  <a:pt x="52324" y="0"/>
                </a:lnTo>
                <a:lnTo>
                  <a:pt x="1246124" y="0"/>
                </a:lnTo>
                <a:lnTo>
                  <a:pt x="1266515" y="4103"/>
                </a:lnTo>
                <a:lnTo>
                  <a:pt x="1283144" y="15303"/>
                </a:lnTo>
                <a:lnTo>
                  <a:pt x="1294344" y="31932"/>
                </a:lnTo>
                <a:lnTo>
                  <a:pt x="1298448" y="52323"/>
                </a:lnTo>
                <a:lnTo>
                  <a:pt x="1298448" y="261619"/>
                </a:lnTo>
                <a:lnTo>
                  <a:pt x="1294344" y="281984"/>
                </a:lnTo>
                <a:lnTo>
                  <a:pt x="1283144" y="298616"/>
                </a:lnTo>
                <a:lnTo>
                  <a:pt x="1266515" y="309831"/>
                </a:lnTo>
                <a:lnTo>
                  <a:pt x="1246124" y="313944"/>
                </a:lnTo>
                <a:lnTo>
                  <a:pt x="52324" y="313944"/>
                </a:lnTo>
                <a:lnTo>
                  <a:pt x="31932" y="309831"/>
                </a:lnTo>
                <a:lnTo>
                  <a:pt x="15303" y="298616"/>
                </a:lnTo>
                <a:lnTo>
                  <a:pt x="4103" y="281984"/>
                </a:lnTo>
                <a:lnTo>
                  <a:pt x="0" y="261619"/>
                </a:lnTo>
                <a:lnTo>
                  <a:pt x="0" y="52323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7332726" y="5342077"/>
            <a:ext cx="9906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入</a:t>
            </a:r>
            <a:r>
              <a:rPr sz="1400" b="1" spc="-10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/</a:t>
            </a:r>
            <a:r>
              <a:rPr sz="1400" b="1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出院手续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473446" y="5316473"/>
            <a:ext cx="786765" cy="314325"/>
          </a:xfrm>
          <a:custGeom>
            <a:avLst/>
            <a:gdLst/>
            <a:ahLst/>
            <a:cxnLst/>
            <a:rect l="l" t="t" r="r" b="b"/>
            <a:pathLst>
              <a:path w="786764" h="314325">
                <a:moveTo>
                  <a:pt x="734059" y="0"/>
                </a:moveTo>
                <a:lnTo>
                  <a:pt x="52324" y="0"/>
                </a:lnTo>
                <a:lnTo>
                  <a:pt x="31932" y="4103"/>
                </a:lnTo>
                <a:lnTo>
                  <a:pt x="15303" y="15303"/>
                </a:lnTo>
                <a:lnTo>
                  <a:pt x="4103" y="31932"/>
                </a:lnTo>
                <a:lnTo>
                  <a:pt x="0" y="52323"/>
                </a:lnTo>
                <a:lnTo>
                  <a:pt x="0" y="261619"/>
                </a:lnTo>
                <a:lnTo>
                  <a:pt x="4103" y="281984"/>
                </a:lnTo>
                <a:lnTo>
                  <a:pt x="15303" y="298616"/>
                </a:lnTo>
                <a:lnTo>
                  <a:pt x="31932" y="309831"/>
                </a:lnTo>
                <a:lnTo>
                  <a:pt x="52324" y="313944"/>
                </a:lnTo>
                <a:lnTo>
                  <a:pt x="734059" y="313944"/>
                </a:lnTo>
                <a:lnTo>
                  <a:pt x="754451" y="309831"/>
                </a:lnTo>
                <a:lnTo>
                  <a:pt x="771080" y="298616"/>
                </a:lnTo>
                <a:lnTo>
                  <a:pt x="782280" y="281984"/>
                </a:lnTo>
                <a:lnTo>
                  <a:pt x="786383" y="261619"/>
                </a:lnTo>
                <a:lnTo>
                  <a:pt x="786383" y="52323"/>
                </a:lnTo>
                <a:lnTo>
                  <a:pt x="782280" y="31932"/>
                </a:lnTo>
                <a:lnTo>
                  <a:pt x="771080" y="15303"/>
                </a:lnTo>
                <a:lnTo>
                  <a:pt x="754451" y="4103"/>
                </a:lnTo>
                <a:lnTo>
                  <a:pt x="734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473446" y="5316473"/>
            <a:ext cx="786765" cy="314325"/>
          </a:xfrm>
          <a:custGeom>
            <a:avLst/>
            <a:gdLst/>
            <a:ahLst/>
            <a:cxnLst/>
            <a:rect l="l" t="t" r="r" b="b"/>
            <a:pathLst>
              <a:path w="786764" h="314325">
                <a:moveTo>
                  <a:pt x="0" y="52323"/>
                </a:moveTo>
                <a:lnTo>
                  <a:pt x="4103" y="31932"/>
                </a:lnTo>
                <a:lnTo>
                  <a:pt x="15303" y="15303"/>
                </a:lnTo>
                <a:lnTo>
                  <a:pt x="31932" y="4103"/>
                </a:lnTo>
                <a:lnTo>
                  <a:pt x="52324" y="0"/>
                </a:lnTo>
                <a:lnTo>
                  <a:pt x="734059" y="0"/>
                </a:lnTo>
                <a:lnTo>
                  <a:pt x="754451" y="4103"/>
                </a:lnTo>
                <a:lnTo>
                  <a:pt x="771080" y="15303"/>
                </a:lnTo>
                <a:lnTo>
                  <a:pt x="782280" y="31932"/>
                </a:lnTo>
                <a:lnTo>
                  <a:pt x="786383" y="52323"/>
                </a:lnTo>
                <a:lnTo>
                  <a:pt x="786383" y="261619"/>
                </a:lnTo>
                <a:lnTo>
                  <a:pt x="782280" y="281984"/>
                </a:lnTo>
                <a:lnTo>
                  <a:pt x="771080" y="298616"/>
                </a:lnTo>
                <a:lnTo>
                  <a:pt x="754451" y="309831"/>
                </a:lnTo>
                <a:lnTo>
                  <a:pt x="734059" y="313944"/>
                </a:lnTo>
                <a:lnTo>
                  <a:pt x="52324" y="313944"/>
                </a:lnTo>
                <a:lnTo>
                  <a:pt x="31932" y="309831"/>
                </a:lnTo>
                <a:lnTo>
                  <a:pt x="15303" y="298616"/>
                </a:lnTo>
                <a:lnTo>
                  <a:pt x="4103" y="281984"/>
                </a:lnTo>
                <a:lnTo>
                  <a:pt x="0" y="261619"/>
                </a:lnTo>
                <a:lnTo>
                  <a:pt x="0" y="52323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5587110" y="5342077"/>
            <a:ext cx="5607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取报告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896350" y="4888229"/>
            <a:ext cx="1153795" cy="314325"/>
          </a:xfrm>
          <a:custGeom>
            <a:avLst/>
            <a:gdLst/>
            <a:ahLst/>
            <a:cxnLst/>
            <a:rect l="l" t="t" r="r" b="b"/>
            <a:pathLst>
              <a:path w="1153795" h="314325">
                <a:moveTo>
                  <a:pt x="1101344" y="0"/>
                </a:moveTo>
                <a:lnTo>
                  <a:pt x="52324" y="0"/>
                </a:lnTo>
                <a:lnTo>
                  <a:pt x="31932" y="4103"/>
                </a:lnTo>
                <a:lnTo>
                  <a:pt x="15303" y="15303"/>
                </a:lnTo>
                <a:lnTo>
                  <a:pt x="4103" y="31932"/>
                </a:lnTo>
                <a:lnTo>
                  <a:pt x="0" y="52324"/>
                </a:lnTo>
                <a:lnTo>
                  <a:pt x="0" y="261620"/>
                </a:lnTo>
                <a:lnTo>
                  <a:pt x="4103" y="282011"/>
                </a:lnTo>
                <a:lnTo>
                  <a:pt x="15303" y="298640"/>
                </a:lnTo>
                <a:lnTo>
                  <a:pt x="31932" y="309840"/>
                </a:lnTo>
                <a:lnTo>
                  <a:pt x="52324" y="313944"/>
                </a:lnTo>
                <a:lnTo>
                  <a:pt x="1101344" y="313944"/>
                </a:lnTo>
                <a:lnTo>
                  <a:pt x="1121735" y="309840"/>
                </a:lnTo>
                <a:lnTo>
                  <a:pt x="1138364" y="298640"/>
                </a:lnTo>
                <a:lnTo>
                  <a:pt x="1149564" y="282011"/>
                </a:lnTo>
                <a:lnTo>
                  <a:pt x="1153668" y="261620"/>
                </a:lnTo>
                <a:lnTo>
                  <a:pt x="1153668" y="52324"/>
                </a:lnTo>
                <a:lnTo>
                  <a:pt x="1149564" y="31932"/>
                </a:lnTo>
                <a:lnTo>
                  <a:pt x="1138364" y="15303"/>
                </a:lnTo>
                <a:lnTo>
                  <a:pt x="1121735" y="4103"/>
                </a:lnTo>
                <a:lnTo>
                  <a:pt x="1101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896350" y="4888229"/>
            <a:ext cx="1153795" cy="314325"/>
          </a:xfrm>
          <a:custGeom>
            <a:avLst/>
            <a:gdLst/>
            <a:ahLst/>
            <a:cxnLst/>
            <a:rect l="l" t="t" r="r" b="b"/>
            <a:pathLst>
              <a:path w="1153795" h="314325">
                <a:moveTo>
                  <a:pt x="0" y="52324"/>
                </a:moveTo>
                <a:lnTo>
                  <a:pt x="4103" y="31932"/>
                </a:lnTo>
                <a:lnTo>
                  <a:pt x="15303" y="15303"/>
                </a:lnTo>
                <a:lnTo>
                  <a:pt x="31932" y="4103"/>
                </a:lnTo>
                <a:lnTo>
                  <a:pt x="52324" y="0"/>
                </a:lnTo>
                <a:lnTo>
                  <a:pt x="1101344" y="0"/>
                </a:lnTo>
                <a:lnTo>
                  <a:pt x="1121735" y="4103"/>
                </a:lnTo>
                <a:lnTo>
                  <a:pt x="1138364" y="15303"/>
                </a:lnTo>
                <a:lnTo>
                  <a:pt x="1149564" y="31932"/>
                </a:lnTo>
                <a:lnTo>
                  <a:pt x="1153668" y="52324"/>
                </a:lnTo>
                <a:lnTo>
                  <a:pt x="1153668" y="261620"/>
                </a:lnTo>
                <a:lnTo>
                  <a:pt x="1149564" y="282011"/>
                </a:lnTo>
                <a:lnTo>
                  <a:pt x="1138364" y="298640"/>
                </a:lnTo>
                <a:lnTo>
                  <a:pt x="1121735" y="309840"/>
                </a:lnTo>
                <a:lnTo>
                  <a:pt x="1101344" y="313944"/>
                </a:lnTo>
                <a:lnTo>
                  <a:pt x="52324" y="313944"/>
                </a:lnTo>
                <a:lnTo>
                  <a:pt x="31932" y="309840"/>
                </a:lnTo>
                <a:lnTo>
                  <a:pt x="15303" y="298640"/>
                </a:lnTo>
                <a:lnTo>
                  <a:pt x="4103" y="282011"/>
                </a:lnTo>
                <a:lnTo>
                  <a:pt x="0" y="261620"/>
                </a:lnTo>
                <a:lnTo>
                  <a:pt x="0" y="52324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9103614" y="4914138"/>
            <a:ext cx="739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电话随访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319265" y="5316473"/>
            <a:ext cx="786765" cy="314325"/>
          </a:xfrm>
          <a:custGeom>
            <a:avLst/>
            <a:gdLst/>
            <a:ahLst/>
            <a:cxnLst/>
            <a:rect l="l" t="t" r="r" b="b"/>
            <a:pathLst>
              <a:path w="786765" h="314325">
                <a:moveTo>
                  <a:pt x="734060" y="0"/>
                </a:moveTo>
                <a:lnTo>
                  <a:pt x="52324" y="0"/>
                </a:lnTo>
                <a:lnTo>
                  <a:pt x="31932" y="4103"/>
                </a:lnTo>
                <a:lnTo>
                  <a:pt x="15303" y="15303"/>
                </a:lnTo>
                <a:lnTo>
                  <a:pt x="4103" y="31932"/>
                </a:lnTo>
                <a:lnTo>
                  <a:pt x="0" y="52323"/>
                </a:lnTo>
                <a:lnTo>
                  <a:pt x="0" y="261619"/>
                </a:lnTo>
                <a:lnTo>
                  <a:pt x="4103" y="281984"/>
                </a:lnTo>
                <a:lnTo>
                  <a:pt x="15303" y="298616"/>
                </a:lnTo>
                <a:lnTo>
                  <a:pt x="31932" y="309831"/>
                </a:lnTo>
                <a:lnTo>
                  <a:pt x="52324" y="313944"/>
                </a:lnTo>
                <a:lnTo>
                  <a:pt x="734060" y="313944"/>
                </a:lnTo>
                <a:lnTo>
                  <a:pt x="754451" y="309831"/>
                </a:lnTo>
                <a:lnTo>
                  <a:pt x="771080" y="298616"/>
                </a:lnTo>
                <a:lnTo>
                  <a:pt x="782280" y="281984"/>
                </a:lnTo>
                <a:lnTo>
                  <a:pt x="786384" y="261619"/>
                </a:lnTo>
                <a:lnTo>
                  <a:pt x="786384" y="52323"/>
                </a:lnTo>
                <a:lnTo>
                  <a:pt x="782280" y="31932"/>
                </a:lnTo>
                <a:lnTo>
                  <a:pt x="771080" y="15303"/>
                </a:lnTo>
                <a:lnTo>
                  <a:pt x="754451" y="4103"/>
                </a:lnTo>
                <a:lnTo>
                  <a:pt x="7340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319265" y="5316473"/>
            <a:ext cx="786765" cy="314325"/>
          </a:xfrm>
          <a:custGeom>
            <a:avLst/>
            <a:gdLst/>
            <a:ahLst/>
            <a:cxnLst/>
            <a:rect l="l" t="t" r="r" b="b"/>
            <a:pathLst>
              <a:path w="786765" h="314325">
                <a:moveTo>
                  <a:pt x="0" y="52323"/>
                </a:moveTo>
                <a:lnTo>
                  <a:pt x="4103" y="31932"/>
                </a:lnTo>
                <a:lnTo>
                  <a:pt x="15303" y="15303"/>
                </a:lnTo>
                <a:lnTo>
                  <a:pt x="31932" y="4103"/>
                </a:lnTo>
                <a:lnTo>
                  <a:pt x="52324" y="0"/>
                </a:lnTo>
                <a:lnTo>
                  <a:pt x="734060" y="0"/>
                </a:lnTo>
                <a:lnTo>
                  <a:pt x="754451" y="4103"/>
                </a:lnTo>
                <a:lnTo>
                  <a:pt x="771080" y="15303"/>
                </a:lnTo>
                <a:lnTo>
                  <a:pt x="782280" y="31932"/>
                </a:lnTo>
                <a:lnTo>
                  <a:pt x="786384" y="52323"/>
                </a:lnTo>
                <a:lnTo>
                  <a:pt x="786384" y="261619"/>
                </a:lnTo>
                <a:lnTo>
                  <a:pt x="782280" y="281984"/>
                </a:lnTo>
                <a:lnTo>
                  <a:pt x="771080" y="298616"/>
                </a:lnTo>
                <a:lnTo>
                  <a:pt x="754451" y="309831"/>
                </a:lnTo>
                <a:lnTo>
                  <a:pt x="734060" y="313944"/>
                </a:lnTo>
                <a:lnTo>
                  <a:pt x="52324" y="313944"/>
                </a:lnTo>
                <a:lnTo>
                  <a:pt x="31932" y="309831"/>
                </a:lnTo>
                <a:lnTo>
                  <a:pt x="15303" y="298616"/>
                </a:lnTo>
                <a:lnTo>
                  <a:pt x="4103" y="281984"/>
                </a:lnTo>
                <a:lnTo>
                  <a:pt x="0" y="261619"/>
                </a:lnTo>
                <a:lnTo>
                  <a:pt x="0" y="52323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 txBox="1"/>
          <p:nvPr/>
        </p:nvSpPr>
        <p:spPr>
          <a:xfrm>
            <a:off x="6521322" y="5342077"/>
            <a:ext cx="3822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取药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129027" y="1909559"/>
            <a:ext cx="2570606" cy="46000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993135" y="1879053"/>
            <a:ext cx="840943" cy="5895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188464" y="1949195"/>
            <a:ext cx="2461260" cy="352425"/>
          </a:xfrm>
          <a:custGeom>
            <a:avLst/>
            <a:gdLst/>
            <a:ahLst/>
            <a:cxnLst/>
            <a:rect l="l" t="t" r="r" b="b"/>
            <a:pathLst>
              <a:path w="2461260" h="352425">
                <a:moveTo>
                  <a:pt x="0" y="352043"/>
                </a:moveTo>
                <a:lnTo>
                  <a:pt x="2461260" y="352043"/>
                </a:lnTo>
                <a:lnTo>
                  <a:pt x="2461260" y="0"/>
                </a:lnTo>
                <a:lnTo>
                  <a:pt x="0" y="0"/>
                </a:lnTo>
                <a:lnTo>
                  <a:pt x="0" y="352043"/>
                </a:lnTo>
                <a:close/>
              </a:path>
            </a:pathLst>
          </a:custGeom>
          <a:solidFill>
            <a:srgbClr val="2EBA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3177920" y="1960321"/>
            <a:ext cx="482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诊前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431535" y="1900415"/>
            <a:ext cx="2825115" cy="4600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423659" y="1869909"/>
            <a:ext cx="840943" cy="5895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490971" y="1940051"/>
            <a:ext cx="2715895" cy="352425"/>
          </a:xfrm>
          <a:custGeom>
            <a:avLst/>
            <a:gdLst/>
            <a:ahLst/>
            <a:cxnLst/>
            <a:rect l="l" t="t" r="r" b="b"/>
            <a:pathLst>
              <a:path w="2715895" h="352425">
                <a:moveTo>
                  <a:pt x="0" y="352044"/>
                </a:moveTo>
                <a:lnTo>
                  <a:pt x="2715768" y="352044"/>
                </a:lnTo>
                <a:lnTo>
                  <a:pt x="2715768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solidFill>
            <a:srgbClr val="2EBA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 txBox="1"/>
          <p:nvPr/>
        </p:nvSpPr>
        <p:spPr>
          <a:xfrm>
            <a:off x="6608444" y="1951482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诊中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61" y="934974"/>
            <a:ext cx="12192000" cy="29209"/>
          </a:xfrm>
          <a:custGeom>
            <a:avLst/>
            <a:gdLst/>
            <a:ahLst/>
            <a:cxnLst/>
            <a:rect l="l" t="t" r="r" b="b"/>
            <a:pathLst>
              <a:path w="12192000" h="29209">
                <a:moveTo>
                  <a:pt x="0" y="29083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856488" y="1022603"/>
            <a:ext cx="735685" cy="48108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883919" y="2892590"/>
            <a:ext cx="679284" cy="112289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915924" y="1062227"/>
            <a:ext cx="626745" cy="4703445"/>
          </a:xfrm>
          <a:custGeom>
            <a:avLst/>
            <a:gdLst/>
            <a:ahLst/>
            <a:cxnLst/>
            <a:rect l="l" t="t" r="r" b="b"/>
            <a:pathLst>
              <a:path w="626744" h="4703445">
                <a:moveTo>
                  <a:pt x="0" y="4703064"/>
                </a:moveTo>
                <a:lnTo>
                  <a:pt x="626363" y="4703064"/>
                </a:lnTo>
                <a:lnTo>
                  <a:pt x="626363" y="0"/>
                </a:lnTo>
                <a:lnTo>
                  <a:pt x="0" y="0"/>
                </a:lnTo>
                <a:lnTo>
                  <a:pt x="0" y="4703064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 txBox="1"/>
          <p:nvPr/>
        </p:nvSpPr>
        <p:spPr>
          <a:xfrm>
            <a:off x="1037336" y="2967355"/>
            <a:ext cx="38227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面向 患者 的服 务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854963" y="5718047"/>
            <a:ext cx="735685" cy="101163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883919" y="5795771"/>
            <a:ext cx="679284" cy="90939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914400" y="5757671"/>
            <a:ext cx="626745" cy="904240"/>
          </a:xfrm>
          <a:custGeom>
            <a:avLst/>
            <a:gdLst/>
            <a:ahLst/>
            <a:cxnLst/>
            <a:rect l="l" t="t" r="r" b="b"/>
            <a:pathLst>
              <a:path w="626744" h="904240">
                <a:moveTo>
                  <a:pt x="0" y="903731"/>
                </a:moveTo>
                <a:lnTo>
                  <a:pt x="626363" y="903731"/>
                </a:lnTo>
                <a:lnTo>
                  <a:pt x="626363" y="0"/>
                </a:lnTo>
                <a:lnTo>
                  <a:pt x="0" y="0"/>
                </a:lnTo>
                <a:lnTo>
                  <a:pt x="0" y="903731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167127" y="5757671"/>
            <a:ext cx="9471660" cy="91135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481327" y="5725662"/>
            <a:ext cx="735685" cy="101011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508760" y="6016752"/>
            <a:ext cx="679284" cy="48279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540763" y="5765291"/>
            <a:ext cx="626745" cy="902335"/>
          </a:xfrm>
          <a:custGeom>
            <a:avLst/>
            <a:gdLst/>
            <a:ahLst/>
            <a:cxnLst/>
            <a:rect l="l" t="t" r="r" b="b"/>
            <a:pathLst>
              <a:path w="626744" h="902334">
                <a:moveTo>
                  <a:pt x="0" y="902208"/>
                </a:moveTo>
                <a:lnTo>
                  <a:pt x="626363" y="902208"/>
                </a:lnTo>
                <a:lnTo>
                  <a:pt x="626363" y="0"/>
                </a:lnTo>
                <a:lnTo>
                  <a:pt x="0" y="0"/>
                </a:lnTo>
                <a:lnTo>
                  <a:pt x="0" y="902208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 txBox="1"/>
          <p:nvPr/>
        </p:nvSpPr>
        <p:spPr>
          <a:xfrm>
            <a:off x="1036726" y="5870854"/>
            <a:ext cx="100838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面向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ts val="1620"/>
              </a:lnSpc>
              <a:spcBef>
                <a:spcPts val="160"/>
              </a:spcBef>
              <a:tabLst>
                <a:tab pos="638810" algn="l"/>
              </a:tabLst>
            </a:pPr>
            <a:r>
              <a:rPr sz="2100" baseline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医生	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线上 服务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306573" y="6054090"/>
            <a:ext cx="1161415" cy="312420"/>
          </a:xfrm>
          <a:custGeom>
            <a:avLst/>
            <a:gdLst/>
            <a:ahLst/>
            <a:cxnLst/>
            <a:rect l="l" t="t" r="r" b="b"/>
            <a:pathLst>
              <a:path w="1161414" h="312420">
                <a:moveTo>
                  <a:pt x="1109217" y="0"/>
                </a:moveTo>
                <a:lnTo>
                  <a:pt x="52069" y="0"/>
                </a:lnTo>
                <a:lnTo>
                  <a:pt x="31825" y="4092"/>
                </a:lnTo>
                <a:lnTo>
                  <a:pt x="15271" y="15252"/>
                </a:lnTo>
                <a:lnTo>
                  <a:pt x="4099" y="31803"/>
                </a:lnTo>
                <a:lnTo>
                  <a:pt x="0" y="52070"/>
                </a:lnTo>
                <a:lnTo>
                  <a:pt x="0" y="260350"/>
                </a:lnTo>
                <a:lnTo>
                  <a:pt x="4099" y="280616"/>
                </a:lnTo>
                <a:lnTo>
                  <a:pt x="15271" y="297167"/>
                </a:lnTo>
                <a:lnTo>
                  <a:pt x="31825" y="308327"/>
                </a:lnTo>
                <a:lnTo>
                  <a:pt x="52069" y="312420"/>
                </a:lnTo>
                <a:lnTo>
                  <a:pt x="1109217" y="312420"/>
                </a:lnTo>
                <a:lnTo>
                  <a:pt x="1129462" y="308327"/>
                </a:lnTo>
                <a:lnTo>
                  <a:pt x="1146016" y="297167"/>
                </a:lnTo>
                <a:lnTo>
                  <a:pt x="1157188" y="280616"/>
                </a:lnTo>
                <a:lnTo>
                  <a:pt x="1161288" y="260350"/>
                </a:lnTo>
                <a:lnTo>
                  <a:pt x="1161288" y="52070"/>
                </a:lnTo>
                <a:lnTo>
                  <a:pt x="1157188" y="31803"/>
                </a:lnTo>
                <a:lnTo>
                  <a:pt x="1146016" y="15252"/>
                </a:lnTo>
                <a:lnTo>
                  <a:pt x="1129462" y="4092"/>
                </a:lnTo>
                <a:lnTo>
                  <a:pt x="1109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306573" y="6054090"/>
            <a:ext cx="1161415" cy="312420"/>
          </a:xfrm>
          <a:custGeom>
            <a:avLst/>
            <a:gdLst/>
            <a:ahLst/>
            <a:cxnLst/>
            <a:rect l="l" t="t" r="r" b="b"/>
            <a:pathLst>
              <a:path w="1161414" h="312420">
                <a:moveTo>
                  <a:pt x="0" y="52070"/>
                </a:moveTo>
                <a:lnTo>
                  <a:pt x="4099" y="31803"/>
                </a:lnTo>
                <a:lnTo>
                  <a:pt x="15271" y="15252"/>
                </a:lnTo>
                <a:lnTo>
                  <a:pt x="31825" y="4092"/>
                </a:lnTo>
                <a:lnTo>
                  <a:pt x="52069" y="0"/>
                </a:lnTo>
                <a:lnTo>
                  <a:pt x="1109217" y="0"/>
                </a:lnTo>
                <a:lnTo>
                  <a:pt x="1129462" y="4092"/>
                </a:lnTo>
                <a:lnTo>
                  <a:pt x="1146016" y="15252"/>
                </a:lnTo>
                <a:lnTo>
                  <a:pt x="1157188" y="31803"/>
                </a:lnTo>
                <a:lnTo>
                  <a:pt x="1161288" y="52070"/>
                </a:lnTo>
                <a:lnTo>
                  <a:pt x="1161288" y="260350"/>
                </a:lnTo>
                <a:lnTo>
                  <a:pt x="1157188" y="280616"/>
                </a:lnTo>
                <a:lnTo>
                  <a:pt x="1146016" y="297167"/>
                </a:lnTo>
                <a:lnTo>
                  <a:pt x="1129462" y="308327"/>
                </a:lnTo>
                <a:lnTo>
                  <a:pt x="1109217" y="312420"/>
                </a:lnTo>
                <a:lnTo>
                  <a:pt x="52069" y="312420"/>
                </a:lnTo>
                <a:lnTo>
                  <a:pt x="31825" y="308327"/>
                </a:lnTo>
                <a:lnTo>
                  <a:pt x="15271" y="297167"/>
                </a:lnTo>
                <a:lnTo>
                  <a:pt x="4099" y="280616"/>
                </a:lnTo>
                <a:lnTo>
                  <a:pt x="0" y="260350"/>
                </a:lnTo>
                <a:lnTo>
                  <a:pt x="0" y="5207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 txBox="1"/>
          <p:nvPr/>
        </p:nvSpPr>
        <p:spPr>
          <a:xfrm>
            <a:off x="2517394" y="6079337"/>
            <a:ext cx="739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远程会诊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001005" y="6061709"/>
            <a:ext cx="1163320" cy="312420"/>
          </a:xfrm>
          <a:custGeom>
            <a:avLst/>
            <a:gdLst/>
            <a:ahLst/>
            <a:cxnLst/>
            <a:rect l="l" t="t" r="r" b="b"/>
            <a:pathLst>
              <a:path w="1163320" h="312420">
                <a:moveTo>
                  <a:pt x="1110742" y="0"/>
                </a:moveTo>
                <a:lnTo>
                  <a:pt x="52070" y="0"/>
                </a:lnTo>
                <a:lnTo>
                  <a:pt x="31825" y="4092"/>
                </a:lnTo>
                <a:lnTo>
                  <a:pt x="15271" y="15252"/>
                </a:lnTo>
                <a:lnTo>
                  <a:pt x="4099" y="31803"/>
                </a:lnTo>
                <a:lnTo>
                  <a:pt x="0" y="52069"/>
                </a:lnTo>
                <a:lnTo>
                  <a:pt x="0" y="260349"/>
                </a:lnTo>
                <a:lnTo>
                  <a:pt x="4099" y="280616"/>
                </a:lnTo>
                <a:lnTo>
                  <a:pt x="15271" y="297167"/>
                </a:lnTo>
                <a:lnTo>
                  <a:pt x="31825" y="308327"/>
                </a:lnTo>
                <a:lnTo>
                  <a:pt x="52070" y="312419"/>
                </a:lnTo>
                <a:lnTo>
                  <a:pt x="1110742" y="312419"/>
                </a:lnTo>
                <a:lnTo>
                  <a:pt x="1130986" y="308327"/>
                </a:lnTo>
                <a:lnTo>
                  <a:pt x="1147540" y="297167"/>
                </a:lnTo>
                <a:lnTo>
                  <a:pt x="1158712" y="280616"/>
                </a:lnTo>
                <a:lnTo>
                  <a:pt x="1162812" y="260349"/>
                </a:lnTo>
                <a:lnTo>
                  <a:pt x="1162812" y="52069"/>
                </a:lnTo>
                <a:lnTo>
                  <a:pt x="1158712" y="31803"/>
                </a:lnTo>
                <a:lnTo>
                  <a:pt x="1147540" y="15252"/>
                </a:lnTo>
                <a:lnTo>
                  <a:pt x="1130986" y="4092"/>
                </a:lnTo>
                <a:lnTo>
                  <a:pt x="11107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5001005" y="6061709"/>
            <a:ext cx="1163320" cy="312420"/>
          </a:xfrm>
          <a:custGeom>
            <a:avLst/>
            <a:gdLst/>
            <a:ahLst/>
            <a:cxnLst/>
            <a:rect l="l" t="t" r="r" b="b"/>
            <a:pathLst>
              <a:path w="1163320" h="312420">
                <a:moveTo>
                  <a:pt x="0" y="52069"/>
                </a:moveTo>
                <a:lnTo>
                  <a:pt x="4099" y="31803"/>
                </a:lnTo>
                <a:lnTo>
                  <a:pt x="15271" y="15252"/>
                </a:lnTo>
                <a:lnTo>
                  <a:pt x="31825" y="4092"/>
                </a:lnTo>
                <a:lnTo>
                  <a:pt x="52070" y="0"/>
                </a:lnTo>
                <a:lnTo>
                  <a:pt x="1110742" y="0"/>
                </a:lnTo>
                <a:lnTo>
                  <a:pt x="1130986" y="4092"/>
                </a:lnTo>
                <a:lnTo>
                  <a:pt x="1147540" y="15252"/>
                </a:lnTo>
                <a:lnTo>
                  <a:pt x="1158712" y="31803"/>
                </a:lnTo>
                <a:lnTo>
                  <a:pt x="1162812" y="52069"/>
                </a:lnTo>
                <a:lnTo>
                  <a:pt x="1162812" y="260349"/>
                </a:lnTo>
                <a:lnTo>
                  <a:pt x="1158712" y="280616"/>
                </a:lnTo>
                <a:lnTo>
                  <a:pt x="1147540" y="297167"/>
                </a:lnTo>
                <a:lnTo>
                  <a:pt x="1130986" y="308327"/>
                </a:lnTo>
                <a:lnTo>
                  <a:pt x="1110742" y="312419"/>
                </a:lnTo>
                <a:lnTo>
                  <a:pt x="52070" y="312419"/>
                </a:lnTo>
                <a:lnTo>
                  <a:pt x="31825" y="308327"/>
                </a:lnTo>
                <a:lnTo>
                  <a:pt x="15271" y="297167"/>
                </a:lnTo>
                <a:lnTo>
                  <a:pt x="4099" y="280616"/>
                </a:lnTo>
                <a:lnTo>
                  <a:pt x="0" y="260349"/>
                </a:lnTo>
                <a:lnTo>
                  <a:pt x="0" y="52069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 txBox="1"/>
          <p:nvPr/>
        </p:nvSpPr>
        <p:spPr>
          <a:xfrm>
            <a:off x="5391150" y="6086957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其他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662934" y="6054090"/>
            <a:ext cx="1163320" cy="312420"/>
          </a:xfrm>
          <a:custGeom>
            <a:avLst/>
            <a:gdLst/>
            <a:ahLst/>
            <a:cxnLst/>
            <a:rect l="l" t="t" r="r" b="b"/>
            <a:pathLst>
              <a:path w="1163320" h="312420">
                <a:moveTo>
                  <a:pt x="1110741" y="0"/>
                </a:moveTo>
                <a:lnTo>
                  <a:pt x="52069" y="0"/>
                </a:lnTo>
                <a:lnTo>
                  <a:pt x="31825" y="4092"/>
                </a:lnTo>
                <a:lnTo>
                  <a:pt x="15271" y="15252"/>
                </a:lnTo>
                <a:lnTo>
                  <a:pt x="4099" y="31803"/>
                </a:lnTo>
                <a:lnTo>
                  <a:pt x="0" y="52070"/>
                </a:lnTo>
                <a:lnTo>
                  <a:pt x="0" y="260350"/>
                </a:lnTo>
                <a:lnTo>
                  <a:pt x="4099" y="280616"/>
                </a:lnTo>
                <a:lnTo>
                  <a:pt x="15271" y="297167"/>
                </a:lnTo>
                <a:lnTo>
                  <a:pt x="31825" y="308327"/>
                </a:lnTo>
                <a:lnTo>
                  <a:pt x="52069" y="312420"/>
                </a:lnTo>
                <a:lnTo>
                  <a:pt x="1110741" y="312420"/>
                </a:lnTo>
                <a:lnTo>
                  <a:pt x="1130986" y="308327"/>
                </a:lnTo>
                <a:lnTo>
                  <a:pt x="1147540" y="297167"/>
                </a:lnTo>
                <a:lnTo>
                  <a:pt x="1158712" y="280616"/>
                </a:lnTo>
                <a:lnTo>
                  <a:pt x="1162812" y="260350"/>
                </a:lnTo>
                <a:lnTo>
                  <a:pt x="1162812" y="52070"/>
                </a:lnTo>
                <a:lnTo>
                  <a:pt x="1158712" y="31803"/>
                </a:lnTo>
                <a:lnTo>
                  <a:pt x="1147540" y="15252"/>
                </a:lnTo>
                <a:lnTo>
                  <a:pt x="1130986" y="4092"/>
                </a:lnTo>
                <a:lnTo>
                  <a:pt x="11107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3662934" y="6054090"/>
            <a:ext cx="1163320" cy="312420"/>
          </a:xfrm>
          <a:custGeom>
            <a:avLst/>
            <a:gdLst/>
            <a:ahLst/>
            <a:cxnLst/>
            <a:rect l="l" t="t" r="r" b="b"/>
            <a:pathLst>
              <a:path w="1163320" h="312420">
                <a:moveTo>
                  <a:pt x="0" y="52070"/>
                </a:moveTo>
                <a:lnTo>
                  <a:pt x="4099" y="31803"/>
                </a:lnTo>
                <a:lnTo>
                  <a:pt x="15271" y="15252"/>
                </a:lnTo>
                <a:lnTo>
                  <a:pt x="31825" y="4092"/>
                </a:lnTo>
                <a:lnTo>
                  <a:pt x="52069" y="0"/>
                </a:lnTo>
                <a:lnTo>
                  <a:pt x="1110741" y="0"/>
                </a:lnTo>
                <a:lnTo>
                  <a:pt x="1130986" y="4092"/>
                </a:lnTo>
                <a:lnTo>
                  <a:pt x="1147540" y="15252"/>
                </a:lnTo>
                <a:lnTo>
                  <a:pt x="1158712" y="31803"/>
                </a:lnTo>
                <a:lnTo>
                  <a:pt x="1162812" y="52070"/>
                </a:lnTo>
                <a:lnTo>
                  <a:pt x="1162812" y="260350"/>
                </a:lnTo>
                <a:lnTo>
                  <a:pt x="1158712" y="280616"/>
                </a:lnTo>
                <a:lnTo>
                  <a:pt x="1147540" y="297167"/>
                </a:lnTo>
                <a:lnTo>
                  <a:pt x="1130986" y="308327"/>
                </a:lnTo>
                <a:lnTo>
                  <a:pt x="1110741" y="312420"/>
                </a:lnTo>
                <a:lnTo>
                  <a:pt x="52069" y="312420"/>
                </a:lnTo>
                <a:lnTo>
                  <a:pt x="31825" y="308327"/>
                </a:lnTo>
                <a:lnTo>
                  <a:pt x="15271" y="297167"/>
                </a:lnTo>
                <a:lnTo>
                  <a:pt x="4099" y="280616"/>
                </a:lnTo>
                <a:lnTo>
                  <a:pt x="0" y="260350"/>
                </a:lnTo>
                <a:lnTo>
                  <a:pt x="0" y="5207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 txBox="1"/>
          <p:nvPr/>
        </p:nvSpPr>
        <p:spPr>
          <a:xfrm>
            <a:off x="3875278" y="6079337"/>
            <a:ext cx="739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远程医疗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</p:spTree>
    <p:custDataLst>
      <p:tags r:id="rId29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617" y="407670"/>
            <a:ext cx="3464111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掌上医院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产品价值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934974"/>
            <a:ext cx="12192000" cy="29209"/>
          </a:xfrm>
          <a:custGeom>
            <a:avLst/>
            <a:gdLst/>
            <a:ahLst/>
            <a:cxnLst/>
            <a:rect l="l" t="t" r="r" b="b"/>
            <a:pathLst>
              <a:path w="12192000" h="29209">
                <a:moveTo>
                  <a:pt x="0" y="29083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94198" y="1796088"/>
            <a:ext cx="879475" cy="753110"/>
          </a:xfrm>
          <a:custGeom>
            <a:avLst/>
            <a:gdLst/>
            <a:ahLst/>
            <a:cxnLst/>
            <a:rect l="l" t="t" r="r" b="b"/>
            <a:pathLst>
              <a:path w="879475" h="753110">
                <a:moveTo>
                  <a:pt x="439673" y="0"/>
                </a:moveTo>
                <a:lnTo>
                  <a:pt x="0" y="376428"/>
                </a:lnTo>
                <a:lnTo>
                  <a:pt x="439673" y="752856"/>
                </a:lnTo>
                <a:lnTo>
                  <a:pt x="879347" y="376428"/>
                </a:lnTo>
                <a:lnTo>
                  <a:pt x="439673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100903" y="2007670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01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3342" y="2791260"/>
            <a:ext cx="879475" cy="696595"/>
          </a:xfrm>
          <a:custGeom>
            <a:avLst/>
            <a:gdLst/>
            <a:ahLst/>
            <a:cxnLst/>
            <a:rect l="l" t="t" r="r" b="b"/>
            <a:pathLst>
              <a:path w="879475" h="696595">
                <a:moveTo>
                  <a:pt x="439674" y="0"/>
                </a:moveTo>
                <a:lnTo>
                  <a:pt x="0" y="348234"/>
                </a:lnTo>
                <a:lnTo>
                  <a:pt x="439674" y="696468"/>
                </a:lnTo>
                <a:lnTo>
                  <a:pt x="879348" y="348234"/>
                </a:lnTo>
                <a:lnTo>
                  <a:pt x="439674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109793" y="2975411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02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03342" y="3702612"/>
            <a:ext cx="879475" cy="696595"/>
          </a:xfrm>
          <a:custGeom>
            <a:avLst/>
            <a:gdLst/>
            <a:ahLst/>
            <a:cxnLst/>
            <a:rect l="l" t="t" r="r" b="b"/>
            <a:pathLst>
              <a:path w="879475" h="696595">
                <a:moveTo>
                  <a:pt x="439674" y="0"/>
                </a:moveTo>
                <a:lnTo>
                  <a:pt x="0" y="348234"/>
                </a:lnTo>
                <a:lnTo>
                  <a:pt x="439674" y="696468"/>
                </a:lnTo>
                <a:lnTo>
                  <a:pt x="879348" y="348234"/>
                </a:lnTo>
                <a:lnTo>
                  <a:pt x="439674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109793" y="3886763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03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91149" y="4682544"/>
            <a:ext cx="881380" cy="698500"/>
          </a:xfrm>
          <a:custGeom>
            <a:avLst/>
            <a:gdLst/>
            <a:ahLst/>
            <a:cxnLst/>
            <a:rect l="l" t="t" r="r" b="b"/>
            <a:pathLst>
              <a:path w="881379" h="698500">
                <a:moveTo>
                  <a:pt x="440436" y="0"/>
                </a:moveTo>
                <a:lnTo>
                  <a:pt x="0" y="348995"/>
                </a:lnTo>
                <a:lnTo>
                  <a:pt x="440436" y="697991"/>
                </a:lnTo>
                <a:lnTo>
                  <a:pt x="880871" y="348995"/>
                </a:lnTo>
                <a:lnTo>
                  <a:pt x="440436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098490" y="4867711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04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44258" y="4762174"/>
            <a:ext cx="322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医院移动会诊，患者诊疗更便捷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32447" y="1913563"/>
            <a:ext cx="2341880" cy="654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线上问诊、导诊、分诊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分流患者，节省患者诊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疗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时间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36004" y="2768140"/>
            <a:ext cx="2520315" cy="73596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院后随访，长期管理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出院随访服务，提高患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者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满意度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24193" y="3678222"/>
            <a:ext cx="3053715" cy="73596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用药指导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患者出院后，可在线咨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询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医生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用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药信息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27875" y="5257474"/>
            <a:ext cx="394207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医生通过移动设备远程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诊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疗患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者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病情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，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给出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诊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断意 见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80" y="300203"/>
            <a:ext cx="407017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B71C7"/>
                </a:solidFill>
              </a:rPr>
              <a:t>统一预约平</a:t>
            </a:r>
            <a:r>
              <a:rPr sz="2400" dirty="0">
                <a:solidFill>
                  <a:srgbClr val="3B71C7"/>
                </a:solidFill>
              </a:rPr>
              <a:t>台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spc="-5" dirty="0">
                <a:solidFill>
                  <a:srgbClr val="3B71C7"/>
                </a:solidFill>
              </a:rPr>
              <a:t>产品介绍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53" y="934974"/>
            <a:ext cx="12118340" cy="635"/>
          </a:xfrm>
          <a:custGeom>
            <a:avLst/>
            <a:gdLst/>
            <a:ahLst/>
            <a:cxnLst/>
            <a:rect l="l" t="t" r="r" b="b"/>
            <a:pathLst>
              <a:path w="12118340" h="634">
                <a:moveTo>
                  <a:pt x="0" y="635"/>
                </a:moveTo>
                <a:lnTo>
                  <a:pt x="12118340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4972" y="1081785"/>
            <a:ext cx="10770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全院资源统一管理，实现患者</a:t>
            </a:r>
            <a:r>
              <a:rPr sz="1800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分时段预约</a:t>
            </a: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；支持</a:t>
            </a:r>
            <a:r>
              <a:rPr sz="1800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医技预约、床位预约</a:t>
            </a: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，具有</a:t>
            </a:r>
            <a:r>
              <a:rPr sz="1800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智能提醒</a:t>
            </a: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等功能。智能、合理安 排就诊，使就医更便捷。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2903" y="1708404"/>
            <a:ext cx="4539327" cy="467309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36108" y="4053840"/>
            <a:ext cx="2077720" cy="460375"/>
          </a:xfrm>
          <a:custGeom>
            <a:avLst/>
            <a:gdLst/>
            <a:ahLst/>
            <a:cxnLst/>
            <a:rect l="l" t="t" r="r" b="b"/>
            <a:pathLst>
              <a:path w="2077720" h="460375">
                <a:moveTo>
                  <a:pt x="2000503" y="0"/>
                </a:moveTo>
                <a:lnTo>
                  <a:pt x="76707" y="0"/>
                </a:lnTo>
                <a:lnTo>
                  <a:pt x="46827" y="6020"/>
                </a:lnTo>
                <a:lnTo>
                  <a:pt x="22447" y="22447"/>
                </a:lnTo>
                <a:lnTo>
                  <a:pt x="6020" y="46827"/>
                </a:lnTo>
                <a:lnTo>
                  <a:pt x="0" y="76708"/>
                </a:lnTo>
                <a:lnTo>
                  <a:pt x="0" y="383540"/>
                </a:lnTo>
                <a:lnTo>
                  <a:pt x="6020" y="413420"/>
                </a:lnTo>
                <a:lnTo>
                  <a:pt x="22447" y="437800"/>
                </a:lnTo>
                <a:lnTo>
                  <a:pt x="46827" y="454227"/>
                </a:lnTo>
                <a:lnTo>
                  <a:pt x="76707" y="460248"/>
                </a:lnTo>
                <a:lnTo>
                  <a:pt x="2000503" y="460248"/>
                </a:lnTo>
                <a:lnTo>
                  <a:pt x="2030384" y="454227"/>
                </a:lnTo>
                <a:lnTo>
                  <a:pt x="2054764" y="437800"/>
                </a:lnTo>
                <a:lnTo>
                  <a:pt x="2071191" y="413420"/>
                </a:lnTo>
                <a:lnTo>
                  <a:pt x="2077212" y="383540"/>
                </a:lnTo>
                <a:lnTo>
                  <a:pt x="2077212" y="76708"/>
                </a:lnTo>
                <a:lnTo>
                  <a:pt x="2071191" y="46827"/>
                </a:lnTo>
                <a:lnTo>
                  <a:pt x="2054764" y="22447"/>
                </a:lnTo>
                <a:lnTo>
                  <a:pt x="2030384" y="6020"/>
                </a:lnTo>
                <a:lnTo>
                  <a:pt x="200050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548121" y="4120133"/>
            <a:ext cx="185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预约资源统一管理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76016" y="6132576"/>
            <a:ext cx="1280160" cy="360045"/>
          </a:xfrm>
          <a:custGeom>
            <a:avLst/>
            <a:gdLst/>
            <a:ahLst/>
            <a:cxnLst/>
            <a:rect l="l" t="t" r="r" b="b"/>
            <a:pathLst>
              <a:path w="1280160" h="360045">
                <a:moveTo>
                  <a:pt x="1220216" y="0"/>
                </a:moveTo>
                <a:lnTo>
                  <a:pt x="59943" y="0"/>
                </a:lnTo>
                <a:lnTo>
                  <a:pt x="36593" y="4710"/>
                </a:lnTo>
                <a:lnTo>
                  <a:pt x="17541" y="17556"/>
                </a:lnTo>
                <a:lnTo>
                  <a:pt x="4704" y="36609"/>
                </a:lnTo>
                <a:lnTo>
                  <a:pt x="0" y="59944"/>
                </a:lnTo>
                <a:lnTo>
                  <a:pt x="0" y="299720"/>
                </a:lnTo>
                <a:lnTo>
                  <a:pt x="4704" y="323054"/>
                </a:lnTo>
                <a:lnTo>
                  <a:pt x="17541" y="342107"/>
                </a:lnTo>
                <a:lnTo>
                  <a:pt x="36593" y="354953"/>
                </a:lnTo>
                <a:lnTo>
                  <a:pt x="59943" y="359664"/>
                </a:lnTo>
                <a:lnTo>
                  <a:pt x="1220216" y="359664"/>
                </a:lnTo>
                <a:lnTo>
                  <a:pt x="1243566" y="354953"/>
                </a:lnTo>
                <a:lnTo>
                  <a:pt x="1262618" y="342107"/>
                </a:lnTo>
                <a:lnTo>
                  <a:pt x="1275455" y="323054"/>
                </a:lnTo>
                <a:lnTo>
                  <a:pt x="1280159" y="299720"/>
                </a:lnTo>
                <a:lnTo>
                  <a:pt x="1280159" y="59944"/>
                </a:lnTo>
                <a:lnTo>
                  <a:pt x="1275455" y="36609"/>
                </a:lnTo>
                <a:lnTo>
                  <a:pt x="1262618" y="17556"/>
                </a:lnTo>
                <a:lnTo>
                  <a:pt x="1243566" y="4710"/>
                </a:lnTo>
                <a:lnTo>
                  <a:pt x="122021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574541" y="6149136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就诊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96384" y="6141720"/>
            <a:ext cx="1289685" cy="360045"/>
          </a:xfrm>
          <a:custGeom>
            <a:avLst/>
            <a:gdLst/>
            <a:ahLst/>
            <a:cxnLst/>
            <a:rect l="l" t="t" r="r" b="b"/>
            <a:pathLst>
              <a:path w="1289685" h="360045">
                <a:moveTo>
                  <a:pt x="1229360" y="0"/>
                </a:moveTo>
                <a:lnTo>
                  <a:pt x="59943" y="0"/>
                </a:lnTo>
                <a:lnTo>
                  <a:pt x="36593" y="4710"/>
                </a:lnTo>
                <a:lnTo>
                  <a:pt x="17541" y="17556"/>
                </a:lnTo>
                <a:lnTo>
                  <a:pt x="4704" y="36609"/>
                </a:lnTo>
                <a:lnTo>
                  <a:pt x="0" y="59943"/>
                </a:lnTo>
                <a:lnTo>
                  <a:pt x="0" y="299719"/>
                </a:lnTo>
                <a:lnTo>
                  <a:pt x="4704" y="323054"/>
                </a:lnTo>
                <a:lnTo>
                  <a:pt x="17541" y="342107"/>
                </a:lnTo>
                <a:lnTo>
                  <a:pt x="36593" y="354953"/>
                </a:lnTo>
                <a:lnTo>
                  <a:pt x="59943" y="359663"/>
                </a:lnTo>
                <a:lnTo>
                  <a:pt x="1229360" y="359663"/>
                </a:lnTo>
                <a:lnTo>
                  <a:pt x="1252710" y="354953"/>
                </a:lnTo>
                <a:lnTo>
                  <a:pt x="1271762" y="342107"/>
                </a:lnTo>
                <a:lnTo>
                  <a:pt x="1284599" y="323054"/>
                </a:lnTo>
                <a:lnTo>
                  <a:pt x="1289303" y="299719"/>
                </a:lnTo>
                <a:lnTo>
                  <a:pt x="1289303" y="59943"/>
                </a:lnTo>
                <a:lnTo>
                  <a:pt x="1284599" y="36609"/>
                </a:lnTo>
                <a:lnTo>
                  <a:pt x="1271762" y="17556"/>
                </a:lnTo>
                <a:lnTo>
                  <a:pt x="1252710" y="4710"/>
                </a:lnTo>
                <a:lnTo>
                  <a:pt x="122936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727194" y="6157976"/>
            <a:ext cx="10267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检查/检验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99988" y="6132576"/>
            <a:ext cx="1186180" cy="360045"/>
          </a:xfrm>
          <a:custGeom>
            <a:avLst/>
            <a:gdLst/>
            <a:ahLst/>
            <a:cxnLst/>
            <a:rect l="l" t="t" r="r" b="b"/>
            <a:pathLst>
              <a:path w="1186179" h="360045">
                <a:moveTo>
                  <a:pt x="1125728" y="0"/>
                </a:moveTo>
                <a:lnTo>
                  <a:pt x="59944" y="0"/>
                </a:lnTo>
                <a:lnTo>
                  <a:pt x="36593" y="4710"/>
                </a:lnTo>
                <a:lnTo>
                  <a:pt x="17541" y="17556"/>
                </a:lnTo>
                <a:lnTo>
                  <a:pt x="4704" y="36609"/>
                </a:lnTo>
                <a:lnTo>
                  <a:pt x="0" y="59944"/>
                </a:lnTo>
                <a:lnTo>
                  <a:pt x="0" y="299720"/>
                </a:lnTo>
                <a:lnTo>
                  <a:pt x="4704" y="323054"/>
                </a:lnTo>
                <a:lnTo>
                  <a:pt x="17541" y="342107"/>
                </a:lnTo>
                <a:lnTo>
                  <a:pt x="36593" y="354953"/>
                </a:lnTo>
                <a:lnTo>
                  <a:pt x="59944" y="359664"/>
                </a:lnTo>
                <a:lnTo>
                  <a:pt x="1125728" y="359664"/>
                </a:lnTo>
                <a:lnTo>
                  <a:pt x="1149078" y="354953"/>
                </a:lnTo>
                <a:lnTo>
                  <a:pt x="1168130" y="342107"/>
                </a:lnTo>
                <a:lnTo>
                  <a:pt x="1180967" y="323054"/>
                </a:lnTo>
                <a:lnTo>
                  <a:pt x="1185671" y="299720"/>
                </a:lnTo>
                <a:lnTo>
                  <a:pt x="1185671" y="59944"/>
                </a:lnTo>
                <a:lnTo>
                  <a:pt x="1180967" y="36609"/>
                </a:lnTo>
                <a:lnTo>
                  <a:pt x="1168130" y="17556"/>
                </a:lnTo>
                <a:lnTo>
                  <a:pt x="1149078" y="4710"/>
                </a:lnTo>
                <a:lnTo>
                  <a:pt x="112572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351523" y="6149136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床位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61859" y="6132576"/>
            <a:ext cx="1178560" cy="360045"/>
          </a:xfrm>
          <a:custGeom>
            <a:avLst/>
            <a:gdLst/>
            <a:ahLst/>
            <a:cxnLst/>
            <a:rect l="l" t="t" r="r" b="b"/>
            <a:pathLst>
              <a:path w="1178559" h="360045">
                <a:moveTo>
                  <a:pt x="1118108" y="0"/>
                </a:moveTo>
                <a:lnTo>
                  <a:pt x="59944" y="0"/>
                </a:lnTo>
                <a:lnTo>
                  <a:pt x="36593" y="4710"/>
                </a:lnTo>
                <a:lnTo>
                  <a:pt x="17541" y="17556"/>
                </a:lnTo>
                <a:lnTo>
                  <a:pt x="4704" y="36609"/>
                </a:lnTo>
                <a:lnTo>
                  <a:pt x="0" y="59944"/>
                </a:lnTo>
                <a:lnTo>
                  <a:pt x="0" y="299720"/>
                </a:lnTo>
                <a:lnTo>
                  <a:pt x="4704" y="323054"/>
                </a:lnTo>
                <a:lnTo>
                  <a:pt x="17541" y="342107"/>
                </a:lnTo>
                <a:lnTo>
                  <a:pt x="36593" y="354953"/>
                </a:lnTo>
                <a:lnTo>
                  <a:pt x="59944" y="359664"/>
                </a:lnTo>
                <a:lnTo>
                  <a:pt x="1118108" y="359664"/>
                </a:lnTo>
                <a:lnTo>
                  <a:pt x="1141458" y="354953"/>
                </a:lnTo>
                <a:lnTo>
                  <a:pt x="1160510" y="342107"/>
                </a:lnTo>
                <a:lnTo>
                  <a:pt x="1173347" y="323054"/>
                </a:lnTo>
                <a:lnTo>
                  <a:pt x="1178052" y="299720"/>
                </a:lnTo>
                <a:lnTo>
                  <a:pt x="1178052" y="59944"/>
                </a:lnTo>
                <a:lnTo>
                  <a:pt x="1173347" y="36609"/>
                </a:lnTo>
                <a:lnTo>
                  <a:pt x="1160510" y="17556"/>
                </a:lnTo>
                <a:lnTo>
                  <a:pt x="1141458" y="4710"/>
                </a:lnTo>
                <a:lnTo>
                  <a:pt x="111810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610347" y="6149136"/>
            <a:ext cx="4832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其他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617" y="419775"/>
            <a:ext cx="39634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统一预约平台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产品价值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934974"/>
            <a:ext cx="12192000" cy="29209"/>
          </a:xfrm>
          <a:custGeom>
            <a:avLst/>
            <a:gdLst/>
            <a:ahLst/>
            <a:cxnLst/>
            <a:rect l="l" t="t" r="r" b="b"/>
            <a:pathLst>
              <a:path w="12192000" h="29209">
                <a:moveTo>
                  <a:pt x="0" y="29083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07357" y="2058367"/>
            <a:ext cx="881380" cy="753110"/>
          </a:xfrm>
          <a:custGeom>
            <a:avLst/>
            <a:gdLst/>
            <a:ahLst/>
            <a:cxnLst/>
            <a:rect l="l" t="t" r="r" b="b"/>
            <a:pathLst>
              <a:path w="881379" h="753110">
                <a:moveTo>
                  <a:pt x="440436" y="0"/>
                </a:moveTo>
                <a:lnTo>
                  <a:pt x="0" y="376427"/>
                </a:lnTo>
                <a:lnTo>
                  <a:pt x="440436" y="752856"/>
                </a:lnTo>
                <a:lnTo>
                  <a:pt x="880871" y="376427"/>
                </a:lnTo>
                <a:lnTo>
                  <a:pt x="440436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114951" y="2269949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01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16501" y="3053538"/>
            <a:ext cx="881380" cy="696595"/>
          </a:xfrm>
          <a:custGeom>
            <a:avLst/>
            <a:gdLst/>
            <a:ahLst/>
            <a:cxnLst/>
            <a:rect l="l" t="t" r="r" b="b"/>
            <a:pathLst>
              <a:path w="881379" h="696595">
                <a:moveTo>
                  <a:pt x="440436" y="0"/>
                </a:moveTo>
                <a:lnTo>
                  <a:pt x="0" y="348234"/>
                </a:lnTo>
                <a:lnTo>
                  <a:pt x="440436" y="696468"/>
                </a:lnTo>
                <a:lnTo>
                  <a:pt x="880871" y="348234"/>
                </a:lnTo>
                <a:lnTo>
                  <a:pt x="440436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123840" y="3237435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02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16501" y="3964891"/>
            <a:ext cx="881380" cy="696595"/>
          </a:xfrm>
          <a:custGeom>
            <a:avLst/>
            <a:gdLst/>
            <a:ahLst/>
            <a:cxnLst/>
            <a:rect l="l" t="t" r="r" b="b"/>
            <a:pathLst>
              <a:path w="881379" h="696595">
                <a:moveTo>
                  <a:pt x="440436" y="0"/>
                </a:moveTo>
                <a:lnTo>
                  <a:pt x="0" y="348234"/>
                </a:lnTo>
                <a:lnTo>
                  <a:pt x="440436" y="696468"/>
                </a:lnTo>
                <a:lnTo>
                  <a:pt x="880871" y="348234"/>
                </a:lnTo>
                <a:lnTo>
                  <a:pt x="440436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123840" y="4149041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03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46496" y="2175461"/>
            <a:ext cx="3454400" cy="655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医院号源统一管理，有效保护号源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分类统一管理号源，号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源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管理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有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序有效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50178" y="3029934"/>
            <a:ext cx="3942079" cy="73596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等线" panose="02010600030101010101" charset="-122"/>
                <a:cs typeface="等线" panose="02010600030101010101" charset="-122"/>
              </a:rPr>
              <a:t>患者就诊全程提醒，提高患者满意度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患者就诊候诊过程中，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智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能提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醒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诊疗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预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约排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队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进度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8240" y="3940826"/>
            <a:ext cx="3458210" cy="73533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解决就诊过程中患者拥挤杂乱现象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患者依号就诊，建造安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静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、有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序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的就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诊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环境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934974"/>
            <a:ext cx="12192000" cy="29209"/>
          </a:xfrm>
          <a:custGeom>
            <a:avLst/>
            <a:gdLst/>
            <a:ahLst/>
            <a:cxnLst/>
            <a:rect l="l" t="t" r="r" b="b"/>
            <a:pathLst>
              <a:path w="12192000" h="29209">
                <a:moveTo>
                  <a:pt x="0" y="29083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5477" y="199003"/>
            <a:ext cx="342198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电子病</a:t>
            </a:r>
            <a:r>
              <a:rPr sz="2400" spc="-5" dirty="0">
                <a:solidFill>
                  <a:srgbClr val="3B71C7"/>
                </a:solidFill>
              </a:rPr>
              <a:t>历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产品介绍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761" y="3810761"/>
            <a:ext cx="3670300" cy="770890"/>
          </a:xfrm>
          <a:custGeom>
            <a:avLst/>
            <a:gdLst/>
            <a:ahLst/>
            <a:cxnLst/>
            <a:rect l="l" t="t" r="r" b="b"/>
            <a:pathLst>
              <a:path w="3670300" h="770889">
                <a:moveTo>
                  <a:pt x="0" y="0"/>
                </a:moveTo>
                <a:lnTo>
                  <a:pt x="0" y="770889"/>
                </a:lnTo>
                <a:lnTo>
                  <a:pt x="3670299" y="770889"/>
                </a:lnTo>
              </a:path>
            </a:pathLst>
          </a:custGeom>
          <a:ln w="25907">
            <a:solidFill>
              <a:srgbClr val="D9D9D9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27910" y="3769614"/>
            <a:ext cx="3768725" cy="817244"/>
          </a:xfrm>
          <a:custGeom>
            <a:avLst/>
            <a:gdLst/>
            <a:ahLst/>
            <a:cxnLst/>
            <a:rect l="l" t="t" r="r" b="b"/>
            <a:pathLst>
              <a:path w="3768725" h="817245">
                <a:moveTo>
                  <a:pt x="3768725" y="0"/>
                </a:moveTo>
                <a:lnTo>
                  <a:pt x="3768725" y="817244"/>
                </a:lnTo>
                <a:lnTo>
                  <a:pt x="0" y="817244"/>
                </a:lnTo>
              </a:path>
            </a:pathLst>
          </a:custGeom>
          <a:ln w="25908">
            <a:solidFill>
              <a:srgbClr val="D9D9D9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10055" y="4061459"/>
            <a:ext cx="1117600" cy="1118870"/>
          </a:xfrm>
          <a:custGeom>
            <a:avLst/>
            <a:gdLst/>
            <a:ahLst/>
            <a:cxnLst/>
            <a:rect l="l" t="t" r="r" b="b"/>
            <a:pathLst>
              <a:path w="1117600" h="1118870">
                <a:moveTo>
                  <a:pt x="558545" y="0"/>
                </a:moveTo>
                <a:lnTo>
                  <a:pt x="510351" y="2053"/>
                </a:lnTo>
                <a:lnTo>
                  <a:pt x="463295" y="8101"/>
                </a:lnTo>
                <a:lnTo>
                  <a:pt x="417546" y="17975"/>
                </a:lnTo>
                <a:lnTo>
                  <a:pt x="373270" y="31508"/>
                </a:lnTo>
                <a:lnTo>
                  <a:pt x="330636" y="48531"/>
                </a:lnTo>
                <a:lnTo>
                  <a:pt x="289811" y="68877"/>
                </a:lnTo>
                <a:lnTo>
                  <a:pt x="250963" y="92378"/>
                </a:lnTo>
                <a:lnTo>
                  <a:pt x="214259" y="118866"/>
                </a:lnTo>
                <a:lnTo>
                  <a:pt x="179868" y="148172"/>
                </a:lnTo>
                <a:lnTo>
                  <a:pt x="147956" y="180129"/>
                </a:lnTo>
                <a:lnTo>
                  <a:pt x="118692" y="214568"/>
                </a:lnTo>
                <a:lnTo>
                  <a:pt x="92242" y="251323"/>
                </a:lnTo>
                <a:lnTo>
                  <a:pt x="68775" y="290224"/>
                </a:lnTo>
                <a:lnTo>
                  <a:pt x="48459" y="331104"/>
                </a:lnTo>
                <a:lnTo>
                  <a:pt x="31461" y="373795"/>
                </a:lnTo>
                <a:lnTo>
                  <a:pt x="17948" y="418129"/>
                </a:lnTo>
                <a:lnTo>
                  <a:pt x="8088" y="463937"/>
                </a:lnTo>
                <a:lnTo>
                  <a:pt x="2050" y="511053"/>
                </a:lnTo>
                <a:lnTo>
                  <a:pt x="0" y="559307"/>
                </a:lnTo>
                <a:lnTo>
                  <a:pt x="2050" y="607562"/>
                </a:lnTo>
                <a:lnTo>
                  <a:pt x="8088" y="654678"/>
                </a:lnTo>
                <a:lnTo>
                  <a:pt x="17948" y="700486"/>
                </a:lnTo>
                <a:lnTo>
                  <a:pt x="31461" y="744820"/>
                </a:lnTo>
                <a:lnTo>
                  <a:pt x="48459" y="787511"/>
                </a:lnTo>
                <a:lnTo>
                  <a:pt x="68775" y="828391"/>
                </a:lnTo>
                <a:lnTo>
                  <a:pt x="92242" y="867292"/>
                </a:lnTo>
                <a:lnTo>
                  <a:pt x="118692" y="904047"/>
                </a:lnTo>
                <a:lnTo>
                  <a:pt x="147956" y="938486"/>
                </a:lnTo>
                <a:lnTo>
                  <a:pt x="179868" y="970443"/>
                </a:lnTo>
                <a:lnTo>
                  <a:pt x="214259" y="999749"/>
                </a:lnTo>
                <a:lnTo>
                  <a:pt x="250963" y="1026237"/>
                </a:lnTo>
                <a:lnTo>
                  <a:pt x="289811" y="1049738"/>
                </a:lnTo>
                <a:lnTo>
                  <a:pt x="330636" y="1070084"/>
                </a:lnTo>
                <a:lnTo>
                  <a:pt x="373270" y="1087107"/>
                </a:lnTo>
                <a:lnTo>
                  <a:pt x="417546" y="1100640"/>
                </a:lnTo>
                <a:lnTo>
                  <a:pt x="463295" y="1110514"/>
                </a:lnTo>
                <a:lnTo>
                  <a:pt x="510351" y="1116562"/>
                </a:lnTo>
                <a:lnTo>
                  <a:pt x="558545" y="1118615"/>
                </a:lnTo>
                <a:lnTo>
                  <a:pt x="606740" y="1116562"/>
                </a:lnTo>
                <a:lnTo>
                  <a:pt x="653796" y="1110514"/>
                </a:lnTo>
                <a:lnTo>
                  <a:pt x="699545" y="1100640"/>
                </a:lnTo>
                <a:lnTo>
                  <a:pt x="743821" y="1087107"/>
                </a:lnTo>
                <a:lnTo>
                  <a:pt x="786455" y="1070084"/>
                </a:lnTo>
                <a:lnTo>
                  <a:pt x="827280" y="1049738"/>
                </a:lnTo>
                <a:lnTo>
                  <a:pt x="866128" y="1026237"/>
                </a:lnTo>
                <a:lnTo>
                  <a:pt x="902832" y="999749"/>
                </a:lnTo>
                <a:lnTo>
                  <a:pt x="937223" y="970443"/>
                </a:lnTo>
                <a:lnTo>
                  <a:pt x="969135" y="938486"/>
                </a:lnTo>
                <a:lnTo>
                  <a:pt x="998399" y="904047"/>
                </a:lnTo>
                <a:lnTo>
                  <a:pt x="1024849" y="867292"/>
                </a:lnTo>
                <a:lnTo>
                  <a:pt x="1048316" y="828391"/>
                </a:lnTo>
                <a:lnTo>
                  <a:pt x="1068632" y="787511"/>
                </a:lnTo>
                <a:lnTo>
                  <a:pt x="1085630" y="744820"/>
                </a:lnTo>
                <a:lnTo>
                  <a:pt x="1099143" y="700486"/>
                </a:lnTo>
                <a:lnTo>
                  <a:pt x="1109003" y="654678"/>
                </a:lnTo>
                <a:lnTo>
                  <a:pt x="1115041" y="607562"/>
                </a:lnTo>
                <a:lnTo>
                  <a:pt x="1117092" y="559307"/>
                </a:lnTo>
                <a:lnTo>
                  <a:pt x="1115041" y="511053"/>
                </a:lnTo>
                <a:lnTo>
                  <a:pt x="1109003" y="463937"/>
                </a:lnTo>
                <a:lnTo>
                  <a:pt x="1099143" y="418129"/>
                </a:lnTo>
                <a:lnTo>
                  <a:pt x="1085630" y="373795"/>
                </a:lnTo>
                <a:lnTo>
                  <a:pt x="1068632" y="331104"/>
                </a:lnTo>
                <a:lnTo>
                  <a:pt x="1048316" y="290224"/>
                </a:lnTo>
                <a:lnTo>
                  <a:pt x="1024849" y="251323"/>
                </a:lnTo>
                <a:lnTo>
                  <a:pt x="998399" y="214568"/>
                </a:lnTo>
                <a:lnTo>
                  <a:pt x="969135" y="180129"/>
                </a:lnTo>
                <a:lnTo>
                  <a:pt x="937223" y="148172"/>
                </a:lnTo>
                <a:lnTo>
                  <a:pt x="902832" y="118866"/>
                </a:lnTo>
                <a:lnTo>
                  <a:pt x="866128" y="92378"/>
                </a:lnTo>
                <a:lnTo>
                  <a:pt x="827280" y="68877"/>
                </a:lnTo>
                <a:lnTo>
                  <a:pt x="786455" y="48531"/>
                </a:lnTo>
                <a:lnTo>
                  <a:pt x="743821" y="31508"/>
                </a:lnTo>
                <a:lnTo>
                  <a:pt x="699545" y="17975"/>
                </a:lnTo>
                <a:lnTo>
                  <a:pt x="653796" y="8101"/>
                </a:lnTo>
                <a:lnTo>
                  <a:pt x="606740" y="2053"/>
                </a:lnTo>
                <a:lnTo>
                  <a:pt x="558545" y="0"/>
                </a:lnTo>
                <a:close/>
              </a:path>
            </a:pathLst>
          </a:custGeom>
          <a:solidFill>
            <a:srgbClr val="8EAA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621282" y="4298060"/>
            <a:ext cx="271780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纯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BS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765792" y="4026408"/>
            <a:ext cx="1127760" cy="1108075"/>
          </a:xfrm>
          <a:custGeom>
            <a:avLst/>
            <a:gdLst/>
            <a:ahLst/>
            <a:cxnLst/>
            <a:rect l="l" t="t" r="r" b="b"/>
            <a:pathLst>
              <a:path w="1127759" h="1108075">
                <a:moveTo>
                  <a:pt x="563879" y="0"/>
                </a:moveTo>
                <a:lnTo>
                  <a:pt x="515228" y="2033"/>
                </a:lnTo>
                <a:lnTo>
                  <a:pt x="467726" y="8023"/>
                </a:lnTo>
                <a:lnTo>
                  <a:pt x="421542" y="17802"/>
                </a:lnTo>
                <a:lnTo>
                  <a:pt x="376845" y="31205"/>
                </a:lnTo>
                <a:lnTo>
                  <a:pt x="333804" y="48065"/>
                </a:lnTo>
                <a:lnTo>
                  <a:pt x="292590" y="68216"/>
                </a:lnTo>
                <a:lnTo>
                  <a:pt x="253371" y="91491"/>
                </a:lnTo>
                <a:lnTo>
                  <a:pt x="216316" y="117725"/>
                </a:lnTo>
                <a:lnTo>
                  <a:pt x="181595" y="146750"/>
                </a:lnTo>
                <a:lnTo>
                  <a:pt x="149378" y="178401"/>
                </a:lnTo>
                <a:lnTo>
                  <a:pt x="119833" y="212512"/>
                </a:lnTo>
                <a:lnTo>
                  <a:pt x="93129" y="248915"/>
                </a:lnTo>
                <a:lnTo>
                  <a:pt x="69437" y="287445"/>
                </a:lnTo>
                <a:lnTo>
                  <a:pt x="48926" y="327936"/>
                </a:lnTo>
                <a:lnTo>
                  <a:pt x="31764" y="370221"/>
                </a:lnTo>
                <a:lnTo>
                  <a:pt x="18121" y="414133"/>
                </a:lnTo>
                <a:lnTo>
                  <a:pt x="8166" y="459507"/>
                </a:lnTo>
                <a:lnTo>
                  <a:pt x="2069" y="506176"/>
                </a:lnTo>
                <a:lnTo>
                  <a:pt x="0" y="553974"/>
                </a:lnTo>
                <a:lnTo>
                  <a:pt x="2069" y="601771"/>
                </a:lnTo>
                <a:lnTo>
                  <a:pt x="8166" y="648440"/>
                </a:lnTo>
                <a:lnTo>
                  <a:pt x="18121" y="693814"/>
                </a:lnTo>
                <a:lnTo>
                  <a:pt x="31764" y="737726"/>
                </a:lnTo>
                <a:lnTo>
                  <a:pt x="48926" y="780011"/>
                </a:lnTo>
                <a:lnTo>
                  <a:pt x="69437" y="820502"/>
                </a:lnTo>
                <a:lnTo>
                  <a:pt x="93129" y="859032"/>
                </a:lnTo>
                <a:lnTo>
                  <a:pt x="119833" y="895435"/>
                </a:lnTo>
                <a:lnTo>
                  <a:pt x="149378" y="929546"/>
                </a:lnTo>
                <a:lnTo>
                  <a:pt x="181595" y="961197"/>
                </a:lnTo>
                <a:lnTo>
                  <a:pt x="216316" y="990222"/>
                </a:lnTo>
                <a:lnTo>
                  <a:pt x="253371" y="1016456"/>
                </a:lnTo>
                <a:lnTo>
                  <a:pt x="292590" y="1039731"/>
                </a:lnTo>
                <a:lnTo>
                  <a:pt x="333804" y="1059882"/>
                </a:lnTo>
                <a:lnTo>
                  <a:pt x="376845" y="1076742"/>
                </a:lnTo>
                <a:lnTo>
                  <a:pt x="421542" y="1090145"/>
                </a:lnTo>
                <a:lnTo>
                  <a:pt x="467726" y="1099924"/>
                </a:lnTo>
                <a:lnTo>
                  <a:pt x="515228" y="1105914"/>
                </a:lnTo>
                <a:lnTo>
                  <a:pt x="563879" y="1107948"/>
                </a:lnTo>
                <a:lnTo>
                  <a:pt x="612531" y="1105914"/>
                </a:lnTo>
                <a:lnTo>
                  <a:pt x="660033" y="1099924"/>
                </a:lnTo>
                <a:lnTo>
                  <a:pt x="706217" y="1090145"/>
                </a:lnTo>
                <a:lnTo>
                  <a:pt x="750914" y="1076742"/>
                </a:lnTo>
                <a:lnTo>
                  <a:pt x="793955" y="1059882"/>
                </a:lnTo>
                <a:lnTo>
                  <a:pt x="835169" y="1039731"/>
                </a:lnTo>
                <a:lnTo>
                  <a:pt x="874388" y="1016456"/>
                </a:lnTo>
                <a:lnTo>
                  <a:pt x="911443" y="990222"/>
                </a:lnTo>
                <a:lnTo>
                  <a:pt x="946164" y="961197"/>
                </a:lnTo>
                <a:lnTo>
                  <a:pt x="978381" y="929546"/>
                </a:lnTo>
                <a:lnTo>
                  <a:pt x="1007926" y="895435"/>
                </a:lnTo>
                <a:lnTo>
                  <a:pt x="1034630" y="859032"/>
                </a:lnTo>
                <a:lnTo>
                  <a:pt x="1058322" y="820502"/>
                </a:lnTo>
                <a:lnTo>
                  <a:pt x="1078833" y="780011"/>
                </a:lnTo>
                <a:lnTo>
                  <a:pt x="1095995" y="737726"/>
                </a:lnTo>
                <a:lnTo>
                  <a:pt x="1109638" y="693814"/>
                </a:lnTo>
                <a:lnTo>
                  <a:pt x="1119593" y="648440"/>
                </a:lnTo>
                <a:lnTo>
                  <a:pt x="1125690" y="601771"/>
                </a:lnTo>
                <a:lnTo>
                  <a:pt x="1127759" y="553974"/>
                </a:lnTo>
                <a:lnTo>
                  <a:pt x="1125690" y="506176"/>
                </a:lnTo>
                <a:lnTo>
                  <a:pt x="1119593" y="459507"/>
                </a:lnTo>
                <a:lnTo>
                  <a:pt x="1109638" y="414133"/>
                </a:lnTo>
                <a:lnTo>
                  <a:pt x="1095995" y="370221"/>
                </a:lnTo>
                <a:lnTo>
                  <a:pt x="1078833" y="327936"/>
                </a:lnTo>
                <a:lnTo>
                  <a:pt x="1058322" y="287445"/>
                </a:lnTo>
                <a:lnTo>
                  <a:pt x="1034630" y="248915"/>
                </a:lnTo>
                <a:lnTo>
                  <a:pt x="1007926" y="212512"/>
                </a:lnTo>
                <a:lnTo>
                  <a:pt x="978381" y="178401"/>
                </a:lnTo>
                <a:lnTo>
                  <a:pt x="946164" y="146750"/>
                </a:lnTo>
                <a:lnTo>
                  <a:pt x="911443" y="117725"/>
                </a:lnTo>
                <a:lnTo>
                  <a:pt x="874388" y="91491"/>
                </a:lnTo>
                <a:lnTo>
                  <a:pt x="835169" y="68216"/>
                </a:lnTo>
                <a:lnTo>
                  <a:pt x="793955" y="48065"/>
                </a:lnTo>
                <a:lnTo>
                  <a:pt x="750914" y="31205"/>
                </a:lnTo>
                <a:lnTo>
                  <a:pt x="706217" y="17802"/>
                </a:lnTo>
                <a:lnTo>
                  <a:pt x="660033" y="8023"/>
                </a:lnTo>
                <a:lnTo>
                  <a:pt x="612531" y="2033"/>
                </a:lnTo>
                <a:lnTo>
                  <a:pt x="563879" y="0"/>
                </a:lnTo>
                <a:close/>
              </a:path>
            </a:pathLst>
          </a:custGeom>
          <a:solidFill>
            <a:srgbClr val="6BC0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240771" y="4080128"/>
            <a:ext cx="17780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如 实 显 示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71188" y="4079747"/>
            <a:ext cx="1094740" cy="1094740"/>
          </a:xfrm>
          <a:custGeom>
            <a:avLst/>
            <a:gdLst/>
            <a:ahLst/>
            <a:cxnLst/>
            <a:rect l="l" t="t" r="r" b="b"/>
            <a:pathLst>
              <a:path w="1094739" h="1094739">
                <a:moveTo>
                  <a:pt x="547115" y="0"/>
                </a:moveTo>
                <a:lnTo>
                  <a:pt x="499913" y="2008"/>
                </a:lnTo>
                <a:lnTo>
                  <a:pt x="453824" y="7924"/>
                </a:lnTo>
                <a:lnTo>
                  <a:pt x="409014" y="17583"/>
                </a:lnTo>
                <a:lnTo>
                  <a:pt x="365646" y="30821"/>
                </a:lnTo>
                <a:lnTo>
                  <a:pt x="323886" y="47473"/>
                </a:lnTo>
                <a:lnTo>
                  <a:pt x="283897" y="67376"/>
                </a:lnTo>
                <a:lnTo>
                  <a:pt x="245844" y="90364"/>
                </a:lnTo>
                <a:lnTo>
                  <a:pt x="209890" y="116274"/>
                </a:lnTo>
                <a:lnTo>
                  <a:pt x="176202" y="144941"/>
                </a:lnTo>
                <a:lnTo>
                  <a:pt x="144941" y="176202"/>
                </a:lnTo>
                <a:lnTo>
                  <a:pt x="116274" y="209890"/>
                </a:lnTo>
                <a:lnTo>
                  <a:pt x="90364" y="245844"/>
                </a:lnTo>
                <a:lnTo>
                  <a:pt x="67376" y="283897"/>
                </a:lnTo>
                <a:lnTo>
                  <a:pt x="47473" y="323886"/>
                </a:lnTo>
                <a:lnTo>
                  <a:pt x="30821" y="365646"/>
                </a:lnTo>
                <a:lnTo>
                  <a:pt x="17583" y="409014"/>
                </a:lnTo>
                <a:lnTo>
                  <a:pt x="7924" y="453824"/>
                </a:lnTo>
                <a:lnTo>
                  <a:pt x="2008" y="499913"/>
                </a:lnTo>
                <a:lnTo>
                  <a:pt x="0" y="547115"/>
                </a:lnTo>
                <a:lnTo>
                  <a:pt x="2008" y="594318"/>
                </a:lnTo>
                <a:lnTo>
                  <a:pt x="7924" y="640407"/>
                </a:lnTo>
                <a:lnTo>
                  <a:pt x="17583" y="685217"/>
                </a:lnTo>
                <a:lnTo>
                  <a:pt x="30821" y="728585"/>
                </a:lnTo>
                <a:lnTo>
                  <a:pt x="47473" y="770345"/>
                </a:lnTo>
                <a:lnTo>
                  <a:pt x="67376" y="810334"/>
                </a:lnTo>
                <a:lnTo>
                  <a:pt x="90364" y="848387"/>
                </a:lnTo>
                <a:lnTo>
                  <a:pt x="116274" y="884341"/>
                </a:lnTo>
                <a:lnTo>
                  <a:pt x="144941" y="918029"/>
                </a:lnTo>
                <a:lnTo>
                  <a:pt x="176202" y="949290"/>
                </a:lnTo>
                <a:lnTo>
                  <a:pt x="209890" y="977957"/>
                </a:lnTo>
                <a:lnTo>
                  <a:pt x="245844" y="1003867"/>
                </a:lnTo>
                <a:lnTo>
                  <a:pt x="283897" y="1026855"/>
                </a:lnTo>
                <a:lnTo>
                  <a:pt x="323886" y="1046758"/>
                </a:lnTo>
                <a:lnTo>
                  <a:pt x="365646" y="1063410"/>
                </a:lnTo>
                <a:lnTo>
                  <a:pt x="409014" y="1076648"/>
                </a:lnTo>
                <a:lnTo>
                  <a:pt x="453824" y="1086307"/>
                </a:lnTo>
                <a:lnTo>
                  <a:pt x="499913" y="1092223"/>
                </a:lnTo>
                <a:lnTo>
                  <a:pt x="547115" y="1094232"/>
                </a:lnTo>
                <a:lnTo>
                  <a:pt x="594318" y="1092223"/>
                </a:lnTo>
                <a:lnTo>
                  <a:pt x="640407" y="1086307"/>
                </a:lnTo>
                <a:lnTo>
                  <a:pt x="685217" y="1076648"/>
                </a:lnTo>
                <a:lnTo>
                  <a:pt x="728585" y="1063410"/>
                </a:lnTo>
                <a:lnTo>
                  <a:pt x="770345" y="1046758"/>
                </a:lnTo>
                <a:lnTo>
                  <a:pt x="810334" y="1026855"/>
                </a:lnTo>
                <a:lnTo>
                  <a:pt x="848387" y="1003867"/>
                </a:lnTo>
                <a:lnTo>
                  <a:pt x="884341" y="977957"/>
                </a:lnTo>
                <a:lnTo>
                  <a:pt x="918029" y="949290"/>
                </a:lnTo>
                <a:lnTo>
                  <a:pt x="949290" y="918029"/>
                </a:lnTo>
                <a:lnTo>
                  <a:pt x="977957" y="884341"/>
                </a:lnTo>
                <a:lnTo>
                  <a:pt x="1003867" y="848387"/>
                </a:lnTo>
                <a:lnTo>
                  <a:pt x="1026855" y="810334"/>
                </a:lnTo>
                <a:lnTo>
                  <a:pt x="1046758" y="770345"/>
                </a:lnTo>
                <a:lnTo>
                  <a:pt x="1063410" y="728585"/>
                </a:lnTo>
                <a:lnTo>
                  <a:pt x="1076648" y="685217"/>
                </a:lnTo>
                <a:lnTo>
                  <a:pt x="1086307" y="640407"/>
                </a:lnTo>
                <a:lnTo>
                  <a:pt x="1092223" y="594318"/>
                </a:lnTo>
                <a:lnTo>
                  <a:pt x="1094232" y="547115"/>
                </a:lnTo>
                <a:lnTo>
                  <a:pt x="1092223" y="499913"/>
                </a:lnTo>
                <a:lnTo>
                  <a:pt x="1086307" y="453824"/>
                </a:lnTo>
                <a:lnTo>
                  <a:pt x="1076648" y="409014"/>
                </a:lnTo>
                <a:lnTo>
                  <a:pt x="1063410" y="365646"/>
                </a:lnTo>
                <a:lnTo>
                  <a:pt x="1046758" y="323886"/>
                </a:lnTo>
                <a:lnTo>
                  <a:pt x="1026855" y="283897"/>
                </a:lnTo>
                <a:lnTo>
                  <a:pt x="1003867" y="245844"/>
                </a:lnTo>
                <a:lnTo>
                  <a:pt x="977957" y="209890"/>
                </a:lnTo>
                <a:lnTo>
                  <a:pt x="949290" y="176202"/>
                </a:lnTo>
                <a:lnTo>
                  <a:pt x="918029" y="144941"/>
                </a:lnTo>
                <a:lnTo>
                  <a:pt x="884341" y="116274"/>
                </a:lnTo>
                <a:lnTo>
                  <a:pt x="848387" y="90364"/>
                </a:lnTo>
                <a:lnTo>
                  <a:pt x="810334" y="67376"/>
                </a:lnTo>
                <a:lnTo>
                  <a:pt x="770345" y="47473"/>
                </a:lnTo>
                <a:lnTo>
                  <a:pt x="728585" y="30821"/>
                </a:lnTo>
                <a:lnTo>
                  <a:pt x="685217" y="17583"/>
                </a:lnTo>
                <a:lnTo>
                  <a:pt x="640407" y="7924"/>
                </a:lnTo>
                <a:lnTo>
                  <a:pt x="594318" y="2008"/>
                </a:lnTo>
                <a:lnTo>
                  <a:pt x="547115" y="0"/>
                </a:lnTo>
                <a:close/>
              </a:path>
            </a:pathLst>
          </a:custGeom>
          <a:solidFill>
            <a:srgbClr val="79B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623942" y="4116172"/>
            <a:ext cx="203835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4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无 插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23942" y="4669993"/>
            <a:ext cx="2044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件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75347" y="4079747"/>
            <a:ext cx="1082040" cy="1082040"/>
          </a:xfrm>
          <a:custGeom>
            <a:avLst/>
            <a:gdLst/>
            <a:ahLst/>
            <a:cxnLst/>
            <a:rect l="l" t="t" r="r" b="b"/>
            <a:pathLst>
              <a:path w="1082040" h="1082039">
                <a:moveTo>
                  <a:pt x="541020" y="0"/>
                </a:moveTo>
                <a:lnTo>
                  <a:pt x="494333" y="1985"/>
                </a:lnTo>
                <a:lnTo>
                  <a:pt x="448751" y="7834"/>
                </a:lnTo>
                <a:lnTo>
                  <a:pt x="404435" y="17383"/>
                </a:lnTo>
                <a:lnTo>
                  <a:pt x="361547" y="30471"/>
                </a:lnTo>
                <a:lnTo>
                  <a:pt x="320249" y="46934"/>
                </a:lnTo>
                <a:lnTo>
                  <a:pt x="280705" y="66612"/>
                </a:lnTo>
                <a:lnTo>
                  <a:pt x="243076" y="89341"/>
                </a:lnTo>
                <a:lnTo>
                  <a:pt x="207525" y="114959"/>
                </a:lnTo>
                <a:lnTo>
                  <a:pt x="174213" y="143304"/>
                </a:lnTo>
                <a:lnTo>
                  <a:pt x="143304" y="174213"/>
                </a:lnTo>
                <a:lnTo>
                  <a:pt x="114959" y="207525"/>
                </a:lnTo>
                <a:lnTo>
                  <a:pt x="89341" y="243076"/>
                </a:lnTo>
                <a:lnTo>
                  <a:pt x="66612" y="280705"/>
                </a:lnTo>
                <a:lnTo>
                  <a:pt x="46934" y="320249"/>
                </a:lnTo>
                <a:lnTo>
                  <a:pt x="30471" y="361547"/>
                </a:lnTo>
                <a:lnTo>
                  <a:pt x="17383" y="404435"/>
                </a:lnTo>
                <a:lnTo>
                  <a:pt x="7834" y="448751"/>
                </a:lnTo>
                <a:lnTo>
                  <a:pt x="1985" y="494333"/>
                </a:lnTo>
                <a:lnTo>
                  <a:pt x="0" y="541019"/>
                </a:lnTo>
                <a:lnTo>
                  <a:pt x="1985" y="587706"/>
                </a:lnTo>
                <a:lnTo>
                  <a:pt x="7834" y="633288"/>
                </a:lnTo>
                <a:lnTo>
                  <a:pt x="17383" y="677604"/>
                </a:lnTo>
                <a:lnTo>
                  <a:pt x="30471" y="720492"/>
                </a:lnTo>
                <a:lnTo>
                  <a:pt x="46934" y="761790"/>
                </a:lnTo>
                <a:lnTo>
                  <a:pt x="66612" y="801334"/>
                </a:lnTo>
                <a:lnTo>
                  <a:pt x="89341" y="838963"/>
                </a:lnTo>
                <a:lnTo>
                  <a:pt x="114959" y="874514"/>
                </a:lnTo>
                <a:lnTo>
                  <a:pt x="143304" y="907826"/>
                </a:lnTo>
                <a:lnTo>
                  <a:pt x="174213" y="938735"/>
                </a:lnTo>
                <a:lnTo>
                  <a:pt x="207525" y="967080"/>
                </a:lnTo>
                <a:lnTo>
                  <a:pt x="243076" y="992698"/>
                </a:lnTo>
                <a:lnTo>
                  <a:pt x="280705" y="1015427"/>
                </a:lnTo>
                <a:lnTo>
                  <a:pt x="320249" y="1035105"/>
                </a:lnTo>
                <a:lnTo>
                  <a:pt x="361547" y="1051568"/>
                </a:lnTo>
                <a:lnTo>
                  <a:pt x="404435" y="1064656"/>
                </a:lnTo>
                <a:lnTo>
                  <a:pt x="448751" y="1074205"/>
                </a:lnTo>
                <a:lnTo>
                  <a:pt x="494333" y="1080054"/>
                </a:lnTo>
                <a:lnTo>
                  <a:pt x="541020" y="1082039"/>
                </a:lnTo>
                <a:lnTo>
                  <a:pt x="587706" y="1080054"/>
                </a:lnTo>
                <a:lnTo>
                  <a:pt x="633288" y="1074205"/>
                </a:lnTo>
                <a:lnTo>
                  <a:pt x="677604" y="1064656"/>
                </a:lnTo>
                <a:lnTo>
                  <a:pt x="720492" y="1051568"/>
                </a:lnTo>
                <a:lnTo>
                  <a:pt x="761790" y="1035105"/>
                </a:lnTo>
                <a:lnTo>
                  <a:pt x="801334" y="1015427"/>
                </a:lnTo>
                <a:lnTo>
                  <a:pt x="838963" y="992698"/>
                </a:lnTo>
                <a:lnTo>
                  <a:pt x="874514" y="967080"/>
                </a:lnTo>
                <a:lnTo>
                  <a:pt x="907826" y="938735"/>
                </a:lnTo>
                <a:lnTo>
                  <a:pt x="938735" y="907826"/>
                </a:lnTo>
                <a:lnTo>
                  <a:pt x="967080" y="874514"/>
                </a:lnTo>
                <a:lnTo>
                  <a:pt x="992698" y="838963"/>
                </a:lnTo>
                <a:lnTo>
                  <a:pt x="1015427" y="801334"/>
                </a:lnTo>
                <a:lnTo>
                  <a:pt x="1035105" y="761790"/>
                </a:lnTo>
                <a:lnTo>
                  <a:pt x="1051568" y="720492"/>
                </a:lnTo>
                <a:lnTo>
                  <a:pt x="1064656" y="677604"/>
                </a:lnTo>
                <a:lnTo>
                  <a:pt x="1074205" y="633288"/>
                </a:lnTo>
                <a:lnTo>
                  <a:pt x="1080054" y="587706"/>
                </a:lnTo>
                <a:lnTo>
                  <a:pt x="1082040" y="541019"/>
                </a:lnTo>
                <a:lnTo>
                  <a:pt x="1080054" y="494333"/>
                </a:lnTo>
                <a:lnTo>
                  <a:pt x="1074205" y="448751"/>
                </a:lnTo>
                <a:lnTo>
                  <a:pt x="1064656" y="404435"/>
                </a:lnTo>
                <a:lnTo>
                  <a:pt x="1051568" y="361547"/>
                </a:lnTo>
                <a:lnTo>
                  <a:pt x="1035105" y="320249"/>
                </a:lnTo>
                <a:lnTo>
                  <a:pt x="1015427" y="280705"/>
                </a:lnTo>
                <a:lnTo>
                  <a:pt x="992698" y="243076"/>
                </a:lnTo>
                <a:lnTo>
                  <a:pt x="967080" y="207525"/>
                </a:lnTo>
                <a:lnTo>
                  <a:pt x="938735" y="174213"/>
                </a:lnTo>
                <a:lnTo>
                  <a:pt x="907826" y="143304"/>
                </a:lnTo>
                <a:lnTo>
                  <a:pt x="874514" y="114959"/>
                </a:lnTo>
                <a:lnTo>
                  <a:pt x="838963" y="89341"/>
                </a:lnTo>
                <a:lnTo>
                  <a:pt x="801334" y="66612"/>
                </a:lnTo>
                <a:lnTo>
                  <a:pt x="761790" y="46934"/>
                </a:lnTo>
                <a:lnTo>
                  <a:pt x="720492" y="30471"/>
                </a:lnTo>
                <a:lnTo>
                  <a:pt x="677604" y="17383"/>
                </a:lnTo>
                <a:lnTo>
                  <a:pt x="633288" y="7834"/>
                </a:lnTo>
                <a:lnTo>
                  <a:pt x="587706" y="1985"/>
                </a:lnTo>
                <a:lnTo>
                  <a:pt x="541020" y="0"/>
                </a:lnTo>
                <a:close/>
              </a:path>
            </a:pathLst>
          </a:custGeom>
          <a:solidFill>
            <a:srgbClr val="79C2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396988" y="4120997"/>
            <a:ext cx="203835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4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结 构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96988" y="4675123"/>
            <a:ext cx="2038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化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0460" y="5368544"/>
            <a:ext cx="2342515" cy="53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医护人员使用浏览器就</a:t>
            </a:r>
            <a:r>
              <a:rPr sz="1400" spc="-15" dirty="0">
                <a:latin typeface="等线" panose="02010600030101010101" charset="-122"/>
                <a:cs typeface="等线" panose="02010600030101010101" charset="-122"/>
              </a:rPr>
              <a:t>能</a:t>
            </a: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打开 电子病历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17467" y="5374640"/>
            <a:ext cx="2341880" cy="794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95"/>
              </a:spcBef>
            </a:pP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客户端电脑无需安装插</a:t>
            </a:r>
            <a:r>
              <a:rPr sz="1400" spc="-15" dirty="0">
                <a:latin typeface="等线" panose="02010600030101010101" charset="-122"/>
                <a:cs typeface="等线" panose="02010600030101010101" charset="-122"/>
              </a:rPr>
              <a:t>件</a:t>
            </a: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，减 轻信息系统维护人员工</a:t>
            </a:r>
            <a:r>
              <a:rPr sz="1400" spc="-15" dirty="0">
                <a:latin typeface="等线" panose="02010600030101010101" charset="-122"/>
                <a:cs typeface="等线" panose="02010600030101010101" charset="-122"/>
              </a:rPr>
              <a:t>作</a:t>
            </a: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，便 于医院人员部署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28561" y="5389879"/>
            <a:ext cx="2341880" cy="794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95"/>
              </a:spcBef>
            </a:pP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将患者数据进行模块化</a:t>
            </a:r>
            <a:r>
              <a:rPr sz="1400" spc="-15" dirty="0">
                <a:latin typeface="等线" panose="02010600030101010101" charset="-122"/>
                <a:cs typeface="等线" panose="02010600030101010101" charset="-122"/>
              </a:rPr>
              <a:t>、</a:t>
            </a: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元素 化保存，便于医疗管理</a:t>
            </a:r>
            <a:r>
              <a:rPr sz="1400" spc="-15" dirty="0">
                <a:latin typeface="等线" panose="02010600030101010101" charset="-122"/>
                <a:cs typeface="等线" panose="02010600030101010101" charset="-122"/>
              </a:rPr>
              <a:t>人</a:t>
            </a: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员统 计分析电子病历数据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09861" y="5410911"/>
            <a:ext cx="2341880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病历书写页面，实时呈</a:t>
            </a:r>
            <a:r>
              <a:rPr sz="1400" spc="-15" dirty="0">
                <a:latin typeface="等线" panose="02010600030101010101" charset="-122"/>
                <a:cs typeface="等线" panose="02010600030101010101" charset="-122"/>
              </a:rPr>
              <a:t>现</a:t>
            </a: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打印 样式，所见即所得，提</a:t>
            </a:r>
            <a:r>
              <a:rPr sz="1400" spc="-15" dirty="0">
                <a:latin typeface="等线" panose="02010600030101010101" charset="-122"/>
                <a:cs typeface="等线" panose="02010600030101010101" charset="-122"/>
              </a:rPr>
              <a:t>高</a:t>
            </a:r>
            <a:r>
              <a:rPr sz="1400" dirty="0">
                <a:latin typeface="等线" panose="02010600030101010101" charset="-122"/>
                <a:cs typeface="等线" panose="02010600030101010101" charset="-122"/>
              </a:rPr>
              <a:t>病历 书写效率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13020" y="1844039"/>
            <a:ext cx="1965960" cy="1965960"/>
          </a:xfrm>
          <a:custGeom>
            <a:avLst/>
            <a:gdLst/>
            <a:ahLst/>
            <a:cxnLst/>
            <a:rect l="l" t="t" r="r" b="b"/>
            <a:pathLst>
              <a:path w="1965959" h="1965960">
                <a:moveTo>
                  <a:pt x="982979" y="0"/>
                </a:moveTo>
                <a:lnTo>
                  <a:pt x="935350" y="1133"/>
                </a:lnTo>
                <a:lnTo>
                  <a:pt x="888306" y="4499"/>
                </a:lnTo>
                <a:lnTo>
                  <a:pt x="841898" y="10046"/>
                </a:lnTo>
                <a:lnTo>
                  <a:pt x="796179" y="17723"/>
                </a:lnTo>
                <a:lnTo>
                  <a:pt x="751200" y="27477"/>
                </a:lnTo>
                <a:lnTo>
                  <a:pt x="707012" y="39259"/>
                </a:lnTo>
                <a:lnTo>
                  <a:pt x="663667" y="53015"/>
                </a:lnTo>
                <a:lnTo>
                  <a:pt x="621216" y="68696"/>
                </a:lnTo>
                <a:lnTo>
                  <a:pt x="579711" y="86248"/>
                </a:lnTo>
                <a:lnTo>
                  <a:pt x="539203" y="105622"/>
                </a:lnTo>
                <a:lnTo>
                  <a:pt x="499744" y="126764"/>
                </a:lnTo>
                <a:lnTo>
                  <a:pt x="461385" y="149625"/>
                </a:lnTo>
                <a:lnTo>
                  <a:pt x="424177" y="174152"/>
                </a:lnTo>
                <a:lnTo>
                  <a:pt x="388173" y="200293"/>
                </a:lnTo>
                <a:lnTo>
                  <a:pt x="353423" y="227998"/>
                </a:lnTo>
                <a:lnTo>
                  <a:pt x="319979" y="257215"/>
                </a:lnTo>
                <a:lnTo>
                  <a:pt x="287893" y="287893"/>
                </a:lnTo>
                <a:lnTo>
                  <a:pt x="257215" y="319979"/>
                </a:lnTo>
                <a:lnTo>
                  <a:pt x="227998" y="353423"/>
                </a:lnTo>
                <a:lnTo>
                  <a:pt x="200293" y="388173"/>
                </a:lnTo>
                <a:lnTo>
                  <a:pt x="174152" y="424177"/>
                </a:lnTo>
                <a:lnTo>
                  <a:pt x="149625" y="461385"/>
                </a:lnTo>
                <a:lnTo>
                  <a:pt x="126764" y="499744"/>
                </a:lnTo>
                <a:lnTo>
                  <a:pt x="105622" y="539203"/>
                </a:lnTo>
                <a:lnTo>
                  <a:pt x="86248" y="579711"/>
                </a:lnTo>
                <a:lnTo>
                  <a:pt x="68696" y="621216"/>
                </a:lnTo>
                <a:lnTo>
                  <a:pt x="53015" y="663667"/>
                </a:lnTo>
                <a:lnTo>
                  <a:pt x="39259" y="707012"/>
                </a:lnTo>
                <a:lnTo>
                  <a:pt x="27477" y="751200"/>
                </a:lnTo>
                <a:lnTo>
                  <a:pt x="17723" y="796179"/>
                </a:lnTo>
                <a:lnTo>
                  <a:pt x="10046" y="841898"/>
                </a:lnTo>
                <a:lnTo>
                  <a:pt x="4499" y="888306"/>
                </a:lnTo>
                <a:lnTo>
                  <a:pt x="1133" y="935350"/>
                </a:lnTo>
                <a:lnTo>
                  <a:pt x="0" y="982980"/>
                </a:lnTo>
                <a:lnTo>
                  <a:pt x="1133" y="1030609"/>
                </a:lnTo>
                <a:lnTo>
                  <a:pt x="4499" y="1077653"/>
                </a:lnTo>
                <a:lnTo>
                  <a:pt x="10046" y="1124061"/>
                </a:lnTo>
                <a:lnTo>
                  <a:pt x="17723" y="1169780"/>
                </a:lnTo>
                <a:lnTo>
                  <a:pt x="27477" y="1214759"/>
                </a:lnTo>
                <a:lnTo>
                  <a:pt x="39259" y="1258947"/>
                </a:lnTo>
                <a:lnTo>
                  <a:pt x="53015" y="1302292"/>
                </a:lnTo>
                <a:lnTo>
                  <a:pt x="68696" y="1344743"/>
                </a:lnTo>
                <a:lnTo>
                  <a:pt x="86248" y="1386248"/>
                </a:lnTo>
                <a:lnTo>
                  <a:pt x="105622" y="1426756"/>
                </a:lnTo>
                <a:lnTo>
                  <a:pt x="126764" y="1466215"/>
                </a:lnTo>
                <a:lnTo>
                  <a:pt x="149625" y="1504574"/>
                </a:lnTo>
                <a:lnTo>
                  <a:pt x="174152" y="1541782"/>
                </a:lnTo>
                <a:lnTo>
                  <a:pt x="200293" y="1577786"/>
                </a:lnTo>
                <a:lnTo>
                  <a:pt x="227998" y="1612536"/>
                </a:lnTo>
                <a:lnTo>
                  <a:pt x="257215" y="1645980"/>
                </a:lnTo>
                <a:lnTo>
                  <a:pt x="287893" y="1678066"/>
                </a:lnTo>
                <a:lnTo>
                  <a:pt x="319979" y="1708744"/>
                </a:lnTo>
                <a:lnTo>
                  <a:pt x="353423" y="1737961"/>
                </a:lnTo>
                <a:lnTo>
                  <a:pt x="388173" y="1765666"/>
                </a:lnTo>
                <a:lnTo>
                  <a:pt x="424177" y="1791807"/>
                </a:lnTo>
                <a:lnTo>
                  <a:pt x="461385" y="1816334"/>
                </a:lnTo>
                <a:lnTo>
                  <a:pt x="499744" y="1839195"/>
                </a:lnTo>
                <a:lnTo>
                  <a:pt x="539203" y="1860337"/>
                </a:lnTo>
                <a:lnTo>
                  <a:pt x="579711" y="1879711"/>
                </a:lnTo>
                <a:lnTo>
                  <a:pt x="621216" y="1897263"/>
                </a:lnTo>
                <a:lnTo>
                  <a:pt x="663667" y="1912944"/>
                </a:lnTo>
                <a:lnTo>
                  <a:pt x="707012" y="1926700"/>
                </a:lnTo>
                <a:lnTo>
                  <a:pt x="751200" y="1938482"/>
                </a:lnTo>
                <a:lnTo>
                  <a:pt x="796179" y="1948236"/>
                </a:lnTo>
                <a:lnTo>
                  <a:pt x="841898" y="1955913"/>
                </a:lnTo>
                <a:lnTo>
                  <a:pt x="888306" y="1961460"/>
                </a:lnTo>
                <a:lnTo>
                  <a:pt x="935350" y="1964826"/>
                </a:lnTo>
                <a:lnTo>
                  <a:pt x="982979" y="1965960"/>
                </a:lnTo>
                <a:lnTo>
                  <a:pt x="1030609" y="1964826"/>
                </a:lnTo>
                <a:lnTo>
                  <a:pt x="1077653" y="1961460"/>
                </a:lnTo>
                <a:lnTo>
                  <a:pt x="1124061" y="1955913"/>
                </a:lnTo>
                <a:lnTo>
                  <a:pt x="1169780" y="1948236"/>
                </a:lnTo>
                <a:lnTo>
                  <a:pt x="1214759" y="1938482"/>
                </a:lnTo>
                <a:lnTo>
                  <a:pt x="1258947" y="1926700"/>
                </a:lnTo>
                <a:lnTo>
                  <a:pt x="1302292" y="1912944"/>
                </a:lnTo>
                <a:lnTo>
                  <a:pt x="1344743" y="1897263"/>
                </a:lnTo>
                <a:lnTo>
                  <a:pt x="1386248" y="1879711"/>
                </a:lnTo>
                <a:lnTo>
                  <a:pt x="1426756" y="1860337"/>
                </a:lnTo>
                <a:lnTo>
                  <a:pt x="1466215" y="1839195"/>
                </a:lnTo>
                <a:lnTo>
                  <a:pt x="1504574" y="1816334"/>
                </a:lnTo>
                <a:lnTo>
                  <a:pt x="1541782" y="1791807"/>
                </a:lnTo>
                <a:lnTo>
                  <a:pt x="1577786" y="1765666"/>
                </a:lnTo>
                <a:lnTo>
                  <a:pt x="1612536" y="1737961"/>
                </a:lnTo>
                <a:lnTo>
                  <a:pt x="1645980" y="1708744"/>
                </a:lnTo>
                <a:lnTo>
                  <a:pt x="1678066" y="1678066"/>
                </a:lnTo>
                <a:lnTo>
                  <a:pt x="1708744" y="1645980"/>
                </a:lnTo>
                <a:lnTo>
                  <a:pt x="1737961" y="1612536"/>
                </a:lnTo>
                <a:lnTo>
                  <a:pt x="1765666" y="1577786"/>
                </a:lnTo>
                <a:lnTo>
                  <a:pt x="1791807" y="1541782"/>
                </a:lnTo>
                <a:lnTo>
                  <a:pt x="1816334" y="1504574"/>
                </a:lnTo>
                <a:lnTo>
                  <a:pt x="1839195" y="1466215"/>
                </a:lnTo>
                <a:lnTo>
                  <a:pt x="1860337" y="1426756"/>
                </a:lnTo>
                <a:lnTo>
                  <a:pt x="1879711" y="1386248"/>
                </a:lnTo>
                <a:lnTo>
                  <a:pt x="1897263" y="1344743"/>
                </a:lnTo>
                <a:lnTo>
                  <a:pt x="1912944" y="1302292"/>
                </a:lnTo>
                <a:lnTo>
                  <a:pt x="1926700" y="1258947"/>
                </a:lnTo>
                <a:lnTo>
                  <a:pt x="1938482" y="1214759"/>
                </a:lnTo>
                <a:lnTo>
                  <a:pt x="1948236" y="1169780"/>
                </a:lnTo>
                <a:lnTo>
                  <a:pt x="1955913" y="1124061"/>
                </a:lnTo>
                <a:lnTo>
                  <a:pt x="1961460" y="1077653"/>
                </a:lnTo>
                <a:lnTo>
                  <a:pt x="1964826" y="1030609"/>
                </a:lnTo>
                <a:lnTo>
                  <a:pt x="1965959" y="982980"/>
                </a:lnTo>
                <a:lnTo>
                  <a:pt x="1964826" y="935350"/>
                </a:lnTo>
                <a:lnTo>
                  <a:pt x="1961460" y="888306"/>
                </a:lnTo>
                <a:lnTo>
                  <a:pt x="1955913" y="841898"/>
                </a:lnTo>
                <a:lnTo>
                  <a:pt x="1948236" y="796179"/>
                </a:lnTo>
                <a:lnTo>
                  <a:pt x="1938482" y="751200"/>
                </a:lnTo>
                <a:lnTo>
                  <a:pt x="1926700" y="707012"/>
                </a:lnTo>
                <a:lnTo>
                  <a:pt x="1912944" y="663667"/>
                </a:lnTo>
                <a:lnTo>
                  <a:pt x="1897263" y="621216"/>
                </a:lnTo>
                <a:lnTo>
                  <a:pt x="1879711" y="579711"/>
                </a:lnTo>
                <a:lnTo>
                  <a:pt x="1860337" y="539203"/>
                </a:lnTo>
                <a:lnTo>
                  <a:pt x="1839195" y="499744"/>
                </a:lnTo>
                <a:lnTo>
                  <a:pt x="1816334" y="461385"/>
                </a:lnTo>
                <a:lnTo>
                  <a:pt x="1791807" y="424177"/>
                </a:lnTo>
                <a:lnTo>
                  <a:pt x="1765666" y="388173"/>
                </a:lnTo>
                <a:lnTo>
                  <a:pt x="1737961" y="353423"/>
                </a:lnTo>
                <a:lnTo>
                  <a:pt x="1708744" y="319979"/>
                </a:lnTo>
                <a:lnTo>
                  <a:pt x="1678066" y="287893"/>
                </a:lnTo>
                <a:lnTo>
                  <a:pt x="1645980" y="257215"/>
                </a:lnTo>
                <a:lnTo>
                  <a:pt x="1612536" y="227998"/>
                </a:lnTo>
                <a:lnTo>
                  <a:pt x="1577786" y="200293"/>
                </a:lnTo>
                <a:lnTo>
                  <a:pt x="1541782" y="174152"/>
                </a:lnTo>
                <a:lnTo>
                  <a:pt x="1504574" y="149625"/>
                </a:lnTo>
                <a:lnTo>
                  <a:pt x="1466215" y="126764"/>
                </a:lnTo>
                <a:lnTo>
                  <a:pt x="1426756" y="105622"/>
                </a:lnTo>
                <a:lnTo>
                  <a:pt x="1386248" y="86248"/>
                </a:lnTo>
                <a:lnTo>
                  <a:pt x="1344743" y="68696"/>
                </a:lnTo>
                <a:lnTo>
                  <a:pt x="1302292" y="53015"/>
                </a:lnTo>
                <a:lnTo>
                  <a:pt x="1258947" y="39259"/>
                </a:lnTo>
                <a:lnTo>
                  <a:pt x="1214759" y="27477"/>
                </a:lnTo>
                <a:lnTo>
                  <a:pt x="1169780" y="17723"/>
                </a:lnTo>
                <a:lnTo>
                  <a:pt x="1124061" y="10046"/>
                </a:lnTo>
                <a:lnTo>
                  <a:pt x="1077653" y="4499"/>
                </a:lnTo>
                <a:lnTo>
                  <a:pt x="1030609" y="1133"/>
                </a:lnTo>
                <a:lnTo>
                  <a:pt x="982979" y="0"/>
                </a:lnTo>
                <a:close/>
              </a:path>
            </a:pathLst>
          </a:custGeom>
          <a:solidFill>
            <a:srgbClr val="8590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677280" y="2190466"/>
            <a:ext cx="840105" cy="1195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sz="32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电子 </a:t>
            </a:r>
            <a:r>
              <a:rPr sz="3200" b="1" i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病历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3448" y="1066038"/>
            <a:ext cx="6073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按照国家标准、规范开发，基于B/S架构的结构化电子病历。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617" y="407670"/>
            <a:ext cx="298284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电子病历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产品价值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934974"/>
            <a:ext cx="12192000" cy="29209"/>
          </a:xfrm>
          <a:custGeom>
            <a:avLst/>
            <a:gdLst/>
            <a:ahLst/>
            <a:cxnLst/>
            <a:rect l="l" t="t" r="r" b="b"/>
            <a:pathLst>
              <a:path w="12192000" h="29209">
                <a:moveTo>
                  <a:pt x="0" y="29083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39006" y="1935703"/>
            <a:ext cx="881380" cy="753110"/>
          </a:xfrm>
          <a:custGeom>
            <a:avLst/>
            <a:gdLst/>
            <a:ahLst/>
            <a:cxnLst/>
            <a:rect l="l" t="t" r="r" b="b"/>
            <a:pathLst>
              <a:path w="881379" h="753110">
                <a:moveTo>
                  <a:pt x="440436" y="0"/>
                </a:moveTo>
                <a:lnTo>
                  <a:pt x="0" y="376427"/>
                </a:lnTo>
                <a:lnTo>
                  <a:pt x="440436" y="752856"/>
                </a:lnTo>
                <a:lnTo>
                  <a:pt x="880871" y="376427"/>
                </a:lnTo>
                <a:lnTo>
                  <a:pt x="440436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646600" y="2147285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01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8150" y="2930874"/>
            <a:ext cx="881380" cy="696595"/>
          </a:xfrm>
          <a:custGeom>
            <a:avLst/>
            <a:gdLst/>
            <a:ahLst/>
            <a:cxnLst/>
            <a:rect l="l" t="t" r="r" b="b"/>
            <a:pathLst>
              <a:path w="881379" h="696595">
                <a:moveTo>
                  <a:pt x="440436" y="0"/>
                </a:moveTo>
                <a:lnTo>
                  <a:pt x="0" y="348234"/>
                </a:lnTo>
                <a:lnTo>
                  <a:pt x="440436" y="696468"/>
                </a:lnTo>
                <a:lnTo>
                  <a:pt x="880871" y="348234"/>
                </a:lnTo>
                <a:lnTo>
                  <a:pt x="440436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655489" y="3114771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02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48150" y="3842227"/>
            <a:ext cx="881380" cy="696595"/>
          </a:xfrm>
          <a:custGeom>
            <a:avLst/>
            <a:gdLst/>
            <a:ahLst/>
            <a:cxnLst/>
            <a:rect l="l" t="t" r="r" b="b"/>
            <a:pathLst>
              <a:path w="881379" h="696595">
                <a:moveTo>
                  <a:pt x="440436" y="0"/>
                </a:moveTo>
                <a:lnTo>
                  <a:pt x="0" y="348234"/>
                </a:lnTo>
                <a:lnTo>
                  <a:pt x="440436" y="696468"/>
                </a:lnTo>
                <a:lnTo>
                  <a:pt x="880871" y="348234"/>
                </a:lnTo>
                <a:lnTo>
                  <a:pt x="440436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655489" y="4026377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03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78145" y="2052797"/>
            <a:ext cx="3454400" cy="655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病历评审，提高医生病历书写质量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系统智能监测，规范电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子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病历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书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写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4687" y="3826580"/>
            <a:ext cx="4140200" cy="73533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结构化数据，满足医疗决策部门数据统计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 marL="17145">
              <a:lnSpc>
                <a:spcPct val="100000"/>
              </a:lnSpc>
              <a:spcBef>
                <a:spcPts val="770"/>
              </a:spcBef>
            </a:pP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医疗数据指标统计分析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09768" y="3047155"/>
            <a:ext cx="3410585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等线" panose="02010600030101010101" charset="-122"/>
                <a:cs typeface="等线" panose="02010600030101010101" charset="-122"/>
              </a:rPr>
              <a:t>病案质量三级管理制度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 marL="13970">
              <a:lnSpc>
                <a:spcPct val="100000"/>
              </a:lnSpc>
              <a:spcBef>
                <a:spcPts val="1340"/>
              </a:spcBef>
            </a:pP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满足病案管理医疗核心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制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度，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提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高病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案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质量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52721" y="4698715"/>
            <a:ext cx="881380" cy="698500"/>
          </a:xfrm>
          <a:custGeom>
            <a:avLst/>
            <a:gdLst/>
            <a:ahLst/>
            <a:cxnLst/>
            <a:rect l="l" t="t" r="r" b="b"/>
            <a:pathLst>
              <a:path w="881379" h="698500">
                <a:moveTo>
                  <a:pt x="440436" y="0"/>
                </a:moveTo>
                <a:lnTo>
                  <a:pt x="0" y="348996"/>
                </a:lnTo>
                <a:lnTo>
                  <a:pt x="440436" y="697992"/>
                </a:lnTo>
                <a:lnTo>
                  <a:pt x="880872" y="348996"/>
                </a:lnTo>
                <a:lnTo>
                  <a:pt x="440436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660062" y="4883881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03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74208" y="4675828"/>
            <a:ext cx="3942079" cy="94869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75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建立完整患者健康档案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</a:pP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患者医疗数据电子化保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存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，患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者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可随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时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随地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查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看完 整档案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0147" y="2075688"/>
            <a:ext cx="6489700" cy="3962400"/>
          </a:xfrm>
          <a:custGeom>
            <a:avLst/>
            <a:gdLst/>
            <a:ahLst/>
            <a:cxnLst/>
            <a:rect l="l" t="t" r="r" b="b"/>
            <a:pathLst>
              <a:path w="6489700" h="3962400">
                <a:moveTo>
                  <a:pt x="0" y="660400"/>
                </a:moveTo>
                <a:lnTo>
                  <a:pt x="1658" y="613235"/>
                </a:lnTo>
                <a:lnTo>
                  <a:pt x="6557" y="566965"/>
                </a:lnTo>
                <a:lnTo>
                  <a:pt x="14587" y="521703"/>
                </a:lnTo>
                <a:lnTo>
                  <a:pt x="25635" y="477559"/>
                </a:lnTo>
                <a:lnTo>
                  <a:pt x="39589" y="434646"/>
                </a:lnTo>
                <a:lnTo>
                  <a:pt x="56338" y="393075"/>
                </a:lnTo>
                <a:lnTo>
                  <a:pt x="75770" y="352958"/>
                </a:lnTo>
                <a:lnTo>
                  <a:pt x="97773" y="314407"/>
                </a:lnTo>
                <a:lnTo>
                  <a:pt x="122236" y="277533"/>
                </a:lnTo>
                <a:lnTo>
                  <a:pt x="149047" y="242448"/>
                </a:lnTo>
                <a:lnTo>
                  <a:pt x="178094" y="209265"/>
                </a:lnTo>
                <a:lnTo>
                  <a:pt x="209265" y="178094"/>
                </a:lnTo>
                <a:lnTo>
                  <a:pt x="242448" y="149047"/>
                </a:lnTo>
                <a:lnTo>
                  <a:pt x="277533" y="122236"/>
                </a:lnTo>
                <a:lnTo>
                  <a:pt x="314407" y="97773"/>
                </a:lnTo>
                <a:lnTo>
                  <a:pt x="352958" y="75770"/>
                </a:lnTo>
                <a:lnTo>
                  <a:pt x="393075" y="56338"/>
                </a:lnTo>
                <a:lnTo>
                  <a:pt x="434646" y="39589"/>
                </a:lnTo>
                <a:lnTo>
                  <a:pt x="477559" y="25635"/>
                </a:lnTo>
                <a:lnTo>
                  <a:pt x="521703" y="14587"/>
                </a:lnTo>
                <a:lnTo>
                  <a:pt x="566965" y="6557"/>
                </a:lnTo>
                <a:lnTo>
                  <a:pt x="613235" y="1658"/>
                </a:lnTo>
                <a:lnTo>
                  <a:pt x="660400" y="0"/>
                </a:lnTo>
                <a:lnTo>
                  <a:pt x="5828792" y="0"/>
                </a:lnTo>
                <a:lnTo>
                  <a:pt x="5875956" y="1658"/>
                </a:lnTo>
                <a:lnTo>
                  <a:pt x="5922226" y="6557"/>
                </a:lnTo>
                <a:lnTo>
                  <a:pt x="5967488" y="14587"/>
                </a:lnTo>
                <a:lnTo>
                  <a:pt x="6011632" y="25635"/>
                </a:lnTo>
                <a:lnTo>
                  <a:pt x="6054545" y="39589"/>
                </a:lnTo>
                <a:lnTo>
                  <a:pt x="6096116" y="56338"/>
                </a:lnTo>
                <a:lnTo>
                  <a:pt x="6136233" y="75770"/>
                </a:lnTo>
                <a:lnTo>
                  <a:pt x="6174784" y="97773"/>
                </a:lnTo>
                <a:lnTo>
                  <a:pt x="6211658" y="122236"/>
                </a:lnTo>
                <a:lnTo>
                  <a:pt x="6246743" y="149047"/>
                </a:lnTo>
                <a:lnTo>
                  <a:pt x="6279926" y="178094"/>
                </a:lnTo>
                <a:lnTo>
                  <a:pt x="6311097" y="209265"/>
                </a:lnTo>
                <a:lnTo>
                  <a:pt x="6340144" y="242448"/>
                </a:lnTo>
                <a:lnTo>
                  <a:pt x="6366955" y="277533"/>
                </a:lnTo>
                <a:lnTo>
                  <a:pt x="6391418" y="314407"/>
                </a:lnTo>
                <a:lnTo>
                  <a:pt x="6413421" y="352958"/>
                </a:lnTo>
                <a:lnTo>
                  <a:pt x="6432853" y="393075"/>
                </a:lnTo>
                <a:lnTo>
                  <a:pt x="6449602" y="434646"/>
                </a:lnTo>
                <a:lnTo>
                  <a:pt x="6463556" y="477559"/>
                </a:lnTo>
                <a:lnTo>
                  <a:pt x="6474604" y="521703"/>
                </a:lnTo>
                <a:lnTo>
                  <a:pt x="6482634" y="566965"/>
                </a:lnTo>
                <a:lnTo>
                  <a:pt x="6487533" y="613235"/>
                </a:lnTo>
                <a:lnTo>
                  <a:pt x="6489192" y="660400"/>
                </a:lnTo>
                <a:lnTo>
                  <a:pt x="6489192" y="3302000"/>
                </a:lnTo>
                <a:lnTo>
                  <a:pt x="6487533" y="3349161"/>
                </a:lnTo>
                <a:lnTo>
                  <a:pt x="6482634" y="3395428"/>
                </a:lnTo>
                <a:lnTo>
                  <a:pt x="6474604" y="3440689"/>
                </a:lnTo>
                <a:lnTo>
                  <a:pt x="6463556" y="3484831"/>
                </a:lnTo>
                <a:lnTo>
                  <a:pt x="6449602" y="3527743"/>
                </a:lnTo>
                <a:lnTo>
                  <a:pt x="6432853" y="3569313"/>
                </a:lnTo>
                <a:lnTo>
                  <a:pt x="6413421" y="3609430"/>
                </a:lnTo>
                <a:lnTo>
                  <a:pt x="6391418" y="3647981"/>
                </a:lnTo>
                <a:lnTo>
                  <a:pt x="6366955" y="3684855"/>
                </a:lnTo>
                <a:lnTo>
                  <a:pt x="6340144" y="3719940"/>
                </a:lnTo>
                <a:lnTo>
                  <a:pt x="6311097" y="3753124"/>
                </a:lnTo>
                <a:lnTo>
                  <a:pt x="6279926" y="3784296"/>
                </a:lnTo>
                <a:lnTo>
                  <a:pt x="6246743" y="3813344"/>
                </a:lnTo>
                <a:lnTo>
                  <a:pt x="6211658" y="3840156"/>
                </a:lnTo>
                <a:lnTo>
                  <a:pt x="6174784" y="3864620"/>
                </a:lnTo>
                <a:lnTo>
                  <a:pt x="6136233" y="3886624"/>
                </a:lnTo>
                <a:lnTo>
                  <a:pt x="6096116" y="3906057"/>
                </a:lnTo>
                <a:lnTo>
                  <a:pt x="6054545" y="3922807"/>
                </a:lnTo>
                <a:lnTo>
                  <a:pt x="6011632" y="3936762"/>
                </a:lnTo>
                <a:lnTo>
                  <a:pt x="5967488" y="3947811"/>
                </a:lnTo>
                <a:lnTo>
                  <a:pt x="5922226" y="3955841"/>
                </a:lnTo>
                <a:lnTo>
                  <a:pt x="5875956" y="3960741"/>
                </a:lnTo>
                <a:lnTo>
                  <a:pt x="5828792" y="3962400"/>
                </a:lnTo>
                <a:lnTo>
                  <a:pt x="660400" y="3962400"/>
                </a:lnTo>
                <a:lnTo>
                  <a:pt x="613235" y="3960741"/>
                </a:lnTo>
                <a:lnTo>
                  <a:pt x="566965" y="3955841"/>
                </a:lnTo>
                <a:lnTo>
                  <a:pt x="521703" y="3947811"/>
                </a:lnTo>
                <a:lnTo>
                  <a:pt x="477559" y="3936762"/>
                </a:lnTo>
                <a:lnTo>
                  <a:pt x="434646" y="3922807"/>
                </a:lnTo>
                <a:lnTo>
                  <a:pt x="393075" y="3906057"/>
                </a:lnTo>
                <a:lnTo>
                  <a:pt x="352958" y="3886624"/>
                </a:lnTo>
                <a:lnTo>
                  <a:pt x="314407" y="3864620"/>
                </a:lnTo>
                <a:lnTo>
                  <a:pt x="277533" y="3840156"/>
                </a:lnTo>
                <a:lnTo>
                  <a:pt x="242448" y="3813344"/>
                </a:lnTo>
                <a:lnTo>
                  <a:pt x="209265" y="3784296"/>
                </a:lnTo>
                <a:lnTo>
                  <a:pt x="178094" y="3753124"/>
                </a:lnTo>
                <a:lnTo>
                  <a:pt x="149047" y="3719940"/>
                </a:lnTo>
                <a:lnTo>
                  <a:pt x="122236" y="3684855"/>
                </a:lnTo>
                <a:lnTo>
                  <a:pt x="97773" y="3647981"/>
                </a:lnTo>
                <a:lnTo>
                  <a:pt x="75770" y="3609430"/>
                </a:lnTo>
                <a:lnTo>
                  <a:pt x="56338" y="3569313"/>
                </a:lnTo>
                <a:lnTo>
                  <a:pt x="39589" y="3527743"/>
                </a:lnTo>
                <a:lnTo>
                  <a:pt x="25635" y="3484831"/>
                </a:lnTo>
                <a:lnTo>
                  <a:pt x="14587" y="3440689"/>
                </a:lnTo>
                <a:lnTo>
                  <a:pt x="6557" y="3395428"/>
                </a:lnTo>
                <a:lnTo>
                  <a:pt x="1658" y="3349161"/>
                </a:lnTo>
                <a:lnTo>
                  <a:pt x="0" y="3302000"/>
                </a:lnTo>
                <a:lnTo>
                  <a:pt x="0" y="660400"/>
                </a:lnTo>
                <a:close/>
              </a:path>
            </a:pathLst>
          </a:custGeom>
          <a:ln w="12191">
            <a:solidFill>
              <a:srgbClr val="00AF5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81072" y="2767583"/>
            <a:ext cx="5535295" cy="1603375"/>
          </a:xfrm>
          <a:custGeom>
            <a:avLst/>
            <a:gdLst/>
            <a:ahLst/>
            <a:cxnLst/>
            <a:rect l="l" t="t" r="r" b="b"/>
            <a:pathLst>
              <a:path w="5535295" h="1603375">
                <a:moveTo>
                  <a:pt x="5267959" y="0"/>
                </a:moveTo>
                <a:lnTo>
                  <a:pt x="267207" y="0"/>
                </a:lnTo>
                <a:lnTo>
                  <a:pt x="219177" y="4305"/>
                </a:lnTo>
                <a:lnTo>
                  <a:pt x="173970" y="16717"/>
                </a:lnTo>
                <a:lnTo>
                  <a:pt x="132343" y="36481"/>
                </a:lnTo>
                <a:lnTo>
                  <a:pt x="95049" y="62844"/>
                </a:lnTo>
                <a:lnTo>
                  <a:pt x="62844" y="95049"/>
                </a:lnTo>
                <a:lnTo>
                  <a:pt x="36481" y="132343"/>
                </a:lnTo>
                <a:lnTo>
                  <a:pt x="16717" y="173970"/>
                </a:lnTo>
                <a:lnTo>
                  <a:pt x="4305" y="219177"/>
                </a:lnTo>
                <a:lnTo>
                  <a:pt x="0" y="267207"/>
                </a:lnTo>
                <a:lnTo>
                  <a:pt x="0" y="1336039"/>
                </a:lnTo>
                <a:lnTo>
                  <a:pt x="4305" y="1384070"/>
                </a:lnTo>
                <a:lnTo>
                  <a:pt x="16717" y="1429277"/>
                </a:lnTo>
                <a:lnTo>
                  <a:pt x="36481" y="1470904"/>
                </a:lnTo>
                <a:lnTo>
                  <a:pt x="62844" y="1508198"/>
                </a:lnTo>
                <a:lnTo>
                  <a:pt x="95049" y="1540403"/>
                </a:lnTo>
                <a:lnTo>
                  <a:pt x="132343" y="1566766"/>
                </a:lnTo>
                <a:lnTo>
                  <a:pt x="173970" y="1586530"/>
                </a:lnTo>
                <a:lnTo>
                  <a:pt x="219177" y="1598942"/>
                </a:lnTo>
                <a:lnTo>
                  <a:pt x="267207" y="1603247"/>
                </a:lnTo>
                <a:lnTo>
                  <a:pt x="5267959" y="1603247"/>
                </a:lnTo>
                <a:lnTo>
                  <a:pt x="5315990" y="1598942"/>
                </a:lnTo>
                <a:lnTo>
                  <a:pt x="5361197" y="1586530"/>
                </a:lnTo>
                <a:lnTo>
                  <a:pt x="5402824" y="1566766"/>
                </a:lnTo>
                <a:lnTo>
                  <a:pt x="5440118" y="1540403"/>
                </a:lnTo>
                <a:lnTo>
                  <a:pt x="5472323" y="1508198"/>
                </a:lnTo>
                <a:lnTo>
                  <a:pt x="5498686" y="1470904"/>
                </a:lnTo>
                <a:lnTo>
                  <a:pt x="5518450" y="1429277"/>
                </a:lnTo>
                <a:lnTo>
                  <a:pt x="5530862" y="1384070"/>
                </a:lnTo>
                <a:lnTo>
                  <a:pt x="5535168" y="1336039"/>
                </a:lnTo>
                <a:lnTo>
                  <a:pt x="5535168" y="267207"/>
                </a:lnTo>
                <a:lnTo>
                  <a:pt x="5530862" y="219177"/>
                </a:lnTo>
                <a:lnTo>
                  <a:pt x="5518450" y="173970"/>
                </a:lnTo>
                <a:lnTo>
                  <a:pt x="5498686" y="132343"/>
                </a:lnTo>
                <a:lnTo>
                  <a:pt x="5472323" y="95049"/>
                </a:lnTo>
                <a:lnTo>
                  <a:pt x="5440118" y="62844"/>
                </a:lnTo>
                <a:lnTo>
                  <a:pt x="5402824" y="36481"/>
                </a:lnTo>
                <a:lnTo>
                  <a:pt x="5361197" y="16717"/>
                </a:lnTo>
                <a:lnTo>
                  <a:pt x="5315990" y="4305"/>
                </a:lnTo>
                <a:lnTo>
                  <a:pt x="52679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81072" y="2767583"/>
            <a:ext cx="5535295" cy="1603375"/>
          </a:xfrm>
          <a:custGeom>
            <a:avLst/>
            <a:gdLst/>
            <a:ahLst/>
            <a:cxnLst/>
            <a:rect l="l" t="t" r="r" b="b"/>
            <a:pathLst>
              <a:path w="5535295" h="1603375">
                <a:moveTo>
                  <a:pt x="0" y="267207"/>
                </a:moveTo>
                <a:lnTo>
                  <a:pt x="4305" y="219177"/>
                </a:lnTo>
                <a:lnTo>
                  <a:pt x="16717" y="173970"/>
                </a:lnTo>
                <a:lnTo>
                  <a:pt x="36481" y="132343"/>
                </a:lnTo>
                <a:lnTo>
                  <a:pt x="62844" y="95049"/>
                </a:lnTo>
                <a:lnTo>
                  <a:pt x="95049" y="62844"/>
                </a:lnTo>
                <a:lnTo>
                  <a:pt x="132343" y="36481"/>
                </a:lnTo>
                <a:lnTo>
                  <a:pt x="173970" y="16717"/>
                </a:lnTo>
                <a:lnTo>
                  <a:pt x="219177" y="4305"/>
                </a:lnTo>
                <a:lnTo>
                  <a:pt x="267207" y="0"/>
                </a:lnTo>
                <a:lnTo>
                  <a:pt x="5267959" y="0"/>
                </a:lnTo>
                <a:lnTo>
                  <a:pt x="5315990" y="4305"/>
                </a:lnTo>
                <a:lnTo>
                  <a:pt x="5361197" y="16717"/>
                </a:lnTo>
                <a:lnTo>
                  <a:pt x="5402824" y="36481"/>
                </a:lnTo>
                <a:lnTo>
                  <a:pt x="5440118" y="62844"/>
                </a:lnTo>
                <a:lnTo>
                  <a:pt x="5472323" y="95049"/>
                </a:lnTo>
                <a:lnTo>
                  <a:pt x="5498686" y="132343"/>
                </a:lnTo>
                <a:lnTo>
                  <a:pt x="5518450" y="173970"/>
                </a:lnTo>
                <a:lnTo>
                  <a:pt x="5530862" y="219177"/>
                </a:lnTo>
                <a:lnTo>
                  <a:pt x="5535168" y="267207"/>
                </a:lnTo>
                <a:lnTo>
                  <a:pt x="5535168" y="1336039"/>
                </a:lnTo>
                <a:lnTo>
                  <a:pt x="5530862" y="1384070"/>
                </a:lnTo>
                <a:lnTo>
                  <a:pt x="5518450" y="1429277"/>
                </a:lnTo>
                <a:lnTo>
                  <a:pt x="5498686" y="1470904"/>
                </a:lnTo>
                <a:lnTo>
                  <a:pt x="5472323" y="1508198"/>
                </a:lnTo>
                <a:lnTo>
                  <a:pt x="5440118" y="1540403"/>
                </a:lnTo>
                <a:lnTo>
                  <a:pt x="5402824" y="1566766"/>
                </a:lnTo>
                <a:lnTo>
                  <a:pt x="5361197" y="1586530"/>
                </a:lnTo>
                <a:lnTo>
                  <a:pt x="5315990" y="1598942"/>
                </a:lnTo>
                <a:lnTo>
                  <a:pt x="5267959" y="1603247"/>
                </a:lnTo>
                <a:lnTo>
                  <a:pt x="267207" y="1603247"/>
                </a:lnTo>
                <a:lnTo>
                  <a:pt x="219177" y="1598942"/>
                </a:lnTo>
                <a:lnTo>
                  <a:pt x="173970" y="1586530"/>
                </a:lnTo>
                <a:lnTo>
                  <a:pt x="132343" y="1566766"/>
                </a:lnTo>
                <a:lnTo>
                  <a:pt x="95049" y="1540403"/>
                </a:lnTo>
                <a:lnTo>
                  <a:pt x="62844" y="1508198"/>
                </a:lnTo>
                <a:lnTo>
                  <a:pt x="36481" y="1470904"/>
                </a:lnTo>
                <a:lnTo>
                  <a:pt x="16717" y="1429277"/>
                </a:lnTo>
                <a:lnTo>
                  <a:pt x="4305" y="1384070"/>
                </a:lnTo>
                <a:lnTo>
                  <a:pt x="0" y="1336039"/>
                </a:lnTo>
                <a:lnTo>
                  <a:pt x="0" y="267207"/>
                </a:lnTo>
                <a:close/>
              </a:path>
            </a:pathLst>
          </a:custGeom>
          <a:ln w="12192">
            <a:solidFill>
              <a:srgbClr val="EC7C3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3448" y="1066038"/>
            <a:ext cx="5512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易维护、易扩展</a:t>
            </a: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的统一微服务平台，</a:t>
            </a:r>
            <a:r>
              <a:rPr sz="1800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互联互通</a:t>
            </a: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更容易。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" y="934974"/>
            <a:ext cx="12192000" cy="29209"/>
          </a:xfrm>
          <a:custGeom>
            <a:avLst/>
            <a:gdLst/>
            <a:ahLst/>
            <a:cxnLst/>
            <a:rect l="l" t="t" r="r" b="b"/>
            <a:pathLst>
              <a:path w="12192000" h="29209">
                <a:moveTo>
                  <a:pt x="0" y="29083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0" y="307975"/>
            <a:ext cx="3513138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微服务管理平</a:t>
            </a:r>
            <a:r>
              <a:rPr sz="2400" spc="-15" dirty="0">
                <a:solidFill>
                  <a:srgbClr val="3B71C7"/>
                </a:solidFill>
              </a:rPr>
              <a:t>台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产品介绍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0147" y="2907792"/>
            <a:ext cx="1777364" cy="98298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服务1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78779" y="2907792"/>
            <a:ext cx="1632585" cy="98298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Times New Roman" panose="02020603050405020304"/>
              <a:cs typeface="Times New Roman" panose="02020603050405020304"/>
            </a:endParaRPr>
          </a:p>
          <a:p>
            <a:pPr marL="52768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服务2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60919" y="2907792"/>
            <a:ext cx="1632585" cy="98298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Times New Roman" panose="02020603050405020304"/>
              <a:cs typeface="Times New Roman" panose="02020603050405020304"/>
            </a:endParaRPr>
          </a:p>
          <a:p>
            <a:pPr marL="52705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服务3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95140" y="3914013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基本信息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8616" y="3914013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就诊记录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80503" y="3914013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医嘱信息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93591" y="4576571"/>
            <a:ext cx="1630680" cy="92964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Times New Roman" panose="02020603050405020304"/>
              <a:cs typeface="Times New Roman" panose="02020603050405020304"/>
            </a:endParaRPr>
          </a:p>
          <a:p>
            <a:pPr marL="52324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服务n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11904" y="5463032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其他信息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64691" y="2767583"/>
            <a:ext cx="2303145" cy="634365"/>
          </a:xfrm>
          <a:custGeom>
            <a:avLst/>
            <a:gdLst/>
            <a:ahLst/>
            <a:cxnLst/>
            <a:rect l="l" t="t" r="r" b="b"/>
            <a:pathLst>
              <a:path w="2303145" h="634364">
                <a:moveTo>
                  <a:pt x="2197100" y="0"/>
                </a:moveTo>
                <a:lnTo>
                  <a:pt x="105664" y="0"/>
                </a:lnTo>
                <a:lnTo>
                  <a:pt x="64534" y="8312"/>
                </a:lnTo>
                <a:lnTo>
                  <a:pt x="30948" y="30972"/>
                </a:lnTo>
                <a:lnTo>
                  <a:pt x="8303" y="64561"/>
                </a:lnTo>
                <a:lnTo>
                  <a:pt x="0" y="105663"/>
                </a:lnTo>
                <a:lnTo>
                  <a:pt x="0" y="528319"/>
                </a:lnTo>
                <a:lnTo>
                  <a:pt x="8303" y="569422"/>
                </a:lnTo>
                <a:lnTo>
                  <a:pt x="30948" y="603011"/>
                </a:lnTo>
                <a:lnTo>
                  <a:pt x="64534" y="625671"/>
                </a:lnTo>
                <a:lnTo>
                  <a:pt x="105664" y="633983"/>
                </a:lnTo>
                <a:lnTo>
                  <a:pt x="2197100" y="633983"/>
                </a:lnTo>
                <a:lnTo>
                  <a:pt x="2238202" y="625671"/>
                </a:lnTo>
                <a:lnTo>
                  <a:pt x="2271791" y="603011"/>
                </a:lnTo>
                <a:lnTo>
                  <a:pt x="2294451" y="569422"/>
                </a:lnTo>
                <a:lnTo>
                  <a:pt x="2302764" y="528319"/>
                </a:lnTo>
                <a:lnTo>
                  <a:pt x="2302764" y="105663"/>
                </a:lnTo>
                <a:lnTo>
                  <a:pt x="2294451" y="64561"/>
                </a:lnTo>
                <a:lnTo>
                  <a:pt x="2271791" y="30972"/>
                </a:lnTo>
                <a:lnTo>
                  <a:pt x="2238202" y="8312"/>
                </a:lnTo>
                <a:lnTo>
                  <a:pt x="219710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89126" y="2920060"/>
            <a:ext cx="1854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例：患者就诊记录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28844" y="1691639"/>
            <a:ext cx="2692907" cy="6339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534659" y="1843785"/>
            <a:ext cx="2082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例：患者医嘱等信息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76900" y="3512820"/>
            <a:ext cx="1196340" cy="2730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5560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280"/>
              </a:spcBef>
            </a:pPr>
            <a:r>
              <a:rPr sz="1200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服务项目</a:t>
            </a:r>
            <a:endParaRPr sz="12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21608" y="3503676"/>
            <a:ext cx="1198245" cy="2730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275"/>
              </a:spcBef>
            </a:pPr>
            <a:r>
              <a:rPr sz="1200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服务项目</a:t>
            </a:r>
            <a:endParaRPr sz="12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87995" y="3503676"/>
            <a:ext cx="1198245" cy="2730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294005">
              <a:lnSpc>
                <a:spcPct val="100000"/>
              </a:lnSpc>
              <a:spcBef>
                <a:spcPts val="275"/>
              </a:spcBef>
            </a:pPr>
            <a:r>
              <a:rPr sz="1200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服务项目</a:t>
            </a:r>
            <a:endParaRPr sz="12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62755" y="5141976"/>
            <a:ext cx="1198245" cy="2730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294005">
              <a:lnSpc>
                <a:spcPct val="100000"/>
              </a:lnSpc>
              <a:spcBef>
                <a:spcPts val="275"/>
              </a:spcBef>
            </a:pPr>
            <a:r>
              <a:rPr sz="1200" dirty="0">
                <a:solidFill>
                  <a:srgbClr val="5B9BD4"/>
                </a:solidFill>
                <a:latin typeface="等线" panose="02010600030101010101" charset="-122"/>
                <a:cs typeface="等线" panose="02010600030101010101" charset="-122"/>
              </a:rPr>
              <a:t>服务项目</a:t>
            </a:r>
            <a:endParaRPr sz="12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95016" y="1613916"/>
            <a:ext cx="2056130" cy="955675"/>
          </a:xfrm>
          <a:prstGeom prst="rect">
            <a:avLst/>
          </a:prstGeom>
          <a:solidFill>
            <a:srgbClr val="000000">
              <a:alpha val="56861"/>
            </a:srgbClr>
          </a:solidFill>
        </p:spPr>
        <p:txBody>
          <a:bodyPr vert="horz" wrap="square" lIns="0" tIns="146050" rIns="0" bIns="0" rtlCol="0">
            <a:spAutoFit/>
          </a:bodyPr>
          <a:lstStyle/>
          <a:p>
            <a:pPr marL="264160" indent="-172720">
              <a:lnSpc>
                <a:spcPct val="100000"/>
              </a:lnSpc>
              <a:spcBef>
                <a:spcPts val="1150"/>
              </a:spcBef>
              <a:buFont typeface="Wingdings" panose="05000000000000000000"/>
              <a:buChar char="⚫"/>
              <a:tabLst>
                <a:tab pos="264795" algn="l"/>
              </a:tabLst>
            </a:pPr>
            <a:r>
              <a:rPr sz="14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自由选择服务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Wingdings" panose="05000000000000000000"/>
              <a:buChar char="⚫"/>
            </a:pPr>
            <a:endParaRPr sz="1450">
              <a:latin typeface="Times New Roman" panose="02020603050405020304"/>
              <a:cs typeface="Times New Roman" panose="02020603050405020304"/>
            </a:endParaRPr>
          </a:p>
          <a:p>
            <a:pPr marL="264160" indent="-172720">
              <a:lnSpc>
                <a:spcPct val="100000"/>
              </a:lnSpc>
              <a:buFont typeface="Wingdings" panose="05000000000000000000"/>
              <a:buChar char="⚫"/>
              <a:tabLst>
                <a:tab pos="264795" algn="l"/>
              </a:tabLst>
            </a:pPr>
            <a:r>
              <a:rPr sz="14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自由拆分服务项目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934974"/>
            <a:ext cx="12192000" cy="29209"/>
          </a:xfrm>
          <a:custGeom>
            <a:avLst/>
            <a:gdLst/>
            <a:ahLst/>
            <a:cxnLst/>
            <a:rect l="l" t="t" r="r" b="b"/>
            <a:pathLst>
              <a:path w="12192000" h="29209">
                <a:moveTo>
                  <a:pt x="0" y="29083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8617" y="315963"/>
            <a:ext cx="39523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微服务管理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产品价值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29298" y="1919479"/>
            <a:ext cx="881380" cy="753110"/>
          </a:xfrm>
          <a:custGeom>
            <a:avLst/>
            <a:gdLst/>
            <a:ahLst/>
            <a:cxnLst/>
            <a:rect l="l" t="t" r="r" b="b"/>
            <a:pathLst>
              <a:path w="881379" h="753110">
                <a:moveTo>
                  <a:pt x="440436" y="0"/>
                </a:moveTo>
                <a:lnTo>
                  <a:pt x="0" y="376427"/>
                </a:lnTo>
                <a:lnTo>
                  <a:pt x="440436" y="752856"/>
                </a:lnTo>
                <a:lnTo>
                  <a:pt x="880871" y="376427"/>
                </a:lnTo>
                <a:lnTo>
                  <a:pt x="440436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036892" y="2131061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01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38442" y="3243835"/>
            <a:ext cx="881380" cy="698500"/>
          </a:xfrm>
          <a:custGeom>
            <a:avLst/>
            <a:gdLst/>
            <a:ahLst/>
            <a:cxnLst/>
            <a:rect l="l" t="t" r="r" b="b"/>
            <a:pathLst>
              <a:path w="881379" h="698500">
                <a:moveTo>
                  <a:pt x="440436" y="0"/>
                </a:moveTo>
                <a:lnTo>
                  <a:pt x="0" y="348995"/>
                </a:lnTo>
                <a:lnTo>
                  <a:pt x="440436" y="697991"/>
                </a:lnTo>
                <a:lnTo>
                  <a:pt x="880871" y="348995"/>
                </a:lnTo>
                <a:lnTo>
                  <a:pt x="440436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045781" y="3429000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02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38442" y="4461511"/>
            <a:ext cx="881380" cy="696595"/>
          </a:xfrm>
          <a:custGeom>
            <a:avLst/>
            <a:gdLst/>
            <a:ahLst/>
            <a:cxnLst/>
            <a:rect l="l" t="t" r="r" b="b"/>
            <a:pathLst>
              <a:path w="881379" h="696595">
                <a:moveTo>
                  <a:pt x="440436" y="0"/>
                </a:moveTo>
                <a:lnTo>
                  <a:pt x="0" y="348233"/>
                </a:lnTo>
                <a:lnTo>
                  <a:pt x="440436" y="696467"/>
                </a:lnTo>
                <a:lnTo>
                  <a:pt x="880871" y="348233"/>
                </a:lnTo>
                <a:lnTo>
                  <a:pt x="440436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045781" y="4646042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03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0060" y="3171699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减少硬件成本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68437" y="1908759"/>
            <a:ext cx="3942079" cy="95504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提高系统性能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 marL="12700" marR="5080">
              <a:lnSpc>
                <a:spcPct val="100000"/>
              </a:lnSpc>
              <a:spcBef>
                <a:spcPts val="790"/>
              </a:spcBef>
            </a:pP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模块化提供统一服务单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元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，缩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短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系统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反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馈时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间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，快 速释放资源，提高资源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利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用效率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94979" y="4446245"/>
            <a:ext cx="2894330" cy="73533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云平台快速交付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  <a:p>
            <a:pPr marL="17145">
              <a:lnSpc>
                <a:spcPct val="100000"/>
              </a:lnSpc>
              <a:spcBef>
                <a:spcPts val="770"/>
              </a:spcBef>
            </a:pPr>
            <a:r>
              <a:rPr sz="1400" spc="-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BS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云端部署模式，实现服务快速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部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署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1965" y="3615436"/>
            <a:ext cx="394207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最小化服务单元，根据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请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求内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容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自行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组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合模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块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，减 少冗余服务，提高硬件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利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用率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，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减少</a:t>
            </a:r>
            <a:r>
              <a:rPr sz="1400" spc="-15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硬</a:t>
            </a:r>
            <a:r>
              <a:rPr sz="1400" dirty="0">
                <a:solidFill>
                  <a:srgbClr val="7E7E7E"/>
                </a:solidFill>
                <a:latin typeface="等线" panose="02010600030101010101" charset="-122"/>
                <a:cs typeface="等线" panose="02010600030101010101" charset="-122"/>
              </a:rPr>
              <a:t>件成本</a:t>
            </a:r>
            <a:endParaRPr sz="1400">
              <a:latin typeface="等线" panose="02010600030101010101" charset="-122"/>
              <a:cs typeface="等线" panose="0201060003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eck 9"/>
          <p:cNvSpPr/>
          <p:nvPr/>
        </p:nvSpPr>
        <p:spPr>
          <a:xfrm>
            <a:off x="0" y="1179114"/>
            <a:ext cx="12201412" cy="1455028"/>
          </a:xfrm>
          <a:prstGeom prst="rect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E20074"/>
              </a:buClr>
            </a:pPr>
            <a:endParaRPr lang="en-GB" sz="1905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6690" y="1690318"/>
            <a:ext cx="8629547" cy="7875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紧抓疫情契机，勇于担当作为，发挥联仁集团“</a:t>
            </a:r>
            <a:r>
              <a:rPr lang="zh-CN" altLang="en-US" sz="1600" b="1" dirty="0">
                <a:solidFill>
                  <a:srgbClr val="FF6600"/>
                </a:solidFill>
                <a:cs typeface="+mn-ea"/>
                <a:sym typeface="+mn-lt"/>
              </a:rPr>
              <a:t>运营</a:t>
            </a:r>
            <a:r>
              <a:rPr lang="en-US" altLang="zh-CN" sz="1600" b="1" dirty="0">
                <a:solidFill>
                  <a:srgbClr val="FF6600"/>
                </a:solidFill>
                <a:cs typeface="+mn-ea"/>
                <a:sym typeface="+mn-lt"/>
              </a:rPr>
              <a:t>+</a:t>
            </a:r>
            <a:r>
              <a:rPr lang="zh-CN" altLang="en-US" sz="1600" b="1" dirty="0">
                <a:solidFill>
                  <a:srgbClr val="FF6600"/>
                </a:solidFill>
                <a:cs typeface="+mn-ea"/>
                <a:sym typeface="+mn-lt"/>
              </a:rPr>
              <a:t>技术</a:t>
            </a:r>
            <a:r>
              <a:rPr lang="en-US" altLang="zh-CN" sz="1600" b="1" dirty="0">
                <a:solidFill>
                  <a:srgbClr val="FF6600"/>
                </a:solidFill>
                <a:cs typeface="+mn-ea"/>
                <a:sym typeface="+mn-lt"/>
              </a:rPr>
              <a:t>+</a:t>
            </a:r>
            <a:r>
              <a:rPr lang="zh-CN" altLang="en-US" sz="1600" b="1" dirty="0">
                <a:solidFill>
                  <a:srgbClr val="FF6600"/>
                </a:solidFill>
                <a:cs typeface="+mn-ea"/>
                <a:sym typeface="+mn-lt"/>
              </a:rPr>
              <a:t>渠道</a:t>
            </a:r>
            <a:r>
              <a:rPr lang="en-US" altLang="zh-CN" sz="1600" b="1" dirty="0">
                <a:solidFill>
                  <a:srgbClr val="FF6600"/>
                </a:solidFill>
                <a:cs typeface="+mn-ea"/>
                <a:sym typeface="+mn-lt"/>
              </a:rPr>
              <a:t>+</a:t>
            </a:r>
            <a:r>
              <a:rPr lang="zh-CN" altLang="en-US" sz="1600" b="1" dirty="0">
                <a:solidFill>
                  <a:srgbClr val="FF6600"/>
                </a:solidFill>
                <a:cs typeface="+mn-ea"/>
                <a:sym typeface="+mn-lt"/>
              </a:rPr>
              <a:t>资金</a:t>
            </a:r>
            <a:r>
              <a:rPr lang="zh-CN" altLang="en-US" sz="1600" b="1" dirty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”四位一体的优势，</a:t>
            </a:r>
            <a:endParaRPr lang="en-US" altLang="zh-CN" sz="1600" b="1" dirty="0">
              <a:solidFill>
                <a:schemeClr val="tx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坚持以实体医院为主体，赋能医疗机构建设并运营好互联网医院</a:t>
            </a:r>
            <a:endParaRPr lang="en-US" altLang="zh-CN" sz="1600" b="1" dirty="0">
              <a:solidFill>
                <a:schemeClr val="tx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8" y="2579681"/>
            <a:ext cx="8381686" cy="4332548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8180587" y="1777598"/>
            <a:ext cx="3894525" cy="5080402"/>
            <a:chOff x="8260943" y="1777365"/>
            <a:chExt cx="3894525" cy="5080402"/>
          </a:xfrm>
        </p:grpSpPr>
        <p:pic>
          <p:nvPicPr>
            <p:cNvPr id="35" name="图像" descr="图像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839" y="1777365"/>
              <a:ext cx="2102311" cy="4097779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620" y="2423024"/>
              <a:ext cx="1519046" cy="2844167"/>
            </a:xfrm>
            <a:prstGeom prst="rect">
              <a:avLst/>
            </a:prstGeom>
          </p:spPr>
        </p:pic>
        <p:pic>
          <p:nvPicPr>
            <p:cNvPr id="39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943" y="1777365"/>
              <a:ext cx="3894525" cy="5080402"/>
            </a:xfrm>
            <a:prstGeom prst="rect">
              <a:avLst/>
            </a:prstGeom>
            <a:effectLst>
              <a:outerShdw blurRad="660400" dist="254000" dir="2700000" algn="tl" rotWithShape="0">
                <a:prstClr val="black">
                  <a:alpha val="15000"/>
                </a:prstClr>
              </a:outerShdw>
            </a:effectLst>
          </p:spPr>
        </p:pic>
      </p:grp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418860" y="202957"/>
            <a:ext cx="269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lvl="0" eaLnBrk="0" hangingPunct="0">
              <a:defRPr sz="2800" b="1">
                <a:solidFill>
                  <a:srgbClr val="002E5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附：互联网医院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90C-2017-4568-A7AB-690EBBE95121}" type="slidenum">
              <a:rPr lang="zh-CN" altLang="en-US" smtClean="0">
                <a:cs typeface="+mn-ea"/>
                <a:sym typeface="+mn-lt"/>
              </a:rPr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3292" y="1161678"/>
            <a:ext cx="7647186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6600"/>
                </a:solidFill>
                <a:cs typeface="+mn-ea"/>
                <a:sym typeface="+mn-lt"/>
              </a:rPr>
              <a:t>业务愿景：</a:t>
            </a:r>
            <a:r>
              <a:rPr lang="zh-CN" altLang="en-US" b="1" dirty="0">
                <a:solidFill>
                  <a:srgbClr val="FF6600"/>
                </a:solidFill>
                <a:cs typeface="+mn-ea"/>
                <a:sym typeface="+mn-lt"/>
              </a:rPr>
              <a:t>医院互联网化的“赋能者”，互联网医院平台的“运营商”</a:t>
            </a:r>
            <a:endParaRPr lang="zh-CN" altLang="en-US" b="1" dirty="0">
              <a:solidFill>
                <a:srgbClr val="FF66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6" name="矩形 35"/>
          <p:cNvSpPr/>
          <p:nvPr>
            <p:custDataLst>
              <p:tags r:id="rId1"/>
            </p:custDataLst>
          </p:nvPr>
        </p:nvSpPr>
        <p:spPr>
          <a:xfrm>
            <a:off x="2221230" y="476402"/>
            <a:ext cx="7768590" cy="584775"/>
          </a:xfrm>
          <a:prstGeom prst="rect">
            <a:avLst/>
          </a:prstGeom>
        </p:spPr>
        <p:txBody>
          <a:bodyPr wrap="square">
            <a:normAutofit fontScale="90000"/>
          </a:bodyPr>
          <a:p>
            <a:pPr algn="ctr"/>
            <a:r>
              <a:rPr lang="zh-CN" altLang="en-US" sz="32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健康医疗大数据业务布局</a:t>
            </a:r>
            <a:endParaRPr lang="zh-CN" altLang="en-US" sz="32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sym typeface="+mn-ea"/>
            </a:endParaRPr>
          </a:p>
          <a:p>
            <a:pPr algn="ctr"/>
            <a:endParaRPr lang="zh-CN" altLang="en-US" sz="32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Calibri Light" panose="020F030202020403020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38" name="椭圆 37"/>
          <p:cNvSpPr/>
          <p:nvPr>
            <p:custDataLst>
              <p:tags r:id="rId2"/>
            </p:custDataLst>
          </p:nvPr>
        </p:nvSpPr>
        <p:spPr>
          <a:xfrm>
            <a:off x="5450005" y="3276800"/>
            <a:ext cx="1310533" cy="1310533"/>
          </a:xfrm>
          <a:prstGeom prst="ellipse">
            <a:avLst/>
          </a:prstGeom>
          <a:gradFill>
            <a:gsLst>
              <a:gs pos="100000">
                <a:srgbClr val="FDA87E"/>
              </a:gs>
              <a:gs pos="77000">
                <a:srgbClr val="F9B876"/>
              </a:gs>
              <a:gs pos="29000">
                <a:srgbClr val="EA5B4B"/>
              </a:gs>
            </a:gsLst>
            <a:lin scaled="0"/>
          </a:gra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algn="ctr"/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医疗健康数据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sp>
        <p:nvSpPr>
          <p:cNvPr id="40" name="矩形 39"/>
          <p:cNvSpPr/>
          <p:nvPr>
            <p:custDataLst>
              <p:tags r:id="rId3"/>
            </p:custDataLst>
          </p:nvPr>
        </p:nvSpPr>
        <p:spPr>
          <a:xfrm>
            <a:off x="6236335" y="1255395"/>
            <a:ext cx="2745740" cy="1499870"/>
          </a:xfrm>
          <a:prstGeom prst="rect">
            <a:avLst/>
          </a:prstGeom>
        </p:spPr>
        <p:txBody>
          <a:bodyPr wrap="square" anchor="ctr" anchorCtr="0">
            <a:normAutofit fontScale="25000"/>
          </a:bodyPr>
          <a:p>
            <a:pPr lvl="0">
              <a:lnSpc>
                <a:spcPct val="150000"/>
              </a:lnSpc>
            </a:pPr>
            <a:r>
              <a:rPr lang="zh-CN" altLang="en-US" sz="48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面向</a:t>
            </a:r>
            <a:r>
              <a:rPr lang="en-US" altLang="zh-CN" sz="48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DRGs/</a:t>
            </a:r>
            <a:r>
              <a:rPr lang="zh-CN" altLang="en-US" sz="48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商保等应用领域</a:t>
            </a:r>
            <a:endParaRPr lang="en-US" altLang="zh-CN" sz="4800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48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主要产品</a:t>
            </a:r>
            <a:endParaRPr lang="en-US" altLang="zh-CN" sz="4800" b="1" dirty="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28600" indent="-228600" algn="just" defTabSz="1218565">
              <a:lnSpc>
                <a:spcPts val="20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altLang="zh-CN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DRGs</a:t>
            </a:r>
            <a:r>
              <a:rPr lang="zh-CN" altLang="zh-CN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医保端</a:t>
            </a:r>
            <a:r>
              <a:rPr lang="en-US" altLang="zh-CN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+</a:t>
            </a:r>
            <a:r>
              <a:rPr lang="zh-CN" altLang="zh-CN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智能编码</a:t>
            </a:r>
            <a:endParaRPr lang="en-US" altLang="zh-CN" sz="48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228600" indent="-228600" algn="just" defTabSz="1218565">
              <a:lnSpc>
                <a:spcPts val="20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altLang="zh-CN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DRGs</a:t>
            </a:r>
            <a:r>
              <a:rPr lang="zh-CN" altLang="zh-CN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医院端</a:t>
            </a:r>
            <a:r>
              <a:rPr lang="en-US" altLang="zh-CN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+</a:t>
            </a:r>
            <a:r>
              <a:rPr lang="zh-CN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智能编码</a:t>
            </a:r>
            <a:endParaRPr lang="en-US" altLang="zh-CN" sz="48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228600" indent="-228600" algn="just" defTabSz="1218565">
              <a:lnSpc>
                <a:spcPts val="20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zh-CN" altLang="zh-CN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保险设计</a:t>
            </a:r>
            <a:r>
              <a:rPr lang="zh-CN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服务</a:t>
            </a:r>
            <a:r>
              <a:rPr lang="zh-CN" altLang="zh-CN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平台</a:t>
            </a:r>
            <a:endParaRPr lang="en-US" altLang="zh-CN" sz="48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228600" indent="-228600" algn="just" defTabSz="1218565">
              <a:lnSpc>
                <a:spcPts val="20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zh-CN" altLang="zh-CN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智能核保服务平台</a:t>
            </a:r>
            <a:endParaRPr lang="en-US" altLang="zh-CN" sz="48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228600" indent="-228600" algn="just" defTabSz="1218565">
              <a:lnSpc>
                <a:spcPts val="20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zh-CN" altLang="zh-CN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商保直付</a:t>
            </a:r>
            <a:r>
              <a:rPr lang="zh-CN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平台</a:t>
            </a:r>
            <a:endParaRPr lang="zh-CN" altLang="en-US" sz="48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zh-CN" altLang="en-US" sz="4800" dirty="0"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>
            <p:custDataLst>
              <p:tags r:id="rId4"/>
            </p:custDataLst>
          </p:nvPr>
        </p:nvSpPr>
        <p:spPr>
          <a:xfrm>
            <a:off x="1398905" y="3433445"/>
            <a:ext cx="2505710" cy="1812925"/>
          </a:xfrm>
          <a:prstGeom prst="rect">
            <a:avLst/>
          </a:prstGeom>
        </p:spPr>
        <p:txBody>
          <a:bodyPr wrap="square" anchor="ctr" anchorCtr="0">
            <a:normAutofit/>
          </a:bodyPr>
          <a:p>
            <a:pPr>
              <a:lnSpc>
                <a:spcPct val="150000"/>
              </a:lnSpc>
              <a:buClr>
                <a:srgbClr val="595959"/>
              </a:buClr>
            </a:pPr>
            <a:r>
              <a:rPr lang="zh-CN" altLang="en-US" sz="12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面向生物医药、医疗器械</a:t>
            </a:r>
            <a:endParaRPr lang="en-US" altLang="zh-CN" sz="1200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595959"/>
              </a:buClr>
            </a:pP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主要产品</a:t>
            </a:r>
            <a:endParaRPr lang="en-US" altLang="zh-CN" sz="1200" b="1" dirty="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28600" indent="-228600" algn="just" defTabSz="1218565">
              <a:lnSpc>
                <a:spcPts val="2000"/>
              </a:lnSpc>
              <a:spcAft>
                <a:spcPts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药品预测建模和定价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228600" indent="-228600" algn="just" defTabSz="1218565">
              <a:lnSpc>
                <a:spcPts val="2000"/>
              </a:lnSpc>
              <a:spcAft>
                <a:spcPts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>
                <a:tab pos="810260" algn="l"/>
              </a:tabLs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临床试验设计模型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228600" lvl="0" indent="-228600" algn="just" defTabSz="1218565">
              <a:lnSpc>
                <a:spcPts val="20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药品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DSP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精准服务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228600" lvl="0" indent="-228600" algn="just" defTabSz="1218565">
              <a:lnSpc>
                <a:spcPts val="20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真实世界研究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595959"/>
              </a:buClr>
            </a:pPr>
            <a:endParaRPr lang="en-US" altLang="zh-CN" sz="1200" b="1" dirty="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>
            <p:custDataLst>
              <p:tags r:id="rId5"/>
            </p:custDataLst>
          </p:nvPr>
        </p:nvSpPr>
        <p:spPr>
          <a:xfrm>
            <a:off x="8287385" y="2755265"/>
            <a:ext cx="2029460" cy="2014855"/>
          </a:xfrm>
          <a:prstGeom prst="rect">
            <a:avLst/>
          </a:prstGeom>
        </p:spPr>
        <p:txBody>
          <a:bodyPr wrap="square" anchor="ctr" anchorCtr="0">
            <a:noAutofit/>
          </a:bodyPr>
          <a:p>
            <a:pPr>
              <a:lnSpc>
                <a:spcPct val="150000"/>
              </a:lnSpc>
              <a:buClr>
                <a:srgbClr val="595959"/>
              </a:buClr>
            </a:pPr>
            <a:r>
              <a:rPr lang="zh-CN" altLang="en-US" sz="12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面向医院、科研院所</a:t>
            </a:r>
            <a:endParaRPr lang="en-US" altLang="zh-CN" sz="1200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595959"/>
              </a:buClr>
            </a:pP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主要产品</a:t>
            </a:r>
            <a:endParaRPr lang="en-US" altLang="zh-CN" sz="1200" b="1" dirty="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28600" lvl="0" indent="-228600" algn="just" defTabSz="1218565">
              <a:lnSpc>
                <a:spcPts val="22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影像云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228600" lvl="0" indent="-228600" algn="just" defTabSz="1218565">
              <a:lnSpc>
                <a:spcPts val="22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心电云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228600" lvl="0" indent="-228600" algn="just" defTabSz="1218565">
              <a:lnSpc>
                <a:spcPts val="22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专科专病数据库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228600" indent="-228600" algn="just" defTabSz="1218565">
              <a:lnSpc>
                <a:spcPts val="22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临床辅助决策系统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228600" indent="-228600" algn="just" defTabSz="1218565">
              <a:lnSpc>
                <a:spcPts val="22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云信息化解决方案</a:t>
            </a:r>
            <a:endParaRPr lang="en-US" altLang="zh-CN" sz="1200" b="1" dirty="0">
              <a:latin typeface="+mn-ea"/>
            </a:endParaRPr>
          </a:p>
          <a:p>
            <a:pPr algn="just">
              <a:lnSpc>
                <a:spcPct val="130000"/>
              </a:lnSpc>
            </a:pPr>
            <a:endParaRPr lang="en-US" altLang="zh-CN" sz="1200" b="1" dirty="0">
              <a:latin typeface="+mn-ea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>
            <p:custDataLst>
              <p:tags r:id="rId6"/>
            </p:custDataLst>
          </p:nvPr>
        </p:nvSpPr>
        <p:spPr>
          <a:xfrm>
            <a:off x="3164840" y="4680585"/>
            <a:ext cx="2790825" cy="1929130"/>
          </a:xfrm>
          <a:prstGeom prst="rect">
            <a:avLst/>
          </a:prstGeom>
        </p:spPr>
        <p:txBody>
          <a:bodyPr wrap="square" anchor="ctr" anchorCtr="0">
            <a:noAutofit/>
          </a:bodyPr>
          <a:p>
            <a:pPr>
              <a:lnSpc>
                <a:spcPct val="150000"/>
              </a:lnSpc>
              <a:buClr>
                <a:srgbClr val="595959"/>
              </a:buClr>
            </a:pPr>
            <a:r>
              <a:rPr lang="zh-CN" altLang="en-US" sz="12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面向卫健委、食药监、疾控等</a:t>
            </a:r>
            <a:endParaRPr lang="en-US" altLang="zh-CN" sz="1200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595959"/>
              </a:buClr>
            </a:pP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主要产品</a:t>
            </a:r>
            <a:endParaRPr lang="en-US" altLang="zh-CN" sz="1200" b="1" dirty="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28600" indent="-228600" algn="just" defTabSz="1218565">
              <a:lnSpc>
                <a:spcPct val="1500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医疗资源和医疗服务监管类平台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228600" indent="-228600" algn="just" defTabSz="1218565">
              <a:lnSpc>
                <a:spcPct val="1500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智慧城市卫生健康智能服务类产品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228600" indent="-228600" algn="just" defTabSz="1218565">
              <a:lnSpc>
                <a:spcPct val="1500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疾控应急事件（疫情）管理平台</a:t>
            </a:r>
            <a:endParaRPr lang="zh-CN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zh-CN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Freeform 5"/>
          <p:cNvSpPr/>
          <p:nvPr>
            <p:custDataLst>
              <p:tags r:id="rId7"/>
            </p:custDataLst>
          </p:nvPr>
        </p:nvSpPr>
        <p:spPr bwMode="auto">
          <a:xfrm rot="12371108" flipH="1">
            <a:off x="4214070" y="3045447"/>
            <a:ext cx="1055687" cy="1773238"/>
          </a:xfrm>
          <a:custGeom>
            <a:avLst/>
            <a:gdLst>
              <a:gd name="T0" fmla="*/ 2147483647 w 849"/>
              <a:gd name="T1" fmla="*/ 0 h 1133"/>
              <a:gd name="T2" fmla="*/ 2147483647 w 849"/>
              <a:gd name="T3" fmla="*/ 2147483647 h 1133"/>
              <a:gd name="T4" fmla="*/ 2147483647 w 849"/>
              <a:gd name="T5" fmla="*/ 2147483647 h 1133"/>
              <a:gd name="T6" fmla="*/ 2147483647 w 849"/>
              <a:gd name="T7" fmla="*/ 2147483647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0 w 849"/>
              <a:gd name="T13" fmla="*/ 2147483647 h 1133"/>
              <a:gd name="T14" fmla="*/ 2147483647 w 849"/>
              <a:gd name="T15" fmla="*/ 0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283" y="0"/>
                </a:moveTo>
                <a:cubicBezTo>
                  <a:pt x="595" y="0"/>
                  <a:pt x="849" y="253"/>
                  <a:pt x="849" y="567"/>
                </a:cubicBezTo>
                <a:cubicBezTo>
                  <a:pt x="849" y="880"/>
                  <a:pt x="595" y="1133"/>
                  <a:pt x="283" y="1133"/>
                </a:cubicBezTo>
                <a:cubicBezTo>
                  <a:pt x="283" y="1133"/>
                  <a:pt x="283" y="1133"/>
                  <a:pt x="283" y="1133"/>
                </a:cubicBezTo>
                <a:cubicBezTo>
                  <a:pt x="439" y="1133"/>
                  <a:pt x="566" y="1007"/>
                  <a:pt x="566" y="851"/>
                </a:cubicBezTo>
                <a:cubicBezTo>
                  <a:pt x="566" y="694"/>
                  <a:pt x="439" y="567"/>
                  <a:pt x="283" y="567"/>
                </a:cubicBezTo>
                <a:cubicBezTo>
                  <a:pt x="127" y="567"/>
                  <a:pt x="0" y="440"/>
                  <a:pt x="0" y="283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ED5113">
                  <a:lumMod val="60000"/>
                  <a:lumOff val="40000"/>
                </a:srgbClr>
              </a:gs>
            </a:gsLst>
            <a:lin ang="81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anchor="ctr">
            <a:normAutofit/>
          </a:bodyPr>
          <a:p>
            <a:pPr algn="ctr">
              <a:lnSpc>
                <a:spcPct val="120000"/>
              </a:lnSpc>
              <a:defRPr/>
            </a:pPr>
            <a:endParaRPr lang="en-US" sz="1050" b="1" kern="0" dirty="0">
              <a:solidFill>
                <a:srgbClr val="F9F9F9"/>
              </a:solidFill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>
            <p:custDataLst>
              <p:tags r:id="rId8"/>
            </p:custDataLst>
          </p:nvPr>
        </p:nvSpPr>
        <p:spPr>
          <a:xfrm>
            <a:off x="3892788" y="3782407"/>
            <a:ext cx="898525" cy="898525"/>
          </a:xfrm>
          <a:prstGeom prst="ellipse">
            <a:avLst/>
          </a:prstGeom>
          <a:solidFill>
            <a:srgbClr val="ED5113"/>
          </a:solidFill>
          <a:ln w="57150">
            <a:solidFill>
              <a:srgbClr val="FFFFFF"/>
            </a:solidFill>
          </a:ln>
        </p:spPr>
        <p:style>
          <a:lnRef idx="2">
            <a:srgbClr val="ED5113">
              <a:shade val="50000"/>
            </a:srgbClr>
          </a:lnRef>
          <a:fillRef idx="1">
            <a:srgbClr val="ED5113"/>
          </a:fillRef>
          <a:effectRef idx="0">
            <a:srgbClr val="ED5113"/>
          </a:effectRef>
          <a:fontRef idx="minor">
            <a:sysClr val="window" lastClr="FFFFFF"/>
          </a:fontRef>
        </p:style>
        <p:txBody>
          <a:bodyPr lIns="0" tIns="0" rIns="0" bIns="0" anchor="ctr">
            <a:normAutofit fontScale="90000"/>
          </a:bodyPr>
          <a:p>
            <a:pPr algn="ctr">
              <a:defRPr/>
            </a:pPr>
            <a:r>
              <a:rPr lang="zh-CN" altLang="en-US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医药大数据</a:t>
            </a:r>
            <a:endParaRPr lang="zh-CN" altLang="en-US" b="1" dirty="0">
              <a:solidFill>
                <a:sysClr val="window" lastClr="FFFFFF"/>
              </a:solidFill>
              <a:latin typeface="Calibri Light" panose="020F0302020204030204" charset="0"/>
              <a:ea typeface="宋体" panose="02010600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Freeform 5"/>
          <p:cNvSpPr/>
          <p:nvPr>
            <p:custDataLst>
              <p:tags r:id="rId9"/>
            </p:custDataLst>
          </p:nvPr>
        </p:nvSpPr>
        <p:spPr bwMode="auto">
          <a:xfrm rot="1571108" flipH="1">
            <a:off x="6940787" y="3045446"/>
            <a:ext cx="1055687" cy="1773238"/>
          </a:xfrm>
          <a:custGeom>
            <a:avLst/>
            <a:gdLst>
              <a:gd name="T0" fmla="*/ 2147483647 w 849"/>
              <a:gd name="T1" fmla="*/ 0 h 1133"/>
              <a:gd name="T2" fmla="*/ 2147483647 w 849"/>
              <a:gd name="T3" fmla="*/ 2147483647 h 1133"/>
              <a:gd name="T4" fmla="*/ 2147483647 w 849"/>
              <a:gd name="T5" fmla="*/ 2147483647 h 1133"/>
              <a:gd name="T6" fmla="*/ 2147483647 w 849"/>
              <a:gd name="T7" fmla="*/ 2147483647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0 w 849"/>
              <a:gd name="T13" fmla="*/ 2147483647 h 1133"/>
              <a:gd name="T14" fmla="*/ 2147483647 w 849"/>
              <a:gd name="T15" fmla="*/ 0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283" y="0"/>
                </a:moveTo>
                <a:cubicBezTo>
                  <a:pt x="595" y="0"/>
                  <a:pt x="849" y="253"/>
                  <a:pt x="849" y="567"/>
                </a:cubicBezTo>
                <a:cubicBezTo>
                  <a:pt x="849" y="880"/>
                  <a:pt x="595" y="1133"/>
                  <a:pt x="283" y="1133"/>
                </a:cubicBezTo>
                <a:cubicBezTo>
                  <a:pt x="283" y="1133"/>
                  <a:pt x="283" y="1133"/>
                  <a:pt x="283" y="1133"/>
                </a:cubicBezTo>
                <a:cubicBezTo>
                  <a:pt x="439" y="1133"/>
                  <a:pt x="566" y="1007"/>
                  <a:pt x="566" y="851"/>
                </a:cubicBezTo>
                <a:cubicBezTo>
                  <a:pt x="566" y="694"/>
                  <a:pt x="439" y="567"/>
                  <a:pt x="283" y="567"/>
                </a:cubicBezTo>
                <a:cubicBezTo>
                  <a:pt x="127" y="567"/>
                  <a:pt x="0" y="440"/>
                  <a:pt x="0" y="283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ED5113">
                  <a:lumMod val="60000"/>
                  <a:lumOff val="40000"/>
                </a:srgbClr>
              </a:gs>
            </a:gsLst>
            <a:lin ang="81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anchor="ctr">
            <a:normAutofit/>
          </a:bodyPr>
          <a:p>
            <a:pPr algn="ctr">
              <a:lnSpc>
                <a:spcPct val="120000"/>
              </a:lnSpc>
              <a:defRPr/>
            </a:pPr>
            <a:endParaRPr lang="en-US" sz="1050" b="1" kern="0" dirty="0">
              <a:solidFill>
                <a:srgbClr val="F9F9F9"/>
              </a:solidFill>
              <a:sym typeface="Arial" panose="020B0604020202020204" pitchFamily="34" charset="0"/>
            </a:endParaRPr>
          </a:p>
        </p:txBody>
      </p:sp>
      <p:sp>
        <p:nvSpPr>
          <p:cNvPr id="39" name="椭圆 38"/>
          <p:cNvSpPr/>
          <p:nvPr>
            <p:custDataLst>
              <p:tags r:id="rId10"/>
            </p:custDataLst>
          </p:nvPr>
        </p:nvSpPr>
        <p:spPr>
          <a:xfrm>
            <a:off x="7419232" y="3183202"/>
            <a:ext cx="898525" cy="898525"/>
          </a:xfrm>
          <a:prstGeom prst="ellipse">
            <a:avLst/>
          </a:prstGeom>
          <a:solidFill>
            <a:srgbClr val="ED5113"/>
          </a:solidFill>
          <a:ln w="57150">
            <a:solidFill>
              <a:srgbClr val="FFFFFF"/>
            </a:solidFill>
          </a:ln>
        </p:spPr>
        <p:style>
          <a:lnRef idx="2">
            <a:srgbClr val="ED5113">
              <a:shade val="50000"/>
            </a:srgbClr>
          </a:lnRef>
          <a:fillRef idx="1">
            <a:srgbClr val="ED5113"/>
          </a:fillRef>
          <a:effectRef idx="0">
            <a:srgbClr val="ED5113"/>
          </a:effectRef>
          <a:fontRef idx="minor">
            <a:sysClr val="window" lastClr="FFFFFF"/>
          </a:fontRef>
        </p:style>
        <p:txBody>
          <a:bodyPr lIns="0" tIns="0" rIns="0" bIns="0" anchor="ctr">
            <a:normAutofit fontScale="90000"/>
          </a:bodyPr>
          <a:p>
            <a:pPr algn="ctr">
              <a:buClrTx/>
              <a:buSzTx/>
              <a:buFontTx/>
              <a:defRPr/>
            </a:pPr>
            <a:r>
              <a:rPr lang="zh-CN" altLang="en-US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临床大数据</a:t>
            </a:r>
            <a:endParaRPr lang="zh-CN" altLang="en-US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5"/>
          <p:cNvSpPr/>
          <p:nvPr>
            <p:custDataLst>
              <p:tags r:id="rId11"/>
            </p:custDataLst>
          </p:nvPr>
        </p:nvSpPr>
        <p:spPr bwMode="auto">
          <a:xfrm rot="6971108" flipH="1">
            <a:off x="5577429" y="4408805"/>
            <a:ext cx="1055687" cy="1773238"/>
          </a:xfrm>
          <a:custGeom>
            <a:avLst/>
            <a:gdLst>
              <a:gd name="T0" fmla="*/ 2147483647 w 849"/>
              <a:gd name="T1" fmla="*/ 0 h 1133"/>
              <a:gd name="T2" fmla="*/ 2147483647 w 849"/>
              <a:gd name="T3" fmla="*/ 2147483647 h 1133"/>
              <a:gd name="T4" fmla="*/ 2147483647 w 849"/>
              <a:gd name="T5" fmla="*/ 2147483647 h 1133"/>
              <a:gd name="T6" fmla="*/ 2147483647 w 849"/>
              <a:gd name="T7" fmla="*/ 2147483647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0 w 849"/>
              <a:gd name="T13" fmla="*/ 2147483647 h 1133"/>
              <a:gd name="T14" fmla="*/ 2147483647 w 849"/>
              <a:gd name="T15" fmla="*/ 0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283" y="0"/>
                </a:moveTo>
                <a:cubicBezTo>
                  <a:pt x="595" y="0"/>
                  <a:pt x="849" y="253"/>
                  <a:pt x="849" y="567"/>
                </a:cubicBezTo>
                <a:cubicBezTo>
                  <a:pt x="849" y="880"/>
                  <a:pt x="595" y="1133"/>
                  <a:pt x="283" y="1133"/>
                </a:cubicBezTo>
                <a:cubicBezTo>
                  <a:pt x="283" y="1133"/>
                  <a:pt x="283" y="1133"/>
                  <a:pt x="283" y="1133"/>
                </a:cubicBezTo>
                <a:cubicBezTo>
                  <a:pt x="439" y="1133"/>
                  <a:pt x="566" y="1007"/>
                  <a:pt x="566" y="851"/>
                </a:cubicBezTo>
                <a:cubicBezTo>
                  <a:pt x="566" y="694"/>
                  <a:pt x="439" y="567"/>
                  <a:pt x="283" y="567"/>
                </a:cubicBezTo>
                <a:cubicBezTo>
                  <a:pt x="127" y="567"/>
                  <a:pt x="0" y="440"/>
                  <a:pt x="0" y="283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ED5113">
                  <a:lumMod val="60000"/>
                  <a:lumOff val="40000"/>
                </a:srgbClr>
              </a:gs>
            </a:gsLst>
            <a:lin ang="81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anchor="ctr">
            <a:normAutofit/>
          </a:bodyPr>
          <a:p>
            <a:pPr algn="ctr">
              <a:lnSpc>
                <a:spcPct val="120000"/>
              </a:lnSpc>
              <a:defRPr/>
            </a:pPr>
            <a:endParaRPr lang="en-US" sz="1050" b="1" kern="0" dirty="0">
              <a:solidFill>
                <a:srgbClr val="F9F9F9"/>
              </a:solidFill>
              <a:sym typeface="Arial" panose="020B0604020202020204" pitchFamily="34" charset="0"/>
            </a:endParaRPr>
          </a:p>
        </p:txBody>
      </p:sp>
      <p:sp>
        <p:nvSpPr>
          <p:cNvPr id="48" name="椭圆 47"/>
          <p:cNvSpPr/>
          <p:nvPr>
            <p:custDataLst>
              <p:tags r:id="rId12"/>
            </p:custDataLst>
          </p:nvPr>
        </p:nvSpPr>
        <p:spPr>
          <a:xfrm>
            <a:off x="5955612" y="5246026"/>
            <a:ext cx="898525" cy="898525"/>
          </a:xfrm>
          <a:prstGeom prst="ellipse">
            <a:avLst/>
          </a:prstGeom>
          <a:solidFill>
            <a:srgbClr val="ED5113"/>
          </a:solidFill>
          <a:ln w="57150">
            <a:solidFill>
              <a:srgbClr val="FFFFFF"/>
            </a:solidFill>
          </a:ln>
        </p:spPr>
        <p:style>
          <a:lnRef idx="2">
            <a:srgbClr val="ED5113">
              <a:shade val="50000"/>
            </a:srgbClr>
          </a:lnRef>
          <a:fillRef idx="1">
            <a:srgbClr val="ED5113"/>
          </a:fillRef>
          <a:effectRef idx="0">
            <a:srgbClr val="ED5113"/>
          </a:effectRef>
          <a:fontRef idx="minor">
            <a:sysClr val="window" lastClr="FFFFFF"/>
          </a:fontRef>
        </p:style>
        <p:txBody>
          <a:bodyPr lIns="0" tIns="0" rIns="0" bIns="0" anchor="ctr">
            <a:normAutofit fontScale="90000"/>
          </a:bodyPr>
          <a:p>
            <a:pPr algn="ctr">
              <a:defRPr/>
            </a:pPr>
            <a:r>
              <a:rPr lang="zh-CN" altLang="en-US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政务大数据</a:t>
            </a:r>
            <a:endParaRPr lang="zh-CN" altLang="en-US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Freeform 5"/>
          <p:cNvSpPr/>
          <p:nvPr>
            <p:custDataLst>
              <p:tags r:id="rId13"/>
            </p:custDataLst>
          </p:nvPr>
        </p:nvSpPr>
        <p:spPr bwMode="auto">
          <a:xfrm rot="17771108" flipH="1">
            <a:off x="5577428" y="1682088"/>
            <a:ext cx="1055687" cy="1773238"/>
          </a:xfrm>
          <a:custGeom>
            <a:avLst/>
            <a:gdLst>
              <a:gd name="T0" fmla="*/ 2147483647 w 849"/>
              <a:gd name="T1" fmla="*/ 0 h 1133"/>
              <a:gd name="T2" fmla="*/ 2147483647 w 849"/>
              <a:gd name="T3" fmla="*/ 2147483647 h 1133"/>
              <a:gd name="T4" fmla="*/ 2147483647 w 849"/>
              <a:gd name="T5" fmla="*/ 2147483647 h 1133"/>
              <a:gd name="T6" fmla="*/ 2147483647 w 849"/>
              <a:gd name="T7" fmla="*/ 2147483647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0 w 849"/>
              <a:gd name="T13" fmla="*/ 2147483647 h 1133"/>
              <a:gd name="T14" fmla="*/ 2147483647 w 849"/>
              <a:gd name="T15" fmla="*/ 0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283" y="0"/>
                </a:moveTo>
                <a:cubicBezTo>
                  <a:pt x="595" y="0"/>
                  <a:pt x="849" y="253"/>
                  <a:pt x="849" y="567"/>
                </a:cubicBezTo>
                <a:cubicBezTo>
                  <a:pt x="849" y="880"/>
                  <a:pt x="595" y="1133"/>
                  <a:pt x="283" y="1133"/>
                </a:cubicBezTo>
                <a:cubicBezTo>
                  <a:pt x="283" y="1133"/>
                  <a:pt x="283" y="1133"/>
                  <a:pt x="283" y="1133"/>
                </a:cubicBezTo>
                <a:cubicBezTo>
                  <a:pt x="439" y="1133"/>
                  <a:pt x="566" y="1007"/>
                  <a:pt x="566" y="851"/>
                </a:cubicBezTo>
                <a:cubicBezTo>
                  <a:pt x="566" y="694"/>
                  <a:pt x="439" y="567"/>
                  <a:pt x="283" y="567"/>
                </a:cubicBezTo>
                <a:cubicBezTo>
                  <a:pt x="127" y="567"/>
                  <a:pt x="0" y="440"/>
                  <a:pt x="0" y="283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ED5113">
                  <a:lumMod val="60000"/>
                  <a:lumOff val="40000"/>
                </a:srgbClr>
              </a:gs>
            </a:gsLst>
            <a:lin ang="81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anchor="ctr">
            <a:normAutofit/>
          </a:bodyPr>
          <a:p>
            <a:pPr algn="ctr">
              <a:lnSpc>
                <a:spcPct val="120000"/>
              </a:lnSpc>
              <a:defRPr/>
            </a:pPr>
            <a:endParaRPr lang="en-US" sz="1050" b="1" kern="0" dirty="0">
              <a:solidFill>
                <a:srgbClr val="F9F9F9"/>
              </a:solidFill>
              <a:sym typeface="Arial" panose="020B0604020202020204" pitchFamily="34" charset="0"/>
            </a:endParaRPr>
          </a:p>
        </p:txBody>
      </p:sp>
      <p:sp>
        <p:nvSpPr>
          <p:cNvPr id="51" name="椭圆 50"/>
          <p:cNvSpPr/>
          <p:nvPr>
            <p:custDataLst>
              <p:tags r:id="rId14"/>
            </p:custDataLst>
          </p:nvPr>
        </p:nvSpPr>
        <p:spPr>
          <a:xfrm>
            <a:off x="5356407" y="1719582"/>
            <a:ext cx="898525" cy="898525"/>
          </a:xfrm>
          <a:prstGeom prst="ellipse">
            <a:avLst/>
          </a:prstGeom>
          <a:solidFill>
            <a:srgbClr val="ED5113"/>
          </a:solidFill>
          <a:ln w="57150">
            <a:solidFill>
              <a:srgbClr val="FFFFFF"/>
            </a:solidFill>
          </a:ln>
        </p:spPr>
        <p:style>
          <a:lnRef idx="2">
            <a:srgbClr val="ED5113">
              <a:shade val="50000"/>
            </a:srgbClr>
          </a:lnRef>
          <a:fillRef idx="1">
            <a:srgbClr val="ED5113"/>
          </a:fillRef>
          <a:effectRef idx="0">
            <a:srgbClr val="ED5113"/>
          </a:effectRef>
          <a:fontRef idx="minor">
            <a:sysClr val="window" lastClr="FFFFFF"/>
          </a:fontRef>
        </p:style>
        <p:txBody>
          <a:bodyPr lIns="0" tIns="0" rIns="0" bIns="0" anchor="ctr">
            <a:normAutofit fontScale="90000"/>
          </a:bodyPr>
          <a:p>
            <a:pPr algn="ctr">
              <a:defRPr/>
            </a:pPr>
            <a:r>
              <a:rPr lang="zh-CN" altLang="en-US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保险大数据</a:t>
            </a:r>
            <a:endParaRPr lang="zh-CN" altLang="en-US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75960" y="290830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一湖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785485" y="459232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三台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5" name="图片 24" descr="303b32313537313938393bb1a3cfd5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78350" y="1826260"/>
            <a:ext cx="684530" cy="684530"/>
          </a:xfrm>
          <a:prstGeom prst="rect">
            <a:avLst/>
          </a:prstGeom>
        </p:spPr>
      </p:pic>
      <p:pic>
        <p:nvPicPr>
          <p:cNvPr id="26" name="图片 25" descr="333639373230353b343435303931323bc1d9b4b2beadd1e9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90790" y="4081780"/>
            <a:ext cx="678815" cy="678815"/>
          </a:xfrm>
          <a:prstGeom prst="rect">
            <a:avLst/>
          </a:prstGeom>
        </p:spPr>
      </p:pic>
      <p:pic>
        <p:nvPicPr>
          <p:cNvPr id="28" name="图片 27" descr="343435383231363b333633383439323bd2a9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874770" y="3050540"/>
            <a:ext cx="703580" cy="629285"/>
          </a:xfrm>
          <a:prstGeom prst="rect">
            <a:avLst/>
          </a:prstGeom>
        </p:spPr>
      </p:pic>
      <p:pic>
        <p:nvPicPr>
          <p:cNvPr id="29" name="图片 28" descr="32313538393032353b32313538383538343bd7e9d6af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988810" y="5326380"/>
            <a:ext cx="679450" cy="73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>
        <p14:switch dir="r"/>
      </p:transition>
    </mc:Choice>
    <mc:Fallback>
      <p:transition spd="slow" advTm="1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11" name="Прямоугольник 13"/>
          <p:cNvSpPr/>
          <p:nvPr/>
        </p:nvSpPr>
        <p:spPr>
          <a:xfrm>
            <a:off x="0" y="-111967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967"/>
            <a:ext cx="12192000" cy="696996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48109" y="1442546"/>
            <a:ext cx="8410874" cy="291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信通达智能科技有限公司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携手共赢新未来！</a:t>
            </a:r>
            <a:endParaRPr lang="zh-CN" altLang="en-US" sz="6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D847-31BA-4319-9A7E-E1792936019B}" type="slidenum">
              <a:rPr lang="zh-CN" altLang="en-US" smtClean="0"/>
            </a:fld>
            <a:endParaRPr lang="zh-CN" altLang="en-US"/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427383" y="225947"/>
            <a:ext cx="4876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eaLnBrk="0" hangingPunct="0">
              <a:defRPr sz="2800" b="1">
                <a:solidFill>
                  <a:srgbClr val="002E5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+mn-ea"/>
              </a:rPr>
              <a:t>互联网健康医疗业务布局</a:t>
            </a:r>
            <a:endParaRPr lang="zh-CN" altLang="en-US" dirty="0">
              <a:sym typeface="+mn-ea"/>
            </a:endParaRPr>
          </a:p>
        </p:txBody>
      </p:sp>
      <p:grpSp>
        <p:nvGrpSpPr>
          <p:cNvPr id="10" name="Group 17"/>
          <p:cNvGrpSpPr/>
          <p:nvPr/>
        </p:nvGrpSpPr>
        <p:grpSpPr>
          <a:xfrm>
            <a:off x="635331" y="1917422"/>
            <a:ext cx="853956" cy="4390385"/>
            <a:chOff x="635579" y="1916832"/>
            <a:chExt cx="854290" cy="4392100"/>
          </a:xfrm>
        </p:grpSpPr>
        <p:sp>
          <p:nvSpPr>
            <p:cNvPr id="11" name="Trapezoid 49"/>
            <p:cNvSpPr/>
            <p:nvPr/>
          </p:nvSpPr>
          <p:spPr>
            <a:xfrm rot="16200000">
              <a:off x="-1088836" y="3685034"/>
              <a:ext cx="4309213" cy="822592"/>
            </a:xfrm>
            <a:custGeom>
              <a:avLst/>
              <a:gdLst>
                <a:gd name="connsiteX0" fmla="*/ 0 w 4871290"/>
                <a:gd name="connsiteY0" fmla="*/ 813067 h 813067"/>
                <a:gd name="connsiteX1" fmla="*/ 203267 w 4871290"/>
                <a:gd name="connsiteY1" fmla="*/ 0 h 813067"/>
                <a:gd name="connsiteX2" fmla="*/ 4668023 w 4871290"/>
                <a:gd name="connsiteY2" fmla="*/ 0 h 813067"/>
                <a:gd name="connsiteX3" fmla="*/ 4871290 w 4871290"/>
                <a:gd name="connsiteY3" fmla="*/ 813067 h 813067"/>
                <a:gd name="connsiteX4" fmla="*/ 0 w 4871290"/>
                <a:gd name="connsiteY4" fmla="*/ 813067 h 813067"/>
                <a:gd name="connsiteX0-1" fmla="*/ 0 w 4871290"/>
                <a:gd name="connsiteY0-2" fmla="*/ 822592 h 822592"/>
                <a:gd name="connsiteX1-3" fmla="*/ 203267 w 4871290"/>
                <a:gd name="connsiteY1-4" fmla="*/ 9525 h 822592"/>
                <a:gd name="connsiteX2-5" fmla="*/ 4258448 w 4871290"/>
                <a:gd name="connsiteY2-6" fmla="*/ 0 h 822592"/>
                <a:gd name="connsiteX3-7" fmla="*/ 4871290 w 4871290"/>
                <a:gd name="connsiteY3-8" fmla="*/ 822592 h 822592"/>
                <a:gd name="connsiteX4-9" fmla="*/ 0 w 4871290"/>
                <a:gd name="connsiteY4-10" fmla="*/ 822592 h 822592"/>
                <a:gd name="connsiteX0-11" fmla="*/ 0 w 4871290"/>
                <a:gd name="connsiteY0-12" fmla="*/ 822592 h 822592"/>
                <a:gd name="connsiteX1-13" fmla="*/ 889067 w 4871290"/>
                <a:gd name="connsiteY1-14" fmla="*/ 0 h 822592"/>
                <a:gd name="connsiteX2-15" fmla="*/ 4258448 w 4871290"/>
                <a:gd name="connsiteY2-16" fmla="*/ 0 h 822592"/>
                <a:gd name="connsiteX3-17" fmla="*/ 4871290 w 4871290"/>
                <a:gd name="connsiteY3-18" fmla="*/ 822592 h 822592"/>
                <a:gd name="connsiteX4-19" fmla="*/ 0 w 4871290"/>
                <a:gd name="connsiteY4-20" fmla="*/ 822592 h 8225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871290" h="822592">
                  <a:moveTo>
                    <a:pt x="0" y="822592"/>
                  </a:moveTo>
                  <a:lnTo>
                    <a:pt x="889067" y="0"/>
                  </a:lnTo>
                  <a:lnTo>
                    <a:pt x="4258448" y="0"/>
                  </a:lnTo>
                  <a:lnTo>
                    <a:pt x="4871290" y="822592"/>
                  </a:lnTo>
                  <a:lnTo>
                    <a:pt x="0" y="822592"/>
                  </a:lnTo>
                  <a:close/>
                </a:path>
              </a:pathLst>
            </a:custGeom>
            <a:pattFill prst="dk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Rounded Rectangle 52"/>
            <p:cNvSpPr/>
            <p:nvPr/>
          </p:nvSpPr>
          <p:spPr>
            <a:xfrm>
              <a:off x="635579" y="1916832"/>
              <a:ext cx="854290" cy="4392100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30" rIns="17993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覆盖用户就医和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诊后管理全链条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Rounded Rectangle 16"/>
          <p:cNvSpPr/>
          <p:nvPr/>
        </p:nvSpPr>
        <p:spPr>
          <a:xfrm>
            <a:off x="2503815" y="1975257"/>
            <a:ext cx="1000910" cy="1270815"/>
          </a:xfrm>
          <a:prstGeom prst="roundRect">
            <a:avLst>
              <a:gd name="adj" fmla="val 0"/>
            </a:avLst>
          </a:prstGeom>
          <a:solidFill>
            <a:srgbClr val="5B9B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58" rIns="10795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1. 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医院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Rounded Rectangle 18"/>
          <p:cNvSpPr/>
          <p:nvPr/>
        </p:nvSpPr>
        <p:spPr>
          <a:xfrm>
            <a:off x="2503815" y="3357020"/>
            <a:ext cx="1000910" cy="863663"/>
          </a:xfrm>
          <a:prstGeom prst="roundRect">
            <a:avLst>
              <a:gd name="adj" fmla="val 0"/>
            </a:avLst>
          </a:prstGeom>
          <a:solidFill>
            <a:srgbClr val="5B9B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58" rIns="10795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2. 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远程医疗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Rounded Rectangle 19"/>
          <p:cNvSpPr/>
          <p:nvPr/>
        </p:nvSpPr>
        <p:spPr>
          <a:xfrm>
            <a:off x="2503815" y="4301672"/>
            <a:ext cx="1000910" cy="863663"/>
          </a:xfrm>
          <a:prstGeom prst="roundRect">
            <a:avLst>
              <a:gd name="adj" fmla="val 0"/>
            </a:avLst>
          </a:prstGeom>
          <a:solidFill>
            <a:srgbClr val="5B9B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58" rIns="10795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3. 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远程教育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Rounded Rectangle 20"/>
          <p:cNvSpPr/>
          <p:nvPr/>
        </p:nvSpPr>
        <p:spPr>
          <a:xfrm>
            <a:off x="2503815" y="5311592"/>
            <a:ext cx="1000910" cy="1007765"/>
          </a:xfrm>
          <a:prstGeom prst="roundRect">
            <a:avLst>
              <a:gd name="adj" fmla="val 0"/>
            </a:avLst>
          </a:prstGeom>
          <a:solidFill>
            <a:srgbClr val="5B9B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58" rIns="10795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4. 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健康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Rounded Rectangle 22"/>
          <p:cNvSpPr/>
          <p:nvPr/>
        </p:nvSpPr>
        <p:spPr>
          <a:xfrm>
            <a:off x="1636461" y="1962014"/>
            <a:ext cx="695626" cy="3225386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58" rIns="10795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2B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业务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Rounded Rectangle 23"/>
          <p:cNvSpPr/>
          <p:nvPr/>
        </p:nvSpPr>
        <p:spPr>
          <a:xfrm>
            <a:off x="1633247" y="5300045"/>
            <a:ext cx="695626" cy="1007765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58" rIns="10795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2C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业务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Rounded Rectangle 38"/>
          <p:cNvSpPr/>
          <p:nvPr/>
        </p:nvSpPr>
        <p:spPr>
          <a:xfrm>
            <a:off x="3720713" y="2012099"/>
            <a:ext cx="1253218" cy="318372"/>
          </a:xfrm>
          <a:prstGeom prst="roundRect">
            <a:avLst/>
          </a:prstGeom>
          <a:solidFill>
            <a:srgbClr val="E7F1F9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6" rIns="3598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预约挂号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Rounded Rectangle 39"/>
          <p:cNvSpPr/>
          <p:nvPr/>
        </p:nvSpPr>
        <p:spPr>
          <a:xfrm>
            <a:off x="3720713" y="3430197"/>
            <a:ext cx="1253218" cy="318372"/>
          </a:xfrm>
          <a:prstGeom prst="roundRect">
            <a:avLst/>
          </a:prstGeom>
          <a:solidFill>
            <a:srgbClr val="E7F1F9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6" rIns="3598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院间会诊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Rounded Rectangle 41"/>
          <p:cNvSpPr/>
          <p:nvPr/>
        </p:nvSpPr>
        <p:spPr>
          <a:xfrm>
            <a:off x="3720713" y="5399575"/>
            <a:ext cx="1253218" cy="318372"/>
          </a:xfrm>
          <a:prstGeom prst="roundRect">
            <a:avLst/>
          </a:prstGeom>
          <a:solidFill>
            <a:srgbClr val="E7F1F9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6" rIns="3598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慢病康复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Rounded Rectangle 42"/>
          <p:cNvSpPr/>
          <p:nvPr/>
        </p:nvSpPr>
        <p:spPr>
          <a:xfrm>
            <a:off x="3720713" y="5837114"/>
            <a:ext cx="1253218" cy="318372"/>
          </a:xfrm>
          <a:prstGeom prst="roundRect">
            <a:avLst/>
          </a:prstGeom>
          <a:solidFill>
            <a:srgbClr val="E7F1F9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6" rIns="3598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健康管理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Rounded Rectangle 43"/>
          <p:cNvSpPr/>
          <p:nvPr/>
        </p:nvSpPr>
        <p:spPr>
          <a:xfrm>
            <a:off x="3720713" y="2359138"/>
            <a:ext cx="1253218" cy="318372"/>
          </a:xfrm>
          <a:prstGeom prst="roundRect">
            <a:avLst/>
          </a:prstGeom>
          <a:solidFill>
            <a:srgbClr val="E7F1F9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6" rIns="3598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线上复诊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Rounded Rectangle 44"/>
          <p:cNvSpPr/>
          <p:nvPr/>
        </p:nvSpPr>
        <p:spPr>
          <a:xfrm>
            <a:off x="3720713" y="2894689"/>
            <a:ext cx="1253218" cy="318372"/>
          </a:xfrm>
          <a:prstGeom prst="roundRect">
            <a:avLst/>
          </a:prstGeom>
          <a:solidFill>
            <a:srgbClr val="E7F1F9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6" rIns="3598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处方流转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Rounded Rectangle 45"/>
          <p:cNvSpPr/>
          <p:nvPr/>
        </p:nvSpPr>
        <p:spPr>
          <a:xfrm>
            <a:off x="3720713" y="3830427"/>
            <a:ext cx="1253218" cy="318372"/>
          </a:xfrm>
          <a:prstGeom prst="roundRect">
            <a:avLst/>
          </a:prstGeom>
          <a:solidFill>
            <a:srgbClr val="E7F1F9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6" rIns="3598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双向转诊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Rounded Rectangle 46"/>
          <p:cNvSpPr/>
          <p:nvPr/>
        </p:nvSpPr>
        <p:spPr>
          <a:xfrm>
            <a:off x="3720713" y="4364738"/>
            <a:ext cx="1253218" cy="318372"/>
          </a:xfrm>
          <a:prstGeom prst="roundRect">
            <a:avLst/>
          </a:prstGeom>
          <a:solidFill>
            <a:srgbClr val="E7F1F9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6" rIns="3598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直播培训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Rounded Rectangle 24"/>
          <p:cNvSpPr/>
          <p:nvPr/>
        </p:nvSpPr>
        <p:spPr>
          <a:xfrm>
            <a:off x="5178709" y="2121970"/>
            <a:ext cx="3257680" cy="10077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6" rIns="35986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赋能医院线下业务的线上化，实现针对患者提供的预约挂号、在线复诊、在线支付和报销、处方流转、医药电商的医疗服务闭环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Rounded Rectangle 25"/>
          <p:cNvSpPr/>
          <p:nvPr/>
        </p:nvSpPr>
        <p:spPr>
          <a:xfrm>
            <a:off x="5178709" y="3273648"/>
            <a:ext cx="3257680" cy="10077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6" rIns="35986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协助院方接入远程医疗平台，实现院间的远程会诊、双向转诊等业务，赋能医院间的协作，推动医联体落地以及优化不同级别、不同区域的医疗资源优化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Rounded Rectangle 26"/>
          <p:cNvSpPr/>
          <p:nvPr/>
        </p:nvSpPr>
        <p:spPr>
          <a:xfrm>
            <a:off x="5178709" y="4301672"/>
            <a:ext cx="3257680" cy="83920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6" rIns="35986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协助院方接入远程医疗平台，赋能上级医院对下级医院的培训教学场景，提高医生教育的效率，提升下级医院的医疗水平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Rounded Rectangle 37"/>
          <p:cNvSpPr/>
          <p:nvPr/>
        </p:nvSpPr>
        <p:spPr>
          <a:xfrm>
            <a:off x="5178709" y="5305819"/>
            <a:ext cx="3257680" cy="10077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6" rIns="35986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专注垂直领域，切入针对消费者的健康管理、慢病康复、身体调理等服务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1" name="Straight Connector 55"/>
          <p:cNvCxnSpPr/>
          <p:nvPr/>
        </p:nvCxnSpPr>
        <p:spPr>
          <a:xfrm>
            <a:off x="5178708" y="3273695"/>
            <a:ext cx="339025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57"/>
          <p:cNvCxnSpPr/>
          <p:nvPr/>
        </p:nvCxnSpPr>
        <p:spPr>
          <a:xfrm>
            <a:off x="5192566" y="4239821"/>
            <a:ext cx="339025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58"/>
          <p:cNvCxnSpPr/>
          <p:nvPr/>
        </p:nvCxnSpPr>
        <p:spPr>
          <a:xfrm>
            <a:off x="5192566" y="5277757"/>
            <a:ext cx="339025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59"/>
          <p:cNvCxnSpPr/>
          <p:nvPr/>
        </p:nvCxnSpPr>
        <p:spPr>
          <a:xfrm>
            <a:off x="5192566" y="6314672"/>
            <a:ext cx="339025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63"/>
          <p:cNvCxnSpPr/>
          <p:nvPr/>
        </p:nvCxnSpPr>
        <p:spPr>
          <a:xfrm>
            <a:off x="5178708" y="1944950"/>
            <a:ext cx="339025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68"/>
          <p:cNvSpPr/>
          <p:nvPr/>
        </p:nvSpPr>
        <p:spPr>
          <a:xfrm>
            <a:off x="3720713" y="4772177"/>
            <a:ext cx="1253218" cy="318372"/>
          </a:xfrm>
          <a:prstGeom prst="roundRect">
            <a:avLst/>
          </a:prstGeom>
          <a:solidFill>
            <a:srgbClr val="E7F1F9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6" rIns="3598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远程手术示教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7" name="Straight Connector 3"/>
          <p:cNvCxnSpPr/>
          <p:nvPr/>
        </p:nvCxnSpPr>
        <p:spPr>
          <a:xfrm>
            <a:off x="2503815" y="1719332"/>
            <a:ext cx="1000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2"/>
          <p:cNvSpPr/>
          <p:nvPr/>
        </p:nvSpPr>
        <p:spPr>
          <a:xfrm>
            <a:off x="2586990" y="1560147"/>
            <a:ext cx="845755" cy="3041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6" rIns="3598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业务板块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9" name="Straight Connector 47"/>
          <p:cNvCxnSpPr/>
          <p:nvPr/>
        </p:nvCxnSpPr>
        <p:spPr>
          <a:xfrm>
            <a:off x="3781448" y="1719332"/>
            <a:ext cx="4668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48"/>
          <p:cNvSpPr/>
          <p:nvPr/>
        </p:nvSpPr>
        <p:spPr>
          <a:xfrm>
            <a:off x="5816735" y="1541647"/>
            <a:ext cx="845755" cy="3041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6" rIns="3598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应用场景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1" name="Straight Connector 50"/>
          <p:cNvCxnSpPr/>
          <p:nvPr/>
        </p:nvCxnSpPr>
        <p:spPr>
          <a:xfrm>
            <a:off x="8715526" y="1715711"/>
            <a:ext cx="2838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51"/>
          <p:cNvSpPr/>
          <p:nvPr/>
        </p:nvSpPr>
        <p:spPr>
          <a:xfrm>
            <a:off x="9711941" y="1541180"/>
            <a:ext cx="845755" cy="3041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6" rIns="3598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目标客户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Rounded Rectangle 53"/>
          <p:cNvSpPr/>
          <p:nvPr/>
        </p:nvSpPr>
        <p:spPr>
          <a:xfrm>
            <a:off x="8704053" y="2133316"/>
            <a:ext cx="2697143" cy="10077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6" rIns="35986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医院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医联体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Rounded Rectangle 54"/>
          <p:cNvSpPr/>
          <p:nvPr/>
        </p:nvSpPr>
        <p:spPr>
          <a:xfrm>
            <a:off x="8704053" y="3284994"/>
            <a:ext cx="2697143" cy="10077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6" rIns="35986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医院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医联体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Rounded Rectangle 56"/>
          <p:cNvSpPr/>
          <p:nvPr/>
        </p:nvSpPr>
        <p:spPr>
          <a:xfrm>
            <a:off x="8715526" y="4301672"/>
            <a:ext cx="2697143" cy="85055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6" rIns="35986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医院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医联体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Rounded Rectangle 60"/>
          <p:cNvSpPr/>
          <p:nvPr/>
        </p:nvSpPr>
        <p:spPr>
          <a:xfrm>
            <a:off x="8715526" y="5317164"/>
            <a:ext cx="2697143" cy="10077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6" rIns="35986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健康人群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亚健康人群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康复类人群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7" name="Straight Connector 61"/>
          <p:cNvCxnSpPr/>
          <p:nvPr/>
        </p:nvCxnSpPr>
        <p:spPr>
          <a:xfrm>
            <a:off x="8704052" y="3285040"/>
            <a:ext cx="280690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62"/>
          <p:cNvCxnSpPr/>
          <p:nvPr/>
        </p:nvCxnSpPr>
        <p:spPr>
          <a:xfrm>
            <a:off x="8715526" y="4251167"/>
            <a:ext cx="280690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64"/>
          <p:cNvCxnSpPr/>
          <p:nvPr/>
        </p:nvCxnSpPr>
        <p:spPr>
          <a:xfrm>
            <a:off x="8715526" y="5277757"/>
            <a:ext cx="280690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65"/>
          <p:cNvCxnSpPr/>
          <p:nvPr/>
        </p:nvCxnSpPr>
        <p:spPr>
          <a:xfrm>
            <a:off x="8715526" y="6326017"/>
            <a:ext cx="280690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66"/>
          <p:cNvCxnSpPr/>
          <p:nvPr/>
        </p:nvCxnSpPr>
        <p:spPr>
          <a:xfrm>
            <a:off x="8704052" y="1956295"/>
            <a:ext cx="280690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1"/>
          <p:cNvSpPr/>
          <p:nvPr/>
        </p:nvSpPr>
        <p:spPr>
          <a:xfrm>
            <a:off x="4184157" y="2559253"/>
            <a:ext cx="359899" cy="318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…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TextBox 16"/>
          <p:cNvSpPr txBox="1">
            <a:spLocks noChangeArrowheads="1"/>
          </p:cNvSpPr>
          <p:nvPr/>
        </p:nvSpPr>
        <p:spPr bwMode="auto">
          <a:xfrm>
            <a:off x="476480" y="1020616"/>
            <a:ext cx="11278734" cy="3415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rtlCol="0" anchor="t">
            <a:spAutoFit/>
          </a:bodyPr>
          <a:lstStyle>
            <a:defPPr>
              <a:defRPr lang="zh-CN"/>
            </a:defPPr>
            <a:lvl1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以信息通信技术，重塑互联网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+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健康医疗服务新模式，以诊中为切入，贯穿就医到诊后管理的全链条</a:t>
            </a:r>
            <a:endParaRPr lang="zh-CN" altLang="en-US" sz="1800" b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接连接符 34"/>
          <p:cNvCxnSpPr>
            <a:endCxn id="6" idx="28"/>
          </p:cNvCxnSpPr>
          <p:nvPr/>
        </p:nvCxnSpPr>
        <p:spPr>
          <a:xfrm flipH="1">
            <a:off x="6633401" y="1784191"/>
            <a:ext cx="398194" cy="139953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90C-2017-4568-A7AB-690EBBE95121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600990" y="1855161"/>
            <a:ext cx="2808469" cy="2594610"/>
            <a:chOff x="2199" y="1216"/>
            <a:chExt cx="1441" cy="1362"/>
          </a:xfrm>
        </p:grpSpPr>
        <p:sp>
          <p:nvSpPr>
            <p:cNvPr id="4" name="Freeform 5"/>
            <p:cNvSpPr/>
            <p:nvPr/>
          </p:nvSpPr>
          <p:spPr bwMode="auto">
            <a:xfrm>
              <a:off x="2490" y="1950"/>
              <a:ext cx="564" cy="628"/>
            </a:xfrm>
            <a:custGeom>
              <a:avLst/>
              <a:gdLst>
                <a:gd name="T0" fmla="*/ 50 w 1088"/>
                <a:gd name="T1" fmla="*/ 1179 h 1211"/>
                <a:gd name="T2" fmla="*/ 170 w 1088"/>
                <a:gd name="T3" fmla="*/ 1203 h 1211"/>
                <a:gd name="T4" fmla="*/ 263 w 1088"/>
                <a:gd name="T5" fmla="*/ 1140 h 1211"/>
                <a:gd name="T6" fmla="*/ 283 w 1088"/>
                <a:gd name="T7" fmla="*/ 1040 h 1211"/>
                <a:gd name="T8" fmla="*/ 372 w 1088"/>
                <a:gd name="T9" fmla="*/ 1033 h 1211"/>
                <a:gd name="T10" fmla="*/ 460 w 1088"/>
                <a:gd name="T11" fmla="*/ 1013 h 1211"/>
                <a:gd name="T12" fmla="*/ 509 w 1088"/>
                <a:gd name="T13" fmla="*/ 1102 h 1211"/>
                <a:gd name="T14" fmla="*/ 617 w 1088"/>
                <a:gd name="T15" fmla="*/ 1133 h 1211"/>
                <a:gd name="T16" fmla="*/ 724 w 1088"/>
                <a:gd name="T17" fmla="*/ 1073 h 1211"/>
                <a:gd name="T18" fmla="*/ 755 w 1088"/>
                <a:gd name="T19" fmla="*/ 965 h 1211"/>
                <a:gd name="T20" fmla="*/ 706 w 1088"/>
                <a:gd name="T21" fmla="*/ 877 h 1211"/>
                <a:gd name="T22" fmla="*/ 824 w 1088"/>
                <a:gd name="T23" fmla="*/ 741 h 1211"/>
                <a:gd name="T24" fmla="*/ 919 w 1088"/>
                <a:gd name="T25" fmla="*/ 778 h 1211"/>
                <a:gd name="T26" fmla="*/ 1021 w 1088"/>
                <a:gd name="T27" fmla="*/ 732 h 1211"/>
                <a:gd name="T28" fmla="*/ 1065 w 1088"/>
                <a:gd name="T29" fmla="*/ 618 h 1211"/>
                <a:gd name="T30" fmla="*/ 1020 w 1088"/>
                <a:gd name="T31" fmla="*/ 515 h 1211"/>
                <a:gd name="T32" fmla="*/ 925 w 1088"/>
                <a:gd name="T33" fmla="*/ 479 h 1211"/>
                <a:gd name="T34" fmla="*/ 928 w 1088"/>
                <a:gd name="T35" fmla="*/ 300 h 1211"/>
                <a:gd name="T36" fmla="*/ 1024 w 1088"/>
                <a:gd name="T37" fmla="*/ 267 h 1211"/>
                <a:gd name="T38" fmla="*/ 1074 w 1088"/>
                <a:gd name="T39" fmla="*/ 166 h 1211"/>
                <a:gd name="T40" fmla="*/ 1034 w 1088"/>
                <a:gd name="T41" fmla="*/ 50 h 1211"/>
                <a:gd name="T42" fmla="*/ 982 w 1088"/>
                <a:gd name="T43" fmla="*/ 0 h 1211"/>
                <a:gd name="T44" fmla="*/ 697 w 1088"/>
                <a:gd name="T45" fmla="*/ 333 h 1211"/>
                <a:gd name="T46" fmla="*/ 336 w 1088"/>
                <a:gd name="T47" fmla="*/ 802 h 1211"/>
                <a:gd name="T48" fmla="*/ 291 w 1088"/>
                <a:gd name="T49" fmla="*/ 807 h 1211"/>
                <a:gd name="T50" fmla="*/ 0 w 1088"/>
                <a:gd name="T51" fmla="*/ 1147 h 1211"/>
                <a:gd name="T52" fmla="*/ 50 w 1088"/>
                <a:gd name="T53" fmla="*/ 1179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8" h="1211">
                  <a:moveTo>
                    <a:pt x="50" y="1179"/>
                  </a:moveTo>
                  <a:cubicBezTo>
                    <a:pt x="170" y="1203"/>
                    <a:pt x="170" y="1203"/>
                    <a:pt x="170" y="1203"/>
                  </a:cubicBezTo>
                  <a:cubicBezTo>
                    <a:pt x="213" y="1211"/>
                    <a:pt x="255" y="1183"/>
                    <a:pt x="263" y="1140"/>
                  </a:cubicBezTo>
                  <a:cubicBezTo>
                    <a:pt x="283" y="1040"/>
                    <a:pt x="283" y="1040"/>
                    <a:pt x="283" y="1040"/>
                  </a:cubicBezTo>
                  <a:cubicBezTo>
                    <a:pt x="312" y="1040"/>
                    <a:pt x="342" y="1037"/>
                    <a:pt x="372" y="1033"/>
                  </a:cubicBezTo>
                  <a:cubicBezTo>
                    <a:pt x="402" y="1028"/>
                    <a:pt x="431" y="1021"/>
                    <a:pt x="460" y="1013"/>
                  </a:cubicBezTo>
                  <a:cubicBezTo>
                    <a:pt x="509" y="1102"/>
                    <a:pt x="509" y="1102"/>
                    <a:pt x="509" y="1102"/>
                  </a:cubicBezTo>
                  <a:cubicBezTo>
                    <a:pt x="530" y="1140"/>
                    <a:pt x="578" y="1154"/>
                    <a:pt x="617" y="1133"/>
                  </a:cubicBezTo>
                  <a:cubicBezTo>
                    <a:pt x="724" y="1073"/>
                    <a:pt x="724" y="1073"/>
                    <a:pt x="724" y="1073"/>
                  </a:cubicBezTo>
                  <a:cubicBezTo>
                    <a:pt x="762" y="1052"/>
                    <a:pt x="776" y="1004"/>
                    <a:pt x="755" y="965"/>
                  </a:cubicBezTo>
                  <a:cubicBezTo>
                    <a:pt x="706" y="877"/>
                    <a:pt x="706" y="877"/>
                    <a:pt x="706" y="877"/>
                  </a:cubicBezTo>
                  <a:cubicBezTo>
                    <a:pt x="751" y="837"/>
                    <a:pt x="791" y="791"/>
                    <a:pt x="824" y="741"/>
                  </a:cubicBezTo>
                  <a:cubicBezTo>
                    <a:pt x="919" y="778"/>
                    <a:pt x="919" y="778"/>
                    <a:pt x="919" y="778"/>
                  </a:cubicBezTo>
                  <a:cubicBezTo>
                    <a:pt x="959" y="794"/>
                    <a:pt x="1005" y="773"/>
                    <a:pt x="1021" y="732"/>
                  </a:cubicBezTo>
                  <a:cubicBezTo>
                    <a:pt x="1065" y="618"/>
                    <a:pt x="1065" y="618"/>
                    <a:pt x="1065" y="618"/>
                  </a:cubicBezTo>
                  <a:cubicBezTo>
                    <a:pt x="1081" y="577"/>
                    <a:pt x="1061" y="531"/>
                    <a:pt x="1020" y="515"/>
                  </a:cubicBezTo>
                  <a:cubicBezTo>
                    <a:pt x="925" y="479"/>
                    <a:pt x="925" y="479"/>
                    <a:pt x="925" y="479"/>
                  </a:cubicBezTo>
                  <a:cubicBezTo>
                    <a:pt x="934" y="421"/>
                    <a:pt x="935" y="361"/>
                    <a:pt x="928" y="300"/>
                  </a:cubicBezTo>
                  <a:cubicBezTo>
                    <a:pt x="1024" y="267"/>
                    <a:pt x="1024" y="267"/>
                    <a:pt x="1024" y="267"/>
                  </a:cubicBezTo>
                  <a:cubicBezTo>
                    <a:pt x="1066" y="252"/>
                    <a:pt x="1088" y="207"/>
                    <a:pt x="1074" y="166"/>
                  </a:cubicBezTo>
                  <a:cubicBezTo>
                    <a:pt x="1034" y="50"/>
                    <a:pt x="1034" y="50"/>
                    <a:pt x="1034" y="50"/>
                  </a:cubicBezTo>
                  <a:cubicBezTo>
                    <a:pt x="1025" y="25"/>
                    <a:pt x="1006" y="7"/>
                    <a:pt x="982" y="0"/>
                  </a:cubicBezTo>
                  <a:cubicBezTo>
                    <a:pt x="697" y="333"/>
                    <a:pt x="697" y="333"/>
                    <a:pt x="697" y="333"/>
                  </a:cubicBezTo>
                  <a:cubicBezTo>
                    <a:pt x="721" y="559"/>
                    <a:pt x="563" y="766"/>
                    <a:pt x="336" y="802"/>
                  </a:cubicBezTo>
                  <a:cubicBezTo>
                    <a:pt x="321" y="804"/>
                    <a:pt x="306" y="806"/>
                    <a:pt x="291" y="807"/>
                  </a:cubicBezTo>
                  <a:cubicBezTo>
                    <a:pt x="0" y="1147"/>
                    <a:pt x="0" y="1147"/>
                    <a:pt x="0" y="1147"/>
                  </a:cubicBezTo>
                  <a:cubicBezTo>
                    <a:pt x="11" y="1163"/>
                    <a:pt x="29" y="1175"/>
                    <a:pt x="50" y="11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55345">
                <a:defRPr/>
              </a:pPr>
              <a:endParaRPr lang="bg-BG" sz="1685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2199" y="1712"/>
              <a:ext cx="768" cy="805"/>
            </a:xfrm>
            <a:custGeom>
              <a:avLst/>
              <a:gdLst>
                <a:gd name="T0" fmla="*/ 548 w 1481"/>
                <a:gd name="T1" fmla="*/ 1554 h 1554"/>
                <a:gd name="T2" fmla="*/ 795 w 1481"/>
                <a:gd name="T3" fmla="*/ 1265 h 1554"/>
                <a:gd name="T4" fmla="*/ 406 w 1481"/>
                <a:gd name="T5" fmla="*/ 903 h 1554"/>
                <a:gd name="T6" fmla="*/ 764 w 1481"/>
                <a:gd name="T7" fmla="*/ 411 h 1554"/>
                <a:gd name="T8" fmla="*/ 1249 w 1481"/>
                <a:gd name="T9" fmla="*/ 735 h 1554"/>
                <a:gd name="T10" fmla="*/ 1481 w 1481"/>
                <a:gd name="T11" fmla="*/ 464 h 1554"/>
                <a:gd name="T12" fmla="*/ 1399 w 1481"/>
                <a:gd name="T13" fmla="*/ 492 h 1554"/>
                <a:gd name="T14" fmla="*/ 1286 w 1481"/>
                <a:gd name="T15" fmla="*/ 353 h 1554"/>
                <a:gd name="T16" fmla="*/ 1339 w 1481"/>
                <a:gd name="T17" fmla="*/ 266 h 1554"/>
                <a:gd name="T18" fmla="*/ 1312 w 1481"/>
                <a:gd name="T19" fmla="*/ 157 h 1554"/>
                <a:gd name="T20" fmla="*/ 1207 w 1481"/>
                <a:gd name="T21" fmla="*/ 94 h 1554"/>
                <a:gd name="T22" fmla="*/ 1098 w 1481"/>
                <a:gd name="T23" fmla="*/ 121 h 1554"/>
                <a:gd name="T24" fmla="*/ 1045 w 1481"/>
                <a:gd name="T25" fmla="*/ 208 h 1554"/>
                <a:gd name="T26" fmla="*/ 869 w 1481"/>
                <a:gd name="T27" fmla="*/ 173 h 1554"/>
                <a:gd name="T28" fmla="*/ 854 w 1481"/>
                <a:gd name="T29" fmla="*/ 73 h 1554"/>
                <a:gd name="T30" fmla="*/ 763 w 1481"/>
                <a:gd name="T31" fmla="*/ 7 h 1554"/>
                <a:gd name="T32" fmla="*/ 642 w 1481"/>
                <a:gd name="T33" fmla="*/ 26 h 1554"/>
                <a:gd name="T34" fmla="*/ 576 w 1481"/>
                <a:gd name="T35" fmla="*/ 117 h 1554"/>
                <a:gd name="T36" fmla="*/ 592 w 1481"/>
                <a:gd name="T37" fmla="*/ 217 h 1554"/>
                <a:gd name="T38" fmla="*/ 435 w 1481"/>
                <a:gd name="T39" fmla="*/ 304 h 1554"/>
                <a:gd name="T40" fmla="*/ 358 w 1481"/>
                <a:gd name="T41" fmla="*/ 237 h 1554"/>
                <a:gd name="T42" fmla="*/ 246 w 1481"/>
                <a:gd name="T43" fmla="*/ 245 h 1554"/>
                <a:gd name="T44" fmla="*/ 166 w 1481"/>
                <a:gd name="T45" fmla="*/ 337 h 1554"/>
                <a:gd name="T46" fmla="*/ 173 w 1481"/>
                <a:gd name="T47" fmla="*/ 449 h 1554"/>
                <a:gd name="T48" fmla="*/ 250 w 1481"/>
                <a:gd name="T49" fmla="*/ 516 h 1554"/>
                <a:gd name="T50" fmla="*/ 185 w 1481"/>
                <a:gd name="T51" fmla="*/ 683 h 1554"/>
                <a:gd name="T52" fmla="*/ 84 w 1481"/>
                <a:gd name="T53" fmla="*/ 681 h 1554"/>
                <a:gd name="T54" fmla="*/ 3 w 1481"/>
                <a:gd name="T55" fmla="*/ 759 h 1554"/>
                <a:gd name="T56" fmla="*/ 1 w 1481"/>
                <a:gd name="T57" fmla="*/ 882 h 1554"/>
                <a:gd name="T58" fmla="*/ 78 w 1481"/>
                <a:gd name="T59" fmla="*/ 963 h 1554"/>
                <a:gd name="T60" fmla="*/ 180 w 1481"/>
                <a:gd name="T61" fmla="*/ 964 h 1554"/>
                <a:gd name="T62" fmla="*/ 238 w 1481"/>
                <a:gd name="T63" fmla="*/ 1134 h 1554"/>
                <a:gd name="T64" fmla="*/ 159 w 1481"/>
                <a:gd name="T65" fmla="*/ 1198 h 1554"/>
                <a:gd name="T66" fmla="*/ 147 w 1481"/>
                <a:gd name="T67" fmla="*/ 1309 h 1554"/>
                <a:gd name="T68" fmla="*/ 224 w 1481"/>
                <a:gd name="T69" fmla="*/ 1405 h 1554"/>
                <a:gd name="T70" fmla="*/ 336 w 1481"/>
                <a:gd name="T71" fmla="*/ 1417 h 1554"/>
                <a:gd name="T72" fmla="*/ 415 w 1481"/>
                <a:gd name="T73" fmla="*/ 1353 h 1554"/>
                <a:gd name="T74" fmla="*/ 569 w 1481"/>
                <a:gd name="T75" fmla="*/ 1445 h 1554"/>
                <a:gd name="T76" fmla="*/ 549 w 1481"/>
                <a:gd name="T77" fmla="*/ 1545 h 1554"/>
                <a:gd name="T78" fmla="*/ 548 w 1481"/>
                <a:gd name="T79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81" h="1554">
                  <a:moveTo>
                    <a:pt x="548" y="1554"/>
                  </a:moveTo>
                  <a:cubicBezTo>
                    <a:pt x="795" y="1265"/>
                    <a:pt x="795" y="1265"/>
                    <a:pt x="795" y="1265"/>
                  </a:cubicBezTo>
                  <a:cubicBezTo>
                    <a:pt x="602" y="1249"/>
                    <a:pt x="438" y="1103"/>
                    <a:pt x="406" y="903"/>
                  </a:cubicBezTo>
                  <a:cubicBezTo>
                    <a:pt x="369" y="668"/>
                    <a:pt x="530" y="448"/>
                    <a:pt x="764" y="411"/>
                  </a:cubicBezTo>
                  <a:cubicBezTo>
                    <a:pt x="988" y="376"/>
                    <a:pt x="1197" y="519"/>
                    <a:pt x="1249" y="735"/>
                  </a:cubicBezTo>
                  <a:cubicBezTo>
                    <a:pt x="1481" y="464"/>
                    <a:pt x="1481" y="464"/>
                    <a:pt x="1481" y="464"/>
                  </a:cubicBezTo>
                  <a:cubicBezTo>
                    <a:pt x="1399" y="492"/>
                    <a:pt x="1399" y="492"/>
                    <a:pt x="1399" y="492"/>
                  </a:cubicBezTo>
                  <a:cubicBezTo>
                    <a:pt x="1368" y="441"/>
                    <a:pt x="1330" y="394"/>
                    <a:pt x="1286" y="353"/>
                  </a:cubicBezTo>
                  <a:cubicBezTo>
                    <a:pt x="1339" y="266"/>
                    <a:pt x="1339" y="266"/>
                    <a:pt x="1339" y="266"/>
                  </a:cubicBezTo>
                  <a:cubicBezTo>
                    <a:pt x="1361" y="228"/>
                    <a:pt x="1349" y="180"/>
                    <a:pt x="1312" y="157"/>
                  </a:cubicBezTo>
                  <a:cubicBezTo>
                    <a:pt x="1207" y="94"/>
                    <a:pt x="1207" y="94"/>
                    <a:pt x="1207" y="94"/>
                  </a:cubicBezTo>
                  <a:cubicBezTo>
                    <a:pt x="1169" y="71"/>
                    <a:pt x="1121" y="83"/>
                    <a:pt x="1098" y="121"/>
                  </a:cubicBezTo>
                  <a:cubicBezTo>
                    <a:pt x="1045" y="208"/>
                    <a:pt x="1045" y="208"/>
                    <a:pt x="1045" y="208"/>
                  </a:cubicBezTo>
                  <a:cubicBezTo>
                    <a:pt x="989" y="189"/>
                    <a:pt x="930" y="177"/>
                    <a:pt x="869" y="173"/>
                  </a:cubicBezTo>
                  <a:cubicBezTo>
                    <a:pt x="854" y="73"/>
                    <a:pt x="854" y="73"/>
                    <a:pt x="854" y="73"/>
                  </a:cubicBezTo>
                  <a:cubicBezTo>
                    <a:pt x="847" y="30"/>
                    <a:pt x="806" y="0"/>
                    <a:pt x="763" y="7"/>
                  </a:cubicBezTo>
                  <a:cubicBezTo>
                    <a:pt x="642" y="26"/>
                    <a:pt x="642" y="26"/>
                    <a:pt x="642" y="26"/>
                  </a:cubicBezTo>
                  <a:cubicBezTo>
                    <a:pt x="599" y="33"/>
                    <a:pt x="569" y="73"/>
                    <a:pt x="576" y="117"/>
                  </a:cubicBezTo>
                  <a:cubicBezTo>
                    <a:pt x="592" y="217"/>
                    <a:pt x="592" y="217"/>
                    <a:pt x="592" y="217"/>
                  </a:cubicBezTo>
                  <a:cubicBezTo>
                    <a:pt x="535" y="239"/>
                    <a:pt x="482" y="268"/>
                    <a:pt x="435" y="304"/>
                  </a:cubicBezTo>
                  <a:cubicBezTo>
                    <a:pt x="358" y="237"/>
                    <a:pt x="358" y="237"/>
                    <a:pt x="358" y="237"/>
                  </a:cubicBezTo>
                  <a:cubicBezTo>
                    <a:pt x="325" y="208"/>
                    <a:pt x="275" y="212"/>
                    <a:pt x="246" y="245"/>
                  </a:cubicBezTo>
                  <a:cubicBezTo>
                    <a:pt x="166" y="337"/>
                    <a:pt x="166" y="337"/>
                    <a:pt x="166" y="337"/>
                  </a:cubicBezTo>
                  <a:cubicBezTo>
                    <a:pt x="137" y="370"/>
                    <a:pt x="140" y="420"/>
                    <a:pt x="173" y="449"/>
                  </a:cubicBezTo>
                  <a:cubicBezTo>
                    <a:pt x="250" y="516"/>
                    <a:pt x="250" y="516"/>
                    <a:pt x="250" y="516"/>
                  </a:cubicBezTo>
                  <a:cubicBezTo>
                    <a:pt x="221" y="568"/>
                    <a:pt x="199" y="624"/>
                    <a:pt x="185" y="683"/>
                  </a:cubicBezTo>
                  <a:cubicBezTo>
                    <a:pt x="84" y="681"/>
                    <a:pt x="84" y="681"/>
                    <a:pt x="84" y="681"/>
                  </a:cubicBezTo>
                  <a:cubicBezTo>
                    <a:pt x="40" y="680"/>
                    <a:pt x="4" y="715"/>
                    <a:pt x="3" y="759"/>
                  </a:cubicBezTo>
                  <a:cubicBezTo>
                    <a:pt x="1" y="882"/>
                    <a:pt x="1" y="882"/>
                    <a:pt x="1" y="882"/>
                  </a:cubicBezTo>
                  <a:cubicBezTo>
                    <a:pt x="0" y="925"/>
                    <a:pt x="35" y="962"/>
                    <a:pt x="78" y="963"/>
                  </a:cubicBezTo>
                  <a:cubicBezTo>
                    <a:pt x="180" y="964"/>
                    <a:pt x="180" y="964"/>
                    <a:pt x="180" y="964"/>
                  </a:cubicBezTo>
                  <a:cubicBezTo>
                    <a:pt x="192" y="1025"/>
                    <a:pt x="212" y="1082"/>
                    <a:pt x="238" y="1134"/>
                  </a:cubicBezTo>
                  <a:cubicBezTo>
                    <a:pt x="159" y="1198"/>
                    <a:pt x="159" y="1198"/>
                    <a:pt x="159" y="1198"/>
                  </a:cubicBezTo>
                  <a:cubicBezTo>
                    <a:pt x="125" y="1225"/>
                    <a:pt x="120" y="1275"/>
                    <a:pt x="147" y="1309"/>
                  </a:cubicBezTo>
                  <a:cubicBezTo>
                    <a:pt x="224" y="1405"/>
                    <a:pt x="224" y="1405"/>
                    <a:pt x="224" y="1405"/>
                  </a:cubicBezTo>
                  <a:cubicBezTo>
                    <a:pt x="252" y="1439"/>
                    <a:pt x="302" y="1444"/>
                    <a:pt x="336" y="1417"/>
                  </a:cubicBezTo>
                  <a:cubicBezTo>
                    <a:pt x="415" y="1353"/>
                    <a:pt x="415" y="1353"/>
                    <a:pt x="415" y="1353"/>
                  </a:cubicBezTo>
                  <a:cubicBezTo>
                    <a:pt x="462" y="1390"/>
                    <a:pt x="513" y="1422"/>
                    <a:pt x="569" y="1445"/>
                  </a:cubicBezTo>
                  <a:cubicBezTo>
                    <a:pt x="549" y="1545"/>
                    <a:pt x="549" y="1545"/>
                    <a:pt x="549" y="1545"/>
                  </a:cubicBezTo>
                  <a:cubicBezTo>
                    <a:pt x="548" y="1548"/>
                    <a:pt x="548" y="1551"/>
                    <a:pt x="548" y="155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55345">
                <a:defRPr/>
              </a:pPr>
              <a:endParaRPr lang="bg-BG" sz="1685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3019" y="1834"/>
              <a:ext cx="621" cy="609"/>
            </a:xfrm>
            <a:custGeom>
              <a:avLst/>
              <a:gdLst>
                <a:gd name="T0" fmla="*/ 167 w 1103"/>
                <a:gd name="T1" fmla="*/ 344 h 1112"/>
                <a:gd name="T2" fmla="*/ 56 w 1103"/>
                <a:gd name="T3" fmla="*/ 455 h 1112"/>
                <a:gd name="T4" fmla="*/ 2 w 1103"/>
                <a:gd name="T5" fmla="*/ 507 h 1112"/>
                <a:gd name="T6" fmla="*/ 53 w 1103"/>
                <a:gd name="T7" fmla="*/ 643 h 1112"/>
                <a:gd name="T8" fmla="*/ 159 w 1103"/>
                <a:gd name="T9" fmla="*/ 758 h 1112"/>
                <a:gd name="T10" fmla="*/ 99 w 1103"/>
                <a:gd name="T11" fmla="*/ 875 h 1112"/>
                <a:gd name="T12" fmla="*/ 200 w 1103"/>
                <a:gd name="T13" fmla="*/ 958 h 1112"/>
                <a:gd name="T14" fmla="*/ 278 w 1103"/>
                <a:gd name="T15" fmla="*/ 904 h 1112"/>
                <a:gd name="T16" fmla="*/ 367 w 1103"/>
                <a:gd name="T17" fmla="*/ 1032 h 1112"/>
                <a:gd name="T18" fmla="*/ 490 w 1103"/>
                <a:gd name="T19" fmla="*/ 1110 h 1112"/>
                <a:gd name="T20" fmla="*/ 552 w 1103"/>
                <a:gd name="T21" fmla="*/ 1069 h 1112"/>
                <a:gd name="T22" fmla="*/ 625 w 1103"/>
                <a:gd name="T23" fmla="*/ 997 h 1112"/>
                <a:gd name="T24" fmla="*/ 716 w 1103"/>
                <a:gd name="T25" fmla="*/ 1043 h 1112"/>
                <a:gd name="T26" fmla="*/ 788 w 1103"/>
                <a:gd name="T27" fmla="*/ 1064 h 1112"/>
                <a:gd name="T28" fmla="*/ 881 w 1103"/>
                <a:gd name="T29" fmla="*/ 952 h 1112"/>
                <a:gd name="T30" fmla="*/ 927 w 1103"/>
                <a:gd name="T31" fmla="*/ 802 h 1112"/>
                <a:gd name="T32" fmla="*/ 1017 w 1103"/>
                <a:gd name="T33" fmla="*/ 829 h 1112"/>
                <a:gd name="T34" fmla="*/ 1088 w 1103"/>
                <a:gd name="T35" fmla="*/ 720 h 1112"/>
                <a:gd name="T36" fmla="*/ 994 w 1103"/>
                <a:gd name="T37" fmla="*/ 627 h 1112"/>
                <a:gd name="T38" fmla="*/ 1061 w 1103"/>
                <a:gd name="T39" fmla="*/ 485 h 1112"/>
                <a:gd name="T40" fmla="*/ 1067 w 1103"/>
                <a:gd name="T41" fmla="*/ 340 h 1112"/>
                <a:gd name="T42" fmla="*/ 1000 w 1103"/>
                <a:gd name="T43" fmla="*/ 307 h 1112"/>
                <a:gd name="T44" fmla="*/ 860 w 1103"/>
                <a:gd name="T45" fmla="*/ 236 h 1112"/>
                <a:gd name="T46" fmla="*/ 877 w 1103"/>
                <a:gd name="T47" fmla="*/ 105 h 1112"/>
                <a:gd name="T48" fmla="*/ 771 w 1103"/>
                <a:gd name="T49" fmla="*/ 55 h 1112"/>
                <a:gd name="T50" fmla="*/ 699 w 1103"/>
                <a:gd name="T51" fmla="*/ 138 h 1112"/>
                <a:gd name="T52" fmla="*/ 571 w 1103"/>
                <a:gd name="T53" fmla="*/ 48 h 1112"/>
                <a:gd name="T54" fmla="*/ 429 w 1103"/>
                <a:gd name="T55" fmla="*/ 17 h 1112"/>
                <a:gd name="T56" fmla="*/ 396 w 1103"/>
                <a:gd name="T57" fmla="*/ 145 h 1112"/>
                <a:gd name="T58" fmla="*/ 240 w 1103"/>
                <a:gd name="T59" fmla="*/ 158 h 1112"/>
                <a:gd name="T60" fmla="*/ 165 w 1103"/>
                <a:gd name="T61" fmla="*/ 163 h 1112"/>
                <a:gd name="T62" fmla="*/ 116 w 1103"/>
                <a:gd name="T63" fmla="*/ 300 h 1112"/>
                <a:gd name="T64" fmla="*/ 879 w 1103"/>
                <a:gd name="T65" fmla="*/ 508 h 1112"/>
                <a:gd name="T66" fmla="*/ 233 w 1103"/>
                <a:gd name="T67" fmla="*/ 609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03" h="1112">
                  <a:moveTo>
                    <a:pt x="116" y="300"/>
                  </a:moveTo>
                  <a:cubicBezTo>
                    <a:pt x="167" y="344"/>
                    <a:pt x="167" y="344"/>
                    <a:pt x="167" y="344"/>
                  </a:cubicBezTo>
                  <a:cubicBezTo>
                    <a:pt x="148" y="379"/>
                    <a:pt x="133" y="417"/>
                    <a:pt x="124" y="456"/>
                  </a:cubicBezTo>
                  <a:cubicBezTo>
                    <a:pt x="56" y="455"/>
                    <a:pt x="56" y="455"/>
                    <a:pt x="56" y="455"/>
                  </a:cubicBezTo>
                  <a:cubicBezTo>
                    <a:pt x="53" y="455"/>
                    <a:pt x="50" y="455"/>
                    <a:pt x="47" y="456"/>
                  </a:cubicBezTo>
                  <a:cubicBezTo>
                    <a:pt x="22" y="459"/>
                    <a:pt x="3" y="481"/>
                    <a:pt x="2" y="507"/>
                  </a:cubicBezTo>
                  <a:cubicBezTo>
                    <a:pt x="1" y="589"/>
                    <a:pt x="1" y="589"/>
                    <a:pt x="1" y="589"/>
                  </a:cubicBezTo>
                  <a:cubicBezTo>
                    <a:pt x="0" y="618"/>
                    <a:pt x="23" y="642"/>
                    <a:pt x="53" y="643"/>
                  </a:cubicBezTo>
                  <a:cubicBezTo>
                    <a:pt x="121" y="644"/>
                    <a:pt x="121" y="644"/>
                    <a:pt x="121" y="644"/>
                  </a:cubicBezTo>
                  <a:cubicBezTo>
                    <a:pt x="129" y="685"/>
                    <a:pt x="142" y="723"/>
                    <a:pt x="159" y="758"/>
                  </a:cubicBezTo>
                  <a:cubicBezTo>
                    <a:pt x="107" y="800"/>
                    <a:pt x="107" y="800"/>
                    <a:pt x="107" y="800"/>
                  </a:cubicBezTo>
                  <a:cubicBezTo>
                    <a:pt x="84" y="819"/>
                    <a:pt x="80" y="852"/>
                    <a:pt x="99" y="875"/>
                  </a:cubicBezTo>
                  <a:cubicBezTo>
                    <a:pt x="150" y="939"/>
                    <a:pt x="150" y="939"/>
                    <a:pt x="150" y="939"/>
                  </a:cubicBezTo>
                  <a:cubicBezTo>
                    <a:pt x="163" y="954"/>
                    <a:pt x="182" y="961"/>
                    <a:pt x="200" y="958"/>
                  </a:cubicBezTo>
                  <a:cubicBezTo>
                    <a:pt x="209" y="956"/>
                    <a:pt x="217" y="953"/>
                    <a:pt x="225" y="947"/>
                  </a:cubicBezTo>
                  <a:cubicBezTo>
                    <a:pt x="278" y="904"/>
                    <a:pt x="278" y="904"/>
                    <a:pt x="278" y="904"/>
                  </a:cubicBezTo>
                  <a:cubicBezTo>
                    <a:pt x="309" y="929"/>
                    <a:pt x="343" y="950"/>
                    <a:pt x="380" y="966"/>
                  </a:cubicBezTo>
                  <a:cubicBezTo>
                    <a:pt x="367" y="1032"/>
                    <a:pt x="367" y="1032"/>
                    <a:pt x="367" y="1032"/>
                  </a:cubicBezTo>
                  <a:cubicBezTo>
                    <a:pt x="362" y="1061"/>
                    <a:pt x="380" y="1089"/>
                    <a:pt x="409" y="1095"/>
                  </a:cubicBezTo>
                  <a:cubicBezTo>
                    <a:pt x="490" y="1110"/>
                    <a:pt x="490" y="1110"/>
                    <a:pt x="490" y="1110"/>
                  </a:cubicBezTo>
                  <a:cubicBezTo>
                    <a:pt x="496" y="1112"/>
                    <a:pt x="502" y="1112"/>
                    <a:pt x="508" y="1111"/>
                  </a:cubicBezTo>
                  <a:cubicBezTo>
                    <a:pt x="529" y="1107"/>
                    <a:pt x="547" y="1091"/>
                    <a:pt x="552" y="1069"/>
                  </a:cubicBezTo>
                  <a:cubicBezTo>
                    <a:pt x="565" y="1002"/>
                    <a:pt x="565" y="1002"/>
                    <a:pt x="565" y="1002"/>
                  </a:cubicBezTo>
                  <a:cubicBezTo>
                    <a:pt x="585" y="1001"/>
                    <a:pt x="605" y="1000"/>
                    <a:pt x="625" y="997"/>
                  </a:cubicBezTo>
                  <a:cubicBezTo>
                    <a:pt x="645" y="993"/>
                    <a:pt x="664" y="989"/>
                    <a:pt x="683" y="983"/>
                  </a:cubicBezTo>
                  <a:cubicBezTo>
                    <a:pt x="716" y="1043"/>
                    <a:pt x="716" y="1043"/>
                    <a:pt x="716" y="1043"/>
                  </a:cubicBezTo>
                  <a:cubicBezTo>
                    <a:pt x="727" y="1063"/>
                    <a:pt x="749" y="1073"/>
                    <a:pt x="771" y="1070"/>
                  </a:cubicBezTo>
                  <a:cubicBezTo>
                    <a:pt x="777" y="1069"/>
                    <a:pt x="783" y="1067"/>
                    <a:pt x="788" y="1064"/>
                  </a:cubicBezTo>
                  <a:cubicBezTo>
                    <a:pt x="860" y="1024"/>
                    <a:pt x="860" y="1024"/>
                    <a:pt x="860" y="1024"/>
                  </a:cubicBezTo>
                  <a:cubicBezTo>
                    <a:pt x="886" y="1010"/>
                    <a:pt x="895" y="977"/>
                    <a:pt x="881" y="952"/>
                  </a:cubicBezTo>
                  <a:cubicBezTo>
                    <a:pt x="848" y="892"/>
                    <a:pt x="848" y="892"/>
                    <a:pt x="848" y="892"/>
                  </a:cubicBezTo>
                  <a:cubicBezTo>
                    <a:pt x="878" y="866"/>
                    <a:pt x="905" y="835"/>
                    <a:pt x="927" y="802"/>
                  </a:cubicBezTo>
                  <a:cubicBezTo>
                    <a:pt x="990" y="826"/>
                    <a:pt x="990" y="826"/>
                    <a:pt x="990" y="826"/>
                  </a:cubicBezTo>
                  <a:cubicBezTo>
                    <a:pt x="999" y="830"/>
                    <a:pt x="1008" y="831"/>
                    <a:pt x="1017" y="829"/>
                  </a:cubicBezTo>
                  <a:cubicBezTo>
                    <a:pt x="1035" y="827"/>
                    <a:pt x="1052" y="814"/>
                    <a:pt x="1059" y="796"/>
                  </a:cubicBezTo>
                  <a:cubicBezTo>
                    <a:pt x="1088" y="720"/>
                    <a:pt x="1088" y="720"/>
                    <a:pt x="1088" y="720"/>
                  </a:cubicBezTo>
                  <a:cubicBezTo>
                    <a:pt x="1099" y="692"/>
                    <a:pt x="1085" y="661"/>
                    <a:pt x="1058" y="651"/>
                  </a:cubicBezTo>
                  <a:cubicBezTo>
                    <a:pt x="994" y="627"/>
                    <a:pt x="994" y="627"/>
                    <a:pt x="994" y="627"/>
                  </a:cubicBezTo>
                  <a:cubicBezTo>
                    <a:pt x="1000" y="588"/>
                    <a:pt x="1001" y="547"/>
                    <a:pt x="996" y="507"/>
                  </a:cubicBezTo>
                  <a:cubicBezTo>
                    <a:pt x="1061" y="485"/>
                    <a:pt x="1061" y="485"/>
                    <a:pt x="1061" y="485"/>
                  </a:cubicBezTo>
                  <a:cubicBezTo>
                    <a:pt x="1088" y="475"/>
                    <a:pt x="1103" y="445"/>
                    <a:pt x="1094" y="417"/>
                  </a:cubicBezTo>
                  <a:cubicBezTo>
                    <a:pt x="1067" y="340"/>
                    <a:pt x="1067" y="340"/>
                    <a:pt x="1067" y="340"/>
                  </a:cubicBezTo>
                  <a:cubicBezTo>
                    <a:pt x="1059" y="315"/>
                    <a:pt x="1034" y="301"/>
                    <a:pt x="1009" y="305"/>
                  </a:cubicBezTo>
                  <a:cubicBezTo>
                    <a:pt x="1006" y="305"/>
                    <a:pt x="1003" y="306"/>
                    <a:pt x="1000" y="307"/>
                  </a:cubicBezTo>
                  <a:cubicBezTo>
                    <a:pt x="936" y="329"/>
                    <a:pt x="936" y="329"/>
                    <a:pt x="936" y="329"/>
                  </a:cubicBezTo>
                  <a:cubicBezTo>
                    <a:pt x="915" y="294"/>
                    <a:pt x="889" y="263"/>
                    <a:pt x="860" y="236"/>
                  </a:cubicBezTo>
                  <a:cubicBezTo>
                    <a:pt x="895" y="177"/>
                    <a:pt x="895" y="177"/>
                    <a:pt x="895" y="177"/>
                  </a:cubicBezTo>
                  <a:cubicBezTo>
                    <a:pt x="910" y="152"/>
                    <a:pt x="902" y="120"/>
                    <a:pt x="877" y="105"/>
                  </a:cubicBezTo>
                  <a:cubicBezTo>
                    <a:pt x="807" y="62"/>
                    <a:pt x="807" y="62"/>
                    <a:pt x="807" y="62"/>
                  </a:cubicBezTo>
                  <a:cubicBezTo>
                    <a:pt x="796" y="56"/>
                    <a:pt x="783" y="53"/>
                    <a:pt x="771" y="55"/>
                  </a:cubicBezTo>
                  <a:cubicBezTo>
                    <a:pt x="756" y="58"/>
                    <a:pt x="743" y="66"/>
                    <a:pt x="734" y="80"/>
                  </a:cubicBezTo>
                  <a:cubicBezTo>
                    <a:pt x="699" y="138"/>
                    <a:pt x="699" y="138"/>
                    <a:pt x="699" y="138"/>
                  </a:cubicBezTo>
                  <a:cubicBezTo>
                    <a:pt x="662" y="126"/>
                    <a:pt x="622" y="118"/>
                    <a:pt x="582" y="115"/>
                  </a:cubicBezTo>
                  <a:cubicBezTo>
                    <a:pt x="571" y="48"/>
                    <a:pt x="571" y="48"/>
                    <a:pt x="571" y="48"/>
                  </a:cubicBezTo>
                  <a:cubicBezTo>
                    <a:pt x="566" y="19"/>
                    <a:pt x="539" y="0"/>
                    <a:pt x="510" y="4"/>
                  </a:cubicBezTo>
                  <a:cubicBezTo>
                    <a:pt x="429" y="17"/>
                    <a:pt x="429" y="17"/>
                    <a:pt x="429" y="17"/>
                  </a:cubicBezTo>
                  <a:cubicBezTo>
                    <a:pt x="400" y="21"/>
                    <a:pt x="381" y="49"/>
                    <a:pt x="385" y="78"/>
                  </a:cubicBezTo>
                  <a:cubicBezTo>
                    <a:pt x="396" y="145"/>
                    <a:pt x="396" y="145"/>
                    <a:pt x="396" y="145"/>
                  </a:cubicBezTo>
                  <a:cubicBezTo>
                    <a:pt x="358" y="159"/>
                    <a:pt x="323" y="179"/>
                    <a:pt x="291" y="203"/>
                  </a:cubicBezTo>
                  <a:cubicBezTo>
                    <a:pt x="240" y="158"/>
                    <a:pt x="240" y="158"/>
                    <a:pt x="240" y="158"/>
                  </a:cubicBezTo>
                  <a:cubicBezTo>
                    <a:pt x="227" y="147"/>
                    <a:pt x="211" y="143"/>
                    <a:pt x="197" y="146"/>
                  </a:cubicBezTo>
                  <a:cubicBezTo>
                    <a:pt x="185" y="147"/>
                    <a:pt x="173" y="153"/>
                    <a:pt x="165" y="163"/>
                  </a:cubicBezTo>
                  <a:cubicBezTo>
                    <a:pt x="111" y="225"/>
                    <a:pt x="111" y="225"/>
                    <a:pt x="111" y="225"/>
                  </a:cubicBezTo>
                  <a:cubicBezTo>
                    <a:pt x="92" y="247"/>
                    <a:pt x="94" y="281"/>
                    <a:pt x="116" y="300"/>
                  </a:cubicBezTo>
                  <a:close/>
                  <a:moveTo>
                    <a:pt x="505" y="235"/>
                  </a:moveTo>
                  <a:cubicBezTo>
                    <a:pt x="683" y="207"/>
                    <a:pt x="851" y="329"/>
                    <a:pt x="879" y="508"/>
                  </a:cubicBezTo>
                  <a:cubicBezTo>
                    <a:pt x="907" y="686"/>
                    <a:pt x="785" y="854"/>
                    <a:pt x="607" y="882"/>
                  </a:cubicBezTo>
                  <a:cubicBezTo>
                    <a:pt x="428" y="910"/>
                    <a:pt x="261" y="787"/>
                    <a:pt x="233" y="609"/>
                  </a:cubicBezTo>
                  <a:cubicBezTo>
                    <a:pt x="205" y="431"/>
                    <a:pt x="327" y="263"/>
                    <a:pt x="505" y="2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55345">
                <a:defRPr/>
              </a:pPr>
              <a:endParaRPr lang="bg-BG" sz="1685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2467" y="1216"/>
              <a:ext cx="572" cy="576"/>
            </a:xfrm>
            <a:custGeom>
              <a:avLst/>
              <a:gdLst>
                <a:gd name="T0" fmla="*/ 120 w 1103"/>
                <a:gd name="T1" fmla="*/ 644 h 1112"/>
                <a:gd name="T2" fmla="*/ 106 w 1103"/>
                <a:gd name="T3" fmla="*/ 800 h 1112"/>
                <a:gd name="T4" fmla="*/ 150 w 1103"/>
                <a:gd name="T5" fmla="*/ 939 h 1112"/>
                <a:gd name="T6" fmla="*/ 225 w 1103"/>
                <a:gd name="T7" fmla="*/ 947 h 1112"/>
                <a:gd name="T8" fmla="*/ 380 w 1103"/>
                <a:gd name="T9" fmla="*/ 966 h 1112"/>
                <a:gd name="T10" fmla="*/ 409 w 1103"/>
                <a:gd name="T11" fmla="*/ 1095 h 1112"/>
                <a:gd name="T12" fmla="*/ 508 w 1103"/>
                <a:gd name="T13" fmla="*/ 1111 h 1112"/>
                <a:gd name="T14" fmla="*/ 565 w 1103"/>
                <a:gd name="T15" fmla="*/ 1002 h 1112"/>
                <a:gd name="T16" fmla="*/ 683 w 1103"/>
                <a:gd name="T17" fmla="*/ 983 h 1112"/>
                <a:gd name="T18" fmla="*/ 771 w 1103"/>
                <a:gd name="T19" fmla="*/ 1069 h 1112"/>
                <a:gd name="T20" fmla="*/ 860 w 1103"/>
                <a:gd name="T21" fmla="*/ 1024 h 1112"/>
                <a:gd name="T22" fmla="*/ 848 w 1103"/>
                <a:gd name="T23" fmla="*/ 892 h 1112"/>
                <a:gd name="T24" fmla="*/ 990 w 1103"/>
                <a:gd name="T25" fmla="*/ 826 h 1112"/>
                <a:gd name="T26" fmla="*/ 1058 w 1103"/>
                <a:gd name="T27" fmla="*/ 796 h 1112"/>
                <a:gd name="T28" fmla="*/ 1057 w 1103"/>
                <a:gd name="T29" fmla="*/ 651 h 1112"/>
                <a:gd name="T30" fmla="*/ 996 w 1103"/>
                <a:gd name="T31" fmla="*/ 507 h 1112"/>
                <a:gd name="T32" fmla="*/ 1094 w 1103"/>
                <a:gd name="T33" fmla="*/ 417 h 1112"/>
                <a:gd name="T34" fmla="*/ 1009 w 1103"/>
                <a:gd name="T35" fmla="*/ 304 h 1112"/>
                <a:gd name="T36" fmla="*/ 935 w 1103"/>
                <a:gd name="T37" fmla="*/ 329 h 1112"/>
                <a:gd name="T38" fmla="*/ 895 w 1103"/>
                <a:gd name="T39" fmla="*/ 177 h 1112"/>
                <a:gd name="T40" fmla="*/ 807 w 1103"/>
                <a:gd name="T41" fmla="*/ 62 h 1112"/>
                <a:gd name="T42" fmla="*/ 734 w 1103"/>
                <a:gd name="T43" fmla="*/ 80 h 1112"/>
                <a:gd name="T44" fmla="*/ 581 w 1103"/>
                <a:gd name="T45" fmla="*/ 115 h 1112"/>
                <a:gd name="T46" fmla="*/ 510 w 1103"/>
                <a:gd name="T47" fmla="*/ 4 h 1112"/>
                <a:gd name="T48" fmla="*/ 385 w 1103"/>
                <a:gd name="T49" fmla="*/ 77 h 1112"/>
                <a:gd name="T50" fmla="*/ 291 w 1103"/>
                <a:gd name="T51" fmla="*/ 202 h 1112"/>
                <a:gd name="T52" fmla="*/ 196 w 1103"/>
                <a:gd name="T53" fmla="*/ 145 h 1112"/>
                <a:gd name="T54" fmla="*/ 111 w 1103"/>
                <a:gd name="T55" fmla="*/ 225 h 1112"/>
                <a:gd name="T56" fmla="*/ 167 w 1103"/>
                <a:gd name="T57" fmla="*/ 344 h 1112"/>
                <a:gd name="T58" fmla="*/ 56 w 1103"/>
                <a:gd name="T59" fmla="*/ 455 h 1112"/>
                <a:gd name="T60" fmla="*/ 2 w 1103"/>
                <a:gd name="T61" fmla="*/ 507 h 1112"/>
                <a:gd name="T62" fmla="*/ 52 w 1103"/>
                <a:gd name="T63" fmla="*/ 643 h 1112"/>
                <a:gd name="T64" fmla="*/ 879 w 1103"/>
                <a:gd name="T65" fmla="*/ 507 h 1112"/>
                <a:gd name="T66" fmla="*/ 232 w 1103"/>
                <a:gd name="T67" fmla="*/ 609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03" h="1112">
                  <a:moveTo>
                    <a:pt x="52" y="643"/>
                  </a:moveTo>
                  <a:cubicBezTo>
                    <a:pt x="120" y="644"/>
                    <a:pt x="120" y="644"/>
                    <a:pt x="120" y="644"/>
                  </a:cubicBezTo>
                  <a:cubicBezTo>
                    <a:pt x="128" y="684"/>
                    <a:pt x="142" y="722"/>
                    <a:pt x="159" y="758"/>
                  </a:cubicBezTo>
                  <a:cubicBezTo>
                    <a:pt x="106" y="800"/>
                    <a:pt x="106" y="800"/>
                    <a:pt x="106" y="800"/>
                  </a:cubicBezTo>
                  <a:cubicBezTo>
                    <a:pt x="84" y="819"/>
                    <a:pt x="80" y="852"/>
                    <a:pt x="99" y="875"/>
                  </a:cubicBezTo>
                  <a:cubicBezTo>
                    <a:pt x="150" y="939"/>
                    <a:pt x="150" y="939"/>
                    <a:pt x="150" y="939"/>
                  </a:cubicBezTo>
                  <a:cubicBezTo>
                    <a:pt x="162" y="954"/>
                    <a:pt x="181" y="960"/>
                    <a:pt x="200" y="958"/>
                  </a:cubicBezTo>
                  <a:cubicBezTo>
                    <a:pt x="208" y="956"/>
                    <a:pt x="217" y="953"/>
                    <a:pt x="225" y="947"/>
                  </a:cubicBezTo>
                  <a:cubicBezTo>
                    <a:pt x="277" y="904"/>
                    <a:pt x="277" y="904"/>
                    <a:pt x="277" y="904"/>
                  </a:cubicBezTo>
                  <a:cubicBezTo>
                    <a:pt x="309" y="929"/>
                    <a:pt x="343" y="950"/>
                    <a:pt x="380" y="966"/>
                  </a:cubicBezTo>
                  <a:cubicBezTo>
                    <a:pt x="367" y="1032"/>
                    <a:pt x="367" y="1032"/>
                    <a:pt x="367" y="1032"/>
                  </a:cubicBezTo>
                  <a:cubicBezTo>
                    <a:pt x="361" y="1061"/>
                    <a:pt x="380" y="1089"/>
                    <a:pt x="409" y="1095"/>
                  </a:cubicBezTo>
                  <a:cubicBezTo>
                    <a:pt x="489" y="1110"/>
                    <a:pt x="489" y="1110"/>
                    <a:pt x="489" y="1110"/>
                  </a:cubicBezTo>
                  <a:cubicBezTo>
                    <a:pt x="496" y="1112"/>
                    <a:pt x="502" y="1112"/>
                    <a:pt x="508" y="1111"/>
                  </a:cubicBezTo>
                  <a:cubicBezTo>
                    <a:pt x="529" y="1107"/>
                    <a:pt x="547" y="1091"/>
                    <a:pt x="552" y="1068"/>
                  </a:cubicBezTo>
                  <a:cubicBezTo>
                    <a:pt x="565" y="1002"/>
                    <a:pt x="565" y="1002"/>
                    <a:pt x="565" y="1002"/>
                  </a:cubicBezTo>
                  <a:cubicBezTo>
                    <a:pt x="584" y="1001"/>
                    <a:pt x="604" y="1000"/>
                    <a:pt x="624" y="997"/>
                  </a:cubicBezTo>
                  <a:cubicBezTo>
                    <a:pt x="645" y="993"/>
                    <a:pt x="664" y="989"/>
                    <a:pt x="683" y="983"/>
                  </a:cubicBezTo>
                  <a:cubicBezTo>
                    <a:pt x="716" y="1043"/>
                    <a:pt x="716" y="1043"/>
                    <a:pt x="716" y="1043"/>
                  </a:cubicBezTo>
                  <a:cubicBezTo>
                    <a:pt x="727" y="1063"/>
                    <a:pt x="749" y="1073"/>
                    <a:pt x="771" y="1069"/>
                  </a:cubicBezTo>
                  <a:cubicBezTo>
                    <a:pt x="777" y="1068"/>
                    <a:pt x="782" y="1067"/>
                    <a:pt x="788" y="1063"/>
                  </a:cubicBezTo>
                  <a:cubicBezTo>
                    <a:pt x="860" y="1024"/>
                    <a:pt x="860" y="1024"/>
                    <a:pt x="860" y="1024"/>
                  </a:cubicBezTo>
                  <a:cubicBezTo>
                    <a:pt x="885" y="1010"/>
                    <a:pt x="895" y="977"/>
                    <a:pt x="881" y="952"/>
                  </a:cubicBezTo>
                  <a:cubicBezTo>
                    <a:pt x="848" y="892"/>
                    <a:pt x="848" y="892"/>
                    <a:pt x="848" y="892"/>
                  </a:cubicBezTo>
                  <a:cubicBezTo>
                    <a:pt x="878" y="866"/>
                    <a:pt x="904" y="835"/>
                    <a:pt x="926" y="802"/>
                  </a:cubicBezTo>
                  <a:cubicBezTo>
                    <a:pt x="990" y="826"/>
                    <a:pt x="990" y="826"/>
                    <a:pt x="990" y="826"/>
                  </a:cubicBezTo>
                  <a:cubicBezTo>
                    <a:pt x="999" y="830"/>
                    <a:pt x="1008" y="831"/>
                    <a:pt x="1017" y="829"/>
                  </a:cubicBezTo>
                  <a:cubicBezTo>
                    <a:pt x="1035" y="826"/>
                    <a:pt x="1051" y="814"/>
                    <a:pt x="1058" y="796"/>
                  </a:cubicBezTo>
                  <a:cubicBezTo>
                    <a:pt x="1088" y="719"/>
                    <a:pt x="1088" y="719"/>
                    <a:pt x="1088" y="719"/>
                  </a:cubicBezTo>
                  <a:cubicBezTo>
                    <a:pt x="1098" y="692"/>
                    <a:pt x="1085" y="661"/>
                    <a:pt x="1057" y="651"/>
                  </a:cubicBezTo>
                  <a:cubicBezTo>
                    <a:pt x="994" y="626"/>
                    <a:pt x="994" y="626"/>
                    <a:pt x="994" y="626"/>
                  </a:cubicBezTo>
                  <a:cubicBezTo>
                    <a:pt x="1000" y="588"/>
                    <a:pt x="1001" y="547"/>
                    <a:pt x="996" y="507"/>
                  </a:cubicBezTo>
                  <a:cubicBezTo>
                    <a:pt x="1061" y="485"/>
                    <a:pt x="1061" y="485"/>
                    <a:pt x="1061" y="485"/>
                  </a:cubicBezTo>
                  <a:cubicBezTo>
                    <a:pt x="1088" y="475"/>
                    <a:pt x="1103" y="445"/>
                    <a:pt x="1094" y="417"/>
                  </a:cubicBezTo>
                  <a:cubicBezTo>
                    <a:pt x="1067" y="340"/>
                    <a:pt x="1067" y="340"/>
                    <a:pt x="1067" y="340"/>
                  </a:cubicBezTo>
                  <a:cubicBezTo>
                    <a:pt x="1058" y="315"/>
                    <a:pt x="1034" y="300"/>
                    <a:pt x="1009" y="304"/>
                  </a:cubicBezTo>
                  <a:cubicBezTo>
                    <a:pt x="1006" y="305"/>
                    <a:pt x="1003" y="306"/>
                    <a:pt x="1000" y="307"/>
                  </a:cubicBezTo>
                  <a:cubicBezTo>
                    <a:pt x="935" y="329"/>
                    <a:pt x="935" y="329"/>
                    <a:pt x="935" y="329"/>
                  </a:cubicBezTo>
                  <a:cubicBezTo>
                    <a:pt x="914" y="294"/>
                    <a:pt x="889" y="263"/>
                    <a:pt x="860" y="235"/>
                  </a:cubicBezTo>
                  <a:cubicBezTo>
                    <a:pt x="895" y="177"/>
                    <a:pt x="895" y="177"/>
                    <a:pt x="895" y="177"/>
                  </a:cubicBezTo>
                  <a:cubicBezTo>
                    <a:pt x="910" y="152"/>
                    <a:pt x="902" y="120"/>
                    <a:pt x="877" y="104"/>
                  </a:cubicBezTo>
                  <a:cubicBezTo>
                    <a:pt x="807" y="62"/>
                    <a:pt x="807" y="62"/>
                    <a:pt x="807" y="62"/>
                  </a:cubicBezTo>
                  <a:cubicBezTo>
                    <a:pt x="796" y="55"/>
                    <a:pt x="783" y="53"/>
                    <a:pt x="771" y="55"/>
                  </a:cubicBezTo>
                  <a:cubicBezTo>
                    <a:pt x="756" y="58"/>
                    <a:pt x="742" y="66"/>
                    <a:pt x="734" y="80"/>
                  </a:cubicBezTo>
                  <a:cubicBezTo>
                    <a:pt x="699" y="138"/>
                    <a:pt x="699" y="138"/>
                    <a:pt x="699" y="138"/>
                  </a:cubicBezTo>
                  <a:cubicBezTo>
                    <a:pt x="661" y="126"/>
                    <a:pt x="622" y="118"/>
                    <a:pt x="581" y="115"/>
                  </a:cubicBezTo>
                  <a:cubicBezTo>
                    <a:pt x="571" y="48"/>
                    <a:pt x="571" y="48"/>
                    <a:pt x="571" y="48"/>
                  </a:cubicBezTo>
                  <a:cubicBezTo>
                    <a:pt x="566" y="19"/>
                    <a:pt x="539" y="0"/>
                    <a:pt x="510" y="4"/>
                  </a:cubicBezTo>
                  <a:cubicBezTo>
                    <a:pt x="429" y="17"/>
                    <a:pt x="429" y="17"/>
                    <a:pt x="429" y="17"/>
                  </a:cubicBezTo>
                  <a:cubicBezTo>
                    <a:pt x="400" y="21"/>
                    <a:pt x="380" y="48"/>
                    <a:pt x="385" y="77"/>
                  </a:cubicBezTo>
                  <a:cubicBezTo>
                    <a:pt x="395" y="144"/>
                    <a:pt x="395" y="144"/>
                    <a:pt x="395" y="144"/>
                  </a:cubicBezTo>
                  <a:cubicBezTo>
                    <a:pt x="358" y="159"/>
                    <a:pt x="322" y="179"/>
                    <a:pt x="291" y="202"/>
                  </a:cubicBezTo>
                  <a:cubicBezTo>
                    <a:pt x="239" y="158"/>
                    <a:pt x="239" y="158"/>
                    <a:pt x="239" y="158"/>
                  </a:cubicBezTo>
                  <a:cubicBezTo>
                    <a:pt x="227" y="147"/>
                    <a:pt x="211" y="143"/>
                    <a:pt x="196" y="145"/>
                  </a:cubicBezTo>
                  <a:cubicBezTo>
                    <a:pt x="184" y="147"/>
                    <a:pt x="173" y="153"/>
                    <a:pt x="165" y="163"/>
                  </a:cubicBezTo>
                  <a:cubicBezTo>
                    <a:pt x="111" y="225"/>
                    <a:pt x="111" y="225"/>
                    <a:pt x="111" y="225"/>
                  </a:cubicBezTo>
                  <a:cubicBezTo>
                    <a:pt x="91" y="247"/>
                    <a:pt x="94" y="280"/>
                    <a:pt x="116" y="300"/>
                  </a:cubicBezTo>
                  <a:cubicBezTo>
                    <a:pt x="167" y="344"/>
                    <a:pt x="167" y="344"/>
                    <a:pt x="167" y="344"/>
                  </a:cubicBezTo>
                  <a:cubicBezTo>
                    <a:pt x="148" y="379"/>
                    <a:pt x="133" y="417"/>
                    <a:pt x="124" y="456"/>
                  </a:cubicBezTo>
                  <a:cubicBezTo>
                    <a:pt x="56" y="455"/>
                    <a:pt x="56" y="455"/>
                    <a:pt x="56" y="455"/>
                  </a:cubicBezTo>
                  <a:cubicBezTo>
                    <a:pt x="53" y="455"/>
                    <a:pt x="50" y="455"/>
                    <a:pt x="47" y="455"/>
                  </a:cubicBezTo>
                  <a:cubicBezTo>
                    <a:pt x="22" y="459"/>
                    <a:pt x="2" y="481"/>
                    <a:pt x="2" y="507"/>
                  </a:cubicBezTo>
                  <a:cubicBezTo>
                    <a:pt x="0" y="589"/>
                    <a:pt x="0" y="589"/>
                    <a:pt x="0" y="589"/>
                  </a:cubicBezTo>
                  <a:cubicBezTo>
                    <a:pt x="0" y="618"/>
                    <a:pt x="23" y="642"/>
                    <a:pt x="52" y="643"/>
                  </a:cubicBezTo>
                  <a:close/>
                  <a:moveTo>
                    <a:pt x="505" y="235"/>
                  </a:moveTo>
                  <a:cubicBezTo>
                    <a:pt x="683" y="207"/>
                    <a:pt x="851" y="329"/>
                    <a:pt x="879" y="507"/>
                  </a:cubicBezTo>
                  <a:cubicBezTo>
                    <a:pt x="907" y="686"/>
                    <a:pt x="785" y="854"/>
                    <a:pt x="606" y="882"/>
                  </a:cubicBezTo>
                  <a:cubicBezTo>
                    <a:pt x="428" y="910"/>
                    <a:pt x="260" y="787"/>
                    <a:pt x="232" y="609"/>
                  </a:cubicBezTo>
                  <a:cubicBezTo>
                    <a:pt x="204" y="431"/>
                    <a:pt x="327" y="263"/>
                    <a:pt x="505" y="2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55345">
                <a:defRPr/>
              </a:pPr>
              <a:endParaRPr lang="bg-BG" sz="1685"/>
            </a:p>
          </p:txBody>
        </p:sp>
      </p:grpSp>
      <p:sp>
        <p:nvSpPr>
          <p:cNvPr id="8" name="Freeform 8"/>
          <p:cNvSpPr>
            <a:spLocks noEditPoints="1"/>
          </p:cNvSpPr>
          <p:nvPr/>
        </p:nvSpPr>
        <p:spPr bwMode="auto">
          <a:xfrm rot="1301315">
            <a:off x="5819427" y="4069970"/>
            <a:ext cx="1156317" cy="1158718"/>
          </a:xfrm>
          <a:custGeom>
            <a:avLst/>
            <a:gdLst>
              <a:gd name="T0" fmla="*/ 120 w 1103"/>
              <a:gd name="T1" fmla="*/ 644 h 1112"/>
              <a:gd name="T2" fmla="*/ 106 w 1103"/>
              <a:gd name="T3" fmla="*/ 800 h 1112"/>
              <a:gd name="T4" fmla="*/ 150 w 1103"/>
              <a:gd name="T5" fmla="*/ 939 h 1112"/>
              <a:gd name="T6" fmla="*/ 225 w 1103"/>
              <a:gd name="T7" fmla="*/ 947 h 1112"/>
              <a:gd name="T8" fmla="*/ 380 w 1103"/>
              <a:gd name="T9" fmla="*/ 966 h 1112"/>
              <a:gd name="T10" fmla="*/ 409 w 1103"/>
              <a:gd name="T11" fmla="*/ 1095 h 1112"/>
              <a:gd name="T12" fmla="*/ 508 w 1103"/>
              <a:gd name="T13" fmla="*/ 1111 h 1112"/>
              <a:gd name="T14" fmla="*/ 565 w 1103"/>
              <a:gd name="T15" fmla="*/ 1002 h 1112"/>
              <a:gd name="T16" fmla="*/ 683 w 1103"/>
              <a:gd name="T17" fmla="*/ 983 h 1112"/>
              <a:gd name="T18" fmla="*/ 771 w 1103"/>
              <a:gd name="T19" fmla="*/ 1069 h 1112"/>
              <a:gd name="T20" fmla="*/ 860 w 1103"/>
              <a:gd name="T21" fmla="*/ 1024 h 1112"/>
              <a:gd name="T22" fmla="*/ 848 w 1103"/>
              <a:gd name="T23" fmla="*/ 892 h 1112"/>
              <a:gd name="T24" fmla="*/ 990 w 1103"/>
              <a:gd name="T25" fmla="*/ 826 h 1112"/>
              <a:gd name="T26" fmla="*/ 1058 w 1103"/>
              <a:gd name="T27" fmla="*/ 796 h 1112"/>
              <a:gd name="T28" fmla="*/ 1057 w 1103"/>
              <a:gd name="T29" fmla="*/ 651 h 1112"/>
              <a:gd name="T30" fmla="*/ 996 w 1103"/>
              <a:gd name="T31" fmla="*/ 507 h 1112"/>
              <a:gd name="T32" fmla="*/ 1094 w 1103"/>
              <a:gd name="T33" fmla="*/ 417 h 1112"/>
              <a:gd name="T34" fmla="*/ 1009 w 1103"/>
              <a:gd name="T35" fmla="*/ 304 h 1112"/>
              <a:gd name="T36" fmla="*/ 935 w 1103"/>
              <a:gd name="T37" fmla="*/ 329 h 1112"/>
              <a:gd name="T38" fmla="*/ 895 w 1103"/>
              <a:gd name="T39" fmla="*/ 177 h 1112"/>
              <a:gd name="T40" fmla="*/ 807 w 1103"/>
              <a:gd name="T41" fmla="*/ 62 h 1112"/>
              <a:gd name="T42" fmla="*/ 734 w 1103"/>
              <a:gd name="T43" fmla="*/ 80 h 1112"/>
              <a:gd name="T44" fmla="*/ 581 w 1103"/>
              <a:gd name="T45" fmla="*/ 115 h 1112"/>
              <a:gd name="T46" fmla="*/ 510 w 1103"/>
              <a:gd name="T47" fmla="*/ 4 h 1112"/>
              <a:gd name="T48" fmla="*/ 385 w 1103"/>
              <a:gd name="T49" fmla="*/ 77 h 1112"/>
              <a:gd name="T50" fmla="*/ 291 w 1103"/>
              <a:gd name="T51" fmla="*/ 202 h 1112"/>
              <a:gd name="T52" fmla="*/ 196 w 1103"/>
              <a:gd name="T53" fmla="*/ 145 h 1112"/>
              <a:gd name="T54" fmla="*/ 111 w 1103"/>
              <a:gd name="T55" fmla="*/ 225 h 1112"/>
              <a:gd name="T56" fmla="*/ 167 w 1103"/>
              <a:gd name="T57" fmla="*/ 344 h 1112"/>
              <a:gd name="T58" fmla="*/ 56 w 1103"/>
              <a:gd name="T59" fmla="*/ 455 h 1112"/>
              <a:gd name="T60" fmla="*/ 2 w 1103"/>
              <a:gd name="T61" fmla="*/ 507 h 1112"/>
              <a:gd name="T62" fmla="*/ 52 w 1103"/>
              <a:gd name="T63" fmla="*/ 643 h 1112"/>
              <a:gd name="T64" fmla="*/ 879 w 1103"/>
              <a:gd name="T65" fmla="*/ 507 h 1112"/>
              <a:gd name="T66" fmla="*/ 232 w 1103"/>
              <a:gd name="T67" fmla="*/ 609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03" h="1112">
                <a:moveTo>
                  <a:pt x="52" y="643"/>
                </a:moveTo>
                <a:cubicBezTo>
                  <a:pt x="120" y="644"/>
                  <a:pt x="120" y="644"/>
                  <a:pt x="120" y="644"/>
                </a:cubicBezTo>
                <a:cubicBezTo>
                  <a:pt x="128" y="684"/>
                  <a:pt x="142" y="722"/>
                  <a:pt x="159" y="758"/>
                </a:cubicBezTo>
                <a:cubicBezTo>
                  <a:pt x="106" y="800"/>
                  <a:pt x="106" y="800"/>
                  <a:pt x="106" y="800"/>
                </a:cubicBezTo>
                <a:cubicBezTo>
                  <a:pt x="84" y="819"/>
                  <a:pt x="80" y="852"/>
                  <a:pt x="99" y="875"/>
                </a:cubicBezTo>
                <a:cubicBezTo>
                  <a:pt x="150" y="939"/>
                  <a:pt x="150" y="939"/>
                  <a:pt x="150" y="939"/>
                </a:cubicBezTo>
                <a:cubicBezTo>
                  <a:pt x="162" y="954"/>
                  <a:pt x="181" y="960"/>
                  <a:pt x="200" y="958"/>
                </a:cubicBezTo>
                <a:cubicBezTo>
                  <a:pt x="208" y="956"/>
                  <a:pt x="217" y="953"/>
                  <a:pt x="225" y="947"/>
                </a:cubicBezTo>
                <a:cubicBezTo>
                  <a:pt x="277" y="904"/>
                  <a:pt x="277" y="904"/>
                  <a:pt x="277" y="904"/>
                </a:cubicBezTo>
                <a:cubicBezTo>
                  <a:pt x="309" y="929"/>
                  <a:pt x="343" y="950"/>
                  <a:pt x="380" y="966"/>
                </a:cubicBezTo>
                <a:cubicBezTo>
                  <a:pt x="367" y="1032"/>
                  <a:pt x="367" y="1032"/>
                  <a:pt x="367" y="1032"/>
                </a:cubicBezTo>
                <a:cubicBezTo>
                  <a:pt x="361" y="1061"/>
                  <a:pt x="380" y="1089"/>
                  <a:pt x="409" y="1095"/>
                </a:cubicBezTo>
                <a:cubicBezTo>
                  <a:pt x="489" y="1110"/>
                  <a:pt x="489" y="1110"/>
                  <a:pt x="489" y="1110"/>
                </a:cubicBezTo>
                <a:cubicBezTo>
                  <a:pt x="496" y="1112"/>
                  <a:pt x="502" y="1112"/>
                  <a:pt x="508" y="1111"/>
                </a:cubicBezTo>
                <a:cubicBezTo>
                  <a:pt x="529" y="1107"/>
                  <a:pt x="547" y="1091"/>
                  <a:pt x="552" y="1068"/>
                </a:cubicBezTo>
                <a:cubicBezTo>
                  <a:pt x="565" y="1002"/>
                  <a:pt x="565" y="1002"/>
                  <a:pt x="565" y="1002"/>
                </a:cubicBezTo>
                <a:cubicBezTo>
                  <a:pt x="584" y="1001"/>
                  <a:pt x="604" y="1000"/>
                  <a:pt x="624" y="997"/>
                </a:cubicBezTo>
                <a:cubicBezTo>
                  <a:pt x="645" y="993"/>
                  <a:pt x="664" y="989"/>
                  <a:pt x="683" y="983"/>
                </a:cubicBezTo>
                <a:cubicBezTo>
                  <a:pt x="716" y="1043"/>
                  <a:pt x="716" y="1043"/>
                  <a:pt x="716" y="1043"/>
                </a:cubicBezTo>
                <a:cubicBezTo>
                  <a:pt x="727" y="1063"/>
                  <a:pt x="749" y="1073"/>
                  <a:pt x="771" y="1069"/>
                </a:cubicBezTo>
                <a:cubicBezTo>
                  <a:pt x="777" y="1068"/>
                  <a:pt x="782" y="1067"/>
                  <a:pt x="788" y="1063"/>
                </a:cubicBezTo>
                <a:cubicBezTo>
                  <a:pt x="860" y="1024"/>
                  <a:pt x="860" y="1024"/>
                  <a:pt x="860" y="1024"/>
                </a:cubicBezTo>
                <a:cubicBezTo>
                  <a:pt x="885" y="1010"/>
                  <a:pt x="895" y="977"/>
                  <a:pt x="881" y="952"/>
                </a:cubicBezTo>
                <a:cubicBezTo>
                  <a:pt x="848" y="892"/>
                  <a:pt x="848" y="892"/>
                  <a:pt x="848" y="892"/>
                </a:cubicBezTo>
                <a:cubicBezTo>
                  <a:pt x="878" y="866"/>
                  <a:pt x="904" y="835"/>
                  <a:pt x="926" y="802"/>
                </a:cubicBezTo>
                <a:cubicBezTo>
                  <a:pt x="990" y="826"/>
                  <a:pt x="990" y="826"/>
                  <a:pt x="990" y="826"/>
                </a:cubicBezTo>
                <a:cubicBezTo>
                  <a:pt x="999" y="830"/>
                  <a:pt x="1008" y="831"/>
                  <a:pt x="1017" y="829"/>
                </a:cubicBezTo>
                <a:cubicBezTo>
                  <a:pt x="1035" y="826"/>
                  <a:pt x="1051" y="814"/>
                  <a:pt x="1058" y="796"/>
                </a:cubicBezTo>
                <a:cubicBezTo>
                  <a:pt x="1088" y="719"/>
                  <a:pt x="1088" y="719"/>
                  <a:pt x="1088" y="719"/>
                </a:cubicBezTo>
                <a:cubicBezTo>
                  <a:pt x="1098" y="692"/>
                  <a:pt x="1085" y="661"/>
                  <a:pt x="1057" y="651"/>
                </a:cubicBezTo>
                <a:cubicBezTo>
                  <a:pt x="994" y="626"/>
                  <a:pt x="994" y="626"/>
                  <a:pt x="994" y="626"/>
                </a:cubicBezTo>
                <a:cubicBezTo>
                  <a:pt x="1000" y="588"/>
                  <a:pt x="1001" y="547"/>
                  <a:pt x="996" y="507"/>
                </a:cubicBezTo>
                <a:cubicBezTo>
                  <a:pt x="1061" y="485"/>
                  <a:pt x="1061" y="485"/>
                  <a:pt x="1061" y="485"/>
                </a:cubicBezTo>
                <a:cubicBezTo>
                  <a:pt x="1088" y="475"/>
                  <a:pt x="1103" y="445"/>
                  <a:pt x="1094" y="417"/>
                </a:cubicBezTo>
                <a:cubicBezTo>
                  <a:pt x="1067" y="340"/>
                  <a:pt x="1067" y="340"/>
                  <a:pt x="1067" y="340"/>
                </a:cubicBezTo>
                <a:cubicBezTo>
                  <a:pt x="1058" y="315"/>
                  <a:pt x="1034" y="300"/>
                  <a:pt x="1009" y="304"/>
                </a:cubicBezTo>
                <a:cubicBezTo>
                  <a:pt x="1006" y="305"/>
                  <a:pt x="1003" y="306"/>
                  <a:pt x="1000" y="307"/>
                </a:cubicBezTo>
                <a:cubicBezTo>
                  <a:pt x="935" y="329"/>
                  <a:pt x="935" y="329"/>
                  <a:pt x="935" y="329"/>
                </a:cubicBezTo>
                <a:cubicBezTo>
                  <a:pt x="914" y="294"/>
                  <a:pt x="889" y="263"/>
                  <a:pt x="860" y="235"/>
                </a:cubicBezTo>
                <a:cubicBezTo>
                  <a:pt x="895" y="177"/>
                  <a:pt x="895" y="177"/>
                  <a:pt x="895" y="177"/>
                </a:cubicBezTo>
                <a:cubicBezTo>
                  <a:pt x="910" y="152"/>
                  <a:pt x="902" y="120"/>
                  <a:pt x="877" y="104"/>
                </a:cubicBezTo>
                <a:cubicBezTo>
                  <a:pt x="807" y="62"/>
                  <a:pt x="807" y="62"/>
                  <a:pt x="807" y="62"/>
                </a:cubicBezTo>
                <a:cubicBezTo>
                  <a:pt x="796" y="55"/>
                  <a:pt x="783" y="53"/>
                  <a:pt x="771" y="55"/>
                </a:cubicBezTo>
                <a:cubicBezTo>
                  <a:pt x="756" y="58"/>
                  <a:pt x="742" y="66"/>
                  <a:pt x="734" y="80"/>
                </a:cubicBezTo>
                <a:cubicBezTo>
                  <a:pt x="699" y="138"/>
                  <a:pt x="699" y="138"/>
                  <a:pt x="699" y="138"/>
                </a:cubicBezTo>
                <a:cubicBezTo>
                  <a:pt x="661" y="126"/>
                  <a:pt x="622" y="118"/>
                  <a:pt x="581" y="115"/>
                </a:cubicBezTo>
                <a:cubicBezTo>
                  <a:pt x="571" y="48"/>
                  <a:pt x="571" y="48"/>
                  <a:pt x="571" y="48"/>
                </a:cubicBezTo>
                <a:cubicBezTo>
                  <a:pt x="566" y="19"/>
                  <a:pt x="539" y="0"/>
                  <a:pt x="510" y="4"/>
                </a:cubicBezTo>
                <a:cubicBezTo>
                  <a:pt x="429" y="17"/>
                  <a:pt x="429" y="17"/>
                  <a:pt x="429" y="17"/>
                </a:cubicBezTo>
                <a:cubicBezTo>
                  <a:pt x="400" y="21"/>
                  <a:pt x="380" y="48"/>
                  <a:pt x="385" y="77"/>
                </a:cubicBezTo>
                <a:cubicBezTo>
                  <a:pt x="395" y="144"/>
                  <a:pt x="395" y="144"/>
                  <a:pt x="395" y="144"/>
                </a:cubicBezTo>
                <a:cubicBezTo>
                  <a:pt x="358" y="159"/>
                  <a:pt x="322" y="179"/>
                  <a:pt x="291" y="202"/>
                </a:cubicBezTo>
                <a:cubicBezTo>
                  <a:pt x="239" y="158"/>
                  <a:pt x="239" y="158"/>
                  <a:pt x="239" y="158"/>
                </a:cubicBezTo>
                <a:cubicBezTo>
                  <a:pt x="227" y="147"/>
                  <a:pt x="211" y="143"/>
                  <a:pt x="196" y="145"/>
                </a:cubicBezTo>
                <a:cubicBezTo>
                  <a:pt x="184" y="147"/>
                  <a:pt x="173" y="153"/>
                  <a:pt x="165" y="163"/>
                </a:cubicBezTo>
                <a:cubicBezTo>
                  <a:pt x="111" y="225"/>
                  <a:pt x="111" y="225"/>
                  <a:pt x="111" y="225"/>
                </a:cubicBezTo>
                <a:cubicBezTo>
                  <a:pt x="91" y="247"/>
                  <a:pt x="94" y="280"/>
                  <a:pt x="116" y="300"/>
                </a:cubicBezTo>
                <a:cubicBezTo>
                  <a:pt x="167" y="344"/>
                  <a:pt x="167" y="344"/>
                  <a:pt x="167" y="344"/>
                </a:cubicBezTo>
                <a:cubicBezTo>
                  <a:pt x="148" y="379"/>
                  <a:pt x="133" y="417"/>
                  <a:pt x="124" y="456"/>
                </a:cubicBezTo>
                <a:cubicBezTo>
                  <a:pt x="56" y="455"/>
                  <a:pt x="56" y="455"/>
                  <a:pt x="56" y="455"/>
                </a:cubicBezTo>
                <a:cubicBezTo>
                  <a:pt x="53" y="455"/>
                  <a:pt x="50" y="455"/>
                  <a:pt x="47" y="455"/>
                </a:cubicBezTo>
                <a:cubicBezTo>
                  <a:pt x="22" y="459"/>
                  <a:pt x="2" y="481"/>
                  <a:pt x="2" y="507"/>
                </a:cubicBezTo>
                <a:cubicBezTo>
                  <a:pt x="0" y="589"/>
                  <a:pt x="0" y="589"/>
                  <a:pt x="0" y="589"/>
                </a:cubicBezTo>
                <a:cubicBezTo>
                  <a:pt x="0" y="618"/>
                  <a:pt x="23" y="642"/>
                  <a:pt x="52" y="643"/>
                </a:cubicBezTo>
                <a:close/>
                <a:moveTo>
                  <a:pt x="505" y="235"/>
                </a:moveTo>
                <a:cubicBezTo>
                  <a:pt x="683" y="207"/>
                  <a:pt x="851" y="329"/>
                  <a:pt x="879" y="507"/>
                </a:cubicBezTo>
                <a:cubicBezTo>
                  <a:pt x="907" y="686"/>
                  <a:pt x="785" y="854"/>
                  <a:pt x="606" y="882"/>
                </a:cubicBezTo>
                <a:cubicBezTo>
                  <a:pt x="428" y="910"/>
                  <a:pt x="260" y="787"/>
                  <a:pt x="232" y="609"/>
                </a:cubicBezTo>
                <a:cubicBezTo>
                  <a:pt x="204" y="431"/>
                  <a:pt x="327" y="263"/>
                  <a:pt x="505" y="23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855345">
              <a:defRPr/>
            </a:pPr>
            <a:endParaRPr lang="bg-BG" sz="1685"/>
          </a:p>
        </p:txBody>
      </p:sp>
      <p:sp>
        <p:nvSpPr>
          <p:cNvPr id="9" name="KSO_Shape"/>
          <p:cNvSpPr/>
          <p:nvPr/>
        </p:nvSpPr>
        <p:spPr bwMode="auto">
          <a:xfrm>
            <a:off x="6147341" y="4467582"/>
            <a:ext cx="500487" cy="332798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Freeform 137"/>
          <p:cNvSpPr>
            <a:spLocks noEditPoints="1"/>
          </p:cNvSpPr>
          <p:nvPr/>
        </p:nvSpPr>
        <p:spPr bwMode="auto">
          <a:xfrm>
            <a:off x="5495442" y="2232654"/>
            <a:ext cx="353027" cy="324918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383" tIns="45691" rIns="91383" bIns="45691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2" name="Freeform 72"/>
          <p:cNvSpPr>
            <a:spLocks noEditPoints="1"/>
          </p:cNvSpPr>
          <p:nvPr/>
        </p:nvSpPr>
        <p:spPr bwMode="auto">
          <a:xfrm rot="17147269">
            <a:off x="6598314" y="3403431"/>
            <a:ext cx="464853" cy="452545"/>
          </a:xfrm>
          <a:custGeom>
            <a:avLst/>
            <a:gdLst>
              <a:gd name="T0" fmla="*/ 2147483647 w 411"/>
              <a:gd name="T1" fmla="*/ 2147483647 h 412"/>
              <a:gd name="T2" fmla="*/ 2147483647 w 411"/>
              <a:gd name="T3" fmla="*/ 2147483647 h 412"/>
              <a:gd name="T4" fmla="*/ 2147483647 w 411"/>
              <a:gd name="T5" fmla="*/ 2147483647 h 412"/>
              <a:gd name="T6" fmla="*/ 2147483647 w 411"/>
              <a:gd name="T7" fmla="*/ 2147483647 h 412"/>
              <a:gd name="T8" fmla="*/ 2147483647 w 411"/>
              <a:gd name="T9" fmla="*/ 0 h 412"/>
              <a:gd name="T10" fmla="*/ 2147483647 w 411"/>
              <a:gd name="T11" fmla="*/ 2147483647 h 412"/>
              <a:gd name="T12" fmla="*/ 2147483647 w 411"/>
              <a:gd name="T13" fmla="*/ 2147483647 h 412"/>
              <a:gd name="T14" fmla="*/ 2147483647 w 411"/>
              <a:gd name="T15" fmla="*/ 2147483647 h 412"/>
              <a:gd name="T16" fmla="*/ 2147483647 w 411"/>
              <a:gd name="T17" fmla="*/ 2147483647 h 412"/>
              <a:gd name="T18" fmla="*/ 0 w 411"/>
              <a:gd name="T19" fmla="*/ 2147483647 h 412"/>
              <a:gd name="T20" fmla="*/ 2147483647 w 411"/>
              <a:gd name="T21" fmla="*/ 2147483647 h 412"/>
              <a:gd name="T22" fmla="*/ 2147483647 w 411"/>
              <a:gd name="T23" fmla="*/ 2147483647 h 412"/>
              <a:gd name="T24" fmla="*/ 2147483647 w 411"/>
              <a:gd name="T25" fmla="*/ 2147483647 h 412"/>
              <a:gd name="T26" fmla="*/ 2147483647 w 411"/>
              <a:gd name="T27" fmla="*/ 2147483647 h 412"/>
              <a:gd name="T28" fmla="*/ 2147483647 w 411"/>
              <a:gd name="T29" fmla="*/ 2147483647 h 412"/>
              <a:gd name="T30" fmla="*/ 2147483647 w 411"/>
              <a:gd name="T31" fmla="*/ 2147483647 h 412"/>
              <a:gd name="T32" fmla="*/ 2147483647 w 411"/>
              <a:gd name="T33" fmla="*/ 2147483647 h 412"/>
              <a:gd name="T34" fmla="*/ 2147483647 w 411"/>
              <a:gd name="T35" fmla="*/ 2147483647 h 412"/>
              <a:gd name="T36" fmla="*/ 2147483647 w 411"/>
              <a:gd name="T37" fmla="*/ 2147483647 h 412"/>
              <a:gd name="T38" fmla="*/ 2147483647 w 411"/>
              <a:gd name="T39" fmla="*/ 2147483647 h 412"/>
              <a:gd name="T40" fmla="*/ 2147483647 w 411"/>
              <a:gd name="T41" fmla="*/ 2147483647 h 412"/>
              <a:gd name="T42" fmla="*/ 2147483647 w 411"/>
              <a:gd name="T43" fmla="*/ 2147483647 h 412"/>
              <a:gd name="T44" fmla="*/ 2147483647 w 411"/>
              <a:gd name="T45" fmla="*/ 2147483647 h 412"/>
              <a:gd name="T46" fmla="*/ 2147483647 w 411"/>
              <a:gd name="T47" fmla="*/ 2147483647 h 412"/>
              <a:gd name="T48" fmla="*/ 2147483647 w 411"/>
              <a:gd name="T49" fmla="*/ 2147483647 h 412"/>
              <a:gd name="T50" fmla="*/ 2147483647 w 411"/>
              <a:gd name="T51" fmla="*/ 2147483647 h 412"/>
              <a:gd name="T52" fmla="*/ 2147483647 w 411"/>
              <a:gd name="T53" fmla="*/ 2147483647 h 412"/>
              <a:gd name="T54" fmla="*/ 2147483647 w 411"/>
              <a:gd name="T55" fmla="*/ 2147483647 h 412"/>
              <a:gd name="T56" fmla="*/ 2147483647 w 411"/>
              <a:gd name="T57" fmla="*/ 2147483647 h 412"/>
              <a:gd name="T58" fmla="*/ 2147483647 w 411"/>
              <a:gd name="T59" fmla="*/ 2147483647 h 412"/>
              <a:gd name="T60" fmla="*/ 2147483647 w 411"/>
              <a:gd name="T61" fmla="*/ 2147483647 h 412"/>
              <a:gd name="T62" fmla="*/ 2147483647 w 411"/>
              <a:gd name="T63" fmla="*/ 2147483647 h 412"/>
              <a:gd name="T64" fmla="*/ 2147483647 w 411"/>
              <a:gd name="T65" fmla="*/ 2147483647 h 412"/>
              <a:gd name="T66" fmla="*/ 2147483647 w 411"/>
              <a:gd name="T67" fmla="*/ 2147483647 h 412"/>
              <a:gd name="T68" fmla="*/ 2147483647 w 411"/>
              <a:gd name="T69" fmla="*/ 2147483647 h 412"/>
              <a:gd name="T70" fmla="*/ 2147483647 w 411"/>
              <a:gd name="T71" fmla="*/ 2147483647 h 4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1"/>
              <a:gd name="T109" fmla="*/ 0 h 412"/>
              <a:gd name="T110" fmla="*/ 411 w 411"/>
              <a:gd name="T111" fmla="*/ 412 h 41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1" h="412">
                <a:moveTo>
                  <a:pt x="337" y="198"/>
                </a:moveTo>
                <a:cubicBezTo>
                  <a:pt x="316" y="198"/>
                  <a:pt x="298" y="206"/>
                  <a:pt x="284" y="220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70" y="166"/>
                  <a:pt x="283" y="138"/>
                  <a:pt x="283" y="107"/>
                </a:cubicBezTo>
                <a:cubicBezTo>
                  <a:pt x="283" y="48"/>
                  <a:pt x="235" y="0"/>
                  <a:pt x="176" y="0"/>
                </a:cubicBezTo>
                <a:cubicBezTo>
                  <a:pt x="117" y="0"/>
                  <a:pt x="68" y="48"/>
                  <a:pt x="68" y="107"/>
                </a:cubicBezTo>
                <a:cubicBezTo>
                  <a:pt x="68" y="144"/>
                  <a:pt x="88" y="177"/>
                  <a:pt x="116" y="19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89" y="264"/>
                  <a:pt x="82" y="263"/>
                  <a:pt x="74" y="263"/>
                </a:cubicBezTo>
                <a:cubicBezTo>
                  <a:pt x="33" y="263"/>
                  <a:pt x="0" y="296"/>
                  <a:pt x="0" y="337"/>
                </a:cubicBezTo>
                <a:cubicBezTo>
                  <a:pt x="0" y="378"/>
                  <a:pt x="33" y="412"/>
                  <a:pt x="74" y="412"/>
                </a:cubicBezTo>
                <a:cubicBezTo>
                  <a:pt x="115" y="412"/>
                  <a:pt x="149" y="378"/>
                  <a:pt x="149" y="337"/>
                </a:cubicBezTo>
                <a:cubicBezTo>
                  <a:pt x="149" y="309"/>
                  <a:pt x="133" y="284"/>
                  <a:pt x="110" y="272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44" y="210"/>
                  <a:pt x="159" y="214"/>
                  <a:pt x="176" y="214"/>
                </a:cubicBezTo>
                <a:cubicBezTo>
                  <a:pt x="199" y="214"/>
                  <a:pt x="220" y="207"/>
                  <a:pt x="238" y="195"/>
                </a:cubicBezTo>
                <a:cubicBezTo>
                  <a:pt x="275" y="232"/>
                  <a:pt x="275" y="232"/>
                  <a:pt x="275" y="232"/>
                </a:cubicBezTo>
                <a:cubicBezTo>
                  <a:pt x="267" y="243"/>
                  <a:pt x="262" y="257"/>
                  <a:pt x="262" y="273"/>
                </a:cubicBezTo>
                <a:cubicBezTo>
                  <a:pt x="262" y="314"/>
                  <a:pt x="296" y="347"/>
                  <a:pt x="337" y="347"/>
                </a:cubicBezTo>
                <a:cubicBezTo>
                  <a:pt x="378" y="347"/>
                  <a:pt x="411" y="314"/>
                  <a:pt x="411" y="273"/>
                </a:cubicBezTo>
                <a:cubicBezTo>
                  <a:pt x="411" y="231"/>
                  <a:pt x="378" y="198"/>
                  <a:pt x="337" y="198"/>
                </a:cubicBezTo>
                <a:close/>
                <a:moveTo>
                  <a:pt x="134" y="337"/>
                </a:moveTo>
                <a:cubicBezTo>
                  <a:pt x="134" y="370"/>
                  <a:pt x="107" y="397"/>
                  <a:pt x="74" y="397"/>
                </a:cubicBezTo>
                <a:cubicBezTo>
                  <a:pt x="41" y="397"/>
                  <a:pt x="14" y="370"/>
                  <a:pt x="14" y="337"/>
                </a:cubicBezTo>
                <a:cubicBezTo>
                  <a:pt x="14" y="304"/>
                  <a:pt x="41" y="278"/>
                  <a:pt x="74" y="278"/>
                </a:cubicBezTo>
                <a:cubicBezTo>
                  <a:pt x="107" y="278"/>
                  <a:pt x="134" y="304"/>
                  <a:pt x="134" y="337"/>
                </a:cubicBezTo>
                <a:close/>
                <a:moveTo>
                  <a:pt x="83" y="107"/>
                </a:moveTo>
                <a:cubicBezTo>
                  <a:pt x="83" y="56"/>
                  <a:pt x="125" y="14"/>
                  <a:pt x="176" y="14"/>
                </a:cubicBezTo>
                <a:cubicBezTo>
                  <a:pt x="227" y="14"/>
                  <a:pt x="268" y="56"/>
                  <a:pt x="268" y="107"/>
                </a:cubicBezTo>
                <a:cubicBezTo>
                  <a:pt x="268" y="158"/>
                  <a:pt x="227" y="200"/>
                  <a:pt x="176" y="200"/>
                </a:cubicBezTo>
                <a:cubicBezTo>
                  <a:pt x="125" y="200"/>
                  <a:pt x="83" y="158"/>
                  <a:pt x="83" y="107"/>
                </a:cubicBezTo>
                <a:close/>
                <a:moveTo>
                  <a:pt x="337" y="332"/>
                </a:moveTo>
                <a:cubicBezTo>
                  <a:pt x="304" y="332"/>
                  <a:pt x="277" y="306"/>
                  <a:pt x="277" y="273"/>
                </a:cubicBezTo>
                <a:cubicBezTo>
                  <a:pt x="277" y="240"/>
                  <a:pt x="304" y="213"/>
                  <a:pt x="337" y="213"/>
                </a:cubicBezTo>
                <a:cubicBezTo>
                  <a:pt x="370" y="213"/>
                  <a:pt x="397" y="240"/>
                  <a:pt x="397" y="273"/>
                </a:cubicBezTo>
                <a:cubicBezTo>
                  <a:pt x="397" y="306"/>
                  <a:pt x="370" y="332"/>
                  <a:pt x="337" y="33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round/>
          </a:ln>
        </p:spPr>
        <p:txBody>
          <a:bodyPr lIns="91419" tIns="45710" rIns="91419" bIns="45710"/>
          <a:lstStyle/>
          <a:p>
            <a:endParaRPr lang="zh-CN" altLang="en-US">
              <a:solidFill>
                <a:srgbClr val="0266B4"/>
              </a:solidFill>
              <a:cs typeface="+mn-ea"/>
              <a:sym typeface="+mn-lt"/>
            </a:endParaRPr>
          </a:p>
        </p:txBody>
      </p:sp>
      <p:sp>
        <p:nvSpPr>
          <p:cNvPr id="13" name="Freeform 20"/>
          <p:cNvSpPr>
            <a:spLocks noEditPoints="1"/>
          </p:cNvSpPr>
          <p:nvPr/>
        </p:nvSpPr>
        <p:spPr bwMode="auto">
          <a:xfrm>
            <a:off x="5193528" y="3461808"/>
            <a:ext cx="452720" cy="306348"/>
          </a:xfrm>
          <a:custGeom>
            <a:avLst/>
            <a:gdLst>
              <a:gd name="T0" fmla="*/ 323 w 346"/>
              <a:gd name="T1" fmla="*/ 96 h 235"/>
              <a:gd name="T2" fmla="*/ 306 w 346"/>
              <a:gd name="T3" fmla="*/ 83 h 235"/>
              <a:gd name="T4" fmla="*/ 268 w 346"/>
              <a:gd name="T5" fmla="*/ 37 h 235"/>
              <a:gd name="T6" fmla="*/ 255 w 346"/>
              <a:gd name="T7" fmla="*/ 13 h 235"/>
              <a:gd name="T8" fmla="*/ 255 w 346"/>
              <a:gd name="T9" fmla="*/ 13 h 235"/>
              <a:gd name="T10" fmla="*/ 225 w 346"/>
              <a:gd name="T11" fmla="*/ 0 h 235"/>
              <a:gd name="T12" fmla="*/ 194 w 346"/>
              <a:gd name="T13" fmla="*/ 13 h 235"/>
              <a:gd name="T14" fmla="*/ 194 w 346"/>
              <a:gd name="T15" fmla="*/ 13 h 235"/>
              <a:gd name="T16" fmla="*/ 181 w 346"/>
              <a:gd name="T17" fmla="*/ 44 h 235"/>
              <a:gd name="T18" fmla="*/ 189 w 346"/>
              <a:gd name="T19" fmla="*/ 68 h 235"/>
              <a:gd name="T20" fmla="*/ 189 w 346"/>
              <a:gd name="T21" fmla="*/ 75 h 235"/>
              <a:gd name="T22" fmla="*/ 179 w 346"/>
              <a:gd name="T23" fmla="*/ 75 h 235"/>
              <a:gd name="T24" fmla="*/ 158 w 346"/>
              <a:gd name="T25" fmla="*/ 75 h 235"/>
              <a:gd name="T26" fmla="*/ 158 w 346"/>
              <a:gd name="T27" fmla="*/ 68 h 235"/>
              <a:gd name="T28" fmla="*/ 166 w 346"/>
              <a:gd name="T29" fmla="*/ 44 h 235"/>
              <a:gd name="T30" fmla="*/ 153 w 346"/>
              <a:gd name="T31" fmla="*/ 13 h 235"/>
              <a:gd name="T32" fmla="*/ 153 w 346"/>
              <a:gd name="T33" fmla="*/ 13 h 235"/>
              <a:gd name="T34" fmla="*/ 122 w 346"/>
              <a:gd name="T35" fmla="*/ 0 h 235"/>
              <a:gd name="T36" fmla="*/ 91 w 346"/>
              <a:gd name="T37" fmla="*/ 13 h 235"/>
              <a:gd name="T38" fmla="*/ 91 w 346"/>
              <a:gd name="T39" fmla="*/ 13 h 235"/>
              <a:gd name="T40" fmla="*/ 79 w 346"/>
              <a:gd name="T41" fmla="*/ 37 h 235"/>
              <a:gd name="T42" fmla="*/ 41 w 346"/>
              <a:gd name="T43" fmla="*/ 83 h 235"/>
              <a:gd name="T44" fmla="*/ 24 w 346"/>
              <a:gd name="T45" fmla="*/ 96 h 235"/>
              <a:gd name="T46" fmla="*/ 0 w 346"/>
              <a:gd name="T47" fmla="*/ 153 h 235"/>
              <a:gd name="T48" fmla="*/ 24 w 346"/>
              <a:gd name="T49" fmla="*/ 211 h 235"/>
              <a:gd name="T50" fmla="*/ 82 w 346"/>
              <a:gd name="T51" fmla="*/ 235 h 235"/>
              <a:gd name="T52" fmla="*/ 140 w 346"/>
              <a:gd name="T53" fmla="*/ 211 h 235"/>
              <a:gd name="T54" fmla="*/ 164 w 346"/>
              <a:gd name="T55" fmla="*/ 153 h 235"/>
              <a:gd name="T56" fmla="*/ 157 w 346"/>
              <a:gd name="T57" fmla="*/ 122 h 235"/>
              <a:gd name="T58" fmla="*/ 157 w 346"/>
              <a:gd name="T59" fmla="*/ 114 h 235"/>
              <a:gd name="T60" fmla="*/ 190 w 346"/>
              <a:gd name="T61" fmla="*/ 114 h 235"/>
              <a:gd name="T62" fmla="*/ 190 w 346"/>
              <a:gd name="T63" fmla="*/ 122 h 235"/>
              <a:gd name="T64" fmla="*/ 183 w 346"/>
              <a:gd name="T65" fmla="*/ 153 h 235"/>
              <a:gd name="T66" fmla="*/ 207 w 346"/>
              <a:gd name="T67" fmla="*/ 211 h 235"/>
              <a:gd name="T68" fmla="*/ 265 w 346"/>
              <a:gd name="T69" fmla="*/ 235 h 235"/>
              <a:gd name="T70" fmla="*/ 323 w 346"/>
              <a:gd name="T71" fmla="*/ 211 h 235"/>
              <a:gd name="T72" fmla="*/ 346 w 346"/>
              <a:gd name="T73" fmla="*/ 153 h 235"/>
              <a:gd name="T74" fmla="*/ 323 w 346"/>
              <a:gd name="T75" fmla="*/ 96 h 235"/>
              <a:gd name="T76" fmla="*/ 119 w 346"/>
              <a:gd name="T77" fmla="*/ 191 h 235"/>
              <a:gd name="T78" fmla="*/ 82 w 346"/>
              <a:gd name="T79" fmla="*/ 206 h 235"/>
              <a:gd name="T80" fmla="*/ 45 w 346"/>
              <a:gd name="T81" fmla="*/ 191 h 235"/>
              <a:gd name="T82" fmla="*/ 29 w 346"/>
              <a:gd name="T83" fmla="*/ 153 h 235"/>
              <a:gd name="T84" fmla="*/ 45 w 346"/>
              <a:gd name="T85" fmla="*/ 116 h 235"/>
              <a:gd name="T86" fmla="*/ 82 w 346"/>
              <a:gd name="T87" fmla="*/ 101 h 235"/>
              <a:gd name="T88" fmla="*/ 119 w 346"/>
              <a:gd name="T89" fmla="*/ 116 h 235"/>
              <a:gd name="T90" fmla="*/ 135 w 346"/>
              <a:gd name="T91" fmla="*/ 153 h 235"/>
              <a:gd name="T92" fmla="*/ 119 w 346"/>
              <a:gd name="T93" fmla="*/ 191 h 235"/>
              <a:gd name="T94" fmla="*/ 302 w 346"/>
              <a:gd name="T95" fmla="*/ 191 h 235"/>
              <a:gd name="T96" fmla="*/ 265 w 346"/>
              <a:gd name="T97" fmla="*/ 206 h 235"/>
              <a:gd name="T98" fmla="*/ 228 w 346"/>
              <a:gd name="T99" fmla="*/ 191 h 235"/>
              <a:gd name="T100" fmla="*/ 212 w 346"/>
              <a:gd name="T101" fmla="*/ 153 h 235"/>
              <a:gd name="T102" fmla="*/ 228 w 346"/>
              <a:gd name="T103" fmla="*/ 116 h 235"/>
              <a:gd name="T104" fmla="*/ 265 w 346"/>
              <a:gd name="T105" fmla="*/ 101 h 235"/>
              <a:gd name="T106" fmla="*/ 302 w 346"/>
              <a:gd name="T107" fmla="*/ 116 h 235"/>
              <a:gd name="T108" fmla="*/ 318 w 346"/>
              <a:gd name="T109" fmla="*/ 153 h 235"/>
              <a:gd name="T110" fmla="*/ 302 w 346"/>
              <a:gd name="T111" fmla="*/ 191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6" h="235">
                <a:moveTo>
                  <a:pt x="323" y="96"/>
                </a:moveTo>
                <a:cubicBezTo>
                  <a:pt x="318" y="91"/>
                  <a:pt x="312" y="87"/>
                  <a:pt x="306" y="83"/>
                </a:cubicBezTo>
                <a:cubicBezTo>
                  <a:pt x="268" y="37"/>
                  <a:pt x="268" y="37"/>
                  <a:pt x="268" y="37"/>
                </a:cubicBezTo>
                <a:cubicBezTo>
                  <a:pt x="266" y="28"/>
                  <a:pt x="262" y="19"/>
                  <a:pt x="255" y="13"/>
                </a:cubicBezTo>
                <a:cubicBezTo>
                  <a:pt x="255" y="13"/>
                  <a:pt x="255" y="13"/>
                  <a:pt x="255" y="13"/>
                </a:cubicBezTo>
                <a:cubicBezTo>
                  <a:pt x="248" y="5"/>
                  <a:pt x="237" y="0"/>
                  <a:pt x="225" y="0"/>
                </a:cubicBezTo>
                <a:cubicBezTo>
                  <a:pt x="213" y="0"/>
                  <a:pt x="202" y="5"/>
                  <a:pt x="194" y="13"/>
                </a:cubicBezTo>
                <a:cubicBezTo>
                  <a:pt x="194" y="13"/>
                  <a:pt x="194" y="13"/>
                  <a:pt x="194" y="13"/>
                </a:cubicBezTo>
                <a:cubicBezTo>
                  <a:pt x="186" y="21"/>
                  <a:pt x="181" y="32"/>
                  <a:pt x="181" y="44"/>
                </a:cubicBezTo>
                <a:cubicBezTo>
                  <a:pt x="181" y="53"/>
                  <a:pt x="184" y="61"/>
                  <a:pt x="189" y="68"/>
                </a:cubicBezTo>
                <a:cubicBezTo>
                  <a:pt x="189" y="75"/>
                  <a:pt x="189" y="75"/>
                  <a:pt x="189" y="75"/>
                </a:cubicBezTo>
                <a:cubicBezTo>
                  <a:pt x="179" y="75"/>
                  <a:pt x="179" y="75"/>
                  <a:pt x="179" y="75"/>
                </a:cubicBezTo>
                <a:cubicBezTo>
                  <a:pt x="158" y="75"/>
                  <a:pt x="158" y="75"/>
                  <a:pt x="158" y="75"/>
                </a:cubicBezTo>
                <a:cubicBezTo>
                  <a:pt x="158" y="68"/>
                  <a:pt x="158" y="68"/>
                  <a:pt x="158" y="68"/>
                </a:cubicBezTo>
                <a:cubicBezTo>
                  <a:pt x="163" y="61"/>
                  <a:pt x="166" y="53"/>
                  <a:pt x="166" y="44"/>
                </a:cubicBezTo>
                <a:cubicBezTo>
                  <a:pt x="166" y="32"/>
                  <a:pt x="161" y="21"/>
                  <a:pt x="153" y="13"/>
                </a:cubicBezTo>
                <a:cubicBezTo>
                  <a:pt x="153" y="13"/>
                  <a:pt x="153" y="13"/>
                  <a:pt x="153" y="13"/>
                </a:cubicBezTo>
                <a:cubicBezTo>
                  <a:pt x="145" y="5"/>
                  <a:pt x="134" y="0"/>
                  <a:pt x="122" y="0"/>
                </a:cubicBezTo>
                <a:cubicBezTo>
                  <a:pt x="110" y="0"/>
                  <a:pt x="99" y="5"/>
                  <a:pt x="91" y="13"/>
                </a:cubicBezTo>
                <a:cubicBezTo>
                  <a:pt x="91" y="13"/>
                  <a:pt x="91" y="13"/>
                  <a:pt x="91" y="13"/>
                </a:cubicBezTo>
                <a:cubicBezTo>
                  <a:pt x="85" y="19"/>
                  <a:pt x="81" y="28"/>
                  <a:pt x="79" y="37"/>
                </a:cubicBezTo>
                <a:cubicBezTo>
                  <a:pt x="41" y="83"/>
                  <a:pt x="41" y="83"/>
                  <a:pt x="41" y="83"/>
                </a:cubicBezTo>
                <a:cubicBezTo>
                  <a:pt x="35" y="87"/>
                  <a:pt x="29" y="91"/>
                  <a:pt x="24" y="96"/>
                </a:cubicBezTo>
                <a:cubicBezTo>
                  <a:pt x="10" y="111"/>
                  <a:pt x="0" y="131"/>
                  <a:pt x="0" y="153"/>
                </a:cubicBezTo>
                <a:cubicBezTo>
                  <a:pt x="0" y="176"/>
                  <a:pt x="10" y="196"/>
                  <a:pt x="24" y="211"/>
                </a:cubicBezTo>
                <a:cubicBezTo>
                  <a:pt x="39" y="226"/>
                  <a:pt x="59" y="235"/>
                  <a:pt x="82" y="235"/>
                </a:cubicBezTo>
                <a:cubicBezTo>
                  <a:pt x="105" y="235"/>
                  <a:pt x="125" y="226"/>
                  <a:pt x="140" y="211"/>
                </a:cubicBezTo>
                <a:cubicBezTo>
                  <a:pt x="154" y="196"/>
                  <a:pt x="164" y="176"/>
                  <a:pt x="164" y="153"/>
                </a:cubicBezTo>
                <a:cubicBezTo>
                  <a:pt x="164" y="142"/>
                  <a:pt x="161" y="131"/>
                  <a:pt x="157" y="122"/>
                </a:cubicBezTo>
                <a:cubicBezTo>
                  <a:pt x="157" y="114"/>
                  <a:pt x="157" y="114"/>
                  <a:pt x="157" y="114"/>
                </a:cubicBezTo>
                <a:cubicBezTo>
                  <a:pt x="190" y="114"/>
                  <a:pt x="190" y="114"/>
                  <a:pt x="190" y="114"/>
                </a:cubicBezTo>
                <a:cubicBezTo>
                  <a:pt x="190" y="122"/>
                  <a:pt x="190" y="122"/>
                  <a:pt x="190" y="122"/>
                </a:cubicBezTo>
                <a:cubicBezTo>
                  <a:pt x="186" y="131"/>
                  <a:pt x="183" y="142"/>
                  <a:pt x="183" y="153"/>
                </a:cubicBezTo>
                <a:cubicBezTo>
                  <a:pt x="183" y="176"/>
                  <a:pt x="192" y="196"/>
                  <a:pt x="207" y="211"/>
                </a:cubicBezTo>
                <a:cubicBezTo>
                  <a:pt x="222" y="226"/>
                  <a:pt x="242" y="235"/>
                  <a:pt x="265" y="235"/>
                </a:cubicBezTo>
                <a:cubicBezTo>
                  <a:pt x="287" y="235"/>
                  <a:pt x="308" y="226"/>
                  <a:pt x="323" y="211"/>
                </a:cubicBezTo>
                <a:cubicBezTo>
                  <a:pt x="337" y="196"/>
                  <a:pt x="346" y="176"/>
                  <a:pt x="346" y="153"/>
                </a:cubicBezTo>
                <a:cubicBezTo>
                  <a:pt x="346" y="131"/>
                  <a:pt x="337" y="111"/>
                  <a:pt x="323" y="96"/>
                </a:cubicBezTo>
                <a:close/>
                <a:moveTo>
                  <a:pt x="119" y="191"/>
                </a:moveTo>
                <a:cubicBezTo>
                  <a:pt x="110" y="200"/>
                  <a:pt x="97" y="206"/>
                  <a:pt x="82" y="206"/>
                </a:cubicBezTo>
                <a:cubicBezTo>
                  <a:pt x="67" y="206"/>
                  <a:pt x="54" y="200"/>
                  <a:pt x="45" y="191"/>
                </a:cubicBezTo>
                <a:cubicBezTo>
                  <a:pt x="35" y="181"/>
                  <a:pt x="29" y="168"/>
                  <a:pt x="29" y="153"/>
                </a:cubicBezTo>
                <a:cubicBezTo>
                  <a:pt x="29" y="139"/>
                  <a:pt x="35" y="126"/>
                  <a:pt x="45" y="116"/>
                </a:cubicBezTo>
                <a:cubicBezTo>
                  <a:pt x="54" y="107"/>
                  <a:pt x="67" y="101"/>
                  <a:pt x="82" y="101"/>
                </a:cubicBezTo>
                <a:cubicBezTo>
                  <a:pt x="97" y="101"/>
                  <a:pt x="110" y="107"/>
                  <a:pt x="119" y="116"/>
                </a:cubicBezTo>
                <a:cubicBezTo>
                  <a:pt x="129" y="126"/>
                  <a:pt x="135" y="139"/>
                  <a:pt x="135" y="153"/>
                </a:cubicBezTo>
                <a:cubicBezTo>
                  <a:pt x="135" y="168"/>
                  <a:pt x="129" y="181"/>
                  <a:pt x="119" y="191"/>
                </a:cubicBezTo>
                <a:close/>
                <a:moveTo>
                  <a:pt x="302" y="191"/>
                </a:moveTo>
                <a:cubicBezTo>
                  <a:pt x="293" y="200"/>
                  <a:pt x="279" y="206"/>
                  <a:pt x="265" y="206"/>
                </a:cubicBezTo>
                <a:cubicBezTo>
                  <a:pt x="250" y="206"/>
                  <a:pt x="237" y="200"/>
                  <a:pt x="228" y="191"/>
                </a:cubicBezTo>
                <a:cubicBezTo>
                  <a:pt x="218" y="181"/>
                  <a:pt x="212" y="168"/>
                  <a:pt x="212" y="153"/>
                </a:cubicBezTo>
                <a:cubicBezTo>
                  <a:pt x="212" y="139"/>
                  <a:pt x="218" y="126"/>
                  <a:pt x="228" y="116"/>
                </a:cubicBezTo>
                <a:cubicBezTo>
                  <a:pt x="237" y="107"/>
                  <a:pt x="250" y="101"/>
                  <a:pt x="265" y="101"/>
                </a:cubicBezTo>
                <a:cubicBezTo>
                  <a:pt x="279" y="101"/>
                  <a:pt x="293" y="107"/>
                  <a:pt x="302" y="116"/>
                </a:cubicBezTo>
                <a:cubicBezTo>
                  <a:pt x="312" y="126"/>
                  <a:pt x="318" y="139"/>
                  <a:pt x="318" y="153"/>
                </a:cubicBezTo>
                <a:cubicBezTo>
                  <a:pt x="318" y="168"/>
                  <a:pt x="312" y="181"/>
                  <a:pt x="302" y="1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682582" y="3950926"/>
            <a:ext cx="394661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生态共建</a:t>
            </a:r>
            <a:endParaRPr lang="en-US" altLang="zh-CN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3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公共关系：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积极与政府、医疗机构、行业学会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协会、院校、行业伙伴等打造“朋友圈”，扩大影响力</a:t>
            </a:r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ts val="200"/>
              </a:spcBef>
            </a:pPr>
            <a:r>
              <a:rPr lang="zh-CN" altLang="en-US" sz="1200" i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国家卫生健康委员会   国家健康医疗大数据北方中心 </a:t>
            </a:r>
            <a:endParaRPr lang="en-US" altLang="zh-CN" sz="1200" i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ts val="200"/>
              </a:spcBef>
            </a:pPr>
            <a:r>
              <a:rPr lang="zh-CN" altLang="en-US" sz="1200" i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国家远程医疗与互联网医学中心 </a:t>
            </a:r>
            <a:endParaRPr lang="en-US" altLang="zh-CN" sz="1200" i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ts val="200"/>
              </a:spcBef>
            </a:pPr>
            <a:r>
              <a:rPr lang="zh-CN" altLang="en-US" sz="1200" i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委属（管）医院：华中同济医院等</a:t>
            </a:r>
            <a:r>
              <a:rPr lang="en-US" altLang="zh-CN" sz="1200" i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1200" i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3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医疗资源：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家医平台（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15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万医生入驻），呼吸专科联合体（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5000+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医院协作），国家远程医疗协同平台（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7686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名医生入驻）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4616" y="1629518"/>
            <a:ext cx="3876484" cy="182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数据治理</a:t>
            </a:r>
            <a:endParaRPr lang="en-US" altLang="zh-CN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165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3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授权：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获得政府授权，拥有医疗政务和企事业单位相关数据的完整贯通治理分析能力</a:t>
            </a:r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165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3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能力：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依托北方中心大数据平台，支撑多元多维数据可靠存储、处理和智能分析能力；拥有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50+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来自健康医疗、医疗信息化、数据研发的专家运营研发团队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0002" y="4046942"/>
            <a:ext cx="3652487" cy="182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医学研究</a:t>
            </a:r>
            <a:endParaRPr lang="en-US" altLang="zh-CN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165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3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专业能力：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设立医学部，组建医学专业团队，与行业顶尖专家展开科研合作，构建医学知识库、专病专科数据库，沉淀学术能力</a:t>
            </a:r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165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3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人员构成：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医学部人员来自医疗、统计专业，超过</a:t>
            </a:r>
            <a:r>
              <a:rPr lang="en-US" altLang="zh-CN" sz="13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80%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人员具备临床经验，博士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20%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，硕士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60%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47315" y="1635157"/>
            <a:ext cx="4046374" cy="17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运营支撑</a:t>
            </a:r>
            <a:endParaRPr lang="en-US" altLang="zh-CN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3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一体化运营：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项目研发运维一体化，具备敏捷开发、快速迭代等灵活运营机制；商务模式多样，支持产品支撑、运营分成、联合研发等多种模式</a:t>
            </a:r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3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设立驻省机构：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拟设立</a:t>
            </a:r>
            <a:r>
              <a:rPr lang="en-US" altLang="zh-CN" sz="13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大区域营销机构，可实现区域化驻点服务支撑，助力维护属地政府和重点客户关系 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0001" y="854701"/>
            <a:ext cx="1083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基于项目运作，在摸索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医疗行业市场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的实践过程中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联仁着重打造四大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核心能力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，逐步建立健康医疗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领域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的能力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优势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276116" y="211282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R="0" lvl="0" indent="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1"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002E52"/>
                </a:solidFill>
                <a:sym typeface="+mn-ea"/>
              </a:rPr>
              <a:t>四大核心能力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E5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21" name="直接连接符 20"/>
          <p:cNvCxnSpPr>
            <a:stCxn id="7" idx="26"/>
          </p:cNvCxnSpPr>
          <p:nvPr/>
        </p:nvCxnSpPr>
        <p:spPr>
          <a:xfrm flipH="1" flipV="1">
            <a:off x="4758810" y="1775638"/>
            <a:ext cx="562602" cy="22260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1842906" y="1619562"/>
            <a:ext cx="2919309" cy="288643"/>
            <a:chOff x="1977656" y="1619562"/>
            <a:chExt cx="2919309" cy="288643"/>
          </a:xfrm>
        </p:grpSpPr>
        <p:cxnSp>
          <p:nvCxnSpPr>
            <p:cNvPr id="23" name="直接连接符 22"/>
            <p:cNvCxnSpPr/>
            <p:nvPr/>
          </p:nvCxnSpPr>
          <p:spPr>
            <a:xfrm flipH="1">
              <a:off x="1977656" y="1776712"/>
              <a:ext cx="29193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977656" y="1619562"/>
              <a:ext cx="0" cy="288643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1900332" y="4035500"/>
            <a:ext cx="2919309" cy="288643"/>
            <a:chOff x="1977656" y="1619562"/>
            <a:chExt cx="2919309" cy="288643"/>
          </a:xfrm>
        </p:grpSpPr>
        <p:cxnSp>
          <p:nvCxnSpPr>
            <p:cNvPr id="29" name="直接连接符 28"/>
            <p:cNvCxnSpPr/>
            <p:nvPr/>
          </p:nvCxnSpPr>
          <p:spPr>
            <a:xfrm flipH="1">
              <a:off x="1977656" y="1776712"/>
              <a:ext cx="29193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1977656" y="1619562"/>
              <a:ext cx="0" cy="288643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 rot="10800000">
            <a:off x="7031594" y="1642538"/>
            <a:ext cx="3471450" cy="310946"/>
            <a:chOff x="1977656" y="1619562"/>
            <a:chExt cx="2919309" cy="288643"/>
          </a:xfrm>
        </p:grpSpPr>
        <p:cxnSp>
          <p:nvCxnSpPr>
            <p:cNvPr id="32" name="直接连接符 31"/>
            <p:cNvCxnSpPr/>
            <p:nvPr/>
          </p:nvCxnSpPr>
          <p:spPr>
            <a:xfrm flipH="1">
              <a:off x="1977656" y="1776712"/>
              <a:ext cx="29193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977656" y="1619562"/>
              <a:ext cx="0" cy="288643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 rot="10800000">
            <a:off x="7408700" y="4035500"/>
            <a:ext cx="3094344" cy="255319"/>
            <a:chOff x="1977656" y="1619562"/>
            <a:chExt cx="2919309" cy="288643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1977656" y="1776712"/>
              <a:ext cx="29193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977656" y="1619562"/>
              <a:ext cx="0" cy="288643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直接连接符 41"/>
          <p:cNvCxnSpPr>
            <a:endCxn id="8" idx="17"/>
          </p:cNvCxnSpPr>
          <p:nvPr/>
        </p:nvCxnSpPr>
        <p:spPr>
          <a:xfrm flipH="1">
            <a:off x="6940288" y="4151812"/>
            <a:ext cx="482517" cy="43076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90C-2017-4568-A7AB-690EBBE95121}" type="slidenum">
              <a:rPr lang="zh-CN" altLang="en-US" smtClean="0"/>
            </a:fld>
            <a:endParaRPr lang="zh-CN" altLang="en-US"/>
          </a:p>
        </p:txBody>
      </p:sp>
      <p:grpSp>
        <p:nvGrpSpPr>
          <p:cNvPr id="3" name="Group 23"/>
          <p:cNvGrpSpPr/>
          <p:nvPr/>
        </p:nvGrpSpPr>
        <p:grpSpPr>
          <a:xfrm>
            <a:off x="2843560" y="2953788"/>
            <a:ext cx="5950435" cy="1425954"/>
            <a:chOff x="5640080" y="2089625"/>
            <a:chExt cx="5950418" cy="1425950"/>
          </a:xfrm>
        </p:grpSpPr>
        <p:sp>
          <p:nvSpPr>
            <p:cNvPr id="4" name="TextBox 38"/>
            <p:cNvSpPr txBox="1"/>
            <p:nvPr/>
          </p:nvSpPr>
          <p:spPr>
            <a:xfrm>
              <a:off x="7259934" y="3272711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ED7D31">
                      <a:lumMod val="100000"/>
                    </a:srgbClr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Diamond 32"/>
            <p:cNvSpPr/>
            <p:nvPr/>
          </p:nvSpPr>
          <p:spPr>
            <a:xfrm>
              <a:off x="5640080" y="2089625"/>
              <a:ext cx="1408691" cy="950419"/>
            </a:xfrm>
            <a:prstGeom prst="diamond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  <a:latin typeface="Impact" panose="020B0806030902050204" pitchFamily="34" charset="0"/>
                  <a:ea typeface="等线" panose="02010600030101010101" charset="-122"/>
                </a:rPr>
                <a:t>02</a:t>
              </a:r>
              <a:endParaRPr lang="en-US" altLang="zh-CN" sz="2800" dirty="0">
                <a:solidFill>
                  <a:prstClr val="white"/>
                </a:solidFill>
                <a:latin typeface="Impact" panose="020B0806030902050204" pitchFamily="34" charset="0"/>
                <a:ea typeface="等线" panose="02010600030101010101" charset="-122"/>
              </a:endParaRPr>
            </a:p>
          </p:txBody>
        </p:sp>
        <p:sp>
          <p:nvSpPr>
            <p:cNvPr id="8" name="TextBox 34"/>
            <p:cNvSpPr txBox="1"/>
            <p:nvPr/>
          </p:nvSpPr>
          <p:spPr>
            <a:xfrm>
              <a:off x="7627924" y="2564835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</a:defRPr>
              </a:lvl1pPr>
            </a:lstStyle>
            <a:p>
              <a:r>
                <a:rPr lang="zh-CN" altLang="en-US" sz="3200" b="0" dirty="0">
                  <a:latin typeface="微软雅黑" panose="020B0503020204020204" charset="-122"/>
                  <a:ea typeface="微软雅黑" panose="020B0503020204020204" charset="-122"/>
                </a:rPr>
                <a:t>智慧医疗方案汇报</a:t>
              </a:r>
              <a:endParaRPr lang="zh-CN" altLang="en-US" sz="3200" b="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450" y="340233"/>
            <a:ext cx="3740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项目背景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医院面临问题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485" y="1038605"/>
            <a:ext cx="12113895" cy="0"/>
          </a:xfrm>
          <a:custGeom>
            <a:avLst/>
            <a:gdLst/>
            <a:ahLst/>
            <a:cxnLst/>
            <a:rect l="l" t="t" r="r" b="b"/>
            <a:pathLst>
              <a:path w="12113895">
                <a:moveTo>
                  <a:pt x="0" y="0"/>
                </a:moveTo>
                <a:lnTo>
                  <a:pt x="12113514" y="0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81300" y="1639823"/>
            <a:ext cx="1910080" cy="2270760"/>
          </a:xfrm>
          <a:custGeom>
            <a:avLst/>
            <a:gdLst/>
            <a:ahLst/>
            <a:cxnLst/>
            <a:rect l="l" t="t" r="r" b="b"/>
            <a:pathLst>
              <a:path w="1910079" h="2270760">
                <a:moveTo>
                  <a:pt x="1591310" y="0"/>
                </a:moveTo>
                <a:lnTo>
                  <a:pt x="318262" y="0"/>
                </a:lnTo>
                <a:lnTo>
                  <a:pt x="271232" y="3450"/>
                </a:lnTo>
                <a:lnTo>
                  <a:pt x="226344" y="13475"/>
                </a:lnTo>
                <a:lnTo>
                  <a:pt x="184092" y="29580"/>
                </a:lnTo>
                <a:lnTo>
                  <a:pt x="144966" y="51274"/>
                </a:lnTo>
                <a:lnTo>
                  <a:pt x="109460" y="78065"/>
                </a:lnTo>
                <a:lnTo>
                  <a:pt x="78065" y="109460"/>
                </a:lnTo>
                <a:lnTo>
                  <a:pt x="51274" y="144966"/>
                </a:lnTo>
                <a:lnTo>
                  <a:pt x="29580" y="184092"/>
                </a:lnTo>
                <a:lnTo>
                  <a:pt x="13475" y="226344"/>
                </a:lnTo>
                <a:lnTo>
                  <a:pt x="3450" y="271232"/>
                </a:lnTo>
                <a:lnTo>
                  <a:pt x="0" y="318262"/>
                </a:lnTo>
                <a:lnTo>
                  <a:pt x="0" y="1952498"/>
                </a:lnTo>
                <a:lnTo>
                  <a:pt x="3450" y="1999527"/>
                </a:lnTo>
                <a:lnTo>
                  <a:pt x="13475" y="2044415"/>
                </a:lnTo>
                <a:lnTo>
                  <a:pt x="29580" y="2086667"/>
                </a:lnTo>
                <a:lnTo>
                  <a:pt x="51274" y="2125793"/>
                </a:lnTo>
                <a:lnTo>
                  <a:pt x="78065" y="2161299"/>
                </a:lnTo>
                <a:lnTo>
                  <a:pt x="109460" y="2192694"/>
                </a:lnTo>
                <a:lnTo>
                  <a:pt x="144966" y="2219485"/>
                </a:lnTo>
                <a:lnTo>
                  <a:pt x="184092" y="2241179"/>
                </a:lnTo>
                <a:lnTo>
                  <a:pt x="226344" y="2257284"/>
                </a:lnTo>
                <a:lnTo>
                  <a:pt x="271232" y="2267309"/>
                </a:lnTo>
                <a:lnTo>
                  <a:pt x="318262" y="2270760"/>
                </a:lnTo>
                <a:lnTo>
                  <a:pt x="1591310" y="2270760"/>
                </a:lnTo>
                <a:lnTo>
                  <a:pt x="1638339" y="2267309"/>
                </a:lnTo>
                <a:lnTo>
                  <a:pt x="1683227" y="2257284"/>
                </a:lnTo>
                <a:lnTo>
                  <a:pt x="1725479" y="2241179"/>
                </a:lnTo>
                <a:lnTo>
                  <a:pt x="1764605" y="2219485"/>
                </a:lnTo>
                <a:lnTo>
                  <a:pt x="1800111" y="2192694"/>
                </a:lnTo>
                <a:lnTo>
                  <a:pt x="1831506" y="2161299"/>
                </a:lnTo>
                <a:lnTo>
                  <a:pt x="1858297" y="2125793"/>
                </a:lnTo>
                <a:lnTo>
                  <a:pt x="1879991" y="2086667"/>
                </a:lnTo>
                <a:lnTo>
                  <a:pt x="1896096" y="2044415"/>
                </a:lnTo>
                <a:lnTo>
                  <a:pt x="1906121" y="1999527"/>
                </a:lnTo>
                <a:lnTo>
                  <a:pt x="1909572" y="1952498"/>
                </a:lnTo>
                <a:lnTo>
                  <a:pt x="1909572" y="318262"/>
                </a:lnTo>
                <a:lnTo>
                  <a:pt x="1906121" y="271232"/>
                </a:lnTo>
                <a:lnTo>
                  <a:pt x="1896096" y="226344"/>
                </a:lnTo>
                <a:lnTo>
                  <a:pt x="1879991" y="184092"/>
                </a:lnTo>
                <a:lnTo>
                  <a:pt x="1858297" y="144966"/>
                </a:lnTo>
                <a:lnTo>
                  <a:pt x="1831506" y="109460"/>
                </a:lnTo>
                <a:lnTo>
                  <a:pt x="1800111" y="78065"/>
                </a:lnTo>
                <a:lnTo>
                  <a:pt x="1764605" y="51274"/>
                </a:lnTo>
                <a:lnTo>
                  <a:pt x="1725479" y="29580"/>
                </a:lnTo>
                <a:lnTo>
                  <a:pt x="1683227" y="13475"/>
                </a:lnTo>
                <a:lnTo>
                  <a:pt x="1638339" y="3450"/>
                </a:lnTo>
                <a:lnTo>
                  <a:pt x="1591310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953639" y="2288794"/>
            <a:ext cx="1397000" cy="93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大医院人满为 患，小医院门 口罗雀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01767" y="1639823"/>
            <a:ext cx="1910080" cy="2270760"/>
          </a:xfrm>
          <a:custGeom>
            <a:avLst/>
            <a:gdLst/>
            <a:ahLst/>
            <a:cxnLst/>
            <a:rect l="l" t="t" r="r" b="b"/>
            <a:pathLst>
              <a:path w="1910079" h="2270760">
                <a:moveTo>
                  <a:pt x="1591310" y="0"/>
                </a:moveTo>
                <a:lnTo>
                  <a:pt x="318262" y="0"/>
                </a:lnTo>
                <a:lnTo>
                  <a:pt x="271232" y="3450"/>
                </a:lnTo>
                <a:lnTo>
                  <a:pt x="226344" y="13475"/>
                </a:lnTo>
                <a:lnTo>
                  <a:pt x="184092" y="29580"/>
                </a:lnTo>
                <a:lnTo>
                  <a:pt x="144966" y="51274"/>
                </a:lnTo>
                <a:lnTo>
                  <a:pt x="109460" y="78065"/>
                </a:lnTo>
                <a:lnTo>
                  <a:pt x="78065" y="109460"/>
                </a:lnTo>
                <a:lnTo>
                  <a:pt x="51274" y="144966"/>
                </a:lnTo>
                <a:lnTo>
                  <a:pt x="29580" y="184092"/>
                </a:lnTo>
                <a:lnTo>
                  <a:pt x="13475" y="226344"/>
                </a:lnTo>
                <a:lnTo>
                  <a:pt x="3450" y="271232"/>
                </a:lnTo>
                <a:lnTo>
                  <a:pt x="0" y="318262"/>
                </a:lnTo>
                <a:lnTo>
                  <a:pt x="0" y="1952498"/>
                </a:lnTo>
                <a:lnTo>
                  <a:pt x="3450" y="1999527"/>
                </a:lnTo>
                <a:lnTo>
                  <a:pt x="13475" y="2044415"/>
                </a:lnTo>
                <a:lnTo>
                  <a:pt x="29580" y="2086667"/>
                </a:lnTo>
                <a:lnTo>
                  <a:pt x="51274" y="2125793"/>
                </a:lnTo>
                <a:lnTo>
                  <a:pt x="78065" y="2161299"/>
                </a:lnTo>
                <a:lnTo>
                  <a:pt x="109460" y="2192694"/>
                </a:lnTo>
                <a:lnTo>
                  <a:pt x="144966" y="2219485"/>
                </a:lnTo>
                <a:lnTo>
                  <a:pt x="184092" y="2241179"/>
                </a:lnTo>
                <a:lnTo>
                  <a:pt x="226344" y="2257284"/>
                </a:lnTo>
                <a:lnTo>
                  <a:pt x="271232" y="2267309"/>
                </a:lnTo>
                <a:lnTo>
                  <a:pt x="318262" y="2270760"/>
                </a:lnTo>
                <a:lnTo>
                  <a:pt x="1591310" y="2270760"/>
                </a:lnTo>
                <a:lnTo>
                  <a:pt x="1638339" y="2267309"/>
                </a:lnTo>
                <a:lnTo>
                  <a:pt x="1683227" y="2257284"/>
                </a:lnTo>
                <a:lnTo>
                  <a:pt x="1725479" y="2241179"/>
                </a:lnTo>
                <a:lnTo>
                  <a:pt x="1764605" y="2219485"/>
                </a:lnTo>
                <a:lnTo>
                  <a:pt x="1800111" y="2192694"/>
                </a:lnTo>
                <a:lnTo>
                  <a:pt x="1831506" y="2161299"/>
                </a:lnTo>
                <a:lnTo>
                  <a:pt x="1858297" y="2125793"/>
                </a:lnTo>
                <a:lnTo>
                  <a:pt x="1879991" y="2086667"/>
                </a:lnTo>
                <a:lnTo>
                  <a:pt x="1896096" y="2044415"/>
                </a:lnTo>
                <a:lnTo>
                  <a:pt x="1906121" y="1999527"/>
                </a:lnTo>
                <a:lnTo>
                  <a:pt x="1909572" y="1952498"/>
                </a:lnTo>
                <a:lnTo>
                  <a:pt x="1909572" y="318262"/>
                </a:lnTo>
                <a:lnTo>
                  <a:pt x="1906121" y="271232"/>
                </a:lnTo>
                <a:lnTo>
                  <a:pt x="1896096" y="226344"/>
                </a:lnTo>
                <a:lnTo>
                  <a:pt x="1879991" y="184092"/>
                </a:lnTo>
                <a:lnTo>
                  <a:pt x="1858297" y="144966"/>
                </a:lnTo>
                <a:lnTo>
                  <a:pt x="1831506" y="109460"/>
                </a:lnTo>
                <a:lnTo>
                  <a:pt x="1800111" y="78065"/>
                </a:lnTo>
                <a:lnTo>
                  <a:pt x="1764605" y="51274"/>
                </a:lnTo>
                <a:lnTo>
                  <a:pt x="1725479" y="29580"/>
                </a:lnTo>
                <a:lnTo>
                  <a:pt x="1683227" y="13475"/>
                </a:lnTo>
                <a:lnTo>
                  <a:pt x="1638339" y="3450"/>
                </a:lnTo>
                <a:lnTo>
                  <a:pt x="1591310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174741" y="2288794"/>
            <a:ext cx="1397000" cy="93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就医流程不规 范、就医环境 杂乱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9768" y="1626107"/>
            <a:ext cx="1910080" cy="2270760"/>
          </a:xfrm>
          <a:custGeom>
            <a:avLst/>
            <a:gdLst/>
            <a:ahLst/>
            <a:cxnLst/>
            <a:rect l="l" t="t" r="r" b="b"/>
            <a:pathLst>
              <a:path w="1910080" h="2270760">
                <a:moveTo>
                  <a:pt x="1591309" y="0"/>
                </a:moveTo>
                <a:lnTo>
                  <a:pt x="318274" y="0"/>
                </a:lnTo>
                <a:lnTo>
                  <a:pt x="271241" y="3450"/>
                </a:lnTo>
                <a:lnTo>
                  <a:pt x="226351" y="13475"/>
                </a:lnTo>
                <a:lnTo>
                  <a:pt x="184097" y="29580"/>
                </a:lnTo>
                <a:lnTo>
                  <a:pt x="144969" y="51274"/>
                </a:lnTo>
                <a:lnTo>
                  <a:pt x="109462" y="78065"/>
                </a:lnTo>
                <a:lnTo>
                  <a:pt x="78066" y="109460"/>
                </a:lnTo>
                <a:lnTo>
                  <a:pt x="51275" y="144966"/>
                </a:lnTo>
                <a:lnTo>
                  <a:pt x="29580" y="184092"/>
                </a:lnTo>
                <a:lnTo>
                  <a:pt x="13475" y="226344"/>
                </a:lnTo>
                <a:lnTo>
                  <a:pt x="3450" y="271232"/>
                </a:lnTo>
                <a:lnTo>
                  <a:pt x="0" y="318262"/>
                </a:lnTo>
                <a:lnTo>
                  <a:pt x="0" y="1952497"/>
                </a:lnTo>
                <a:lnTo>
                  <a:pt x="3450" y="1999527"/>
                </a:lnTo>
                <a:lnTo>
                  <a:pt x="13475" y="2044415"/>
                </a:lnTo>
                <a:lnTo>
                  <a:pt x="29580" y="2086667"/>
                </a:lnTo>
                <a:lnTo>
                  <a:pt x="51275" y="2125793"/>
                </a:lnTo>
                <a:lnTo>
                  <a:pt x="78066" y="2161299"/>
                </a:lnTo>
                <a:lnTo>
                  <a:pt x="109462" y="2192694"/>
                </a:lnTo>
                <a:lnTo>
                  <a:pt x="144969" y="2219485"/>
                </a:lnTo>
                <a:lnTo>
                  <a:pt x="184097" y="2241179"/>
                </a:lnTo>
                <a:lnTo>
                  <a:pt x="226351" y="2257284"/>
                </a:lnTo>
                <a:lnTo>
                  <a:pt x="271241" y="2267309"/>
                </a:lnTo>
                <a:lnTo>
                  <a:pt x="318274" y="2270760"/>
                </a:lnTo>
                <a:lnTo>
                  <a:pt x="1591309" y="2270760"/>
                </a:lnTo>
                <a:lnTo>
                  <a:pt x="1638339" y="2267309"/>
                </a:lnTo>
                <a:lnTo>
                  <a:pt x="1683227" y="2257284"/>
                </a:lnTo>
                <a:lnTo>
                  <a:pt x="1725479" y="2241179"/>
                </a:lnTo>
                <a:lnTo>
                  <a:pt x="1764605" y="2219485"/>
                </a:lnTo>
                <a:lnTo>
                  <a:pt x="1800111" y="2192694"/>
                </a:lnTo>
                <a:lnTo>
                  <a:pt x="1831506" y="2161299"/>
                </a:lnTo>
                <a:lnTo>
                  <a:pt x="1858297" y="2125793"/>
                </a:lnTo>
                <a:lnTo>
                  <a:pt x="1879991" y="2086667"/>
                </a:lnTo>
                <a:lnTo>
                  <a:pt x="1896096" y="2044415"/>
                </a:lnTo>
                <a:lnTo>
                  <a:pt x="1906121" y="1999527"/>
                </a:lnTo>
                <a:lnTo>
                  <a:pt x="1909571" y="1952497"/>
                </a:lnTo>
                <a:lnTo>
                  <a:pt x="1909571" y="318262"/>
                </a:lnTo>
                <a:lnTo>
                  <a:pt x="1906121" y="271232"/>
                </a:lnTo>
                <a:lnTo>
                  <a:pt x="1896096" y="226344"/>
                </a:lnTo>
                <a:lnTo>
                  <a:pt x="1879991" y="184092"/>
                </a:lnTo>
                <a:lnTo>
                  <a:pt x="1858297" y="144966"/>
                </a:lnTo>
                <a:lnTo>
                  <a:pt x="1831506" y="109460"/>
                </a:lnTo>
                <a:lnTo>
                  <a:pt x="1800111" y="78065"/>
                </a:lnTo>
                <a:lnTo>
                  <a:pt x="1764605" y="51274"/>
                </a:lnTo>
                <a:lnTo>
                  <a:pt x="1725479" y="29580"/>
                </a:lnTo>
                <a:lnTo>
                  <a:pt x="1683227" y="13475"/>
                </a:lnTo>
                <a:lnTo>
                  <a:pt x="1638339" y="3450"/>
                </a:lnTo>
                <a:lnTo>
                  <a:pt x="159130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01776" y="1973707"/>
            <a:ext cx="1398905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现有系统未按 照国家标准、 规范建设，医 疗管理水平不 高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23759" y="1639823"/>
            <a:ext cx="1910080" cy="2270760"/>
          </a:xfrm>
          <a:custGeom>
            <a:avLst/>
            <a:gdLst/>
            <a:ahLst/>
            <a:cxnLst/>
            <a:rect l="l" t="t" r="r" b="b"/>
            <a:pathLst>
              <a:path w="1910079" h="2270760">
                <a:moveTo>
                  <a:pt x="1591310" y="0"/>
                </a:moveTo>
                <a:lnTo>
                  <a:pt x="318262" y="0"/>
                </a:lnTo>
                <a:lnTo>
                  <a:pt x="271232" y="3450"/>
                </a:lnTo>
                <a:lnTo>
                  <a:pt x="226344" y="13475"/>
                </a:lnTo>
                <a:lnTo>
                  <a:pt x="184092" y="29580"/>
                </a:lnTo>
                <a:lnTo>
                  <a:pt x="144966" y="51274"/>
                </a:lnTo>
                <a:lnTo>
                  <a:pt x="109460" y="78065"/>
                </a:lnTo>
                <a:lnTo>
                  <a:pt x="78065" y="109460"/>
                </a:lnTo>
                <a:lnTo>
                  <a:pt x="51274" y="144966"/>
                </a:lnTo>
                <a:lnTo>
                  <a:pt x="29580" y="184092"/>
                </a:lnTo>
                <a:lnTo>
                  <a:pt x="13475" y="226344"/>
                </a:lnTo>
                <a:lnTo>
                  <a:pt x="3450" y="271232"/>
                </a:lnTo>
                <a:lnTo>
                  <a:pt x="0" y="318262"/>
                </a:lnTo>
                <a:lnTo>
                  <a:pt x="0" y="1952498"/>
                </a:lnTo>
                <a:lnTo>
                  <a:pt x="3450" y="1999527"/>
                </a:lnTo>
                <a:lnTo>
                  <a:pt x="13475" y="2044415"/>
                </a:lnTo>
                <a:lnTo>
                  <a:pt x="29580" y="2086667"/>
                </a:lnTo>
                <a:lnTo>
                  <a:pt x="51274" y="2125793"/>
                </a:lnTo>
                <a:lnTo>
                  <a:pt x="78065" y="2161299"/>
                </a:lnTo>
                <a:lnTo>
                  <a:pt x="109460" y="2192694"/>
                </a:lnTo>
                <a:lnTo>
                  <a:pt x="144966" y="2219485"/>
                </a:lnTo>
                <a:lnTo>
                  <a:pt x="184092" y="2241179"/>
                </a:lnTo>
                <a:lnTo>
                  <a:pt x="226344" y="2257284"/>
                </a:lnTo>
                <a:lnTo>
                  <a:pt x="271232" y="2267309"/>
                </a:lnTo>
                <a:lnTo>
                  <a:pt x="318262" y="2270760"/>
                </a:lnTo>
                <a:lnTo>
                  <a:pt x="1591310" y="2270760"/>
                </a:lnTo>
                <a:lnTo>
                  <a:pt x="1638339" y="2267309"/>
                </a:lnTo>
                <a:lnTo>
                  <a:pt x="1683227" y="2257284"/>
                </a:lnTo>
                <a:lnTo>
                  <a:pt x="1725479" y="2241179"/>
                </a:lnTo>
                <a:lnTo>
                  <a:pt x="1764605" y="2219485"/>
                </a:lnTo>
                <a:lnTo>
                  <a:pt x="1800111" y="2192694"/>
                </a:lnTo>
                <a:lnTo>
                  <a:pt x="1831506" y="2161299"/>
                </a:lnTo>
                <a:lnTo>
                  <a:pt x="1858297" y="2125793"/>
                </a:lnTo>
                <a:lnTo>
                  <a:pt x="1879991" y="2086667"/>
                </a:lnTo>
                <a:lnTo>
                  <a:pt x="1896096" y="2044415"/>
                </a:lnTo>
                <a:lnTo>
                  <a:pt x="1906121" y="1999527"/>
                </a:lnTo>
                <a:lnTo>
                  <a:pt x="1909572" y="1952498"/>
                </a:lnTo>
                <a:lnTo>
                  <a:pt x="1909572" y="318262"/>
                </a:lnTo>
                <a:lnTo>
                  <a:pt x="1906121" y="271232"/>
                </a:lnTo>
                <a:lnTo>
                  <a:pt x="1896096" y="226344"/>
                </a:lnTo>
                <a:lnTo>
                  <a:pt x="1879991" y="184092"/>
                </a:lnTo>
                <a:lnTo>
                  <a:pt x="1858297" y="144966"/>
                </a:lnTo>
                <a:lnTo>
                  <a:pt x="1831506" y="109460"/>
                </a:lnTo>
                <a:lnTo>
                  <a:pt x="1800111" y="78065"/>
                </a:lnTo>
                <a:lnTo>
                  <a:pt x="1764605" y="51274"/>
                </a:lnTo>
                <a:lnTo>
                  <a:pt x="1725479" y="29580"/>
                </a:lnTo>
                <a:lnTo>
                  <a:pt x="1683227" y="13475"/>
                </a:lnTo>
                <a:lnTo>
                  <a:pt x="1638339" y="3450"/>
                </a:lnTo>
                <a:lnTo>
                  <a:pt x="1591310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396098" y="2288794"/>
            <a:ext cx="1397000" cy="93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患者就医来回 奔波、耗时耗 力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645395" y="1639823"/>
            <a:ext cx="1910080" cy="2270760"/>
          </a:xfrm>
          <a:custGeom>
            <a:avLst/>
            <a:gdLst/>
            <a:ahLst/>
            <a:cxnLst/>
            <a:rect l="l" t="t" r="r" b="b"/>
            <a:pathLst>
              <a:path w="1910079" h="2270760">
                <a:moveTo>
                  <a:pt x="1591309" y="0"/>
                </a:moveTo>
                <a:lnTo>
                  <a:pt x="318261" y="0"/>
                </a:lnTo>
                <a:lnTo>
                  <a:pt x="271232" y="3450"/>
                </a:lnTo>
                <a:lnTo>
                  <a:pt x="226344" y="13475"/>
                </a:lnTo>
                <a:lnTo>
                  <a:pt x="184092" y="29580"/>
                </a:lnTo>
                <a:lnTo>
                  <a:pt x="144966" y="51274"/>
                </a:lnTo>
                <a:lnTo>
                  <a:pt x="109460" y="78065"/>
                </a:lnTo>
                <a:lnTo>
                  <a:pt x="78065" y="109460"/>
                </a:lnTo>
                <a:lnTo>
                  <a:pt x="51274" y="144966"/>
                </a:lnTo>
                <a:lnTo>
                  <a:pt x="29580" y="184092"/>
                </a:lnTo>
                <a:lnTo>
                  <a:pt x="13475" y="226344"/>
                </a:lnTo>
                <a:lnTo>
                  <a:pt x="3450" y="271232"/>
                </a:lnTo>
                <a:lnTo>
                  <a:pt x="0" y="318262"/>
                </a:lnTo>
                <a:lnTo>
                  <a:pt x="0" y="1952498"/>
                </a:lnTo>
                <a:lnTo>
                  <a:pt x="3450" y="1999527"/>
                </a:lnTo>
                <a:lnTo>
                  <a:pt x="13475" y="2044415"/>
                </a:lnTo>
                <a:lnTo>
                  <a:pt x="29580" y="2086667"/>
                </a:lnTo>
                <a:lnTo>
                  <a:pt x="51274" y="2125793"/>
                </a:lnTo>
                <a:lnTo>
                  <a:pt x="78065" y="2161299"/>
                </a:lnTo>
                <a:lnTo>
                  <a:pt x="109460" y="2192694"/>
                </a:lnTo>
                <a:lnTo>
                  <a:pt x="144966" y="2219485"/>
                </a:lnTo>
                <a:lnTo>
                  <a:pt x="184092" y="2241179"/>
                </a:lnTo>
                <a:lnTo>
                  <a:pt x="226344" y="2257284"/>
                </a:lnTo>
                <a:lnTo>
                  <a:pt x="271232" y="2267309"/>
                </a:lnTo>
                <a:lnTo>
                  <a:pt x="318261" y="2270760"/>
                </a:lnTo>
                <a:lnTo>
                  <a:pt x="1591309" y="2270760"/>
                </a:lnTo>
                <a:lnTo>
                  <a:pt x="1638339" y="2267309"/>
                </a:lnTo>
                <a:lnTo>
                  <a:pt x="1683227" y="2257284"/>
                </a:lnTo>
                <a:lnTo>
                  <a:pt x="1725479" y="2241179"/>
                </a:lnTo>
                <a:lnTo>
                  <a:pt x="1764605" y="2219485"/>
                </a:lnTo>
                <a:lnTo>
                  <a:pt x="1800111" y="2192694"/>
                </a:lnTo>
                <a:lnTo>
                  <a:pt x="1831506" y="2161299"/>
                </a:lnTo>
                <a:lnTo>
                  <a:pt x="1858297" y="2125793"/>
                </a:lnTo>
                <a:lnTo>
                  <a:pt x="1879991" y="2086667"/>
                </a:lnTo>
                <a:lnTo>
                  <a:pt x="1896096" y="2044415"/>
                </a:lnTo>
                <a:lnTo>
                  <a:pt x="1906121" y="1999527"/>
                </a:lnTo>
                <a:lnTo>
                  <a:pt x="1909572" y="1952498"/>
                </a:lnTo>
                <a:lnTo>
                  <a:pt x="1909572" y="318262"/>
                </a:lnTo>
                <a:lnTo>
                  <a:pt x="1906121" y="271232"/>
                </a:lnTo>
                <a:lnTo>
                  <a:pt x="1896096" y="226344"/>
                </a:lnTo>
                <a:lnTo>
                  <a:pt x="1879991" y="184092"/>
                </a:lnTo>
                <a:lnTo>
                  <a:pt x="1858297" y="144966"/>
                </a:lnTo>
                <a:lnTo>
                  <a:pt x="1831506" y="109460"/>
                </a:lnTo>
                <a:lnTo>
                  <a:pt x="1800111" y="78065"/>
                </a:lnTo>
                <a:lnTo>
                  <a:pt x="1764605" y="51274"/>
                </a:lnTo>
                <a:lnTo>
                  <a:pt x="1725479" y="29580"/>
                </a:lnTo>
                <a:lnTo>
                  <a:pt x="1683227" y="13475"/>
                </a:lnTo>
                <a:lnTo>
                  <a:pt x="1638339" y="3450"/>
                </a:lnTo>
                <a:lnTo>
                  <a:pt x="1591309" y="0"/>
                </a:lnTo>
                <a:close/>
              </a:path>
            </a:pathLst>
          </a:custGeom>
          <a:solidFill>
            <a:srgbClr val="2EBAD4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22401" y="4145992"/>
          <a:ext cx="11225527" cy="13181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739"/>
                <a:gridCol w="546100"/>
                <a:gridCol w="2019300"/>
                <a:gridCol w="447039"/>
                <a:gridCol w="1539240"/>
                <a:gridCol w="538479"/>
                <a:gridCol w="1762125"/>
                <a:gridCol w="570865"/>
                <a:gridCol w="1818640"/>
              </a:tblGrid>
              <a:tr h="255878">
                <a:tc>
                  <a:txBody>
                    <a:bodyPr/>
                    <a:lstStyle/>
                    <a:p>
                      <a:pPr marL="31750">
                        <a:lnSpc>
                          <a:spcPts val="1650"/>
                        </a:lnSpc>
                        <a:tabLst>
                          <a:tab pos="318135" algn="l"/>
                        </a:tabLst>
                      </a:pPr>
                      <a:r>
                        <a:rPr sz="1500" spc="735" dirty="0">
                          <a:latin typeface="Wingdings" panose="05000000000000000000"/>
                          <a:cs typeface="Wingdings" panose="05000000000000000000"/>
                        </a:rPr>
                        <a:t>⚫</a:t>
                      </a:r>
                      <a:r>
                        <a:rPr sz="1500" dirty="0" err="1">
                          <a:latin typeface="等线" panose="02010600030101010101" charset="-122"/>
                          <a:cs typeface="等线" panose="02010600030101010101" charset="-122"/>
                        </a:rPr>
                        <a:t>国家电子病历评</a:t>
                      </a:r>
                      <a:endParaRPr sz="1500" dirty="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ts val="1650"/>
                        </a:lnSpc>
                      </a:pPr>
                      <a:r>
                        <a:rPr sz="1500" dirty="0">
                          <a:latin typeface="Wingdings" panose="05000000000000000000"/>
                          <a:cs typeface="Wingdings" panose="05000000000000000000"/>
                        </a:rPr>
                        <a:t>⚫</a:t>
                      </a:r>
                      <a:endParaRPr sz="1500">
                        <a:latin typeface="Wingdings" panose="05000000000000000000"/>
                        <a:cs typeface="Wingdings" panose="0500000000000000000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650"/>
                        </a:lnSpc>
                      </a:pPr>
                      <a:r>
                        <a:rPr sz="1500" dirty="0">
                          <a:latin typeface="等线" panose="02010600030101010101" charset="-122"/>
                          <a:cs typeface="等线" panose="02010600030101010101" charset="-122"/>
                        </a:rPr>
                        <a:t>基层缺乏相应资质医</a:t>
                      </a:r>
                      <a:endParaRPr sz="15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1690"/>
                        </a:lnSpc>
                      </a:pPr>
                      <a:r>
                        <a:rPr sz="1500" dirty="0">
                          <a:latin typeface="Wingdings" panose="05000000000000000000"/>
                          <a:cs typeface="Wingdings" panose="05000000000000000000"/>
                        </a:rPr>
                        <a:t>⚫</a:t>
                      </a:r>
                      <a:endParaRPr sz="1500">
                        <a:latin typeface="Wingdings" panose="05000000000000000000"/>
                        <a:cs typeface="Wingdings" panose="0500000000000000000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690"/>
                        </a:lnSpc>
                      </a:pPr>
                      <a:r>
                        <a:rPr sz="1500" dirty="0">
                          <a:latin typeface="等线" panose="02010600030101010101" charset="-122"/>
                          <a:cs typeface="等线" panose="02010600030101010101" charset="-122"/>
                        </a:rPr>
                        <a:t>不能落实</a:t>
                      </a:r>
                      <a:r>
                        <a:rPr sz="1500" dirty="0">
                          <a:solidFill>
                            <a:srgbClr val="5B9BD4"/>
                          </a:solidFill>
                          <a:latin typeface="等线" panose="02010600030101010101" charset="-122"/>
                          <a:cs typeface="等线" panose="02010600030101010101" charset="-122"/>
                        </a:rPr>
                        <a:t>实名</a:t>
                      </a:r>
                      <a:endParaRPr sz="15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ts val="1670"/>
                        </a:lnSpc>
                      </a:pPr>
                      <a:r>
                        <a:rPr sz="1500" dirty="0">
                          <a:latin typeface="Wingdings" panose="05000000000000000000"/>
                          <a:cs typeface="Wingdings" panose="05000000000000000000"/>
                        </a:rPr>
                        <a:t>⚫</a:t>
                      </a:r>
                      <a:endParaRPr sz="1500">
                        <a:latin typeface="Wingdings" panose="05000000000000000000"/>
                        <a:cs typeface="Wingdings" panose="0500000000000000000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670"/>
                        </a:lnSpc>
                      </a:pPr>
                      <a:r>
                        <a:rPr sz="1500" dirty="0">
                          <a:latin typeface="等线" panose="02010600030101010101" charset="-122"/>
                          <a:cs typeface="等线" panose="02010600030101010101" charset="-122"/>
                        </a:rPr>
                        <a:t>患者无法知晓检</a:t>
                      </a:r>
                      <a:endParaRPr sz="15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1650"/>
                        </a:lnSpc>
                      </a:pPr>
                      <a:r>
                        <a:rPr sz="1500" dirty="0">
                          <a:latin typeface="Wingdings" panose="05000000000000000000"/>
                          <a:cs typeface="Wingdings" panose="05000000000000000000"/>
                        </a:rPr>
                        <a:t>⚫</a:t>
                      </a:r>
                      <a:endParaRPr sz="1500">
                        <a:latin typeface="Wingdings" panose="05000000000000000000"/>
                        <a:cs typeface="Wingdings" panose="0500000000000000000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650"/>
                        </a:lnSpc>
                      </a:pPr>
                      <a:r>
                        <a:rPr sz="1500" dirty="0">
                          <a:latin typeface="等线" panose="02010600030101010101" charset="-122"/>
                          <a:cs typeface="等线" panose="02010600030101010101" charset="-122"/>
                        </a:rPr>
                        <a:t>会议或者出差时，医</a:t>
                      </a:r>
                      <a:endParaRPr sz="15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/>
                </a:tc>
              </a:tr>
              <a:tr h="823087">
                <a:tc>
                  <a:txBody>
                    <a:bodyPr/>
                    <a:lstStyle/>
                    <a:p>
                      <a:pPr marL="318135">
                        <a:lnSpc>
                          <a:spcPts val="1800"/>
                        </a:lnSpc>
                      </a:pPr>
                      <a:r>
                        <a:rPr sz="1500" dirty="0">
                          <a:latin typeface="等线" panose="02010600030101010101" charset="-122"/>
                          <a:cs typeface="等线" panose="02010600030101010101" charset="-122"/>
                        </a:rPr>
                        <a:t>级、DRGs、绩</a:t>
                      </a:r>
                      <a:endParaRPr sz="15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  <a:p>
                      <a:pPr marL="3181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5" dirty="0">
                          <a:latin typeface="等线" panose="02010600030101010101" charset="-122"/>
                          <a:cs typeface="等线" panose="02010600030101010101" charset="-122"/>
                        </a:rPr>
                        <a:t>效考核、医疗核</a:t>
                      </a:r>
                      <a:endParaRPr sz="15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  <a:p>
                      <a:pPr marL="3181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dirty="0">
                          <a:latin typeface="等线" panose="02010600030101010101" charset="-122"/>
                          <a:cs typeface="等线" panose="02010600030101010101" charset="-122"/>
                        </a:rPr>
                        <a:t>心制度、互联互</a:t>
                      </a:r>
                      <a:endParaRPr sz="15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795"/>
                        </a:lnSpc>
                      </a:pPr>
                      <a:r>
                        <a:rPr sz="1500" dirty="0">
                          <a:latin typeface="等线" panose="02010600030101010101" charset="-122"/>
                          <a:cs typeface="等线" panose="02010600030101010101" charset="-122"/>
                        </a:rPr>
                        <a:t>生</a:t>
                      </a:r>
                      <a:endParaRPr sz="15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64135" algn="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Wingdings" panose="05000000000000000000"/>
                          <a:cs typeface="Wingdings" panose="05000000000000000000"/>
                        </a:rPr>
                        <a:t>⚫</a:t>
                      </a:r>
                      <a:endParaRPr sz="1500">
                        <a:latin typeface="Wingdings" panose="05000000000000000000"/>
                        <a:cs typeface="Wingdings" panose="0500000000000000000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00" dirty="0">
                          <a:solidFill>
                            <a:srgbClr val="5B9BD4"/>
                          </a:solidFill>
                          <a:latin typeface="等线" panose="02010600030101010101" charset="-122"/>
                          <a:cs typeface="等线" panose="02010600030101010101" charset="-122"/>
                        </a:rPr>
                        <a:t>就医</a:t>
                      </a:r>
                      <a:endParaRPr sz="15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  <a:p>
                      <a:pPr marL="71755" marR="316230">
                        <a:lnSpc>
                          <a:spcPct val="120000"/>
                        </a:lnSpc>
                      </a:pPr>
                      <a:r>
                        <a:rPr sz="1500" dirty="0">
                          <a:latin typeface="等线" panose="02010600030101010101" charset="-122"/>
                          <a:cs typeface="等线" panose="02010600030101010101" charset="-122"/>
                        </a:rPr>
                        <a:t>公安在逃人员 骗保人员不可</a:t>
                      </a:r>
                      <a:endParaRPr sz="15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500" dirty="0">
                          <a:latin typeface="等线" panose="02010600030101010101" charset="-122"/>
                          <a:cs typeface="等线" panose="02010600030101010101" charset="-122"/>
                        </a:rPr>
                        <a:t>查、检验、就诊</a:t>
                      </a:r>
                      <a:endParaRPr sz="15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  <a:p>
                      <a:pPr marL="71755" marR="348615">
                        <a:lnSpc>
                          <a:spcPct val="120000"/>
                        </a:lnSpc>
                      </a:pPr>
                      <a:r>
                        <a:rPr sz="1500" dirty="0">
                          <a:latin typeface="等线" panose="02010600030101010101" charset="-122"/>
                          <a:cs typeface="等线" panose="02010600030101010101" charset="-122"/>
                        </a:rPr>
                        <a:t>等时间，需要排 队耗时很久</a:t>
                      </a:r>
                      <a:endParaRPr sz="15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64135" algn="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Wingdings" panose="05000000000000000000"/>
                          <a:cs typeface="Wingdings" panose="05000000000000000000"/>
                        </a:rPr>
                        <a:t>⚫</a:t>
                      </a:r>
                      <a:endParaRPr sz="1500">
                        <a:latin typeface="Wingdings" panose="05000000000000000000"/>
                        <a:cs typeface="Wingdings" panose="0500000000000000000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795"/>
                        </a:lnSpc>
                      </a:pPr>
                      <a:r>
                        <a:rPr sz="1500" dirty="0">
                          <a:latin typeface="等线" panose="02010600030101010101" charset="-122"/>
                          <a:cs typeface="等线" panose="02010600030101010101" charset="-122"/>
                        </a:rPr>
                        <a:t>生无法实时了解患者</a:t>
                      </a:r>
                      <a:endParaRPr sz="15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5" dirty="0">
                          <a:latin typeface="等线" panose="02010600030101010101" charset="-122"/>
                          <a:cs typeface="等线" panose="02010600030101010101" charset="-122"/>
                        </a:rPr>
                        <a:t>情况，进行远程诊疗</a:t>
                      </a:r>
                      <a:endParaRPr sz="15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dirty="0">
                          <a:latin typeface="等线" panose="02010600030101010101" charset="-122"/>
                          <a:cs typeface="等线" panose="02010600030101010101" charset="-122"/>
                        </a:rPr>
                        <a:t>医护人员交接班效率</a:t>
                      </a:r>
                      <a:endParaRPr sz="15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/>
                </a:tc>
              </a:tr>
              <a:tr h="239203">
                <a:tc>
                  <a:txBody>
                    <a:bodyPr/>
                    <a:lstStyle/>
                    <a:p>
                      <a:pPr marL="318135">
                        <a:lnSpc>
                          <a:spcPts val="1785"/>
                        </a:lnSpc>
                      </a:pPr>
                      <a:r>
                        <a:rPr sz="1500" dirty="0">
                          <a:latin typeface="等线" panose="02010600030101010101" charset="-122"/>
                          <a:cs typeface="等线" panose="02010600030101010101" charset="-122"/>
                        </a:rPr>
                        <a:t>通标准</a:t>
                      </a:r>
                      <a:endParaRPr sz="15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750"/>
                        </a:lnSpc>
                        <a:spcBef>
                          <a:spcPts val="35"/>
                        </a:spcBef>
                      </a:pPr>
                      <a:r>
                        <a:rPr sz="1500" dirty="0">
                          <a:latin typeface="等线" panose="02010600030101010101" charset="-122"/>
                          <a:cs typeface="等线" panose="02010600030101010101" charset="-122"/>
                        </a:rPr>
                        <a:t>控</a:t>
                      </a:r>
                      <a:endParaRPr sz="150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785"/>
                        </a:lnSpc>
                      </a:pPr>
                      <a:r>
                        <a:rPr sz="1500" dirty="0">
                          <a:latin typeface="等线" panose="02010600030101010101" charset="-122"/>
                          <a:cs typeface="等线" panose="02010600030101010101" charset="-122"/>
                        </a:rPr>
                        <a:t>低</a:t>
                      </a:r>
                      <a:endParaRPr sz="1500" dirty="0">
                        <a:latin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9818369" y="1986534"/>
            <a:ext cx="1397000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医生不能随时 随地查看患者 健康状况进行 诊疗；医护交 接班费时费力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85" y="1038605"/>
            <a:ext cx="12113895" cy="0"/>
          </a:xfrm>
          <a:custGeom>
            <a:avLst/>
            <a:gdLst/>
            <a:ahLst/>
            <a:cxnLst/>
            <a:rect l="l" t="t" r="r" b="b"/>
            <a:pathLst>
              <a:path w="12113895">
                <a:moveTo>
                  <a:pt x="0" y="0"/>
                </a:moveTo>
                <a:lnTo>
                  <a:pt x="12113514" y="0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1451" y="344735"/>
            <a:ext cx="47339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71C7"/>
                </a:solidFill>
              </a:rPr>
              <a:t>项目背景</a:t>
            </a:r>
            <a:r>
              <a:rPr sz="2400" i="0" spc="-5" dirty="0">
                <a:solidFill>
                  <a:srgbClr val="3B71C7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dirty="0">
                <a:solidFill>
                  <a:srgbClr val="3B71C7"/>
                </a:solidFill>
              </a:rPr>
              <a:t>产品方案实现目标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6364" y="2031873"/>
            <a:ext cx="881380" cy="753110"/>
          </a:xfrm>
          <a:custGeom>
            <a:avLst/>
            <a:gdLst/>
            <a:ahLst/>
            <a:cxnLst/>
            <a:rect l="l" t="t" r="r" b="b"/>
            <a:pathLst>
              <a:path w="881379" h="753110">
                <a:moveTo>
                  <a:pt x="440436" y="0"/>
                </a:moveTo>
                <a:lnTo>
                  <a:pt x="0" y="376427"/>
                </a:lnTo>
                <a:lnTo>
                  <a:pt x="440436" y="752855"/>
                </a:lnTo>
                <a:lnTo>
                  <a:pt x="880871" y="376427"/>
                </a:lnTo>
                <a:lnTo>
                  <a:pt x="440436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83704" y="2244090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02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85508" y="2944750"/>
            <a:ext cx="879475" cy="698500"/>
          </a:xfrm>
          <a:custGeom>
            <a:avLst/>
            <a:gdLst/>
            <a:ahLst/>
            <a:cxnLst/>
            <a:rect l="l" t="t" r="r" b="b"/>
            <a:pathLst>
              <a:path w="879475" h="698500">
                <a:moveTo>
                  <a:pt x="439673" y="0"/>
                </a:moveTo>
                <a:lnTo>
                  <a:pt x="0" y="348996"/>
                </a:lnTo>
                <a:lnTo>
                  <a:pt x="439673" y="697992"/>
                </a:lnTo>
                <a:lnTo>
                  <a:pt x="879347" y="348996"/>
                </a:lnTo>
                <a:lnTo>
                  <a:pt x="439673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292594" y="3129280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03</a:t>
            </a:r>
            <a:endParaRPr sz="1800" dirty="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22729" y="2986881"/>
            <a:ext cx="721084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人脸识别提高患者就诊效率，实现患者 </a:t>
            </a:r>
            <a:r>
              <a:rPr sz="1800" dirty="0">
                <a:solidFill>
                  <a:srgbClr val="4471C4"/>
                </a:solidFill>
                <a:latin typeface="等线" panose="02010600030101010101" charset="-122"/>
                <a:cs typeface="等线" panose="02010600030101010101" charset="-122"/>
              </a:rPr>
              <a:t>实名就医，防止骗保</a:t>
            </a:r>
            <a:endParaRPr sz="1800" dirty="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85508" y="3773805"/>
            <a:ext cx="879475" cy="696595"/>
          </a:xfrm>
          <a:custGeom>
            <a:avLst/>
            <a:gdLst/>
            <a:ahLst/>
            <a:cxnLst/>
            <a:rect l="l" t="t" r="r" b="b"/>
            <a:pathLst>
              <a:path w="879475" h="696595">
                <a:moveTo>
                  <a:pt x="439673" y="0"/>
                </a:moveTo>
                <a:lnTo>
                  <a:pt x="0" y="348234"/>
                </a:lnTo>
                <a:lnTo>
                  <a:pt x="439673" y="696468"/>
                </a:lnTo>
                <a:lnTo>
                  <a:pt x="879347" y="348234"/>
                </a:lnTo>
                <a:lnTo>
                  <a:pt x="439673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292594" y="3957955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04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23831" y="3823978"/>
            <a:ext cx="747772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统一预约平台实现患者便捷就医，就诊 </a:t>
            </a:r>
            <a:r>
              <a:rPr sz="1800" dirty="0">
                <a:solidFill>
                  <a:srgbClr val="4471C4"/>
                </a:solidFill>
                <a:latin typeface="等线" panose="02010600030101010101" charset="-122"/>
                <a:cs typeface="等线" panose="02010600030101010101" charset="-122"/>
              </a:rPr>
              <a:t>全程预约</a:t>
            </a:r>
            <a:endParaRPr sz="1800" dirty="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73316" y="4580002"/>
            <a:ext cx="881380" cy="698500"/>
          </a:xfrm>
          <a:custGeom>
            <a:avLst/>
            <a:gdLst/>
            <a:ahLst/>
            <a:cxnLst/>
            <a:rect l="l" t="t" r="r" b="b"/>
            <a:pathLst>
              <a:path w="881379" h="698500">
                <a:moveTo>
                  <a:pt x="440436" y="0"/>
                </a:moveTo>
                <a:lnTo>
                  <a:pt x="0" y="348996"/>
                </a:lnTo>
                <a:lnTo>
                  <a:pt x="440436" y="697992"/>
                </a:lnTo>
                <a:lnTo>
                  <a:pt x="880871" y="348996"/>
                </a:lnTo>
                <a:lnTo>
                  <a:pt x="440436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281291" y="4765421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05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10042" y="4765421"/>
            <a:ext cx="692280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智慧病房提高医护人员工作效率，提高 患者满意度</a:t>
            </a:r>
            <a:endParaRPr sz="1800" dirty="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5508" y="5436490"/>
            <a:ext cx="879475" cy="698500"/>
          </a:xfrm>
          <a:custGeom>
            <a:avLst/>
            <a:gdLst/>
            <a:ahLst/>
            <a:cxnLst/>
            <a:rect l="l" t="t" r="r" b="b"/>
            <a:pathLst>
              <a:path w="879475" h="698500">
                <a:moveTo>
                  <a:pt x="439673" y="0"/>
                </a:moveTo>
                <a:lnTo>
                  <a:pt x="0" y="348996"/>
                </a:lnTo>
                <a:lnTo>
                  <a:pt x="439673" y="697992"/>
                </a:lnTo>
                <a:lnTo>
                  <a:pt x="879347" y="348996"/>
                </a:lnTo>
                <a:lnTo>
                  <a:pt x="439673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292594" y="5621605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06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10042" y="5576494"/>
            <a:ext cx="4140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掌上医院让患者能够随时获取诊疗信息； 医生随时随地查看患者健康状况</a:t>
            </a:r>
            <a:endParaRPr sz="1800" dirty="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65696" y="1083946"/>
            <a:ext cx="881380" cy="753110"/>
          </a:xfrm>
          <a:custGeom>
            <a:avLst/>
            <a:gdLst/>
            <a:ahLst/>
            <a:cxnLst/>
            <a:rect l="l" t="t" r="r" b="b"/>
            <a:pathLst>
              <a:path w="881379" h="753110">
                <a:moveTo>
                  <a:pt x="440435" y="0"/>
                </a:moveTo>
                <a:lnTo>
                  <a:pt x="0" y="376427"/>
                </a:lnTo>
                <a:lnTo>
                  <a:pt x="440435" y="752855"/>
                </a:lnTo>
                <a:lnTo>
                  <a:pt x="880872" y="376427"/>
                </a:lnTo>
                <a:lnTo>
                  <a:pt x="440435" y="0"/>
                </a:lnTo>
                <a:close/>
              </a:path>
            </a:pathLst>
          </a:custGeom>
          <a:solidFill>
            <a:srgbClr val="3A8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273035" y="1295909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等线" panose="02010600030101010101" charset="-122"/>
                <a:cs typeface="等线" panose="02010600030101010101" charset="-122"/>
              </a:rPr>
              <a:t>01</a:t>
            </a:r>
            <a:endParaRPr sz="18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12708" y="1161415"/>
            <a:ext cx="712086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32004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贯穿国家各项政策、标准、规范、实 现</a:t>
            </a:r>
            <a:r>
              <a:rPr sz="1800" dirty="0">
                <a:solidFill>
                  <a:srgbClr val="4471C4"/>
                </a:solidFill>
                <a:latin typeface="等线" panose="02010600030101010101" charset="-122"/>
                <a:cs typeface="等线" panose="02010600030101010101" charset="-122"/>
              </a:rPr>
              <a:t>医疗核心管理制度信息化管理</a:t>
            </a:r>
            <a:r>
              <a:rPr sz="1800" dirty="0">
                <a:latin typeface="等线" panose="02010600030101010101" charset="-122"/>
                <a:cs typeface="等线" panose="02010600030101010101" charset="-122"/>
              </a:rPr>
              <a:t>，提 </a:t>
            </a:r>
            <a:r>
              <a:rPr sz="1800" dirty="0" err="1">
                <a:latin typeface="等线" panose="02010600030101010101" charset="-122"/>
                <a:cs typeface="等线" panose="02010600030101010101" charset="-122"/>
              </a:rPr>
              <a:t>高医院管理、运营水平</a:t>
            </a:r>
            <a:endParaRPr sz="1800" dirty="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122729" y="2039404"/>
            <a:ext cx="7120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85"/>
              </a:spcBef>
            </a:pPr>
            <a:r>
              <a:rPr lang="zh-CN" altLang="en-US" sz="1800" dirty="0">
                <a:latin typeface="等线" panose="02010600030101010101" charset="-122"/>
                <a:cs typeface="等线" panose="02010600030101010101" charset="-122"/>
              </a:rPr>
              <a:t>新</a:t>
            </a:r>
            <a:r>
              <a:rPr lang="en-US" altLang="zh-CN" sz="1800" spc="-5" dirty="0">
                <a:latin typeface="等线" panose="02010600030101010101" charset="-122"/>
                <a:cs typeface="等线" panose="02010600030101010101" charset="-122"/>
              </a:rPr>
              <a:t>e</a:t>
            </a:r>
            <a:r>
              <a:rPr lang="zh-CN" altLang="en-US" sz="1800" dirty="0">
                <a:latin typeface="等线" panose="02010600030101010101" charset="-122"/>
                <a:cs typeface="等线" panose="02010600030101010101" charset="-122"/>
              </a:rPr>
              <a:t>代医院信息管理系统，实现医联体、 医共体资源共享、业务联动；</a:t>
            </a:r>
            <a:r>
              <a:rPr lang="zh-CN" altLang="en-US" sz="1800" dirty="0">
                <a:solidFill>
                  <a:srgbClr val="4471C4"/>
                </a:solidFill>
                <a:latin typeface="等线" panose="02010600030101010101" charset="-122"/>
                <a:cs typeface="等线" panose="02010600030101010101" charset="-122"/>
              </a:rPr>
              <a:t>医疗数</a:t>
            </a:r>
            <a:r>
              <a:rPr lang="zh-CN" altLang="en-US" sz="1800" spc="-5" dirty="0">
                <a:solidFill>
                  <a:srgbClr val="4471C4"/>
                </a:solidFill>
                <a:latin typeface="等线" panose="02010600030101010101" charset="-122"/>
                <a:cs typeface="等线" panose="02010600030101010101" charset="-122"/>
              </a:rPr>
              <a:t>据全闭环管理</a:t>
            </a:r>
            <a:endParaRPr lang="zh-CN" altLang="en-US" sz="1800" dirty="0">
              <a:latin typeface="等线" panose="02010600030101010101" charset="-122"/>
              <a:cs typeface="等线" panose="0201060003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EMPLATE_CATEGORY" val="diagram"/>
  <p:tag name="KSO_WM_TEMPLATE_INDEX" val="160284"/>
  <p:tag name="KSO_WM_UNIT_TYPE" val="n_h_f"/>
  <p:tag name="KSO_WM_UNIT_INDEX" val="1_2_4"/>
  <p:tag name="KSO_WM_UNIT_ID" val="258*n_h_f*1_2_4"/>
  <p:tag name="KSO_WM_UNIT_CLEAR" val="1"/>
  <p:tag name="KSO_WM_UNIT_LAYERLEVEL" val="1_1_1"/>
  <p:tag name="KSO_WM_UNIT_VALUE" val="24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n1-1"/>
  <p:tag name="KSO_WM_TAG_VERSION" val="1.0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TEMPLATE_CATEGORY" val="diagram"/>
  <p:tag name="KSO_WM_TEMPLATE_INDEX" val="160284"/>
  <p:tag name="KSO_WM_UNIT_TYPE" val="n_h_f"/>
  <p:tag name="KSO_WM_UNIT_INDEX" val="1_2_2"/>
  <p:tag name="KSO_WM_UNIT_ID" val="258*n_h_f*1_2_2"/>
  <p:tag name="KSO_WM_UNIT_CLEAR" val="1"/>
  <p:tag name="KSO_WM_UNIT_LAYERLEVEL" val="1_1_1"/>
  <p:tag name="KSO_WM_UNIT_VALUE" val="24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n1-1"/>
  <p:tag name="KSO_WM_TAG_VERSION" val="1.0"/>
  <p:tag name="KSO_WM_UNIT_TEXT_FILL_FORE_SCHEMECOLOR_INDEX" val="13"/>
  <p:tag name="KSO_WM_UNIT_TEXT_FILL_TYPE" val="1"/>
</p:tagLst>
</file>

<file path=ppt/tags/tag102.xml><?xml version="1.0" encoding="utf-8"?>
<p:tagLst xmlns:p="http://schemas.openxmlformats.org/presentationml/2006/main">
  <p:tag name="KSO_WM_TEMPLATE_CATEGORY" val="diagram"/>
  <p:tag name="KSO_WM_TEMPLATE_INDEX" val="160284"/>
  <p:tag name="KSO_WM_UNIT_TYPE" val="n_h_f"/>
  <p:tag name="KSO_WM_UNIT_INDEX" val="1_2_3"/>
  <p:tag name="KSO_WM_UNIT_ID" val="258*n_h_f*1_2_3"/>
  <p:tag name="KSO_WM_UNIT_CLEAR" val="1"/>
  <p:tag name="KSO_WM_UNIT_LAYERLEVEL" val="1_1_1"/>
  <p:tag name="KSO_WM_UNIT_VALUE" val="24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n1-1"/>
  <p:tag name="KSO_WM_TAG_VERSION" val="1.0"/>
  <p:tag name="KSO_WM_UNIT_TEXT_FILL_FORE_SCHEMECOLOR_INDEX" val="13"/>
  <p:tag name="KSO_WM_UNIT_TEXT_FILL_TYPE" val="1"/>
</p:tagLst>
</file>

<file path=ppt/tags/tag103.xml><?xml version="1.0" encoding="utf-8"?>
<p:tagLst xmlns:p="http://schemas.openxmlformats.org/presentationml/2006/main">
  <p:tag name="KSO_WM_TEMPLATE_CATEGORY" val="diagram"/>
  <p:tag name="KSO_WM_TEMPLATE_INDEX" val="160284"/>
  <p:tag name="KSO_WM_UNIT_TYPE" val="n_i"/>
  <p:tag name="KSO_WM_UNIT_INDEX" val="1_1"/>
  <p:tag name="KSO_WM_UNIT_ID" val="258*n_i*1_1"/>
  <p:tag name="KSO_WM_UNIT_CLEAR" val="1"/>
  <p:tag name="KSO_WM_UNIT_LAYERLEVEL" val="1_1"/>
  <p:tag name="KSO_WM_BEAUTIFY_FLAG" val="#wm#"/>
  <p:tag name="KSO_WM_DIAGRAM_GROUP_CODE" val="n1-1"/>
  <p:tag name="KSO_WM_TAG_VERSION" val="1.0"/>
  <p:tag name="KSO_WM_UNIT_FILL_FORE_SCHEMECOLOR_INDEX" val="5"/>
  <p:tag name="KSO_WM_UNIT_FILL_TYPE" val="1"/>
</p:tagLst>
</file>

<file path=ppt/tags/tag104.xml><?xml version="1.0" encoding="utf-8"?>
<p:tagLst xmlns:p="http://schemas.openxmlformats.org/presentationml/2006/main">
  <p:tag name="KSO_WM_TEMPLATE_CATEGORY" val="diagram"/>
  <p:tag name="KSO_WM_TEMPLATE_INDEX" val="160284"/>
  <p:tag name="KSO_WM_UNIT_TYPE" val="n_h_a"/>
  <p:tag name="KSO_WM_UNIT_INDEX" val="1_2_4"/>
  <p:tag name="KSO_WM_UNIT_ID" val="258*n_h_a*1_2_4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" val="AMET"/>
  <p:tag name="KSO_WM_BEAUTIFY_FLAG" val="#wm#"/>
  <p:tag name="KSO_WM_DIAGRAM_GROUP_CODE" val="n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05.xml><?xml version="1.0" encoding="utf-8"?>
<p:tagLst xmlns:p="http://schemas.openxmlformats.org/presentationml/2006/main">
  <p:tag name="KSO_WM_TEMPLATE_CATEGORY" val="diagram"/>
  <p:tag name="KSO_WM_TEMPLATE_INDEX" val="160284"/>
  <p:tag name="KSO_WM_UNIT_TYPE" val="n_i"/>
  <p:tag name="KSO_WM_UNIT_INDEX" val="1_2"/>
  <p:tag name="KSO_WM_UNIT_ID" val="258*n_i*1_2"/>
  <p:tag name="KSO_WM_UNIT_CLEAR" val="1"/>
  <p:tag name="KSO_WM_UNIT_LAYERLEVEL" val="1_1"/>
  <p:tag name="KSO_WM_BEAUTIFY_FLAG" val="#wm#"/>
  <p:tag name="KSO_WM_DIAGRAM_GROUP_CODE" val="n1-1"/>
  <p:tag name="KSO_WM_TAG_VERSION" val="1.0"/>
  <p:tag name="KSO_WM_UNIT_FILL_FORE_SCHEMECOLOR_INDEX" val="5"/>
  <p:tag name="KSO_WM_UNIT_FILL_TYPE" val="1"/>
</p:tagLst>
</file>

<file path=ppt/tags/tag106.xml><?xml version="1.0" encoding="utf-8"?>
<p:tagLst xmlns:p="http://schemas.openxmlformats.org/presentationml/2006/main">
  <p:tag name="KSO_WM_TEMPLATE_CATEGORY" val="diagram"/>
  <p:tag name="KSO_WM_TEMPLATE_INDEX" val="160284"/>
  <p:tag name="KSO_WM_UNIT_TYPE" val="n_h_a"/>
  <p:tag name="KSO_WM_UNIT_INDEX" val="1_2_2"/>
  <p:tag name="KSO_WM_UNIT_ID" val="258*n_h_a*1_2_2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" val="AMET"/>
  <p:tag name="KSO_WM_BEAUTIFY_FLAG" val="#wm#"/>
  <p:tag name="KSO_WM_DIAGRAM_GROUP_CODE" val="n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07.xml><?xml version="1.0" encoding="utf-8"?>
<p:tagLst xmlns:p="http://schemas.openxmlformats.org/presentationml/2006/main">
  <p:tag name="KSO_WM_TEMPLATE_CATEGORY" val="diagram"/>
  <p:tag name="KSO_WM_TEMPLATE_INDEX" val="160284"/>
  <p:tag name="KSO_WM_UNIT_TYPE" val="n_i"/>
  <p:tag name="KSO_WM_UNIT_INDEX" val="1_3"/>
  <p:tag name="KSO_WM_UNIT_ID" val="258*n_i*1_3"/>
  <p:tag name="KSO_WM_UNIT_CLEAR" val="1"/>
  <p:tag name="KSO_WM_UNIT_LAYERLEVEL" val="1_1"/>
  <p:tag name="KSO_WM_BEAUTIFY_FLAG" val="#wm#"/>
  <p:tag name="KSO_WM_DIAGRAM_GROUP_CODE" val="n1-1"/>
  <p:tag name="KSO_WM_TAG_VERSION" val="1.0"/>
  <p:tag name="KSO_WM_UNIT_FILL_FORE_SCHEMECOLOR_INDEX" val="5"/>
  <p:tag name="KSO_WM_UNIT_FILL_TYPE" val="1"/>
</p:tagLst>
</file>

<file path=ppt/tags/tag108.xml><?xml version="1.0" encoding="utf-8"?>
<p:tagLst xmlns:p="http://schemas.openxmlformats.org/presentationml/2006/main">
  <p:tag name="KSO_WM_TEMPLATE_CATEGORY" val="diagram"/>
  <p:tag name="KSO_WM_TEMPLATE_INDEX" val="160284"/>
  <p:tag name="KSO_WM_UNIT_TYPE" val="n_h_a"/>
  <p:tag name="KSO_WM_UNIT_INDEX" val="1_2_3"/>
  <p:tag name="KSO_WM_UNIT_ID" val="258*n_h_a*1_2_3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" val="AMET"/>
  <p:tag name="KSO_WM_BEAUTIFY_FLAG" val="#wm#"/>
  <p:tag name="KSO_WM_DIAGRAM_GROUP_CODE" val="n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09.xml><?xml version="1.0" encoding="utf-8"?>
<p:tagLst xmlns:p="http://schemas.openxmlformats.org/presentationml/2006/main">
  <p:tag name="KSO_WM_TEMPLATE_CATEGORY" val="diagram"/>
  <p:tag name="KSO_WM_TEMPLATE_INDEX" val="160284"/>
  <p:tag name="KSO_WM_UNIT_TYPE" val="n_i"/>
  <p:tag name="KSO_WM_UNIT_INDEX" val="1_4"/>
  <p:tag name="KSO_WM_UNIT_ID" val="258*n_i*1_4"/>
  <p:tag name="KSO_WM_UNIT_CLEAR" val="1"/>
  <p:tag name="KSO_WM_UNIT_LAYERLEVEL" val="1_1"/>
  <p:tag name="KSO_WM_BEAUTIFY_FLAG" val="#wm#"/>
  <p:tag name="KSO_WM_DIAGRAM_GROUP_CODE" val="n1-1"/>
  <p:tag name="KSO_WM_TAG_VERSION" val="1.0"/>
  <p:tag name="KSO_WM_UNIT_FILL_FORE_SCHEMECOLOR_INDEX" val="5"/>
  <p:tag name="KSO_WM_UNI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EMPLATE_CATEGORY" val="diagram"/>
  <p:tag name="KSO_WM_TEMPLATE_INDEX" val="160284"/>
  <p:tag name="KSO_WM_UNIT_TYPE" val="n_h_a"/>
  <p:tag name="KSO_WM_UNIT_INDEX" val="1_2_1"/>
  <p:tag name="KSO_WM_UNIT_ID" val="258*n_h_a*1_2_1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" val="AMET"/>
  <p:tag name="KSO_WM_BEAUTIFY_FLAG" val="#wm#"/>
  <p:tag name="KSO_WM_DIAGRAM_GROUP_CODE" val="n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11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12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13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14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15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16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17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18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19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21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22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23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24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25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26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27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28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29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31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32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33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34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35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36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37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38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39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TEMPLATE_CATEGORY" val="custom"/>
  <p:tag name="KSO_WM_TEMPLATE_INDEX" val="20204428"/>
</p:tagLst>
</file>

<file path=ppt/tags/tag141.xml><?xml version="1.0" encoding="utf-8"?>
<p:tagLst xmlns:p="http://schemas.openxmlformats.org/presentationml/2006/main">
  <p:tag name="COMMONDATA" val="eyJoZGlkIjoiNTJhZGFiNTVjZDM2MDFkMjZmNWY4MGExZDA5MjljZTY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5.xml><?xml version="1.0" encoding="utf-8"?>
<p:tagLst xmlns:p="http://schemas.openxmlformats.org/presentationml/2006/main">
  <p:tag name="KSO_WM_UNIT_TYPE" val="i"/>
  <p:tag name="KSO_WM_UNIT_SUBTYPE" val="h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LAYERLEVEL" val="1"/>
  <p:tag name="KSO_WM_TAG_VERSION" val="1.0"/>
  <p:tag name="KSO_WM_BEAUTIFY_FLAG" val="#wm#"/>
  <p:tag name="KSO_WM_UNIT_BK_DARK_LIGHT" val="2"/>
  <p:tag name="KSO_WM_SLIDE_BACKGROUND_TYPE" val="leftRight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2.xml><?xml version="1.0" encoding="utf-8"?>
<p:tagLst xmlns:p="http://schemas.openxmlformats.org/presentationml/2006/main">
  <p:tag name="KSO_WM_UNIT_TYPE" val="i"/>
  <p:tag name="KSO_WM_UNIT_SUBTYPE" val="h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LAYERLEVEL" val="1"/>
  <p:tag name="KSO_WM_TAG_VERSION" val="1.0"/>
  <p:tag name="KSO_WM_BEAUTIFY_FLAG" val="#wm#"/>
  <p:tag name="KSO_WM_UNIT_BK_DARK_LIGHT" val="2"/>
  <p:tag name="KSO_WM_SLIDE_BACKGROUND_TYPE" val="topBottom"/>
  <p:tag name="KSO_WM_SLIDE_BK_DARK_LIGHT" val="2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9.xml><?xml version="1.0" encoding="utf-8"?>
<p:tagLst xmlns:p="http://schemas.openxmlformats.org/presentationml/2006/main">
  <p:tag name="KSO_WM_UNIT_TYPE" val="i"/>
  <p:tag name="KSO_WM_UNIT_SUBTYPE" val="h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LAYERLEVEL" val="1"/>
  <p:tag name="KSO_WM_TAG_VERSION" val="1.0"/>
  <p:tag name="KSO_WM_BEAUTIFY_FLAG" val="#wm#"/>
  <p:tag name="KSO_WM_UNIT_BK_DARK_LIGHT" val="2"/>
  <p:tag name="KSO_WM_SLIDE_BACKGROUND_TYPE" val="bottomTop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6.xml><?xml version="1.0" encoding="utf-8"?>
<p:tagLst xmlns:p="http://schemas.openxmlformats.org/presentationml/2006/main">
  <p:tag name="KSO_WM_UNIT_TYPE" val="i"/>
  <p:tag name="KSO_WM_UNIT_SUBTYPE" val="h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LAYERLEVEL" val="1"/>
  <p:tag name="KSO_WM_TAG_VERSION" val="1.0"/>
  <p:tag name="KSO_WM_BEAUTIFY_FLAG" val="#wm#"/>
  <p:tag name="KSO_WM_UNIT_BK_DARK_LIGHT" val="2"/>
  <p:tag name="KSO_WM_SLIDE_BACKGROUND_TYPE" val="navigation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TYPE" val="i"/>
  <p:tag name="KSO_WM_UNIT_SUBTYPE" val="h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LAYERLEVEL" val="1"/>
  <p:tag name="KSO_WM_TAG_VERSION" val="1.0"/>
  <p:tag name="KSO_WM_BEAUTIFY_FLAG" val="#wm#"/>
  <p:tag name="KSO_WM_UNIT_BK_DARK_LIGHT" val="2"/>
  <p:tag name="KSO_WM_SLIDE_BACKGROUND_TYPE" val="belt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28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28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7、9、12、15、16、21、24、25、26、27、28、31、35、39、44、46、47、48"/>
  <p:tag name="KSO_WM_TAG_VERSION" val="1.0"/>
  <p:tag name="KSO_WM_BEAUTIFY_FLAG" val="#wm#"/>
  <p:tag name="KSO_WM_TEMPLATE_CATEGORY" val="custom"/>
  <p:tag name="KSO_WM_TEMPLATE_INDEX" val="20204428"/>
  <p:tag name="KSO_WM_TEMPLATE_MASTER_TYPE" val="1"/>
</p:tagLst>
</file>

<file path=ppt/tags/tag97.xml><?xml version="1.0" encoding="utf-8"?>
<p:tagLst xmlns:p="http://schemas.openxmlformats.org/presentationml/2006/main">
  <p:tag name="KSO_WM_TEMPLATE_CATEGORY" val="diagram"/>
  <p:tag name="KSO_WM_TEMPLATE_INDEX" val="160284"/>
  <p:tag name="KSO_WM_UNIT_TYPE" val="a"/>
  <p:tag name="KSO_WM_UNIT_INDEX" val="1"/>
  <p:tag name="KSO_WM_UNIT_ID" val="258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1"/>
  <p:tag name="KSO_WM_BEAUTIFY_FLAG" val="#wm#"/>
  <p:tag name="KSO_WM_UNIT_PRESET_TEXT_INDEX" val="3"/>
  <p:tag name="KSO_WM_UNIT_PRESET_TEXT_LEN" val="24"/>
  <p:tag name="KSO_WM_TAG_VERSION" val="1.0"/>
</p:tagLst>
</file>

<file path=ppt/tags/tag98.xml><?xml version="1.0" encoding="utf-8"?>
<p:tagLst xmlns:p="http://schemas.openxmlformats.org/presentationml/2006/main">
  <p:tag name="KSO_WM_TEMPLATE_CATEGORY" val="diagram"/>
  <p:tag name="KSO_WM_TEMPLATE_INDEX" val="160284"/>
  <p:tag name="KSO_WM_UNIT_TYPE" val="n_h_f"/>
  <p:tag name="KSO_WM_UNIT_INDEX" val="1_1_1"/>
  <p:tag name="KSO_WM_UNIT_ID" val="258*n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" val="LOREM"/>
  <p:tag name="KSO_WM_BEAUTIFY_FLAG" val="#wm#"/>
  <p:tag name="KSO_WM_DIAGRAM_GROUP_CODE" val="n1-1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99.xml><?xml version="1.0" encoding="utf-8"?>
<p:tagLst xmlns:p="http://schemas.openxmlformats.org/presentationml/2006/main">
  <p:tag name="KSO_WM_TEMPLATE_CATEGORY" val="diagram"/>
  <p:tag name="KSO_WM_TEMPLATE_INDEX" val="160284"/>
  <p:tag name="KSO_WM_UNIT_TYPE" val="n_h_f"/>
  <p:tag name="KSO_WM_UNIT_INDEX" val="1_2_1"/>
  <p:tag name="KSO_WM_UNIT_ID" val="258*n_h_f*1_2_1"/>
  <p:tag name="KSO_WM_UNIT_CLEAR" val="1"/>
  <p:tag name="KSO_WM_UNIT_LAYERLEVEL" val="1_1_1"/>
  <p:tag name="KSO_WM_UNIT_VALUE" val="16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n1-1"/>
  <p:tag name="KSO_WM_TAG_VERSION" val="1.0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j5rqsi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4428">
      <a:dk1>
        <a:srgbClr val="000000"/>
      </a:dk1>
      <a:lt1>
        <a:srgbClr val="FFFFFF"/>
      </a:lt1>
      <a:dk2>
        <a:srgbClr val="EFEAEA"/>
      </a:dk2>
      <a:lt2>
        <a:srgbClr val="FCFBFB"/>
      </a:lt2>
      <a:accent1>
        <a:srgbClr val="D45958"/>
      </a:accent1>
      <a:accent2>
        <a:srgbClr val="BB5971"/>
      </a:accent2>
      <a:accent3>
        <a:srgbClr val="A3598A"/>
      </a:accent3>
      <a:accent4>
        <a:srgbClr val="8A58A2"/>
      </a:accent4>
      <a:accent5>
        <a:srgbClr val="9D8BCF"/>
      </a:accent5>
      <a:accent6>
        <a:srgbClr val="6D6DD9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5524</Words>
  <Application>WPS 演示</Application>
  <PresentationFormat>宽屏</PresentationFormat>
  <Paragraphs>1055</Paragraphs>
  <Slides>40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65" baseType="lpstr">
      <vt:lpstr>Arial</vt:lpstr>
      <vt:lpstr>宋体</vt:lpstr>
      <vt:lpstr>Wingdings</vt:lpstr>
      <vt:lpstr>微软雅黑</vt:lpstr>
      <vt:lpstr>汉仪旗黑-85S</vt:lpstr>
      <vt:lpstr>黑体</vt:lpstr>
      <vt:lpstr>等线</vt:lpstr>
      <vt:lpstr>Impact</vt:lpstr>
      <vt:lpstr>Gill Sans Light</vt:lpstr>
      <vt:lpstr>华文楷体</vt:lpstr>
      <vt:lpstr>Times New Roman</vt:lpstr>
      <vt:lpstr>Gill Sans</vt:lpstr>
      <vt:lpstr>Source Sans Pro Light</vt:lpstr>
      <vt:lpstr>Calibri Light</vt:lpstr>
      <vt:lpstr>Wingdings</vt:lpstr>
      <vt:lpstr>Times New Roman</vt:lpstr>
      <vt:lpstr>Arial Unicode MS</vt:lpstr>
      <vt:lpstr>Calibri</vt:lpstr>
      <vt:lpstr>Arial</vt:lpstr>
      <vt:lpstr>Eras Bold ITC</vt:lpstr>
      <vt:lpstr>NumberOnly</vt:lpstr>
      <vt:lpstr>Segoe Print</vt:lpstr>
      <vt:lpstr>Gill Sans MT</vt:lpstr>
      <vt:lpstr>1_自定义设计方案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项目背景-医院面临问题</vt:lpstr>
      <vt:lpstr>项目背景-产品方案实现目标</vt:lpstr>
      <vt:lpstr>PowerPoint 演示文稿</vt:lpstr>
      <vt:lpstr>PowerPoint 演示文稿</vt:lpstr>
      <vt:lpstr>解决方案-产品优势</vt:lpstr>
      <vt:lpstr>新e代医院信息管理系统-产品简介</vt:lpstr>
      <vt:lpstr>新e代医院信息管理系统-面向医联体/医共体	统一人/财/物管理</vt:lpstr>
      <vt:lpstr>新e代医院信息管理系统-全闭环管理</vt:lpstr>
      <vt:lpstr>新e代医院信息管理系统-集成电子病历标准</vt:lpstr>
      <vt:lpstr>新e代医院信息管理系统-集成医疗核心制度管理规范</vt:lpstr>
      <vt:lpstr>新e代医院信息管理系统-即时消息提醒</vt:lpstr>
      <vt:lpstr>新e代医院信息管理系统-系统灵活配置</vt:lpstr>
      <vt:lpstr>新e代医院信息管理系统-产品例图-门诊挂号</vt:lpstr>
      <vt:lpstr>新e代医院信息管理系统-产品例图-门诊医生工作站</vt:lpstr>
      <vt:lpstr>新e代医院信息管理系统-产品例图-住院护士工作站（通用）</vt:lpstr>
      <vt:lpstr>新e代医院信息管理系统-产品价值</vt:lpstr>
      <vt:lpstr>一“脸”通-产品简介</vt:lpstr>
      <vt:lpstr>一“脸”通-产品价值</vt:lpstr>
      <vt:lpstr>智慧病房-产品简介</vt:lpstr>
      <vt:lpstr>智慧病房-护士站场景图</vt:lpstr>
      <vt:lpstr>智慧病房-病床场景图</vt:lpstr>
      <vt:lpstr>智慧病房-电子化交接班</vt:lpstr>
      <vt:lpstr>智慧病房-产品价值</vt:lpstr>
      <vt:lpstr>掌上医院-产品简介</vt:lpstr>
      <vt:lpstr>掌上医院-产品价值</vt:lpstr>
      <vt:lpstr>统一预约平台-产品介绍</vt:lpstr>
      <vt:lpstr>统一预约平台-产品价值</vt:lpstr>
      <vt:lpstr>电子病历-产品介绍</vt:lpstr>
      <vt:lpstr>电子病历-产品价值</vt:lpstr>
      <vt:lpstr>微服务管理平台-产品介绍</vt:lpstr>
      <vt:lpstr>微服务管理-产品价值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Yangyan</dc:creator>
  <cp:lastModifiedBy>帅希</cp:lastModifiedBy>
  <cp:revision>461</cp:revision>
  <cp:lastPrinted>2020-11-19T12:48:00Z</cp:lastPrinted>
  <dcterms:created xsi:type="dcterms:W3CDTF">2020-11-19T12:48:00Z</dcterms:created>
  <dcterms:modified xsi:type="dcterms:W3CDTF">2022-05-17T06:57:52Z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1DF89F1C38D34855B0500CCCFB96D3FB</vt:lpwstr>
  </property>
</Properties>
</file>