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5" r:id="rId3"/>
    <p:sldId id="260" r:id="rId4"/>
    <p:sldId id="259" r:id="rId5"/>
    <p:sldId id="265" r:id="rId6"/>
    <p:sldId id="297" r:id="rId7"/>
    <p:sldId id="262" r:id="rId8"/>
    <p:sldId id="275" r:id="rId9"/>
    <p:sldId id="276" r:id="rId10"/>
    <p:sldId id="318" r:id="rId11"/>
    <p:sldId id="273" r:id="rId12"/>
    <p:sldId id="272" r:id="rId13"/>
    <p:sldId id="27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010102"/>
    <a:srgbClr val="00FFF6"/>
    <a:srgbClr val="0C4292"/>
    <a:srgbClr val="072653"/>
    <a:srgbClr val="315597"/>
    <a:srgbClr val="13223D"/>
    <a:srgbClr val="29487F"/>
    <a:srgbClr val="3964B1"/>
    <a:srgbClr val="3AC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5132" autoAdjust="0"/>
  </p:normalViewPr>
  <p:slideViewPr>
    <p:cSldViewPr snapToGrid="0">
      <p:cViewPr>
        <p:scale>
          <a:sx n="77" d="100"/>
          <a:sy n="77" d="100"/>
        </p:scale>
        <p:origin x="1626" y="78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3A7A30C-DE52-4595-A3BB-4F20A0189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8B3B02-CB31-45A1-B3EC-C19689F098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FE7E0-E153-44B8-99AA-7BB17EB56524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B8A201-63D2-4001-A35F-4CFAFBDEE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0436F6-FCEF-43CA-B081-930E011B4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465C6-F742-497D-85A7-D6C03F9FB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F997-048D-4E0C-BA46-AC228C2CA18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653C4-62DA-4193-8E77-9B3DD798F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4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3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5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20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8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2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9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4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0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4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的数据治理只关注数据加工逻辑，只管帐，但当真正出现底层数据无法访问等问题时，缺无法定界，各个数据加工组件日志都反馈正常，但数据异常了。这时候就需要数据存储的链路，并且和数据的加工链路打通，才能检查出真正的数据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数据加工链路侧重数据使用，通过数据使用的上下游和广泛程度，能评估出数据的影响力，从而对数据的市场定价做参考；数据资源链路侧重数据可靠，通过数据占用的资源、保密等级等可以评估出数据消耗的成本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全链路的监控，能链接数据的供需，从而使数据运营变为可能。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53C4-62DA-4193-8E77-9B3DD798F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0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4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CD4F7FB1-1F58-457C-8AD7-23DBA3EFD554}"/>
              </a:ext>
            </a:extLst>
          </p:cNvPr>
          <p:cNvGrpSpPr/>
          <p:nvPr userDrawn="1"/>
        </p:nvGrpSpPr>
        <p:grpSpPr>
          <a:xfrm>
            <a:off x="-1" y="393135"/>
            <a:ext cx="886266" cy="509987"/>
            <a:chOff x="-1" y="393135"/>
            <a:chExt cx="886266" cy="509987"/>
          </a:xfrm>
        </p:grpSpPr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8F1828C8-0512-4514-8D94-F16ECDCB7B3A}"/>
                </a:ext>
              </a:extLst>
            </p:cNvPr>
            <p:cNvSpPr/>
            <p:nvPr userDrawn="1"/>
          </p:nvSpPr>
          <p:spPr>
            <a:xfrm>
              <a:off x="-1" y="393135"/>
              <a:ext cx="886266" cy="509987"/>
            </a:xfrm>
            <a:prstGeom prst="homePlate">
              <a:avLst>
                <a:gd name="adj" fmla="val 25174"/>
              </a:avLst>
            </a:prstGeom>
            <a:solidFill>
              <a:srgbClr val="00F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1BF0484-7FBE-4FB5-89A8-B6AE0162E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79" y="448593"/>
              <a:ext cx="416500" cy="402138"/>
            </a:xfrm>
            <a:prstGeom prst="rect">
              <a:avLst/>
            </a:prstGeom>
          </p:spPr>
        </p:pic>
      </p:grp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B37F5C56-BAA3-4FEB-AFE5-C9014FF7B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411798"/>
            <a:ext cx="10487026" cy="5099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zh-CN" altLang="en-US" sz="28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839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E11A82A-10E5-47E3-88FB-EBD7E2989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8F1828C8-0512-4514-8D94-F16ECDCB7B3A}"/>
              </a:ext>
            </a:extLst>
          </p:cNvPr>
          <p:cNvSpPr/>
          <p:nvPr userDrawn="1"/>
        </p:nvSpPr>
        <p:spPr>
          <a:xfrm>
            <a:off x="-1" y="393135"/>
            <a:ext cx="886266" cy="509987"/>
          </a:xfrm>
          <a:prstGeom prst="homePlate">
            <a:avLst>
              <a:gd name="adj" fmla="val 25174"/>
            </a:avLst>
          </a:prstGeom>
          <a:solidFill>
            <a:srgbClr val="00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BF0484-7FBE-4FB5-89A8-B6AE0162E0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" y="448593"/>
            <a:ext cx="416500" cy="402138"/>
          </a:xfrm>
          <a:prstGeom prst="rect">
            <a:avLst/>
          </a:prstGeom>
        </p:spPr>
      </p:pic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B37F5C56-BAA3-4FEB-AFE5-C9014FF7B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411798"/>
            <a:ext cx="10487026" cy="5099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zh-CN" altLang="en-US" sz="28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295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E11A82A-10E5-47E3-88FB-EBD7E2989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BF0484-7FBE-4FB5-89A8-B6AE0162E0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" y="448593"/>
            <a:ext cx="416500" cy="4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E6C1F8-BC9D-4865-99AD-DB1A7918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9EA97C-D3E3-45CB-919B-1A4CC140ACDD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924B3A-F3C4-4DFE-BEF6-0FFA264C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591B87-423E-4F82-BBC3-DB0E4B8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A7C2EC-0262-4E79-97C0-74B449359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621" y="1501989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2pPr>
            <a:lvl3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70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18" Type="http://schemas.openxmlformats.org/officeDocument/2006/relationships/image" Target="../media/image57.emf"/><Relationship Id="rId3" Type="http://schemas.openxmlformats.org/officeDocument/2006/relationships/image" Target="../media/image43.png"/><Relationship Id="rId21" Type="http://schemas.openxmlformats.org/officeDocument/2006/relationships/image" Target="../media/image60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17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emf"/><Relationship Id="rId20" Type="http://schemas.openxmlformats.org/officeDocument/2006/relationships/image" Target="../media/image5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emf"/><Relationship Id="rId23" Type="http://schemas.openxmlformats.org/officeDocument/2006/relationships/image" Target="../media/image62.emf"/><Relationship Id="rId10" Type="http://schemas.openxmlformats.org/officeDocument/2006/relationships/image" Target="../media/image49.emf"/><Relationship Id="rId19" Type="http://schemas.openxmlformats.org/officeDocument/2006/relationships/image" Target="../media/image58.emf"/><Relationship Id="rId4" Type="http://schemas.microsoft.com/office/2007/relationships/hdphoto" Target="../media/hdphoto1.wdp"/><Relationship Id="rId9" Type="http://schemas.openxmlformats.org/officeDocument/2006/relationships/image" Target="../media/image48.emf"/><Relationship Id="rId14" Type="http://schemas.openxmlformats.org/officeDocument/2006/relationships/image" Target="../media/image53.emf"/><Relationship Id="rId22" Type="http://schemas.openxmlformats.org/officeDocument/2006/relationships/image" Target="../media/image6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05E3F3-954C-403C-BE4A-8CA28AAA3C32}"/>
              </a:ext>
            </a:extLst>
          </p:cNvPr>
          <p:cNvSpPr/>
          <p:nvPr/>
        </p:nvSpPr>
        <p:spPr>
          <a:xfrm>
            <a:off x="-1" y="0"/>
            <a:ext cx="12192001" cy="3756660"/>
          </a:xfrm>
          <a:prstGeom prst="rect">
            <a:avLst/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B87FD4-305C-49B5-93AD-56F81D5FD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2694" r="8680" b="49092"/>
          <a:stretch/>
        </p:blipFill>
        <p:spPr>
          <a:xfrm>
            <a:off x="-1" y="1076381"/>
            <a:ext cx="12196763" cy="57816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00A3C6-93FC-4CB5-9887-E52E5D7C3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74" y="5868895"/>
            <a:ext cx="1602145" cy="5043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291069-7791-4BB4-9AAA-6DC71F4EFE7A}"/>
              </a:ext>
            </a:extLst>
          </p:cNvPr>
          <p:cNvSpPr txBox="1"/>
          <p:nvPr/>
        </p:nvSpPr>
        <p:spPr>
          <a:xfrm>
            <a:off x="2890203" y="3025503"/>
            <a:ext cx="641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集天下智能之成 赢未来数据之路</a:t>
            </a:r>
            <a:endParaRPr lang="zh-CN" altLang="en-US" sz="16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14B1C1-089E-476B-BDBC-70387A5B5AFB}"/>
              </a:ext>
            </a:extLst>
          </p:cNvPr>
          <p:cNvSpPr txBox="1"/>
          <p:nvPr/>
        </p:nvSpPr>
        <p:spPr>
          <a:xfrm>
            <a:off x="2044504" y="1949911"/>
            <a:ext cx="8314006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智能数据集成平台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20308" y="6380134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智能数据团队 出品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7142" y="6287801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华为企业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数字化与技术服务部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F3AFEA-08B8-4B4F-B903-808D1B97B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86" y="1054865"/>
            <a:ext cx="769629" cy="615997"/>
          </a:xfrm>
          <a:prstGeom prst="rect">
            <a:avLst/>
          </a:prstGeom>
          <a:effectLst>
            <a:outerShdw blurRad="50800" dist="50800" dir="16200000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13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>
            <a:extLst>
              <a:ext uri="{FF2B5EF4-FFF2-40B4-BE49-F238E27FC236}">
                <a16:creationId xmlns:a16="http://schemas.microsoft.com/office/drawing/2014/main" id="{F1B05BD3-36CF-4B2B-B0FF-FDD8C5011AAF}"/>
              </a:ext>
            </a:extLst>
          </p:cNvPr>
          <p:cNvSpPr txBox="1"/>
          <p:nvPr/>
        </p:nvSpPr>
        <p:spPr>
          <a:xfrm>
            <a:off x="1032744" y="397347"/>
            <a:ext cx="99758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5+1+4 </a:t>
            </a:r>
            <a:r>
              <a:rPr lang="zh-CN" altLang="en-US"/>
              <a:t>三</a:t>
            </a:r>
            <a:r>
              <a:rPr lang="zh-CN" altLang="en-US" dirty="0"/>
              <a:t>层</a:t>
            </a:r>
            <a:r>
              <a:rPr lang="en-US" altLang="zh-CN" dirty="0"/>
              <a:t>iData</a:t>
            </a:r>
            <a:r>
              <a:rPr lang="zh-CN" altLang="en-US" dirty="0"/>
              <a:t>技术架构打造千行百业的数据基座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A9BF2C6-B870-40E1-B0E4-2932AAFDD1F6}"/>
              </a:ext>
            </a:extLst>
          </p:cNvPr>
          <p:cNvSpPr/>
          <p:nvPr/>
        </p:nvSpPr>
        <p:spPr>
          <a:xfrm>
            <a:off x="1415370" y="3012995"/>
            <a:ext cx="5806436" cy="711339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zh-CN" altLang="en-US" sz="1600" b="1" ker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统一前端界面框架</a:t>
            </a:r>
            <a:r>
              <a:rPr lang="zh-CN" altLang="en-US" sz="1400"/>
              <a:t>（</a:t>
            </a:r>
            <a:r>
              <a:rPr lang="en-US" altLang="zh-CN" sz="1400"/>
              <a:t>BFF, Backend For Frontend</a:t>
            </a:r>
            <a:r>
              <a:rPr lang="zh-CN" altLang="en-US" sz="1400"/>
              <a:t>）</a:t>
            </a:r>
            <a:endParaRPr lang="en-US" altLang="zh-CN" sz="1400"/>
          </a:p>
          <a:p>
            <a:pPr algn="ctr">
              <a:lnSpc>
                <a:spcPts val="1920"/>
              </a:lnSpc>
            </a:pPr>
            <a:r>
              <a:rPr lang="zh-CN" altLang="en-US" sz="1400">
                <a:solidFill>
                  <a:schemeClr val="bg1">
                    <a:lumMod val="75000"/>
                  </a:schemeClr>
                </a:solidFill>
                <a:sym typeface="+mn-lt"/>
              </a:rPr>
              <a:t>统一界面规范、嵌入接口</a:t>
            </a:r>
            <a:r>
              <a:rPr lang="en-US" altLang="zh-CN" sz="1400">
                <a:solidFill>
                  <a:schemeClr val="bg1">
                    <a:lumMod val="75000"/>
                  </a:schemeClr>
                </a:solidFill>
                <a:sym typeface="+mn-lt"/>
              </a:rPr>
              <a:t>…</a:t>
            </a:r>
            <a:endParaRPr lang="zh-CN" altLang="en-US" sz="140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9B01C9B-617D-4E8E-A473-2BB5D4049EC9}"/>
              </a:ext>
            </a:extLst>
          </p:cNvPr>
          <p:cNvSpPr/>
          <p:nvPr/>
        </p:nvSpPr>
        <p:spPr>
          <a:xfrm>
            <a:off x="6127275" y="2401558"/>
            <a:ext cx="1088605" cy="515490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业务工作台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定制接口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E390570F-C792-4220-814E-FB68C11E5E1C}"/>
              </a:ext>
            </a:extLst>
          </p:cNvPr>
          <p:cNvSpPr/>
          <p:nvPr/>
        </p:nvSpPr>
        <p:spPr>
          <a:xfrm>
            <a:off x="695343" y="4122898"/>
            <a:ext cx="630847" cy="62815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35966" tIns="35966" rIns="35966" bIns="35966" rtlCol="0" anchor="ctr"/>
          <a:lstStyle/>
          <a:p>
            <a:pPr defTabSz="456742">
              <a:defRPr/>
            </a:pPr>
            <a:r>
              <a:rPr lang="en-US" altLang="zh-CN" sz="1200" b="1" kern="0" dirty="0" err="1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iData</a:t>
            </a:r>
            <a:endParaRPr lang="en-US" altLang="zh-CN" sz="1200" b="1" kern="0" dirty="0">
              <a:solidFill>
                <a:srgbClr val="FFFFFF"/>
              </a:solidFill>
              <a:latin typeface="微软雅黑"/>
              <a:cs typeface="+mn-ea"/>
              <a:sym typeface="+mn-lt"/>
            </a:endParaRPr>
          </a:p>
          <a:p>
            <a:pPr defTabSz="456742">
              <a:defRPr/>
            </a:pPr>
            <a:r>
              <a:rPr lang="en-US" altLang="zh-CN" sz="1200" b="1" kern="0" dirty="0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Core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023135F1-DB6D-48B8-BED4-8D984CD795FA}"/>
              </a:ext>
            </a:extLst>
          </p:cNvPr>
          <p:cNvSpPr/>
          <p:nvPr/>
        </p:nvSpPr>
        <p:spPr>
          <a:xfrm>
            <a:off x="1419587" y="5101257"/>
            <a:ext cx="42065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IoT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3E70941-C148-4ABA-B0E0-60D1DC41E565}"/>
              </a:ext>
            </a:extLst>
          </p:cNvPr>
          <p:cNvSpPr/>
          <p:nvPr/>
        </p:nvSpPr>
        <p:spPr>
          <a:xfrm>
            <a:off x="1898016" y="5105101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同步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A0790EF-9A43-4D1F-9577-1CF75995AC69}"/>
              </a:ext>
            </a:extLst>
          </p:cNvPr>
          <p:cNvCxnSpPr/>
          <p:nvPr/>
        </p:nvCxnSpPr>
        <p:spPr>
          <a:xfrm>
            <a:off x="1138295" y="3151932"/>
            <a:ext cx="216824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46D18F55-C113-4EBB-BBD0-DCCFF5A12F80}"/>
              </a:ext>
            </a:extLst>
          </p:cNvPr>
          <p:cNvCxnSpPr>
            <a:cxnSpLocks/>
          </p:cNvCxnSpPr>
          <p:nvPr/>
        </p:nvCxnSpPr>
        <p:spPr>
          <a:xfrm>
            <a:off x="1258479" y="3954259"/>
            <a:ext cx="0" cy="918524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BC5BD8C5-BAFD-4E20-8F18-AC68503CED1E}"/>
              </a:ext>
            </a:extLst>
          </p:cNvPr>
          <p:cNvCxnSpPr>
            <a:cxnSpLocks/>
          </p:cNvCxnSpPr>
          <p:nvPr/>
        </p:nvCxnSpPr>
        <p:spPr>
          <a:xfrm>
            <a:off x="1254584" y="4970437"/>
            <a:ext cx="0" cy="987975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12A7E05-58C8-45DA-BE7A-1CDA7611BBB1}"/>
              </a:ext>
            </a:extLst>
          </p:cNvPr>
          <p:cNvCxnSpPr/>
          <p:nvPr/>
        </p:nvCxnSpPr>
        <p:spPr>
          <a:xfrm>
            <a:off x="1125332" y="5969562"/>
            <a:ext cx="216824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95774E70-A27E-4A69-8956-74406118AA86}"/>
              </a:ext>
            </a:extLst>
          </p:cNvPr>
          <p:cNvSpPr/>
          <p:nvPr/>
        </p:nvSpPr>
        <p:spPr>
          <a:xfrm>
            <a:off x="547211" y="5204611"/>
            <a:ext cx="723319" cy="45420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35966" tIns="35966" rIns="35966" bIns="35966" rtlCol="0" anchor="ctr"/>
          <a:lstStyle/>
          <a:p>
            <a:pPr algn="ctr" defTabSz="456742">
              <a:defRPr/>
            </a:pPr>
            <a:r>
              <a:rPr lang="en-US" altLang="zh-CN" sz="1200" b="1" kern="0" dirty="0" err="1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iData</a:t>
            </a:r>
            <a:endParaRPr lang="en-US" altLang="zh-CN" sz="1200" b="1" kern="0" dirty="0">
              <a:solidFill>
                <a:srgbClr val="FFFFFF"/>
              </a:solidFill>
              <a:latin typeface="微软雅黑"/>
              <a:cs typeface="+mn-ea"/>
              <a:sym typeface="+mn-lt"/>
            </a:endParaRPr>
          </a:p>
          <a:p>
            <a:pPr algn="ctr" defTabSz="456742">
              <a:defRPr/>
            </a:pPr>
            <a:r>
              <a:rPr lang="en-US" altLang="zh-CN" sz="1200" b="1" kern="0" dirty="0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Toolkit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36606251-7A6E-4A30-B907-963579552F51}"/>
              </a:ext>
            </a:extLst>
          </p:cNvPr>
          <p:cNvSpPr/>
          <p:nvPr/>
        </p:nvSpPr>
        <p:spPr>
          <a:xfrm>
            <a:off x="1419587" y="1186555"/>
            <a:ext cx="825855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智慧城市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8BE23E18-83A6-4357-8BE7-52308F6CFCB5}"/>
              </a:ext>
            </a:extLst>
          </p:cNvPr>
          <p:cNvSpPr/>
          <p:nvPr/>
        </p:nvSpPr>
        <p:spPr>
          <a:xfrm>
            <a:off x="2323303" y="1186555"/>
            <a:ext cx="82162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智慧机场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77BC9CD2-3AE8-471E-BE81-1D24B8663F13}"/>
              </a:ext>
            </a:extLst>
          </p:cNvPr>
          <p:cNvSpPr/>
          <p:nvPr/>
        </p:nvSpPr>
        <p:spPr>
          <a:xfrm>
            <a:off x="5021275" y="1186555"/>
            <a:ext cx="82162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智慧油气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A9445AF-D9B7-4A72-887D-43DE3F547548}"/>
              </a:ext>
            </a:extLst>
          </p:cNvPr>
          <p:cNvSpPr/>
          <p:nvPr/>
        </p:nvSpPr>
        <p:spPr>
          <a:xfrm>
            <a:off x="6819927" y="1192563"/>
            <a:ext cx="41454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1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…</a:t>
            </a:r>
            <a:endParaRPr lang="zh-CN" altLang="en-US" sz="11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5ECEC915-3E43-42E0-AFE5-6D5A2FD1EB16}"/>
              </a:ext>
            </a:extLst>
          </p:cNvPr>
          <p:cNvSpPr/>
          <p:nvPr/>
        </p:nvSpPr>
        <p:spPr>
          <a:xfrm>
            <a:off x="1418562" y="5631030"/>
            <a:ext cx="1320787" cy="349544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200" b="1" kern="0" dirty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敏捷化数据接入</a:t>
            </a:r>
            <a:endParaRPr lang="en-US" altLang="zh-CN" sz="1200" b="1" kern="0" dirty="0">
              <a:solidFill>
                <a:srgbClr val="00FFF6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D116F6A-ABFE-4A4D-9358-2CF6A7062218}"/>
              </a:ext>
            </a:extLst>
          </p:cNvPr>
          <p:cNvSpPr/>
          <p:nvPr/>
        </p:nvSpPr>
        <p:spPr>
          <a:xfrm>
            <a:off x="2952329" y="5631030"/>
            <a:ext cx="1283183" cy="349544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200" b="1" kern="0" dirty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差异化</a:t>
            </a:r>
            <a:r>
              <a:rPr lang="zh-CN" altLang="en-US" sz="1200" b="1" kern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数据治理</a:t>
            </a:r>
            <a:endParaRPr lang="en-US" altLang="zh-CN" sz="1200" b="1" kern="0" dirty="0">
              <a:solidFill>
                <a:srgbClr val="00FFF6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D871833A-A1E3-44B1-AA15-C885BF4940D4}"/>
              </a:ext>
            </a:extLst>
          </p:cNvPr>
          <p:cNvSpPr/>
          <p:nvPr/>
        </p:nvSpPr>
        <p:spPr>
          <a:xfrm>
            <a:off x="4448492" y="5631030"/>
            <a:ext cx="1283183" cy="349544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200" b="1" kern="0" dirty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多模化数据分析</a:t>
            </a:r>
            <a:endParaRPr lang="en-US" altLang="zh-CN" sz="1200" b="1" kern="0" dirty="0">
              <a:solidFill>
                <a:srgbClr val="00FFF6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0F11F69-71F4-43B7-90C8-D76E9D1CFCCB}"/>
              </a:ext>
            </a:extLst>
          </p:cNvPr>
          <p:cNvSpPr/>
          <p:nvPr/>
        </p:nvSpPr>
        <p:spPr>
          <a:xfrm>
            <a:off x="5944656" y="5631030"/>
            <a:ext cx="1283183" cy="349544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200" b="1" kern="0" dirty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个性化</a:t>
            </a:r>
            <a:r>
              <a:rPr lang="zh-CN" altLang="en-US" sz="1200" b="1" kern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数据运营</a:t>
            </a:r>
            <a:endParaRPr lang="en-US" altLang="zh-CN" sz="1200" b="1" kern="0" dirty="0">
              <a:solidFill>
                <a:srgbClr val="00FFF6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C72DC494-86D1-4CBD-92E8-13F3330B7228}"/>
              </a:ext>
            </a:extLst>
          </p:cNvPr>
          <p:cNvSpPr/>
          <p:nvPr/>
        </p:nvSpPr>
        <p:spPr>
          <a:xfrm>
            <a:off x="2346356" y="5101257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…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9E36721-51AC-4BF3-AA27-238870BCA6B5}"/>
              </a:ext>
            </a:extLst>
          </p:cNvPr>
          <p:cNvSpPr/>
          <p:nvPr/>
        </p:nvSpPr>
        <p:spPr>
          <a:xfrm>
            <a:off x="2948259" y="5079593"/>
            <a:ext cx="384044" cy="472825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逻辑湖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C2FDC22D-13DD-489A-8333-B2ED4F41202E}"/>
              </a:ext>
            </a:extLst>
          </p:cNvPr>
          <p:cNvSpPr/>
          <p:nvPr/>
        </p:nvSpPr>
        <p:spPr>
          <a:xfrm>
            <a:off x="3391638" y="5083437"/>
            <a:ext cx="390569" cy="468981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物理湖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1806C4BB-F299-44FA-A657-45D89BF3F21F}"/>
              </a:ext>
            </a:extLst>
          </p:cNvPr>
          <p:cNvCxnSpPr>
            <a:cxnSpLocks/>
          </p:cNvCxnSpPr>
          <p:nvPr/>
        </p:nvCxnSpPr>
        <p:spPr>
          <a:xfrm>
            <a:off x="2739903" y="5012374"/>
            <a:ext cx="209079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1777F38E-F656-4EA1-9E00-E888E92477EB}"/>
              </a:ext>
            </a:extLst>
          </p:cNvPr>
          <p:cNvSpPr/>
          <p:nvPr/>
        </p:nvSpPr>
        <p:spPr>
          <a:xfrm>
            <a:off x="3841542" y="5079593"/>
            <a:ext cx="390569" cy="466371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…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B3D6A35F-F819-49EC-8D04-FAF8A383A07A}"/>
              </a:ext>
            </a:extLst>
          </p:cNvPr>
          <p:cNvSpPr/>
          <p:nvPr/>
        </p:nvSpPr>
        <p:spPr>
          <a:xfrm>
            <a:off x="4442619" y="5095433"/>
            <a:ext cx="384044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BI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D6688802-1DFA-4628-A62C-67949D2E5BC4}"/>
              </a:ext>
            </a:extLst>
          </p:cNvPr>
          <p:cNvSpPr/>
          <p:nvPr/>
        </p:nvSpPr>
        <p:spPr>
          <a:xfrm>
            <a:off x="4883622" y="5099277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ML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7255CC98-9DFF-4BAE-885A-B5746C1DFC94}"/>
              </a:ext>
            </a:extLst>
          </p:cNvPr>
          <p:cNvCxnSpPr>
            <a:cxnSpLocks/>
          </p:cNvCxnSpPr>
          <p:nvPr/>
        </p:nvCxnSpPr>
        <p:spPr>
          <a:xfrm>
            <a:off x="4292235" y="5028214"/>
            <a:ext cx="209079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157" name="矩形 156">
            <a:extLst>
              <a:ext uri="{FF2B5EF4-FFF2-40B4-BE49-F238E27FC236}">
                <a16:creationId xmlns:a16="http://schemas.microsoft.com/office/drawing/2014/main" id="{AFCE1F5C-83CE-49AF-969E-DF6F36AF7592}"/>
              </a:ext>
            </a:extLst>
          </p:cNvPr>
          <p:cNvSpPr/>
          <p:nvPr/>
        </p:nvSpPr>
        <p:spPr>
          <a:xfrm>
            <a:off x="5331150" y="5095433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…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9DA6874C-D7F7-4F89-AFAB-0C91CA74846F}"/>
              </a:ext>
            </a:extLst>
          </p:cNvPr>
          <p:cNvSpPr/>
          <p:nvPr/>
        </p:nvSpPr>
        <p:spPr>
          <a:xfrm>
            <a:off x="5953721" y="5086844"/>
            <a:ext cx="384044" cy="455906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直推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CA1A9251-50C4-4601-B3AF-3097DD9D22D3}"/>
              </a:ext>
            </a:extLst>
          </p:cNvPr>
          <p:cNvSpPr/>
          <p:nvPr/>
        </p:nvSpPr>
        <p:spPr>
          <a:xfrm>
            <a:off x="6392233" y="5090688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订阅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FC6A1698-EFD7-48D9-A710-A459746845CB}"/>
              </a:ext>
            </a:extLst>
          </p:cNvPr>
          <p:cNvCxnSpPr>
            <a:cxnSpLocks/>
          </p:cNvCxnSpPr>
          <p:nvPr/>
        </p:nvCxnSpPr>
        <p:spPr>
          <a:xfrm>
            <a:off x="5833346" y="5019625"/>
            <a:ext cx="209079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164" name="矩形 163">
            <a:extLst>
              <a:ext uri="{FF2B5EF4-FFF2-40B4-BE49-F238E27FC236}">
                <a16:creationId xmlns:a16="http://schemas.microsoft.com/office/drawing/2014/main" id="{F9B9CF67-5134-48D6-AD3D-44B0419DAAB8}"/>
              </a:ext>
            </a:extLst>
          </p:cNvPr>
          <p:cNvSpPr/>
          <p:nvPr/>
        </p:nvSpPr>
        <p:spPr>
          <a:xfrm>
            <a:off x="6837270" y="5086844"/>
            <a:ext cx="390569" cy="447317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+mn-lt"/>
              </a:rPr>
              <a:t>…</a:t>
            </a:r>
            <a:endParaRPr lang="en-US" altLang="zh-CN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AC168F95-60B4-4051-B873-019C25B9D7D7}"/>
              </a:ext>
            </a:extLst>
          </p:cNvPr>
          <p:cNvCxnSpPr/>
          <p:nvPr/>
        </p:nvCxnSpPr>
        <p:spPr>
          <a:xfrm>
            <a:off x="1140356" y="2531274"/>
            <a:ext cx="216824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CC1308A4-1E8B-4E56-A902-511876AF9827}"/>
              </a:ext>
            </a:extLst>
          </p:cNvPr>
          <p:cNvCxnSpPr>
            <a:cxnSpLocks/>
          </p:cNvCxnSpPr>
          <p:nvPr/>
        </p:nvCxnSpPr>
        <p:spPr>
          <a:xfrm flipH="1">
            <a:off x="1258479" y="2426232"/>
            <a:ext cx="1" cy="1413452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77" name="矩形 176">
            <a:extLst>
              <a:ext uri="{FF2B5EF4-FFF2-40B4-BE49-F238E27FC236}">
                <a16:creationId xmlns:a16="http://schemas.microsoft.com/office/drawing/2014/main" id="{508AEE55-C269-4ED6-8BD0-AF35F1213BC0}"/>
              </a:ext>
            </a:extLst>
          </p:cNvPr>
          <p:cNvSpPr/>
          <p:nvPr/>
        </p:nvSpPr>
        <p:spPr>
          <a:xfrm>
            <a:off x="571867" y="2895037"/>
            <a:ext cx="723319" cy="45420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35966" tIns="35966" rIns="35966" bIns="35966" rtlCol="0" anchor="ctr"/>
          <a:lstStyle/>
          <a:p>
            <a:pPr algn="ctr" defTabSz="456742">
              <a:defRPr/>
            </a:pPr>
            <a:r>
              <a:rPr lang="en-US" altLang="zh-CN" sz="1200" b="1" kern="0" dirty="0" err="1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iData</a:t>
            </a:r>
            <a:endParaRPr lang="en-US" altLang="zh-CN" sz="1200" b="1" kern="0" dirty="0">
              <a:solidFill>
                <a:srgbClr val="FFFFFF"/>
              </a:solidFill>
              <a:latin typeface="微软雅黑"/>
              <a:cs typeface="+mn-ea"/>
              <a:sym typeface="+mn-lt"/>
            </a:endParaRPr>
          </a:p>
          <a:p>
            <a:pPr algn="ctr" defTabSz="456742">
              <a:defRPr/>
            </a:pPr>
            <a:r>
              <a:rPr lang="en-US" altLang="zh-CN" sz="1200" b="1" kern="0" dirty="0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Portal</a:t>
            </a:r>
          </a:p>
        </p:txBody>
      </p: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A90688C0-4D23-44F1-9BAB-2C26B6857DBB}"/>
              </a:ext>
            </a:extLst>
          </p:cNvPr>
          <p:cNvCxnSpPr/>
          <p:nvPr/>
        </p:nvCxnSpPr>
        <p:spPr>
          <a:xfrm>
            <a:off x="1138295" y="2405965"/>
            <a:ext cx="216824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79" name="矩形 178">
            <a:extLst>
              <a:ext uri="{FF2B5EF4-FFF2-40B4-BE49-F238E27FC236}">
                <a16:creationId xmlns:a16="http://schemas.microsoft.com/office/drawing/2014/main" id="{D375F0AC-ED97-4581-BF97-B907B7D3C584}"/>
              </a:ext>
            </a:extLst>
          </p:cNvPr>
          <p:cNvSpPr/>
          <p:nvPr/>
        </p:nvSpPr>
        <p:spPr>
          <a:xfrm>
            <a:off x="3222627" y="1186555"/>
            <a:ext cx="82162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智慧港口</a:t>
            </a: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61D80508-14A3-45B9-A33A-BBF2D5476300}"/>
              </a:ext>
            </a:extLst>
          </p:cNvPr>
          <p:cNvSpPr/>
          <p:nvPr/>
        </p:nvSpPr>
        <p:spPr>
          <a:xfrm>
            <a:off x="4121951" y="1186555"/>
            <a:ext cx="82162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智慧高速</a:t>
            </a: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64C9820B-2343-4D34-83BB-0CF18AC15AE7}"/>
              </a:ext>
            </a:extLst>
          </p:cNvPr>
          <p:cNvSpPr/>
          <p:nvPr/>
        </p:nvSpPr>
        <p:spPr>
          <a:xfrm>
            <a:off x="5920600" y="1186555"/>
            <a:ext cx="821620" cy="340108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11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智能制造</a:t>
            </a:r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39B8CD72-04FB-4F22-AD64-734A13756D34}"/>
              </a:ext>
            </a:extLst>
          </p:cNvPr>
          <p:cNvSpPr/>
          <p:nvPr/>
        </p:nvSpPr>
        <p:spPr>
          <a:xfrm>
            <a:off x="7348132" y="2401558"/>
            <a:ext cx="4452435" cy="3579013"/>
          </a:xfrm>
          <a:prstGeom prst="rect">
            <a:avLst/>
          </a:prstGeom>
          <a:gradFill flip="none" rotWithShape="1">
            <a:gsLst>
              <a:gs pos="0">
                <a:srgbClr val="1597FC">
                  <a:alpha val="9000"/>
                </a:srgbClr>
              </a:gs>
              <a:gs pos="100000">
                <a:srgbClr val="1597FC">
                  <a:alpha val="22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9DD01E68-BDA1-4FE7-ACE9-202356F7C149}"/>
              </a:ext>
            </a:extLst>
          </p:cNvPr>
          <p:cNvSpPr txBox="1"/>
          <p:nvPr/>
        </p:nvSpPr>
        <p:spPr>
          <a:xfrm>
            <a:off x="8004810" y="2768183"/>
            <a:ext cx="368941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400" b="1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数据角色工作台</a:t>
            </a:r>
            <a:endParaRPr lang="zh-CN" altLang="en-US" sz="2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7D066610-E5DA-4E46-9331-1158392F5478}"/>
              </a:ext>
            </a:extLst>
          </p:cNvPr>
          <p:cNvSpPr/>
          <p:nvPr/>
        </p:nvSpPr>
        <p:spPr>
          <a:xfrm>
            <a:off x="1410127" y="4031125"/>
            <a:ext cx="5815832" cy="711341"/>
          </a:xfrm>
          <a:prstGeom prst="rect">
            <a:avLst/>
          </a:prstGeom>
          <a:gradFill>
            <a:gsLst>
              <a:gs pos="36000">
                <a:srgbClr val="074D9B">
                  <a:alpha val="96863"/>
                </a:srgbClr>
              </a:gs>
              <a:gs pos="100000">
                <a:srgbClr val="057DC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en-US" altLang="zh-CN" sz="1600" b="1" ker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iData Core </a:t>
            </a:r>
            <a:r>
              <a:rPr lang="zh-CN" altLang="en-US" sz="1600" b="1" ker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统一管控层</a:t>
            </a:r>
            <a:endParaRPr lang="en-US" altLang="zh-CN" sz="1600" b="1" kern="0">
              <a:solidFill>
                <a:srgbClr val="FFC000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  <a:p>
            <a:pPr algn="ctr">
              <a:lnSpc>
                <a:spcPts val="192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统一认证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统一用户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统一服务目录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网关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统一日志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统一消息 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统一告警 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C37DACF3-5EB8-473C-9A72-2D06C87197CD}"/>
              </a:ext>
            </a:extLst>
          </p:cNvPr>
          <p:cNvSpPr/>
          <p:nvPr/>
        </p:nvSpPr>
        <p:spPr>
          <a:xfrm>
            <a:off x="1415606" y="1593881"/>
            <a:ext cx="5806436" cy="711359"/>
          </a:xfrm>
          <a:prstGeom prst="rect">
            <a:avLst/>
          </a:prstGeom>
          <a:gradFill flip="none" rotWithShape="1">
            <a:gsLst>
              <a:gs pos="0">
                <a:srgbClr val="197EF9">
                  <a:alpha val="41961"/>
                </a:srgbClr>
              </a:gs>
              <a:gs pos="100000">
                <a:srgbClr val="198EF9">
                  <a:alpha val="21961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zh-CN" altLang="en-US" sz="1600" b="1" kern="0">
                <a:solidFill>
                  <a:srgbClr val="00FFF6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行业数据资产</a:t>
            </a:r>
            <a:endParaRPr lang="en-US" altLang="zh-CN" sz="1600" b="1" kern="0">
              <a:solidFill>
                <a:srgbClr val="00FFF6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920"/>
              </a:lnSpc>
            </a:pP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政务数据资产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</a:t>
            </a: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公路数据资产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</a:t>
            </a: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海关和港口数据资产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</a:t>
            </a: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交通数据资产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</a:t>
            </a: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能源数据资产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</a:t>
            </a:r>
            <a:r>
              <a:rPr lang="zh-CN" altLang="en-US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金融数据资产 </a:t>
            </a:r>
            <a:r>
              <a:rPr lang="en-US" altLang="zh-CN" sz="960" kern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| …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89D3E1B9-8B18-4EA0-9132-7851BCE9C487}"/>
              </a:ext>
            </a:extLst>
          </p:cNvPr>
          <p:cNvSpPr/>
          <p:nvPr/>
        </p:nvSpPr>
        <p:spPr>
          <a:xfrm>
            <a:off x="1418562" y="6055022"/>
            <a:ext cx="1318363" cy="158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ROMA/DGC/…</a:t>
            </a:r>
            <a:endParaRPr lang="zh-CN" altLang="en-US" sz="800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D36C23D6-0196-4C40-BC3D-6C7946298768}"/>
              </a:ext>
            </a:extLst>
          </p:cNvPr>
          <p:cNvSpPr/>
          <p:nvPr/>
        </p:nvSpPr>
        <p:spPr>
          <a:xfrm>
            <a:off x="2948259" y="6055022"/>
            <a:ext cx="1283852" cy="1542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华傲</a:t>
            </a:r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/DGC/</a:t>
            </a:r>
            <a:r>
              <a:rPr lang="zh-CN" altLang="en-US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国信</a:t>
            </a:r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/…</a:t>
            </a:r>
            <a:endParaRPr lang="zh-CN" altLang="en-US" sz="800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B6E02CBC-AD84-4B80-89C4-F1AAEA739E3E}"/>
              </a:ext>
            </a:extLst>
          </p:cNvPr>
          <p:cNvSpPr/>
          <p:nvPr/>
        </p:nvSpPr>
        <p:spPr>
          <a:xfrm>
            <a:off x="4306664" y="6055022"/>
            <a:ext cx="1598980" cy="2026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普元</a:t>
            </a:r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en-US" altLang="zh-CN" sz="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Datablue</a:t>
            </a:r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永洪</a:t>
            </a:r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/MA/…</a:t>
            </a:r>
            <a:endParaRPr lang="zh-CN" altLang="en-US" sz="800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6B5C660B-9F3E-44BC-91A8-AD63A0B12DC9}"/>
              </a:ext>
            </a:extLst>
          </p:cNvPr>
          <p:cNvSpPr/>
          <p:nvPr/>
        </p:nvSpPr>
        <p:spPr>
          <a:xfrm>
            <a:off x="5938631" y="6055022"/>
            <a:ext cx="1277250" cy="1479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ROMA/DGC/…</a:t>
            </a:r>
            <a:endParaRPr lang="zh-CN" altLang="en-US" sz="800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D72EADD9-D6D7-4061-81A2-1FF9AD1EFC0A}"/>
              </a:ext>
            </a:extLst>
          </p:cNvPr>
          <p:cNvSpPr/>
          <p:nvPr/>
        </p:nvSpPr>
        <p:spPr>
          <a:xfrm>
            <a:off x="4957154" y="2401558"/>
            <a:ext cx="1088605" cy="515490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数据运营员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工作台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EFDEE8C2-2139-42E2-8690-EF90A038F2CC}"/>
              </a:ext>
            </a:extLst>
          </p:cNvPr>
          <p:cNvSpPr/>
          <p:nvPr/>
        </p:nvSpPr>
        <p:spPr>
          <a:xfrm>
            <a:off x="3803585" y="2401558"/>
            <a:ext cx="1088605" cy="515490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数据运维员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工作台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F230001B-AD30-45A5-A9D8-1CAEF0BF3911}"/>
              </a:ext>
            </a:extLst>
          </p:cNvPr>
          <p:cNvSpPr/>
          <p:nvPr/>
        </p:nvSpPr>
        <p:spPr>
          <a:xfrm>
            <a:off x="2639736" y="2401558"/>
            <a:ext cx="1088605" cy="515490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数据开发员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工作台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CCAC1E9A-55CA-4EA0-A8D1-24F8933B9BD2}"/>
              </a:ext>
            </a:extLst>
          </p:cNvPr>
          <p:cNvSpPr/>
          <p:nvPr/>
        </p:nvSpPr>
        <p:spPr>
          <a:xfrm>
            <a:off x="1421512" y="2401558"/>
            <a:ext cx="1088605" cy="515490"/>
          </a:xfrm>
          <a:prstGeom prst="rect">
            <a:avLst/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数据管理员</a:t>
            </a:r>
            <a:endParaRPr lang="en-US" altLang="zh-CN" sz="12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zh-CN" altLang="en-US" sz="1200" b="1" ker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工作台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D3940FD9-41DB-4F3B-986A-1FF54A0320E6}"/>
              </a:ext>
            </a:extLst>
          </p:cNvPr>
          <p:cNvCxnSpPr>
            <a:cxnSpLocks/>
          </p:cNvCxnSpPr>
          <p:nvPr/>
        </p:nvCxnSpPr>
        <p:spPr>
          <a:xfrm>
            <a:off x="1130143" y="3864588"/>
            <a:ext cx="10444823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92B1C861-13CC-434A-B07E-6B2C26A9E432}"/>
              </a:ext>
            </a:extLst>
          </p:cNvPr>
          <p:cNvCxnSpPr>
            <a:cxnSpLocks/>
          </p:cNvCxnSpPr>
          <p:nvPr/>
        </p:nvCxnSpPr>
        <p:spPr>
          <a:xfrm>
            <a:off x="1138295" y="4918949"/>
            <a:ext cx="10436671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BE31748C-D0EA-48DF-A7F1-03C55D99BB7C}"/>
              </a:ext>
            </a:extLst>
          </p:cNvPr>
          <p:cNvSpPr txBox="1"/>
          <p:nvPr/>
        </p:nvSpPr>
        <p:spPr>
          <a:xfrm>
            <a:off x="8004810" y="3988812"/>
            <a:ext cx="368941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数据平面统一管控</a:t>
            </a:r>
            <a:endParaRPr lang="zh-CN" altLang="en-US" sz="2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052D606F-E8B3-4683-8FAF-0D9861F6A7EE}"/>
              </a:ext>
            </a:extLst>
          </p:cNvPr>
          <p:cNvSpPr txBox="1"/>
          <p:nvPr/>
        </p:nvSpPr>
        <p:spPr>
          <a:xfrm>
            <a:off x="7793169" y="5066223"/>
            <a:ext cx="368941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b="1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b="1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个数据工具按需集成</a:t>
            </a:r>
            <a:endParaRPr lang="zh-CN" altLang="en-US" sz="2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F7736A5-F26C-4E16-A0D0-3787DC269536}"/>
              </a:ext>
            </a:extLst>
          </p:cNvPr>
          <p:cNvSpPr/>
          <p:nvPr/>
        </p:nvSpPr>
        <p:spPr>
          <a:xfrm>
            <a:off x="7348163" y="1192074"/>
            <a:ext cx="4452435" cy="1108809"/>
          </a:xfrm>
          <a:prstGeom prst="rect">
            <a:avLst/>
          </a:prstGeom>
          <a:gradFill flip="none" rotWithShape="1">
            <a:gsLst>
              <a:gs pos="0">
                <a:srgbClr val="1597FC">
                  <a:alpha val="9000"/>
                </a:srgbClr>
              </a:gs>
              <a:gs pos="100000">
                <a:srgbClr val="1597FC">
                  <a:alpha val="22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E2402E-F4DF-4B19-92A2-459421A57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799" dirty="0"/>
              <a:t>做黑土地，发展丰富的数据生态，与伙伴共成长</a:t>
            </a:r>
          </a:p>
        </p:txBody>
      </p:sp>
      <p:sp>
        <p:nvSpPr>
          <p:cNvPr id="65" name="Rounded Rectangle 196">
            <a:extLst>
              <a:ext uri="{FF2B5EF4-FFF2-40B4-BE49-F238E27FC236}">
                <a16:creationId xmlns:a16="http://schemas.microsoft.com/office/drawing/2014/main" id="{FE5F0BC9-AF59-4E5B-8744-FCC7450C795D}"/>
              </a:ext>
            </a:extLst>
          </p:cNvPr>
          <p:cNvSpPr/>
          <p:nvPr/>
        </p:nvSpPr>
        <p:spPr bwMode="auto">
          <a:xfrm>
            <a:off x="1185652" y="4725884"/>
            <a:ext cx="9891470" cy="18169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597FC">
                  <a:alpha val="0"/>
                </a:srgbClr>
              </a:gs>
              <a:gs pos="100000">
                <a:srgbClr val="1597FC">
                  <a:alpha val="31000"/>
                </a:srgbClr>
              </a:gs>
            </a:gsLst>
            <a:lin ang="16200000" scaled="0"/>
            <a:tileRect/>
          </a:gradFill>
          <a:ln w="12700" cap="flat" cmpd="sng" algn="ctr">
            <a:gradFill>
              <a:gsLst>
                <a:gs pos="0">
                  <a:srgbClr val="1597FC">
                    <a:alpha val="0"/>
                  </a:srgbClr>
                </a:gs>
                <a:gs pos="29000">
                  <a:srgbClr val="1597FC">
                    <a:alpha val="25000"/>
                  </a:srgbClr>
                </a:gs>
                <a:gs pos="100000">
                  <a:srgbClr val="1597FC"/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zh-CN" altLang="en-US" sz="1999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7" name="梯形 66">
            <a:extLst>
              <a:ext uri="{FF2B5EF4-FFF2-40B4-BE49-F238E27FC236}">
                <a16:creationId xmlns:a16="http://schemas.microsoft.com/office/drawing/2014/main" id="{8C96B418-F50B-4C48-A535-B98507A998D2}"/>
              </a:ext>
            </a:extLst>
          </p:cNvPr>
          <p:cNvSpPr/>
          <p:nvPr/>
        </p:nvSpPr>
        <p:spPr>
          <a:xfrm>
            <a:off x="1185652" y="4409136"/>
            <a:ext cx="9891470" cy="313523"/>
          </a:xfrm>
          <a:prstGeom prst="trapezoid">
            <a:avLst>
              <a:gd name="adj" fmla="val 125032"/>
            </a:avLst>
          </a:prstGeom>
          <a:gradFill>
            <a:gsLst>
              <a:gs pos="0">
                <a:srgbClr val="3BCCFF">
                  <a:alpha val="0"/>
                </a:srgbClr>
              </a:gs>
              <a:gs pos="100000">
                <a:srgbClr val="0070C0">
                  <a:alpha val="32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>
                    <a:alpha val="0"/>
                  </a:srgbClr>
                </a:gs>
                <a:gs pos="5000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3" tIns="91375" rIns="182753" bIns="91375" rtlCol="0" anchor="ctr"/>
          <a:lstStyle/>
          <a:p>
            <a:pPr defTabSz="914011"/>
            <a:endParaRPr lang="zh-CN" altLang="en-US" sz="1799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8" name="梯形 47">
            <a:extLst>
              <a:ext uri="{FF2B5EF4-FFF2-40B4-BE49-F238E27FC236}">
                <a16:creationId xmlns:a16="http://schemas.microsoft.com/office/drawing/2014/main" id="{C81BDD68-F782-48D8-9604-7DA68592946F}"/>
              </a:ext>
            </a:extLst>
          </p:cNvPr>
          <p:cNvSpPr/>
          <p:nvPr/>
        </p:nvSpPr>
        <p:spPr>
          <a:xfrm rot="16200000">
            <a:off x="4739787" y="-1600454"/>
            <a:ext cx="2862026" cy="8850260"/>
          </a:xfrm>
          <a:custGeom>
            <a:avLst/>
            <a:gdLst>
              <a:gd name="connsiteX0" fmla="*/ 0 w 2900126"/>
              <a:gd name="connsiteY0" fmla="*/ 8735957 h 8735957"/>
              <a:gd name="connsiteX1" fmla="*/ 767286 w 2900126"/>
              <a:gd name="connsiteY1" fmla="*/ 0 h 8735957"/>
              <a:gd name="connsiteX2" fmla="*/ 2132840 w 2900126"/>
              <a:gd name="connsiteY2" fmla="*/ 0 h 8735957"/>
              <a:gd name="connsiteX3" fmla="*/ 2900126 w 2900126"/>
              <a:gd name="connsiteY3" fmla="*/ 8735957 h 8735957"/>
              <a:gd name="connsiteX4" fmla="*/ 0 w 2900126"/>
              <a:gd name="connsiteY4" fmla="*/ 8735957 h 8735957"/>
              <a:gd name="connsiteX0" fmla="*/ 0 w 3288746"/>
              <a:gd name="connsiteY0" fmla="*/ 8735957 h 8758820"/>
              <a:gd name="connsiteX1" fmla="*/ 767286 w 3288746"/>
              <a:gd name="connsiteY1" fmla="*/ 0 h 8758820"/>
              <a:gd name="connsiteX2" fmla="*/ 2132840 w 3288746"/>
              <a:gd name="connsiteY2" fmla="*/ 0 h 8758820"/>
              <a:gd name="connsiteX3" fmla="*/ 3288746 w 3288746"/>
              <a:gd name="connsiteY3" fmla="*/ 8758820 h 8758820"/>
              <a:gd name="connsiteX4" fmla="*/ 0 w 3288746"/>
              <a:gd name="connsiteY4" fmla="*/ 8735957 h 8758820"/>
              <a:gd name="connsiteX0" fmla="*/ 0 w 3540206"/>
              <a:gd name="connsiteY0" fmla="*/ 8735957 h 8758820"/>
              <a:gd name="connsiteX1" fmla="*/ 1018746 w 3540206"/>
              <a:gd name="connsiteY1" fmla="*/ 0 h 8758820"/>
              <a:gd name="connsiteX2" fmla="*/ 2384300 w 3540206"/>
              <a:gd name="connsiteY2" fmla="*/ 0 h 8758820"/>
              <a:gd name="connsiteX3" fmla="*/ 3540206 w 3540206"/>
              <a:gd name="connsiteY3" fmla="*/ 8758820 h 8758820"/>
              <a:gd name="connsiteX4" fmla="*/ 0 w 3540206"/>
              <a:gd name="connsiteY4" fmla="*/ 8735957 h 8758820"/>
              <a:gd name="connsiteX0" fmla="*/ 0 w 4126946"/>
              <a:gd name="connsiteY0" fmla="*/ 8735957 h 8735957"/>
              <a:gd name="connsiteX1" fmla="*/ 1018746 w 4126946"/>
              <a:gd name="connsiteY1" fmla="*/ 0 h 8735957"/>
              <a:gd name="connsiteX2" fmla="*/ 2384300 w 4126946"/>
              <a:gd name="connsiteY2" fmla="*/ 0 h 8735957"/>
              <a:gd name="connsiteX3" fmla="*/ 4126946 w 4126946"/>
              <a:gd name="connsiteY3" fmla="*/ 8697860 h 8735957"/>
              <a:gd name="connsiteX4" fmla="*/ 0 w 4126946"/>
              <a:gd name="connsiteY4" fmla="*/ 8735957 h 8735957"/>
              <a:gd name="connsiteX0" fmla="*/ 0 w 3212546"/>
              <a:gd name="connsiteY0" fmla="*/ 8728340 h 8728340"/>
              <a:gd name="connsiteX1" fmla="*/ 104346 w 3212546"/>
              <a:gd name="connsiteY1" fmla="*/ 0 h 8728340"/>
              <a:gd name="connsiteX2" fmla="*/ 1469900 w 3212546"/>
              <a:gd name="connsiteY2" fmla="*/ 0 h 8728340"/>
              <a:gd name="connsiteX3" fmla="*/ 3212546 w 3212546"/>
              <a:gd name="connsiteY3" fmla="*/ 8697860 h 8728340"/>
              <a:gd name="connsiteX4" fmla="*/ 0 w 3212546"/>
              <a:gd name="connsiteY4" fmla="*/ 8728340 h 8728340"/>
              <a:gd name="connsiteX0" fmla="*/ 0 w 3212546"/>
              <a:gd name="connsiteY0" fmla="*/ 8728340 h 8728340"/>
              <a:gd name="connsiteX1" fmla="*/ 81486 w 3212546"/>
              <a:gd name="connsiteY1" fmla="*/ 7620 h 8728340"/>
              <a:gd name="connsiteX2" fmla="*/ 1469900 w 3212546"/>
              <a:gd name="connsiteY2" fmla="*/ 0 h 8728340"/>
              <a:gd name="connsiteX3" fmla="*/ 3212546 w 3212546"/>
              <a:gd name="connsiteY3" fmla="*/ 8697860 h 8728340"/>
              <a:gd name="connsiteX4" fmla="*/ 0 w 3212546"/>
              <a:gd name="connsiteY4" fmla="*/ 8728340 h 8728340"/>
              <a:gd name="connsiteX0" fmla="*/ 0 w 3433526"/>
              <a:gd name="connsiteY0" fmla="*/ 8850260 h 8850260"/>
              <a:gd name="connsiteX1" fmla="*/ 302466 w 3433526"/>
              <a:gd name="connsiteY1" fmla="*/ 7620 h 8850260"/>
              <a:gd name="connsiteX2" fmla="*/ 1690880 w 3433526"/>
              <a:gd name="connsiteY2" fmla="*/ 0 h 8850260"/>
              <a:gd name="connsiteX3" fmla="*/ 3433526 w 3433526"/>
              <a:gd name="connsiteY3" fmla="*/ 8697860 h 8850260"/>
              <a:gd name="connsiteX4" fmla="*/ 0 w 3433526"/>
              <a:gd name="connsiteY4" fmla="*/ 8850260 h 8850260"/>
              <a:gd name="connsiteX0" fmla="*/ 0 w 3075386"/>
              <a:gd name="connsiteY0" fmla="*/ 8850260 h 8850260"/>
              <a:gd name="connsiteX1" fmla="*/ 302466 w 3075386"/>
              <a:gd name="connsiteY1" fmla="*/ 7620 h 8850260"/>
              <a:gd name="connsiteX2" fmla="*/ 1690880 w 3075386"/>
              <a:gd name="connsiteY2" fmla="*/ 0 h 8850260"/>
              <a:gd name="connsiteX3" fmla="*/ 3075386 w 3075386"/>
              <a:gd name="connsiteY3" fmla="*/ 8735960 h 8850260"/>
              <a:gd name="connsiteX4" fmla="*/ 0 w 3075386"/>
              <a:gd name="connsiteY4" fmla="*/ 8850260 h 8850260"/>
              <a:gd name="connsiteX0" fmla="*/ 0 w 2862026"/>
              <a:gd name="connsiteY0" fmla="*/ 8850260 h 8850260"/>
              <a:gd name="connsiteX1" fmla="*/ 302466 w 2862026"/>
              <a:gd name="connsiteY1" fmla="*/ 7620 h 8850260"/>
              <a:gd name="connsiteX2" fmla="*/ 1690880 w 2862026"/>
              <a:gd name="connsiteY2" fmla="*/ 0 h 8850260"/>
              <a:gd name="connsiteX3" fmla="*/ 2862026 w 2862026"/>
              <a:gd name="connsiteY3" fmla="*/ 8743580 h 8850260"/>
              <a:gd name="connsiteX4" fmla="*/ 0 w 2862026"/>
              <a:gd name="connsiteY4" fmla="*/ 8850260 h 885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2026" h="8850260">
                <a:moveTo>
                  <a:pt x="0" y="8850260"/>
                </a:moveTo>
                <a:lnTo>
                  <a:pt x="302466" y="7620"/>
                </a:lnTo>
                <a:lnTo>
                  <a:pt x="1690880" y="0"/>
                </a:lnTo>
                <a:lnTo>
                  <a:pt x="2862026" y="8743580"/>
                </a:lnTo>
                <a:lnTo>
                  <a:pt x="0" y="8850260"/>
                </a:lnTo>
                <a:close/>
              </a:path>
            </a:pathLst>
          </a:custGeom>
          <a:gradFill flip="none" rotWithShape="1">
            <a:gsLst>
              <a:gs pos="0">
                <a:srgbClr val="21DFE9">
                  <a:alpha val="0"/>
                </a:srgbClr>
              </a:gs>
              <a:gs pos="96000">
                <a:srgbClr val="008FF0">
                  <a:alpha val="31000"/>
                </a:srgbClr>
              </a:gs>
              <a:gs pos="100000">
                <a:srgbClr val="008FF0">
                  <a:alpha val="0"/>
                </a:srgbClr>
              </a:gs>
            </a:gsLst>
            <a:lin ang="162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399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5B83BB5-1AA8-43FB-B542-FE4F8D5A2D9C}"/>
              </a:ext>
            </a:extLst>
          </p:cNvPr>
          <p:cNvSpPr txBox="1"/>
          <p:nvPr/>
        </p:nvSpPr>
        <p:spPr>
          <a:xfrm rot="21036868">
            <a:off x="6983492" y="1133051"/>
            <a:ext cx="1261884" cy="528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业务专题应用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90DA2AB-C37D-46A6-A887-1C37042CB488}"/>
              </a:ext>
            </a:extLst>
          </p:cNvPr>
          <p:cNvSpPr txBox="1"/>
          <p:nvPr/>
        </p:nvSpPr>
        <p:spPr>
          <a:xfrm rot="21095306">
            <a:off x="4888049" y="1443013"/>
            <a:ext cx="1261884" cy="528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行业数据资产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72CC5FD-C7E7-4E2B-95D9-94C116FC072F}"/>
              </a:ext>
            </a:extLst>
          </p:cNvPr>
          <p:cNvSpPr txBox="1"/>
          <p:nvPr/>
        </p:nvSpPr>
        <p:spPr>
          <a:xfrm rot="21102281">
            <a:off x="2692608" y="1761779"/>
            <a:ext cx="1261884" cy="528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平台功能增强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46D4170-2BA0-405B-A9FE-CF649046948D}"/>
              </a:ext>
            </a:extLst>
          </p:cNvPr>
          <p:cNvSpPr txBox="1"/>
          <p:nvPr/>
        </p:nvSpPr>
        <p:spPr>
          <a:xfrm rot="21190199">
            <a:off x="7289722" y="1754774"/>
            <a:ext cx="902458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经营专题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F341FDC-5639-4449-A789-7B17CAB0BEB4}"/>
              </a:ext>
            </a:extLst>
          </p:cNvPr>
          <p:cNvSpPr txBox="1"/>
          <p:nvPr/>
        </p:nvSpPr>
        <p:spPr>
          <a:xfrm>
            <a:off x="7386389" y="2302775"/>
            <a:ext cx="1261391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疫情影响分析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A5DA8AB-9BED-4A33-9AB2-871D89E189CD}"/>
              </a:ext>
            </a:extLst>
          </p:cNvPr>
          <p:cNvSpPr txBox="1"/>
          <p:nvPr/>
        </p:nvSpPr>
        <p:spPr>
          <a:xfrm>
            <a:off x="7398361" y="2886361"/>
            <a:ext cx="1261884" cy="4620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人群画像分析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414FF9D-F5B8-46C4-B35F-3872B964A404}"/>
              </a:ext>
            </a:extLst>
          </p:cNvPr>
          <p:cNvSpPr txBox="1"/>
          <p:nvPr/>
        </p:nvSpPr>
        <p:spPr>
          <a:xfrm rot="21116796">
            <a:off x="5110634" y="2034207"/>
            <a:ext cx="1081925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宏观经济库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8456837B-AAA9-4C72-B862-EF623A9D5FC7}"/>
              </a:ext>
            </a:extLst>
          </p:cNvPr>
          <p:cNvSpPr txBox="1"/>
          <p:nvPr/>
        </p:nvSpPr>
        <p:spPr>
          <a:xfrm>
            <a:off x="5237555" y="2713152"/>
            <a:ext cx="1081925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地理信息库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07744C2-96AC-4A5F-BDF0-6C45411E7611}"/>
              </a:ext>
            </a:extLst>
          </p:cNvPr>
          <p:cNvSpPr txBox="1"/>
          <p:nvPr/>
        </p:nvSpPr>
        <p:spPr>
          <a:xfrm>
            <a:off x="5214360" y="3326980"/>
            <a:ext cx="1081925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电子证照库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585C1C9-5F8A-46BE-A997-8F76E97A3656}"/>
              </a:ext>
            </a:extLst>
          </p:cNvPr>
          <p:cNvSpPr txBox="1"/>
          <p:nvPr/>
        </p:nvSpPr>
        <p:spPr>
          <a:xfrm rot="234082">
            <a:off x="7317831" y="3412701"/>
            <a:ext cx="1261391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企业画像分析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617A1CE-28D0-45BE-8DB4-7FCEC26CDDBF}"/>
              </a:ext>
            </a:extLst>
          </p:cNvPr>
          <p:cNvSpPr txBox="1"/>
          <p:nvPr/>
        </p:nvSpPr>
        <p:spPr>
          <a:xfrm>
            <a:off x="9863053" y="1933814"/>
            <a:ext cx="722993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政企通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A1C2BF1-BC52-4CCC-80CF-60E183DD86FC}"/>
              </a:ext>
            </a:extLst>
          </p:cNvPr>
          <p:cNvSpPr txBox="1"/>
          <p:nvPr/>
        </p:nvSpPr>
        <p:spPr>
          <a:xfrm>
            <a:off x="9473519" y="1434583"/>
            <a:ext cx="722993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政银通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042C602-4F0B-44FC-BC74-D1F879C5EDAC}"/>
              </a:ext>
            </a:extLst>
          </p:cNvPr>
          <p:cNvSpPr txBox="1"/>
          <p:nvPr/>
        </p:nvSpPr>
        <p:spPr>
          <a:xfrm>
            <a:off x="9971382" y="2506578"/>
            <a:ext cx="722993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政保通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8597E57-C50A-4885-B4A6-842B926CB4A3}"/>
              </a:ext>
            </a:extLst>
          </p:cNvPr>
          <p:cNvSpPr txBox="1"/>
          <p:nvPr/>
        </p:nvSpPr>
        <p:spPr>
          <a:xfrm>
            <a:off x="9533084" y="3547520"/>
            <a:ext cx="722993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人信查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B15ABBE-A26E-43A0-B331-98E974A5E7A6}"/>
              </a:ext>
            </a:extLst>
          </p:cNvPr>
          <p:cNvSpPr txBox="1"/>
          <p:nvPr/>
        </p:nvSpPr>
        <p:spPr>
          <a:xfrm>
            <a:off x="9983241" y="3103423"/>
            <a:ext cx="722993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企信宝</a:t>
            </a:r>
          </a:p>
        </p:txBody>
      </p:sp>
      <p:pic>
        <p:nvPicPr>
          <p:cNvPr id="84" name="Picture 5" descr="C:\Users\Administrator\Desktop\LOGO\未标题-3.png">
            <a:extLst>
              <a:ext uri="{FF2B5EF4-FFF2-40B4-BE49-F238E27FC236}">
                <a16:creationId xmlns:a16="http://schemas.microsoft.com/office/drawing/2014/main" id="{B4F486EA-B6FA-4C42-A7A5-C847D6A5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803" t="30138" r="28630" b="33122"/>
          <a:stretch>
            <a:fillRect/>
          </a:stretch>
        </p:blipFill>
        <p:spPr bwMode="auto">
          <a:xfrm>
            <a:off x="4222901" y="4945872"/>
            <a:ext cx="1330991" cy="47714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46677C8C-AEF9-4B55-B7D0-E7436064025F}"/>
              </a:ext>
            </a:extLst>
          </p:cNvPr>
          <p:cNvGrpSpPr/>
          <p:nvPr/>
        </p:nvGrpSpPr>
        <p:grpSpPr>
          <a:xfrm>
            <a:off x="2284940" y="5616735"/>
            <a:ext cx="7833756" cy="966985"/>
            <a:chOff x="2284940" y="5414950"/>
            <a:chExt cx="7833756" cy="966985"/>
          </a:xfrm>
        </p:grpSpPr>
        <p:pic>
          <p:nvPicPr>
            <p:cNvPr id="86" name="Picture 3" descr="C:\Users\Administrator\Desktop\未标题-3.png">
              <a:extLst>
                <a:ext uri="{FF2B5EF4-FFF2-40B4-BE49-F238E27FC236}">
                  <a16:creationId xmlns:a16="http://schemas.microsoft.com/office/drawing/2014/main" id="{E94FB212-7A2B-405F-B175-973F2306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27784" y="6010109"/>
              <a:ext cx="871339" cy="37182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87" name="Picture 4" descr="C:\Users\Administrator\Desktop\LOGO\未标题-3.png">
              <a:extLst>
                <a:ext uri="{FF2B5EF4-FFF2-40B4-BE49-F238E27FC236}">
                  <a16:creationId xmlns:a16="http://schemas.microsoft.com/office/drawing/2014/main" id="{06E676B0-B831-4616-9D28-5A98D8037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8720" t="27352" r="17692" b="30341"/>
            <a:stretch>
              <a:fillRect/>
            </a:stretch>
          </p:blipFill>
          <p:spPr bwMode="auto">
            <a:xfrm>
              <a:off x="4964809" y="6027527"/>
              <a:ext cx="963706" cy="32426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88" name="Picture 11" descr="C:\Users\Administrator\Desktop\LOGO\未标题-3.png">
              <a:extLst>
                <a:ext uri="{FF2B5EF4-FFF2-40B4-BE49-F238E27FC236}">
                  <a16:creationId xmlns:a16="http://schemas.microsoft.com/office/drawing/2014/main" id="{C7EA671D-CF98-4C97-9912-E3023FB73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33707" y="6020029"/>
              <a:ext cx="976397" cy="3431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89" name="Picture 12" descr="C:\Users\Administrator\Desktop\LOGO\文思海.png">
              <a:extLst>
                <a:ext uri="{FF2B5EF4-FFF2-40B4-BE49-F238E27FC236}">
                  <a16:creationId xmlns:a16="http://schemas.microsoft.com/office/drawing/2014/main" id="{643F3AB6-1540-4B9C-929C-3AB8EB7C4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7850" b="18430"/>
            <a:stretch>
              <a:fillRect/>
            </a:stretch>
          </p:blipFill>
          <p:spPr bwMode="auto">
            <a:xfrm>
              <a:off x="5021752" y="5444238"/>
              <a:ext cx="967035" cy="30709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0" name="Picture 13" descr="C:\Users\Administrator\Desktop\LOGO\软通.png">
              <a:extLst>
                <a:ext uri="{FF2B5EF4-FFF2-40B4-BE49-F238E27FC236}">
                  <a16:creationId xmlns:a16="http://schemas.microsoft.com/office/drawing/2014/main" id="{7EECC48E-1F3B-4EBB-A19D-D60213D9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t="17885" b="30418"/>
            <a:stretch>
              <a:fillRect/>
            </a:stretch>
          </p:blipFill>
          <p:spPr bwMode="auto">
            <a:xfrm>
              <a:off x="3554098" y="6023160"/>
              <a:ext cx="967035" cy="32403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1" name="Picture 14" descr="C:\Users\Administrator\Desktop\LOGO\华胜天成.png">
              <a:extLst>
                <a:ext uri="{FF2B5EF4-FFF2-40B4-BE49-F238E27FC236}">
                  <a16:creationId xmlns:a16="http://schemas.microsoft.com/office/drawing/2014/main" id="{EC6159E9-B1E6-40F9-BF61-47913CDED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33685" y="6044527"/>
              <a:ext cx="985774" cy="33740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2" name="Picture 18" descr="C:\Users\Administrator\Desktop\LOGO\东华.png">
              <a:extLst>
                <a:ext uri="{FF2B5EF4-FFF2-40B4-BE49-F238E27FC236}">
                  <a16:creationId xmlns:a16="http://schemas.microsoft.com/office/drawing/2014/main" id="{05F7E2EF-6FC6-4AAF-B0C3-8218EF686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4940" y="6007810"/>
              <a:ext cx="871339" cy="35532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3" name="Picture 19" descr="C:\Users\Administrator\Desktop\LOGO\博彦.png">
              <a:extLst>
                <a:ext uri="{FF2B5EF4-FFF2-40B4-BE49-F238E27FC236}">
                  <a16:creationId xmlns:a16="http://schemas.microsoft.com/office/drawing/2014/main" id="{C7B9C174-5915-42F9-93B6-AE402FD40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30857" y="5415535"/>
              <a:ext cx="887839" cy="33138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4" name="Picture 20" descr="C:\Users\Administrator\Desktop\LOGO\信雅达.png">
              <a:extLst>
                <a:ext uri="{FF2B5EF4-FFF2-40B4-BE49-F238E27FC236}">
                  <a16:creationId xmlns:a16="http://schemas.microsoft.com/office/drawing/2014/main" id="{01AFAFA9-C2EF-4D2B-B8EA-E4A33449C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26560" y="5433913"/>
              <a:ext cx="959303" cy="32834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5" name="Picture 23" descr="C:\Users\Administrator\Desktop\LOGO\华资.png">
              <a:extLst>
                <a:ext uri="{FF2B5EF4-FFF2-40B4-BE49-F238E27FC236}">
                  <a16:creationId xmlns:a16="http://schemas.microsoft.com/office/drawing/2014/main" id="{39A4B3F7-8E22-4B44-BB9A-CDC0A9839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40212" y="5414950"/>
              <a:ext cx="969891" cy="33197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  <p:pic>
          <p:nvPicPr>
            <p:cNvPr id="96" name="Picture 16" descr="C:\Users\Administrator\Desktop\LOGO\四方伟业.png">
              <a:extLst>
                <a:ext uri="{FF2B5EF4-FFF2-40B4-BE49-F238E27FC236}">
                  <a16:creationId xmlns:a16="http://schemas.microsoft.com/office/drawing/2014/main" id="{78B2153C-5325-4F06-8FE1-5CC914DA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64415" y="5454699"/>
              <a:ext cx="912301" cy="32643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</p:pic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CC3916FB-FA63-4EE2-BAF6-9D98C7652329}"/>
              </a:ext>
            </a:extLst>
          </p:cNvPr>
          <p:cNvSpPr/>
          <p:nvPr/>
        </p:nvSpPr>
        <p:spPr>
          <a:xfrm>
            <a:off x="6094351" y="4537790"/>
            <a:ext cx="781929" cy="31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CBCAA6E7-A859-4DCC-8381-7025F1A1E393}"/>
              </a:ext>
            </a:extLst>
          </p:cNvPr>
          <p:cNvCxnSpPr>
            <a:cxnSpLocks/>
            <a:stCxn id="103" idx="4"/>
          </p:cNvCxnSpPr>
          <p:nvPr/>
        </p:nvCxnSpPr>
        <p:spPr>
          <a:xfrm>
            <a:off x="1741487" y="3966076"/>
            <a:ext cx="9200833" cy="29100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4100DAE8-DA93-4669-8CA3-4FB8FEFB7000}"/>
              </a:ext>
            </a:extLst>
          </p:cNvPr>
          <p:cNvSpPr txBox="1"/>
          <p:nvPr/>
        </p:nvSpPr>
        <p:spPr>
          <a:xfrm rot="21394887">
            <a:off x="3026861" y="2646533"/>
            <a:ext cx="902458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数据交易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D1CE7FC-B4CC-4A62-A729-B4725F53E44B}"/>
              </a:ext>
            </a:extLst>
          </p:cNvPr>
          <p:cNvSpPr txBox="1"/>
          <p:nvPr/>
        </p:nvSpPr>
        <p:spPr>
          <a:xfrm>
            <a:off x="3070300" y="3106532"/>
            <a:ext cx="830677" cy="4620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</a:t>
            </a:r>
            <a:r>
              <a:rPr lang="en-US" altLang="zh-CN" sz="1399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IoC</a:t>
            </a:r>
            <a:endParaRPr lang="zh-CN" altLang="en-US" sz="1399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A7FAE731-82AE-4E84-AF70-FEE10E35AF97}"/>
              </a:ext>
            </a:extLst>
          </p:cNvPr>
          <p:cNvCxnSpPr>
            <a:cxnSpLocks/>
          </p:cNvCxnSpPr>
          <p:nvPr/>
        </p:nvCxnSpPr>
        <p:spPr>
          <a:xfrm flipV="1">
            <a:off x="1741486" y="1338640"/>
            <a:ext cx="9086534" cy="121568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D37A211-A93E-465E-90F6-49BC0AD8F82F}"/>
              </a:ext>
            </a:extLst>
          </p:cNvPr>
          <p:cNvSpPr txBox="1"/>
          <p:nvPr/>
        </p:nvSpPr>
        <p:spPr>
          <a:xfrm>
            <a:off x="2965217" y="3432213"/>
            <a:ext cx="1261391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数据质量报告</a:t>
            </a: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E16BE54B-F489-4396-9955-F36FF75584E4}"/>
              </a:ext>
            </a:extLst>
          </p:cNvPr>
          <p:cNvSpPr/>
          <p:nvPr/>
        </p:nvSpPr>
        <p:spPr>
          <a:xfrm>
            <a:off x="1035610" y="2554323"/>
            <a:ext cx="1411753" cy="1411753"/>
          </a:xfrm>
          <a:prstGeom prst="ellipse">
            <a:avLst/>
          </a:prstGeom>
          <a:gradFill>
            <a:gsLst>
              <a:gs pos="0">
                <a:srgbClr val="0070C0">
                  <a:alpha val="9000"/>
                </a:srgbClr>
              </a:gs>
              <a:gs pos="100000">
                <a:srgbClr val="0070C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B0F0"/>
            </a:solidFill>
          </a:ln>
          <a:effectLst/>
        </p:spPr>
        <p:txBody>
          <a:bodyPr vert="horz" wrap="square" lIns="68535" tIns="34268" rIns="68535" bIns="34268" numCol="1" anchor="t" anchorCtr="0" compatLnSpc="1">
            <a:prstTxWarp prst="textNoShape">
              <a:avLst/>
            </a:prstTxWarp>
            <a:normAutofit/>
          </a:bodyPr>
          <a:lstStyle/>
          <a:p>
            <a:pPr defTabSz="685378" fontAlgn="base">
              <a:spcBef>
                <a:spcPct val="0"/>
              </a:spcBef>
              <a:spcAft>
                <a:spcPct val="0"/>
              </a:spcAft>
            </a:pPr>
            <a:endParaRPr lang="zh-CN" altLang="en-US" sz="1100" kern="0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D93C2DF9-F77C-4C5A-AF5C-4B454903E177}"/>
              </a:ext>
            </a:extLst>
          </p:cNvPr>
          <p:cNvSpPr/>
          <p:nvPr/>
        </p:nvSpPr>
        <p:spPr>
          <a:xfrm>
            <a:off x="1106994" y="2628462"/>
            <a:ext cx="1280984" cy="12809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iData</a:t>
            </a:r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5" name="弧形 104">
            <a:extLst>
              <a:ext uri="{FF2B5EF4-FFF2-40B4-BE49-F238E27FC236}">
                <a16:creationId xmlns:a16="http://schemas.microsoft.com/office/drawing/2014/main" id="{57FAAE6E-F9E2-496D-94A6-DC2F0ED9EF26}"/>
              </a:ext>
            </a:extLst>
          </p:cNvPr>
          <p:cNvSpPr/>
          <p:nvPr/>
        </p:nvSpPr>
        <p:spPr>
          <a:xfrm rot="2509482">
            <a:off x="2289571" y="1738786"/>
            <a:ext cx="2458836" cy="2733004"/>
          </a:xfrm>
          <a:prstGeom prst="arc">
            <a:avLst>
              <a:gd name="adj1" fmla="val 16547315"/>
              <a:gd name="adj2" fmla="val 42464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6" name="弧形 105">
            <a:extLst>
              <a:ext uri="{FF2B5EF4-FFF2-40B4-BE49-F238E27FC236}">
                <a16:creationId xmlns:a16="http://schemas.microsoft.com/office/drawing/2014/main" id="{6ED42620-EE40-4EAD-BD5F-2BD5437CE788}"/>
              </a:ext>
            </a:extLst>
          </p:cNvPr>
          <p:cNvSpPr/>
          <p:nvPr/>
        </p:nvSpPr>
        <p:spPr>
          <a:xfrm rot="2509482">
            <a:off x="3857880" y="1323439"/>
            <a:ext cx="3233814" cy="3181265"/>
          </a:xfrm>
          <a:prstGeom prst="arc">
            <a:avLst>
              <a:gd name="adj1" fmla="val 16695437"/>
              <a:gd name="adj2" fmla="val 40678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7" name="弧形 106">
            <a:extLst>
              <a:ext uri="{FF2B5EF4-FFF2-40B4-BE49-F238E27FC236}">
                <a16:creationId xmlns:a16="http://schemas.microsoft.com/office/drawing/2014/main" id="{E1ABF92A-3ACE-41C9-A5D4-B8F63565D29C}"/>
              </a:ext>
            </a:extLst>
          </p:cNvPr>
          <p:cNvSpPr/>
          <p:nvPr/>
        </p:nvSpPr>
        <p:spPr>
          <a:xfrm rot="2299214">
            <a:off x="5688241" y="967404"/>
            <a:ext cx="3506826" cy="4032110"/>
          </a:xfrm>
          <a:prstGeom prst="arc">
            <a:avLst>
              <a:gd name="adj1" fmla="val 16669893"/>
              <a:gd name="adj2" fmla="val 30459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DA9760CD-9F7A-4370-893F-C6EFC10A24AC}"/>
              </a:ext>
            </a:extLst>
          </p:cNvPr>
          <p:cNvSpPr txBox="1"/>
          <p:nvPr/>
        </p:nvSpPr>
        <p:spPr>
          <a:xfrm rot="21083949">
            <a:off x="2891305" y="2253940"/>
            <a:ext cx="902458" cy="5281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3439"/>
              </a:lnSpc>
            </a:pPr>
            <a:r>
              <a:rPr lang="zh-CN" altLang="en-US" sz="1399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数字孪生</a:t>
            </a:r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19C48FEE-9E04-4169-A7AE-11A1D5FFFE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83" y="5598614"/>
            <a:ext cx="710223" cy="311089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D80AB0CB-D387-4580-9402-258EACFA38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12" y="5110395"/>
            <a:ext cx="1973928" cy="1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>
            <a:extLst>
              <a:ext uri="{FF2B5EF4-FFF2-40B4-BE49-F238E27FC236}">
                <a16:creationId xmlns:a16="http://schemas.microsoft.com/office/drawing/2014/main" id="{9494BD58-0075-43CE-AB73-BE0EE563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0" y="381701"/>
            <a:ext cx="11200761" cy="629919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55167" y="1017766"/>
            <a:ext cx="3281668" cy="4620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3439"/>
              </a:lnSpc>
            </a:pPr>
            <a:r>
              <a:rPr lang="zh-CN" altLang="en-US" sz="1399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重构体验    </a:t>
            </a:r>
            <a:r>
              <a:rPr lang="en-US" altLang="zh-CN" sz="1399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 </a:t>
            </a:r>
            <a:r>
              <a:rPr lang="zh-CN" altLang="en-US" sz="1399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优化流程    </a:t>
            </a:r>
            <a:r>
              <a:rPr lang="en-US" altLang="zh-CN" sz="1399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 </a:t>
            </a:r>
            <a:r>
              <a:rPr lang="zh-CN" altLang="en-US" sz="1399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使能创新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568551" y="1685665"/>
            <a:ext cx="6970038" cy="264968"/>
            <a:chOff x="2569554" y="1156341"/>
            <a:chExt cx="6972761" cy="265072"/>
          </a:xfrm>
        </p:grpSpPr>
        <p:sp>
          <p:nvSpPr>
            <p:cNvPr id="21" name="文本框 20"/>
            <p:cNvSpPr txBox="1"/>
            <p:nvPr/>
          </p:nvSpPr>
          <p:spPr>
            <a:xfrm>
              <a:off x="2569554" y="1175096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智慧交通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66075" y="1175096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智慧城市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62593" y="1175095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城市治理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67258" y="1175094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生态创新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72769" y="1175092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智慧油气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64931" y="1175096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一网统管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52721" y="1156341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智慧教育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44415" y="1175096"/>
              <a:ext cx="697900" cy="2463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智能制造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454552" y="2458186"/>
            <a:ext cx="1415773" cy="3384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599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行业数据资产</a:t>
            </a:r>
          </a:p>
        </p:txBody>
      </p:sp>
      <p:sp>
        <p:nvSpPr>
          <p:cNvPr id="30" name="文本框 37"/>
          <p:cNvSpPr txBox="1"/>
          <p:nvPr/>
        </p:nvSpPr>
        <p:spPr>
          <a:xfrm>
            <a:off x="5745821" y="3788528"/>
            <a:ext cx="833233" cy="19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700">
                <a:solidFill>
                  <a:srgbClr val="FFFFFF"/>
                </a:solidFill>
                <a:latin typeface="FZLanTingHeiS-EB-GB"/>
                <a:ea typeface="FZLanTingHeiS-EB-GB"/>
                <a:cs typeface="FZLanTingHeiS-EB-GB"/>
                <a:sym typeface="FZLanTingHeiS-EB-GB"/>
              </a:defRPr>
            </a:lvl1pPr>
          </a:lstStyle>
          <a:p>
            <a:pPr algn="ctr" defTabSz="264227" hangingPunct="0"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sz="1050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469167" y="4012288"/>
            <a:ext cx="1386543" cy="157803"/>
            <a:chOff x="5449282" y="3821412"/>
            <a:chExt cx="1387085" cy="157865"/>
          </a:xfrm>
        </p:grpSpPr>
        <p:sp>
          <p:nvSpPr>
            <p:cNvPr id="32" name="文本框 39"/>
            <p:cNvSpPr txBox="1"/>
            <p:nvPr/>
          </p:nvSpPr>
          <p:spPr>
            <a:xfrm>
              <a:off x="5449282" y="3824186"/>
              <a:ext cx="593182" cy="1550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6235" tIns="16235" rIns="16235" bIns="16235" anchor="ctr"/>
            <a:lstStyle>
              <a:lvl1pPr algn="r" defTabSz="264333">
                <a:defRPr>
                  <a:solidFill>
                    <a:srgbClr val="FFFFFF"/>
                  </a:solidFill>
                  <a:latin typeface="Huawei Sans Medium"/>
                  <a:ea typeface="Huawei Sans Medium"/>
                  <a:cs typeface="Huawei Sans Medium"/>
                  <a:sym typeface="Huawei Sans Medium"/>
                </a:defRPr>
              </a:lvl1pPr>
            </a:lstStyle>
            <a:p>
              <a:pPr algn="ctr" defTabSz="264227" hangingPunct="0">
                <a:defRPr/>
              </a:pPr>
              <a:r>
                <a: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公有云</a:t>
              </a:r>
              <a:endParaRPr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40"/>
            <p:cNvSpPr txBox="1"/>
            <p:nvPr/>
          </p:nvSpPr>
          <p:spPr>
            <a:xfrm>
              <a:off x="6274800" y="3821412"/>
              <a:ext cx="561567" cy="1550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6235" tIns="16235" rIns="16235" bIns="16235" anchor="ctr"/>
            <a:lstStyle>
              <a:lvl1pPr algn="l" defTabSz="264333">
                <a:defRPr>
                  <a:solidFill>
                    <a:srgbClr val="FFFFFF"/>
                  </a:solidFill>
                  <a:latin typeface="Huawei Sans Medium"/>
                  <a:ea typeface="Huawei Sans Medium"/>
                  <a:cs typeface="Huawei Sans Medium"/>
                  <a:sym typeface="Huawei Sans Medium"/>
                </a:defRPr>
              </a:lvl1pPr>
            </a:lstStyle>
            <a:p>
              <a:pPr algn="ctr" defTabSz="264227" hangingPunct="0">
                <a:defRPr/>
              </a:pPr>
              <a:r>
                <a: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混合云</a:t>
              </a:r>
              <a:endParaRPr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41"/>
          <p:cNvSpPr txBox="1"/>
          <p:nvPr/>
        </p:nvSpPr>
        <p:spPr>
          <a:xfrm>
            <a:off x="4958858" y="4159570"/>
            <a:ext cx="2476518" cy="19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>
                <a:solidFill>
                  <a:srgbClr val="FFFFFF"/>
                </a:solidFill>
                <a:latin typeface="Huawei Sans Medium"/>
                <a:ea typeface="Huawei Sans Medium"/>
                <a:cs typeface="Huawei Sans Medium"/>
                <a:sym typeface="Huawei Sans Medium"/>
              </a:defRPr>
            </a:lvl1pPr>
          </a:lstStyle>
          <a:p>
            <a:pPr lvl="0" algn="ctr" hangingPunct="0">
              <a:defRPr/>
            </a:pP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数据集成 </a:t>
            </a:r>
            <a:r>
              <a:rPr lang="en-US" altLang="zh-CN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数据存储</a:t>
            </a:r>
            <a:r>
              <a:rPr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</a:t>
            </a:r>
            <a:r>
              <a:rPr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</a:t>
            </a:r>
            <a:r>
              <a:rPr 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</a:t>
            </a:r>
            <a:endParaRPr sz="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42"/>
          <p:cNvSpPr txBox="1"/>
          <p:nvPr/>
        </p:nvSpPr>
        <p:spPr>
          <a:xfrm>
            <a:off x="5019191" y="3449383"/>
            <a:ext cx="2374372" cy="298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1000">
                <a:solidFill>
                  <a:srgbClr val="F3CA44"/>
                </a:solidFill>
                <a:latin typeface="FZLanTingHeiS-EB-GB"/>
                <a:ea typeface="FZLanTingHeiS-EB-GB"/>
                <a:cs typeface="FZLanTingHeiS-EB-GB"/>
                <a:sym typeface="FZLanTingHeiS-EB-GB"/>
              </a:defRPr>
            </a:lvl1pPr>
          </a:lstStyle>
          <a:p>
            <a:pPr algn="ctr" defTabSz="264227" hangingPunct="0">
              <a:defRPr/>
            </a:pPr>
            <a:r>
              <a:rPr lang="en-US" altLang="zh-CN" sz="1599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zh-CN" altLang="en-US" sz="1599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智能数据集成平台</a:t>
            </a:r>
            <a:endParaRPr sz="1599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4398467" y="2657217"/>
            <a:ext cx="1142077" cy="18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700">
                <a:solidFill>
                  <a:srgbClr val="FFFFFF">
                    <a:alpha val="79596"/>
                  </a:srgbClr>
                </a:solidFill>
                <a:latin typeface="Huawei Sans"/>
                <a:ea typeface="Huawei Sans"/>
                <a:cs typeface="Huawei Sans"/>
                <a:sym typeface="Huawei Sans"/>
              </a:defRPr>
            </a:lvl1pPr>
          </a:lstStyle>
          <a:p>
            <a:pPr algn="ctr" defTabSz="264227" hangingPunct="0"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业务中台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6958346" y="2642313"/>
            <a:ext cx="1058201" cy="2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700">
                <a:solidFill>
                  <a:srgbClr val="FFFFFF">
                    <a:alpha val="79596"/>
                  </a:srgbClr>
                </a:solidFill>
                <a:latin typeface="Huawei Sans"/>
                <a:ea typeface="Huawei Sans"/>
                <a:cs typeface="Huawei Sans"/>
                <a:sym typeface="Huawei Sans"/>
              </a:defRPr>
            </a:lvl1pPr>
          </a:lstStyle>
          <a:p>
            <a:pPr algn="ctr" defTabSz="264227" hangingPunct="0">
              <a:defRPr/>
            </a:pPr>
            <a:r>
              <a:rPr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数据大脑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2"/>
          <p:cNvSpPr txBox="1"/>
          <p:nvPr/>
        </p:nvSpPr>
        <p:spPr>
          <a:xfrm>
            <a:off x="5548145" y="2864358"/>
            <a:ext cx="1228587" cy="17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700">
                <a:solidFill>
                  <a:srgbClr val="FFFFFF">
                    <a:alpha val="79596"/>
                  </a:srgbClr>
                </a:solidFill>
                <a:latin typeface="Huawei Sans"/>
                <a:ea typeface="Huawei Sans"/>
                <a:cs typeface="Huawei Sans"/>
                <a:sym typeface="Huawei Sans"/>
              </a:defRPr>
            </a:lvl1pPr>
          </a:lstStyle>
          <a:p>
            <a:pPr algn="ctr" defTabSz="264227" hangingPunct="0"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知识计算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5"/>
          <p:cNvSpPr txBox="1"/>
          <p:nvPr/>
        </p:nvSpPr>
        <p:spPr>
          <a:xfrm>
            <a:off x="5297352" y="3104629"/>
            <a:ext cx="1730173" cy="21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/>
          <a:p>
            <a:pPr algn="ctr" defTabSz="264227" hangingPunct="0">
              <a:defRPr sz="800">
                <a:solidFill>
                  <a:srgbClr val="FFFFFF"/>
                </a:solidFill>
                <a:latin typeface="FZLanTingHeiS-B-GB"/>
                <a:ea typeface="FZLanTingHeiS-B-GB"/>
                <a:cs typeface="FZLanTingHeiS-B-GB"/>
                <a:sym typeface="FZLanTingHeiS-B-GB"/>
              </a:defRPr>
            </a:pPr>
            <a:r>
              <a:rPr sz="1050" b="1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LanTingHeiS-B-GB"/>
                <a:sym typeface="FZLanTingHeiS-B-GB"/>
              </a:rPr>
              <a:t>AI使能</a:t>
            </a:r>
            <a:endParaRPr sz="10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LanTingHeiS-B-GB"/>
              <a:sym typeface="FZLanTingHeiS-B-GB"/>
            </a:endParaRPr>
          </a:p>
        </p:txBody>
      </p:sp>
      <p:sp>
        <p:nvSpPr>
          <p:cNvPr id="40" name="文本框 39"/>
          <p:cNvSpPr txBox="1"/>
          <p:nvPr/>
        </p:nvSpPr>
        <p:spPr>
          <a:xfrm rot="393393">
            <a:off x="3686707" y="2993989"/>
            <a:ext cx="1589048" cy="20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defTabSz="264333">
              <a:defRPr sz="800">
                <a:solidFill>
                  <a:srgbClr val="FFFFFF"/>
                </a:solidFill>
                <a:latin typeface="FZLanTingHeiS-B-GB"/>
                <a:ea typeface="FZLanTingHeiS-B-GB"/>
                <a:cs typeface="FZLanTingHeiS-B-GB"/>
                <a:sym typeface="FZLanTingHeiS-B-GB"/>
              </a:defRPr>
            </a:lvl1pPr>
          </a:lstStyle>
          <a:p>
            <a:pPr algn="ctr" defTabSz="264227" hangingPunct="0">
              <a:defRPr b="1">
                <a:latin typeface="方正兰亭中黑简体"/>
                <a:ea typeface="方正兰亭中黑简体"/>
                <a:cs typeface="方正兰亭中黑简体"/>
                <a:sym typeface="方正兰亭中黑简体"/>
              </a:defRPr>
            </a:pPr>
            <a:r>
              <a:rPr sz="1050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简体"/>
              </a:rPr>
              <a:t>应用使能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中黑简体"/>
            </a:endParaRPr>
          </a:p>
        </p:txBody>
      </p:sp>
      <p:sp>
        <p:nvSpPr>
          <p:cNvPr id="41" name="文本框 33"/>
          <p:cNvSpPr txBox="1"/>
          <p:nvPr/>
        </p:nvSpPr>
        <p:spPr>
          <a:xfrm rot="21297530">
            <a:off x="7107594" y="3013232"/>
            <a:ext cx="1610368" cy="2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defTabSz="264333">
              <a:defRPr sz="800">
                <a:solidFill>
                  <a:srgbClr val="FFFFFF"/>
                </a:solidFill>
                <a:latin typeface="FZLanTingHeiS-B-GB"/>
                <a:ea typeface="FZLanTingHeiS-B-GB"/>
                <a:cs typeface="FZLanTingHeiS-B-GB"/>
                <a:sym typeface="FZLanTingHeiS-B-GB"/>
              </a:defRPr>
            </a:lvl1pPr>
          </a:lstStyle>
          <a:p>
            <a:pPr algn="ctr" defTabSz="264227" hangingPunct="0">
              <a:defRPr b="1">
                <a:latin typeface="方正兰亭中黑简体"/>
                <a:ea typeface="方正兰亭中黑简体"/>
                <a:cs typeface="方正兰亭中黑简体"/>
                <a:sym typeface="方正兰亭中黑简体"/>
              </a:defRPr>
            </a:pPr>
            <a:r>
              <a:rPr sz="1050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简体"/>
              </a:rPr>
              <a:t>数据使能</a:t>
            </a:r>
            <a:endParaRPr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中黑简体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44387" y="4762567"/>
            <a:ext cx="1601232" cy="2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1000">
                <a:solidFill>
                  <a:srgbClr val="F3CA44"/>
                </a:solidFill>
                <a:latin typeface="FZLanTingHeiS-EB-GB"/>
                <a:ea typeface="FZLanTingHeiS-EB-GB"/>
                <a:cs typeface="FZLanTingHeiS-EB-GB"/>
                <a:sym typeface="FZLanTingHeiS-EB-GB"/>
              </a:defRPr>
            </a:lvl1pPr>
          </a:lstStyle>
          <a:p>
            <a:pPr algn="ctr" defTabSz="264227" hangingPunct="0">
              <a:defRPr/>
            </a:pPr>
            <a:r>
              <a:rPr lang="zh-CN" altLang="en-US" sz="1599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万物互联互通</a:t>
            </a:r>
            <a:endParaRPr sz="1599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2"/>
          <p:cNvSpPr txBox="1"/>
          <p:nvPr/>
        </p:nvSpPr>
        <p:spPr>
          <a:xfrm>
            <a:off x="5444387" y="5612648"/>
            <a:ext cx="1601232" cy="21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235" tIns="16235" rIns="16235" bIns="16235" anchor="ctr"/>
          <a:lstStyle>
            <a:lvl1pPr defTabSz="264333">
              <a:defRPr sz="1000">
                <a:solidFill>
                  <a:srgbClr val="F3CA44"/>
                </a:solidFill>
                <a:latin typeface="FZLanTingHeiS-EB-GB"/>
                <a:ea typeface="FZLanTingHeiS-EB-GB"/>
                <a:cs typeface="FZLanTingHeiS-EB-GB"/>
                <a:sym typeface="FZLanTingHeiS-EB-GB"/>
              </a:defRPr>
            </a:lvl1pPr>
          </a:lstStyle>
          <a:p>
            <a:pPr algn="ctr" defTabSz="264227" hangingPunct="0">
              <a:defRPr/>
            </a:pPr>
            <a:r>
              <a:rPr lang="zh-CN" altLang="en-US" sz="1599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数字孪生感知</a:t>
            </a:r>
            <a:endParaRPr sz="1599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913416" y="5641267"/>
            <a:ext cx="697355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监控摄像头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80419" y="5805193"/>
            <a:ext cx="389698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安防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39691" y="5960679"/>
            <a:ext cx="492251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机器人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59055" y="6073467"/>
            <a:ext cx="492251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变压器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862384" y="5669863"/>
            <a:ext cx="594803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油温传感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278777" y="5813898"/>
            <a:ext cx="492251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煤气表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754026" y="5971274"/>
            <a:ext cx="594803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烟雾传感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045618" y="6078954"/>
            <a:ext cx="594803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温度传感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493535" y="6155030"/>
            <a:ext cx="492251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无人机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11528" y="6203809"/>
            <a:ext cx="389698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雷达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49711" y="6181147"/>
            <a:ext cx="389698" cy="215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杆塔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3722307" y="5658598"/>
            <a:ext cx="247509" cy="15889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6581784" y="6000733"/>
            <a:ext cx="294872" cy="13444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6120531" y="6025402"/>
            <a:ext cx="165293" cy="20482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5483396" y="5975558"/>
            <a:ext cx="155983" cy="20637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7252223" y="5901474"/>
            <a:ext cx="183152" cy="17016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4300149" y="5792108"/>
            <a:ext cx="163684" cy="16636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3183126" y="5437075"/>
            <a:ext cx="129866" cy="22153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068248" y="5376852"/>
            <a:ext cx="213896" cy="25667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8417888" y="5624320"/>
            <a:ext cx="170188" cy="21108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879871" y="5792108"/>
            <a:ext cx="263710" cy="1672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4850451" y="5875007"/>
            <a:ext cx="95985" cy="22310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3680420" y="1985313"/>
            <a:ext cx="264250" cy="264250"/>
            <a:chOff x="3681857" y="1882409"/>
            <a:chExt cx="264353" cy="264353"/>
          </a:xfrm>
        </p:grpSpPr>
        <p:sp>
          <p:nvSpPr>
            <p:cNvPr id="69" name="椭圆 68"/>
            <p:cNvSpPr/>
            <p:nvPr/>
          </p:nvSpPr>
          <p:spPr>
            <a:xfrm>
              <a:off x="3681857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3733126" y="1931587"/>
              <a:ext cx="161815" cy="165997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4576479" y="1985313"/>
            <a:ext cx="264250" cy="264250"/>
            <a:chOff x="4578266" y="1882409"/>
            <a:chExt cx="264353" cy="264353"/>
          </a:xfrm>
        </p:grpSpPr>
        <p:sp>
          <p:nvSpPr>
            <p:cNvPr id="72" name="椭圆 71"/>
            <p:cNvSpPr/>
            <p:nvPr/>
          </p:nvSpPr>
          <p:spPr>
            <a:xfrm>
              <a:off x="4578266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655208" y="1949097"/>
              <a:ext cx="146681" cy="130977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5481892" y="1985313"/>
            <a:ext cx="264250" cy="264250"/>
            <a:chOff x="5484033" y="1882409"/>
            <a:chExt cx="264353" cy="264353"/>
          </a:xfrm>
        </p:grpSpPr>
        <p:sp>
          <p:nvSpPr>
            <p:cNvPr id="75" name="椭圆 74"/>
            <p:cNvSpPr/>
            <p:nvPr/>
          </p:nvSpPr>
          <p:spPr>
            <a:xfrm>
              <a:off x="5484033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8">
              <a:lum bright="70000" contrast="-70000"/>
            </a:blip>
            <a:stretch>
              <a:fillRect/>
            </a:stretch>
          </p:blipFill>
          <p:spPr>
            <a:xfrm>
              <a:off x="5540913" y="1931587"/>
              <a:ext cx="150592" cy="165997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7278861" y="1985313"/>
            <a:ext cx="264250" cy="264250"/>
            <a:chOff x="7281704" y="1882409"/>
            <a:chExt cx="264353" cy="264353"/>
          </a:xfrm>
        </p:grpSpPr>
        <p:sp>
          <p:nvSpPr>
            <p:cNvPr id="78" name="椭圆 77"/>
            <p:cNvSpPr/>
            <p:nvPr/>
          </p:nvSpPr>
          <p:spPr>
            <a:xfrm>
              <a:off x="7281704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9">
              <a:lum bright="70000" contrast="-70000"/>
            </a:blip>
            <a:stretch>
              <a:fillRect/>
            </a:stretch>
          </p:blipFill>
          <p:spPr>
            <a:xfrm>
              <a:off x="7341112" y="1931587"/>
              <a:ext cx="145536" cy="165997"/>
            </a:xfrm>
            <a:prstGeom prst="rect">
              <a:avLst/>
            </a:prstGeom>
          </p:spPr>
        </p:pic>
      </p:grpSp>
      <p:grpSp>
        <p:nvGrpSpPr>
          <p:cNvPr id="80" name="组合 79"/>
          <p:cNvGrpSpPr/>
          <p:nvPr/>
        </p:nvGrpSpPr>
        <p:grpSpPr>
          <a:xfrm>
            <a:off x="8166305" y="1985313"/>
            <a:ext cx="264250" cy="264250"/>
            <a:chOff x="8169494" y="1882409"/>
            <a:chExt cx="264353" cy="264353"/>
          </a:xfrm>
        </p:grpSpPr>
        <p:sp>
          <p:nvSpPr>
            <p:cNvPr id="81" name="椭圆 80"/>
            <p:cNvSpPr/>
            <p:nvPr/>
          </p:nvSpPr>
          <p:spPr>
            <a:xfrm>
              <a:off x="8169494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20">
              <a:lum bright="70000" contrast="-70000"/>
            </a:blip>
            <a:stretch>
              <a:fillRect/>
            </a:stretch>
          </p:blipFill>
          <p:spPr>
            <a:xfrm>
              <a:off x="8221695" y="1931587"/>
              <a:ext cx="159950" cy="165997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785241" y="1994019"/>
            <a:ext cx="264250" cy="264250"/>
            <a:chOff x="2786328" y="1882409"/>
            <a:chExt cx="264353" cy="264353"/>
          </a:xfrm>
        </p:grpSpPr>
        <p:sp>
          <p:nvSpPr>
            <p:cNvPr id="84" name="椭圆 83"/>
            <p:cNvSpPr/>
            <p:nvPr/>
          </p:nvSpPr>
          <p:spPr>
            <a:xfrm>
              <a:off x="2786328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21">
              <a:lum bright="70000" contrast="-70000"/>
            </a:blip>
            <a:stretch>
              <a:fillRect/>
            </a:stretch>
          </p:blipFill>
          <p:spPr>
            <a:xfrm>
              <a:off x="2854857" y="1935306"/>
              <a:ext cx="127294" cy="158559"/>
            </a:xfrm>
            <a:prstGeom prst="rect">
              <a:avLst/>
            </a:prstGeom>
          </p:spPr>
        </p:pic>
      </p:grpSp>
      <p:grpSp>
        <p:nvGrpSpPr>
          <p:cNvPr id="86" name="组合 85"/>
          <p:cNvGrpSpPr/>
          <p:nvPr/>
        </p:nvGrpSpPr>
        <p:grpSpPr>
          <a:xfrm>
            <a:off x="9057650" y="1985313"/>
            <a:ext cx="264250" cy="264250"/>
            <a:chOff x="9061188" y="1882409"/>
            <a:chExt cx="264353" cy="264353"/>
          </a:xfrm>
        </p:grpSpPr>
        <p:sp>
          <p:nvSpPr>
            <p:cNvPr id="87" name="椭圆 86"/>
            <p:cNvSpPr/>
            <p:nvPr/>
          </p:nvSpPr>
          <p:spPr>
            <a:xfrm>
              <a:off x="9061188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22">
              <a:lum bright="70000" contrast="-70000"/>
            </a:blip>
            <a:stretch>
              <a:fillRect/>
            </a:stretch>
          </p:blipFill>
          <p:spPr>
            <a:xfrm>
              <a:off x="9109801" y="1931022"/>
              <a:ext cx="167127" cy="167127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6382924" y="1985313"/>
            <a:ext cx="264250" cy="264250"/>
            <a:chOff x="6385417" y="1882409"/>
            <a:chExt cx="264353" cy="264353"/>
          </a:xfrm>
        </p:grpSpPr>
        <p:sp>
          <p:nvSpPr>
            <p:cNvPr id="90" name="椭圆 89"/>
            <p:cNvSpPr/>
            <p:nvPr/>
          </p:nvSpPr>
          <p:spPr>
            <a:xfrm>
              <a:off x="6385417" y="1882409"/>
              <a:ext cx="264353" cy="264353"/>
            </a:xfrm>
            <a:prstGeom prst="ellipse">
              <a:avLst/>
            </a:prstGeom>
            <a:gradFill>
              <a:gsLst>
                <a:gs pos="0">
                  <a:srgbClr val="0070C0">
                    <a:alpha val="9000"/>
                  </a:srgbClr>
                </a:gs>
                <a:gs pos="100000">
                  <a:srgbClr val="0070C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B0F0"/>
              </a:solidFill>
            </a:ln>
            <a:effectLst/>
          </p:spPr>
          <p:txBody>
            <a:bodyPr vert="horz" wrap="square" lIns="68535" tIns="34268" rIns="68535" bIns="34268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37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ker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endParaRPr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23">
              <a:lum bright="70000" contrast="-70000"/>
            </a:blip>
            <a:stretch>
              <a:fillRect/>
            </a:stretch>
          </p:blipFill>
          <p:spPr>
            <a:xfrm>
              <a:off x="6439094" y="1943683"/>
              <a:ext cx="156998" cy="141805"/>
            </a:xfrm>
            <a:prstGeom prst="rect">
              <a:avLst/>
            </a:prstGeom>
          </p:spPr>
        </p:pic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28E5611-A7D7-46B6-8B45-A57BADD3F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396997"/>
            <a:ext cx="10487026" cy="509987"/>
          </a:xfrm>
        </p:spPr>
        <p:txBody>
          <a:bodyPr/>
          <a:lstStyle/>
          <a:p>
            <a:r>
              <a:rPr lang="zh-CN" altLang="en-US" dirty="0"/>
              <a:t>厚积薄发，做牢技术支柱，建好数据底座，支撑社会智能升级</a:t>
            </a:r>
          </a:p>
        </p:txBody>
      </p:sp>
    </p:spTree>
    <p:extLst>
      <p:ext uri="{BB962C8B-B14F-4D97-AF65-F5344CB8AC3E}">
        <p14:creationId xmlns:p14="http://schemas.microsoft.com/office/powerpoint/2010/main" val="304126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54FDBBFA-28C4-4DC1-9178-C9790FD5FCE3}"/>
              </a:ext>
            </a:extLst>
          </p:cNvPr>
          <p:cNvSpPr txBox="1">
            <a:spLocks noGrp="1"/>
          </p:cNvSpPr>
          <p:nvPr/>
        </p:nvSpPr>
        <p:spPr>
          <a:xfrm>
            <a:off x="1846586" y="2312240"/>
            <a:ext cx="4163894" cy="887320"/>
          </a:xfrm>
          <a:prstGeom prst="rect">
            <a:avLst/>
          </a:prstGeom>
        </p:spPr>
        <p:txBody>
          <a:bodyPr vert="horz" wrap="square" lIns="0" tIns="129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4878" algn="dist">
              <a:lnSpc>
                <a:spcPct val="100000"/>
              </a:lnSpc>
              <a:spcBef>
                <a:spcPts val="102"/>
              </a:spcBef>
            </a:pPr>
            <a:r>
              <a:rPr sz="5681" spc="-2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sz="5681" spc="-28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</a:t>
            </a:r>
            <a:r>
              <a:rPr sz="5681" spc="-32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sz="5681" spc="-15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sz="5681" spc="-45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sz="5681" spc="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</p:txBody>
      </p:sp>
      <p:sp>
        <p:nvSpPr>
          <p:cNvPr id="3" name="矩形 2"/>
          <p:cNvSpPr/>
          <p:nvPr/>
        </p:nvSpPr>
        <p:spPr>
          <a:xfrm>
            <a:off x="7924801" y="4637615"/>
            <a:ext cx="3793066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78">
              <a:lnSpc>
                <a:spcPts val="1065"/>
              </a:lnSpc>
            </a:pPr>
            <a:r>
              <a:rPr kumimoji="1" lang="en-US" altLang="zh-CN" sz="850" b="1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Copyright</a:t>
            </a:r>
            <a:r>
              <a:rPr kumimoji="1" lang="en-US" altLang="zh-CN" sz="850" b="1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©2022 </a:t>
            </a:r>
            <a:r>
              <a:rPr kumimoji="1" lang="en-US" altLang="zh-CN" sz="850" b="1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Huawei Technologies Co., Ltd.</a:t>
            </a:r>
            <a:br>
              <a:rPr kumimoji="1" lang="en-US" altLang="zh-CN" sz="850" b="1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</a:br>
            <a:r>
              <a:rPr kumimoji="1" lang="en-US" altLang="zh-CN" sz="850" b="1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All Rights Reserved.</a:t>
            </a:r>
            <a:br>
              <a:rPr kumimoji="1" lang="en-US" altLang="zh-CN" sz="779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</a:br>
            <a:br>
              <a:rPr kumimoji="1" lang="en-US" altLang="zh-CN" sz="779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1" lang="en-US" altLang="zh-CN" sz="85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  <a:cs typeface="Arial" panose="020B0604020202020204" pitchFamily="34" charset="0"/>
              </a:rPr>
              <a:t>may change the information at any time without notice. </a:t>
            </a:r>
          </a:p>
          <a:p>
            <a:pPr lvl="0" defTabSz="914478">
              <a:lnSpc>
                <a:spcPts val="1065"/>
              </a:lnSpc>
            </a:pPr>
            <a:endParaRPr kumimoji="1" lang="zh-CN" altLang="en-US" sz="779" dirty="0">
              <a:solidFill>
                <a:schemeClr val="bg1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00A3C6-93FC-4CB5-9887-E52E5D7C3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0" y="3792863"/>
            <a:ext cx="1602145" cy="50432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86760B-950E-4042-A437-10140D5BD3F3}"/>
              </a:ext>
            </a:extLst>
          </p:cNvPr>
          <p:cNvSpPr/>
          <p:nvPr/>
        </p:nvSpPr>
        <p:spPr>
          <a:xfrm>
            <a:off x="1810489" y="3154352"/>
            <a:ext cx="4867035" cy="831019"/>
          </a:xfrm>
          <a:prstGeom prst="rect">
            <a:avLst/>
          </a:prstGeom>
          <a:noFill/>
          <a:ln w="9525" cap="flat" cmpd="sng" algn="ctr">
            <a:noFill/>
            <a:prstDash val="sysDash"/>
          </a:ln>
          <a:effectLst/>
        </p:spPr>
        <p:txBody>
          <a:bodyPr rtlCol="0" anchor="t"/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00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联系我们：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idata@huawei.com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2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 81">
            <a:extLst>
              <a:ext uri="{FF2B5EF4-FFF2-40B4-BE49-F238E27FC236}">
                <a16:creationId xmlns:a16="http://schemas.microsoft.com/office/drawing/2014/main" id="{E17E66FA-1A27-4928-B3C9-C5B34880A8F1}"/>
              </a:ext>
            </a:extLst>
          </p:cNvPr>
          <p:cNvSpPr/>
          <p:nvPr/>
        </p:nvSpPr>
        <p:spPr>
          <a:xfrm>
            <a:off x="6335757" y="1590591"/>
            <a:ext cx="4230973" cy="996517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21000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1" name="圆角矩形 81">
            <a:extLst>
              <a:ext uri="{FF2B5EF4-FFF2-40B4-BE49-F238E27FC236}">
                <a16:creationId xmlns:a16="http://schemas.microsoft.com/office/drawing/2014/main" id="{D06E331C-1BB7-497B-B79D-80F96C53DC78}"/>
              </a:ext>
            </a:extLst>
          </p:cNvPr>
          <p:cNvSpPr/>
          <p:nvPr/>
        </p:nvSpPr>
        <p:spPr>
          <a:xfrm>
            <a:off x="1550669" y="1590591"/>
            <a:ext cx="4230973" cy="996517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21000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4D2DC40-8833-4E75-A570-8AE044534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未来“数据共同体”需要统一架构</a:t>
            </a:r>
            <a:r>
              <a:rPr lang="en-US" altLang="zh-CN" dirty="0"/>
              <a:t>+</a:t>
            </a:r>
            <a:r>
              <a:rPr lang="zh-CN" altLang="en-US" dirty="0"/>
              <a:t>多样众创数据治理处理机制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E8F541-C022-4620-97BC-A57300FF463C}"/>
              </a:ext>
            </a:extLst>
          </p:cNvPr>
          <p:cNvSpPr txBox="1"/>
          <p:nvPr/>
        </p:nvSpPr>
        <p:spPr>
          <a:xfrm>
            <a:off x="2417400" y="1939653"/>
            <a:ext cx="279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</a:rPr>
              <a:t>统一数据架构</a:t>
            </a:r>
            <a:r>
              <a:rPr lang="en-US" altLang="zh-CN" sz="1000" dirty="0">
                <a:solidFill>
                  <a:schemeClr val="bg1"/>
                </a:solidFill>
              </a:rPr>
              <a:t>       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· </a:t>
            </a:r>
            <a:r>
              <a:rPr lang="zh-CN" altLang="en-US" sz="1000" dirty="0">
                <a:solidFill>
                  <a:schemeClr val="bg1"/>
                </a:solidFill>
              </a:rPr>
              <a:t>统一质量标准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</a:rPr>
              <a:t>统一交换接口</a:t>
            </a:r>
            <a:r>
              <a:rPr lang="en-US" altLang="zh-CN" sz="1000" dirty="0">
                <a:solidFill>
                  <a:schemeClr val="bg1"/>
                </a:solidFill>
              </a:rPr>
              <a:t>        </a:t>
            </a:r>
            <a:r>
              <a:rPr lang="en-US" altLang="zh-CN" sz="1400" b="1" dirty="0">
                <a:solidFill>
                  <a:schemeClr val="bg1"/>
                </a:solidFill>
              </a:rPr>
              <a:t>·</a:t>
            </a:r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统一安全机制</a:t>
            </a:r>
            <a:r>
              <a:rPr lang="en-US" altLang="zh-CN" sz="1000" dirty="0">
                <a:solidFill>
                  <a:schemeClr val="bg1"/>
                </a:solidFill>
              </a:rPr>
              <a:t>         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FB7200-A745-482A-8057-7161574EB3A9}"/>
              </a:ext>
            </a:extLst>
          </p:cNvPr>
          <p:cNvSpPr txBox="1"/>
          <p:nvPr/>
        </p:nvSpPr>
        <p:spPr>
          <a:xfrm>
            <a:off x="612266" y="1095502"/>
            <a:ext cx="109674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跨地域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跨部门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跨领域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跨业务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跨层级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互联互通互动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趋势催生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数据共同体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，需要统一化机制和差异化治理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C5FAA61-6C36-452F-824C-9E112015DF52}"/>
              </a:ext>
            </a:extLst>
          </p:cNvPr>
          <p:cNvSpPr txBox="1"/>
          <p:nvPr/>
        </p:nvSpPr>
        <p:spPr>
          <a:xfrm>
            <a:off x="2417400" y="1684259"/>
            <a:ext cx="25662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b="1" dirty="0">
                <a:solidFill>
                  <a:srgbClr val="0CFC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统一的基层架构保障客观事实</a:t>
            </a:r>
            <a:endParaRPr lang="zh-CN" altLang="en-US" sz="1400" dirty="0">
              <a:solidFill>
                <a:srgbClr val="0CFC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0E93384-C5EE-46E0-B347-1D1025BC0601}"/>
              </a:ext>
            </a:extLst>
          </p:cNvPr>
          <p:cNvSpPr txBox="1"/>
          <p:nvPr/>
        </p:nvSpPr>
        <p:spPr>
          <a:xfrm>
            <a:off x="6936020" y="1946756"/>
            <a:ext cx="333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· </a:t>
            </a:r>
            <a:r>
              <a:rPr lang="zh-CN" altLang="en-US" sz="1000" dirty="0">
                <a:solidFill>
                  <a:schemeClr val="bg1"/>
                </a:solidFill>
              </a:rPr>
              <a:t>敏捷化接入</a:t>
            </a:r>
            <a:r>
              <a:rPr lang="en-US" altLang="zh-CN" sz="1000" dirty="0">
                <a:solidFill>
                  <a:schemeClr val="bg1"/>
                </a:solidFill>
              </a:rPr>
              <a:t>      </a:t>
            </a:r>
            <a:r>
              <a:rPr lang="en-US" altLang="zh-CN" sz="1600" b="1" dirty="0">
                <a:solidFill>
                  <a:schemeClr val="bg1"/>
                </a:solidFill>
              </a:rPr>
              <a:t> · </a:t>
            </a:r>
            <a:r>
              <a:rPr lang="zh-CN" altLang="en-US" sz="1000" dirty="0">
                <a:solidFill>
                  <a:schemeClr val="bg1"/>
                </a:solidFill>
              </a:rPr>
              <a:t>差异化管理</a:t>
            </a:r>
            <a:r>
              <a:rPr lang="en-US" altLang="zh-CN" sz="1000" dirty="0">
                <a:solidFill>
                  <a:schemeClr val="bg1"/>
                </a:solidFill>
              </a:rPr>
              <a:t>       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· </a:t>
            </a:r>
            <a:r>
              <a:rPr lang="zh-CN" altLang="en-US" sz="1000" dirty="0">
                <a:solidFill>
                  <a:schemeClr val="bg1"/>
                </a:solidFill>
              </a:rPr>
              <a:t>多模化分析</a:t>
            </a:r>
            <a:r>
              <a:rPr lang="en-US" altLang="zh-CN" sz="1000" dirty="0">
                <a:solidFill>
                  <a:schemeClr val="bg1"/>
                </a:solidFill>
              </a:rPr>
              <a:t>      </a:t>
            </a:r>
          </a:p>
          <a:p>
            <a:r>
              <a:rPr lang="en-US" altLang="zh-CN" sz="1600" b="1" dirty="0">
                <a:solidFill>
                  <a:schemeClr val="bg1"/>
                </a:solidFill>
              </a:rPr>
              <a:t>· </a:t>
            </a:r>
            <a:r>
              <a:rPr lang="zh-CN" altLang="en-US" sz="1000" dirty="0">
                <a:solidFill>
                  <a:schemeClr val="bg1"/>
                </a:solidFill>
              </a:rPr>
              <a:t>个性化运营</a:t>
            </a:r>
            <a:r>
              <a:rPr lang="en-US" altLang="zh-CN" sz="1000" dirty="0">
                <a:solidFill>
                  <a:schemeClr val="bg1"/>
                </a:solidFill>
              </a:rPr>
              <a:t>       …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3081491-355D-4D0D-A9EA-797628FC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9" y="2820597"/>
            <a:ext cx="9090660" cy="321417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140152C-0259-4BE7-85EF-55DB628C575C}"/>
              </a:ext>
            </a:extLst>
          </p:cNvPr>
          <p:cNvSpPr txBox="1"/>
          <p:nvPr/>
        </p:nvSpPr>
        <p:spPr>
          <a:xfrm>
            <a:off x="3106766" y="5146735"/>
            <a:ext cx="4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机场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4D41F39-7D27-49D7-96EE-C71844A84C0F}"/>
              </a:ext>
            </a:extLst>
          </p:cNvPr>
          <p:cNvSpPr txBox="1"/>
          <p:nvPr/>
        </p:nvSpPr>
        <p:spPr>
          <a:xfrm>
            <a:off x="4823577" y="442768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FB04AA2-2997-4E34-890D-1D52A872F71E}"/>
              </a:ext>
            </a:extLst>
          </p:cNvPr>
          <p:cNvSpPr txBox="1"/>
          <p:nvPr/>
        </p:nvSpPr>
        <p:spPr>
          <a:xfrm>
            <a:off x="7796736" y="4795205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</a:rPr>
              <a:t>通信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AABC6A-04B8-45C4-B6CB-0B3A1FFD771E}"/>
              </a:ext>
            </a:extLst>
          </p:cNvPr>
          <p:cNvSpPr txBox="1"/>
          <p:nvPr/>
        </p:nvSpPr>
        <p:spPr>
          <a:xfrm>
            <a:off x="9172453" y="4795205"/>
            <a:ext cx="10262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旅店</a:t>
            </a:r>
            <a:r>
              <a:rPr lang="en-US" altLang="zh-CN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隔离点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63BD813-57F5-437E-8262-301F3A20F3E7}"/>
              </a:ext>
            </a:extLst>
          </p:cNvPr>
          <p:cNvSpPr txBox="1"/>
          <p:nvPr/>
        </p:nvSpPr>
        <p:spPr>
          <a:xfrm>
            <a:off x="5778469" y="500823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小区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27AB9A7-F9E1-404F-8AF6-1628B8AF64E8}"/>
              </a:ext>
            </a:extLst>
          </p:cNvPr>
          <p:cNvSpPr txBox="1"/>
          <p:nvPr/>
        </p:nvSpPr>
        <p:spPr>
          <a:xfrm>
            <a:off x="7024884" y="546594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大数据中心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ADDB1D-41B1-427B-B56C-97321038C2F7}"/>
              </a:ext>
            </a:extLst>
          </p:cNvPr>
          <p:cNvSpPr txBox="1"/>
          <p:nvPr/>
        </p:nvSpPr>
        <p:spPr>
          <a:xfrm>
            <a:off x="5389187" y="287032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交通厅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B432443-4CE2-4F49-AF51-C50F39960902}"/>
              </a:ext>
            </a:extLst>
          </p:cNvPr>
          <p:cNvSpPr txBox="1"/>
          <p:nvPr/>
        </p:nvSpPr>
        <p:spPr>
          <a:xfrm>
            <a:off x="3283054" y="346056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空管局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0DD9D2D-781E-4CAA-B49F-9499139EDE8F}"/>
              </a:ext>
            </a:extLst>
          </p:cNvPr>
          <p:cNvSpPr txBox="1"/>
          <p:nvPr/>
        </p:nvSpPr>
        <p:spPr>
          <a:xfrm>
            <a:off x="1981943" y="312701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省级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AC055D9-8B26-4E78-BAC7-BAD7A0D29C6E}"/>
              </a:ext>
            </a:extLst>
          </p:cNvPr>
          <p:cNvSpPr txBox="1"/>
          <p:nvPr/>
        </p:nvSpPr>
        <p:spPr>
          <a:xfrm>
            <a:off x="1966702" y="45182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市级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620C971-0656-4CF2-9798-298AF3E3E2AF}"/>
              </a:ext>
            </a:extLst>
          </p:cNvPr>
          <p:cNvSpPr/>
          <p:nvPr/>
        </p:nvSpPr>
        <p:spPr>
          <a:xfrm flipH="1">
            <a:off x="4979059" y="6166867"/>
            <a:ext cx="2393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科技抗疫数据交换示意图</a:t>
            </a:r>
            <a:endParaRPr lang="zh-CN" altLang="en-US" sz="1400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B4566BA-2522-4655-9528-7F1701D3FEA0}"/>
              </a:ext>
            </a:extLst>
          </p:cNvPr>
          <p:cNvCxnSpPr>
            <a:cxnSpLocks/>
          </p:cNvCxnSpPr>
          <p:nvPr/>
        </p:nvCxnSpPr>
        <p:spPr>
          <a:xfrm flipV="1">
            <a:off x="3740944" y="3429000"/>
            <a:ext cx="300037" cy="354806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DC79A22-83AE-4CCE-9770-4E50BB17F255}"/>
              </a:ext>
            </a:extLst>
          </p:cNvPr>
          <p:cNvCxnSpPr>
            <a:cxnSpLocks/>
          </p:cNvCxnSpPr>
          <p:nvPr/>
        </p:nvCxnSpPr>
        <p:spPr>
          <a:xfrm>
            <a:off x="4205288" y="3404011"/>
            <a:ext cx="478631" cy="19309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ADF0A4E-1514-40AF-BED2-3242C1278171}"/>
              </a:ext>
            </a:extLst>
          </p:cNvPr>
          <p:cNvCxnSpPr>
            <a:cxnSpLocks/>
          </p:cNvCxnSpPr>
          <p:nvPr/>
        </p:nvCxnSpPr>
        <p:spPr>
          <a:xfrm>
            <a:off x="4906944" y="3626403"/>
            <a:ext cx="2441831" cy="11115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C66F1A9-9E05-4376-B940-1DAFABC1A406}"/>
              </a:ext>
            </a:extLst>
          </p:cNvPr>
          <p:cNvCxnSpPr>
            <a:cxnSpLocks/>
          </p:cNvCxnSpPr>
          <p:nvPr/>
        </p:nvCxnSpPr>
        <p:spPr>
          <a:xfrm>
            <a:off x="5316020" y="3078823"/>
            <a:ext cx="954892" cy="658739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F3914E6-23CB-4D86-8B33-F7E56F453F9A}"/>
              </a:ext>
            </a:extLst>
          </p:cNvPr>
          <p:cNvCxnSpPr>
            <a:cxnSpLocks/>
          </p:cNvCxnSpPr>
          <p:nvPr/>
        </p:nvCxnSpPr>
        <p:spPr>
          <a:xfrm>
            <a:off x="6414821" y="3783806"/>
            <a:ext cx="933954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3BD092D-6246-4F1E-91A7-E56285F2A6A9}"/>
              </a:ext>
            </a:extLst>
          </p:cNvPr>
          <p:cNvCxnSpPr>
            <a:cxnSpLocks/>
          </p:cNvCxnSpPr>
          <p:nvPr/>
        </p:nvCxnSpPr>
        <p:spPr>
          <a:xfrm flipH="1" flipV="1">
            <a:off x="7136875" y="3186113"/>
            <a:ext cx="287262" cy="495869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24FCBB7-FC06-45CA-8A84-AC2D4A09E5F5}"/>
              </a:ext>
            </a:extLst>
          </p:cNvPr>
          <p:cNvCxnSpPr>
            <a:cxnSpLocks/>
          </p:cNvCxnSpPr>
          <p:nvPr/>
        </p:nvCxnSpPr>
        <p:spPr>
          <a:xfrm flipV="1">
            <a:off x="7636669" y="3097597"/>
            <a:ext cx="184498" cy="59071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71AE479-92CB-4604-A4BA-7A40E82FCBEC}"/>
              </a:ext>
            </a:extLst>
          </p:cNvPr>
          <p:cNvCxnSpPr>
            <a:cxnSpLocks/>
          </p:cNvCxnSpPr>
          <p:nvPr/>
        </p:nvCxnSpPr>
        <p:spPr>
          <a:xfrm flipH="1">
            <a:off x="7636669" y="3294682"/>
            <a:ext cx="705086" cy="438737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479180F-C581-4628-BD71-8FAB70C2B938}"/>
              </a:ext>
            </a:extLst>
          </p:cNvPr>
          <p:cNvCxnSpPr>
            <a:cxnSpLocks/>
          </p:cNvCxnSpPr>
          <p:nvPr/>
        </p:nvCxnSpPr>
        <p:spPr>
          <a:xfrm>
            <a:off x="5346698" y="3078823"/>
            <a:ext cx="2032755" cy="613627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869A34D-4390-4990-BCD2-558AF8372F4A}"/>
              </a:ext>
            </a:extLst>
          </p:cNvPr>
          <p:cNvCxnSpPr>
            <a:cxnSpLocks/>
          </p:cNvCxnSpPr>
          <p:nvPr/>
        </p:nvCxnSpPr>
        <p:spPr>
          <a:xfrm flipH="1">
            <a:off x="7681353" y="3645380"/>
            <a:ext cx="1219694" cy="154086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0E36D0AC-C256-4372-8E5B-28918E7B9706}"/>
              </a:ext>
            </a:extLst>
          </p:cNvPr>
          <p:cNvSpPr txBox="1"/>
          <p:nvPr/>
        </p:nvSpPr>
        <p:spPr>
          <a:xfrm>
            <a:off x="6936020" y="1684259"/>
            <a:ext cx="250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CFC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多样的主观认知催生创新场景</a:t>
            </a:r>
            <a:endParaRPr lang="zh-CN" altLang="en-US" sz="1400" dirty="0">
              <a:solidFill>
                <a:srgbClr val="0CFC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02ABEB1-F8CA-4454-B57E-AB6B78DA634D}"/>
              </a:ext>
            </a:extLst>
          </p:cNvPr>
          <p:cNvSpPr txBox="1"/>
          <p:nvPr/>
        </p:nvSpPr>
        <p:spPr>
          <a:xfrm>
            <a:off x="5850401" y="1942063"/>
            <a:ext cx="4097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9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81">
            <a:extLst>
              <a:ext uri="{FF2B5EF4-FFF2-40B4-BE49-F238E27FC236}">
                <a16:creationId xmlns:a16="http://schemas.microsoft.com/office/drawing/2014/main" id="{D6F47EA0-0A04-49FC-8C3B-A359D4643779}"/>
              </a:ext>
            </a:extLst>
          </p:cNvPr>
          <p:cNvSpPr/>
          <p:nvPr/>
        </p:nvSpPr>
        <p:spPr>
          <a:xfrm>
            <a:off x="699971" y="1259839"/>
            <a:ext cx="3475912" cy="5215468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5C0E161-0910-4238-B94E-E9CDA4F6B216}"/>
              </a:ext>
            </a:extLst>
          </p:cNvPr>
          <p:cNvSpPr txBox="1"/>
          <p:nvPr/>
        </p:nvSpPr>
        <p:spPr>
          <a:xfrm>
            <a:off x="844428" y="2419149"/>
            <a:ext cx="3307272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云平台解耦了底层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IaaS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资源，也带来了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的碎片化，数据生态组件上百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组件技术快速进化迭代，非成品</a:t>
            </a:r>
            <a:r>
              <a: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Beta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发布公开并逐步完善，平均生命周期</a:t>
            </a:r>
            <a:r>
              <a: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2-4</a:t>
            </a: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年</a:t>
            </a:r>
          </a:p>
        </p:txBody>
      </p:sp>
      <p:sp>
        <p:nvSpPr>
          <p:cNvPr id="48" name="圆角矩形 81">
            <a:extLst>
              <a:ext uri="{FF2B5EF4-FFF2-40B4-BE49-F238E27FC236}">
                <a16:creationId xmlns:a16="http://schemas.microsoft.com/office/drawing/2014/main" id="{131AC685-5729-4532-ACBC-6607F0248F7D}"/>
              </a:ext>
            </a:extLst>
          </p:cNvPr>
          <p:cNvSpPr/>
          <p:nvPr/>
        </p:nvSpPr>
        <p:spPr>
          <a:xfrm>
            <a:off x="4451329" y="1259839"/>
            <a:ext cx="3426057" cy="5215468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0" name="圆角矩形 14">
            <a:extLst>
              <a:ext uri="{FF2B5EF4-FFF2-40B4-BE49-F238E27FC236}">
                <a16:creationId xmlns:a16="http://schemas.microsoft.com/office/drawing/2014/main" id="{1DC81220-C360-456C-879C-54993C131A52}"/>
              </a:ext>
            </a:extLst>
          </p:cNvPr>
          <p:cNvSpPr/>
          <p:nvPr/>
        </p:nvSpPr>
        <p:spPr>
          <a:xfrm>
            <a:off x="715871" y="1271078"/>
            <a:ext cx="3460012" cy="963414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圆角矩形 81">
            <a:extLst>
              <a:ext uri="{FF2B5EF4-FFF2-40B4-BE49-F238E27FC236}">
                <a16:creationId xmlns:a16="http://schemas.microsoft.com/office/drawing/2014/main" id="{68AE5666-F604-423F-A3A9-4D1FE388BB4B}"/>
              </a:ext>
            </a:extLst>
          </p:cNvPr>
          <p:cNvSpPr/>
          <p:nvPr/>
        </p:nvSpPr>
        <p:spPr>
          <a:xfrm>
            <a:off x="8119274" y="1259839"/>
            <a:ext cx="3426057" cy="5215468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85CEF76-F972-45F2-9AB8-2E81926E1BEE}"/>
              </a:ext>
            </a:extLst>
          </p:cNvPr>
          <p:cNvSpPr txBox="1"/>
          <p:nvPr/>
        </p:nvSpPr>
        <p:spPr>
          <a:xfrm>
            <a:off x="1222176" y="1396462"/>
            <a:ext cx="2885318" cy="70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大数据及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作为新生产力</a:t>
            </a:r>
            <a:endParaRPr lang="en-US" altLang="zh-CN" sz="16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升级业务能力，提升企业效率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611D41C-9B68-4126-8ACF-BB2DCF4A7419}"/>
              </a:ext>
            </a:extLst>
          </p:cNvPr>
          <p:cNvSpPr txBox="1"/>
          <p:nvPr/>
        </p:nvSpPr>
        <p:spPr>
          <a:xfrm>
            <a:off x="4627392" y="2425758"/>
            <a:ext cx="318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传统以应用为中心的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Solo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型数据治理无法解决大数据场景下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三融五跨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主流以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CTO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起点的治理项目缺乏实践指导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数据治理服务市场报价混乱，项目价差大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3B221AA-8DDD-40F4-B4B6-C96BBC96DAF6}"/>
              </a:ext>
            </a:extLst>
          </p:cNvPr>
          <p:cNvSpPr txBox="1"/>
          <p:nvPr/>
        </p:nvSpPr>
        <p:spPr>
          <a:xfrm>
            <a:off x="8304596" y="2419690"/>
            <a:ext cx="318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企业普遍存在取数难、用数难问题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当前企业数据分析有效利用率不到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22%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缺乏数据资产体系</a:t>
            </a:r>
            <a:endParaRPr lang="en-US" altLang="zh-CN"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rPr>
              <a:t>缺乏数据供需运营机制</a:t>
            </a:r>
          </a:p>
        </p:txBody>
      </p:sp>
      <p:pic>
        <p:nvPicPr>
          <p:cNvPr id="59" name="Picture 6" descr="img">
            <a:extLst>
              <a:ext uri="{FF2B5EF4-FFF2-40B4-BE49-F238E27FC236}">
                <a16:creationId xmlns:a16="http://schemas.microsoft.com/office/drawing/2014/main" id="{7E46E1EC-A0EB-4132-A31D-4950EEEB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9" y="3632197"/>
            <a:ext cx="3174138" cy="17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FB3B84D0-084D-476C-85A2-9BBB23C16C08}"/>
              </a:ext>
            </a:extLst>
          </p:cNvPr>
          <p:cNvSpPr/>
          <p:nvPr/>
        </p:nvSpPr>
        <p:spPr>
          <a:xfrm>
            <a:off x="4681512" y="3632197"/>
            <a:ext cx="2996652" cy="18273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ACB46F4-7EED-48E5-B8DC-6381F90ED756}"/>
              </a:ext>
            </a:extLst>
          </p:cNvPr>
          <p:cNvSpPr/>
          <p:nvPr/>
        </p:nvSpPr>
        <p:spPr>
          <a:xfrm>
            <a:off x="8333976" y="3632197"/>
            <a:ext cx="2996652" cy="1827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F83C3EEA-B7D7-4B54-959D-54EBED16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042" y="3680093"/>
            <a:ext cx="2228519" cy="1731511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6B7B8B8B-E1D7-422E-B30F-2901687B6F57}"/>
              </a:ext>
            </a:extLst>
          </p:cNvPr>
          <p:cNvSpPr txBox="1"/>
          <p:nvPr/>
        </p:nvSpPr>
        <p:spPr>
          <a:xfrm>
            <a:off x="745290" y="1434873"/>
            <a:ext cx="28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chemeClr val="bg1">
                    <a:alpha val="4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i="1" dirty="0">
              <a:solidFill>
                <a:schemeClr val="bg1">
                  <a:alpha val="42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圆角矩形 14">
            <a:extLst>
              <a:ext uri="{FF2B5EF4-FFF2-40B4-BE49-F238E27FC236}">
                <a16:creationId xmlns:a16="http://schemas.microsoft.com/office/drawing/2014/main" id="{FC6FA4CF-2AA1-4FA0-90B6-A7F7D2FF016D}"/>
              </a:ext>
            </a:extLst>
          </p:cNvPr>
          <p:cNvSpPr/>
          <p:nvPr/>
        </p:nvSpPr>
        <p:spPr>
          <a:xfrm>
            <a:off x="4462747" y="1271078"/>
            <a:ext cx="3414640" cy="963414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D61851A4-C7CD-47DC-92DD-443095E7CC05}"/>
              </a:ext>
            </a:extLst>
          </p:cNvPr>
          <p:cNvSpPr txBox="1"/>
          <p:nvPr/>
        </p:nvSpPr>
        <p:spPr>
          <a:xfrm>
            <a:off x="5019504" y="1413691"/>
            <a:ext cx="2878523" cy="70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</a:t>
            </a: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作为新变革驱动力</a:t>
            </a:r>
            <a:endParaRPr lang="en-US" altLang="zh-CN" sz="16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打通业务环节，提升管理能力</a:t>
            </a:r>
          </a:p>
        </p:txBody>
      </p:sp>
      <p:sp>
        <p:nvSpPr>
          <p:cNvPr id="85" name="圆角矩形 14">
            <a:extLst>
              <a:ext uri="{FF2B5EF4-FFF2-40B4-BE49-F238E27FC236}">
                <a16:creationId xmlns:a16="http://schemas.microsoft.com/office/drawing/2014/main" id="{956F361D-22B2-47B7-A147-918A8A47EF42}"/>
              </a:ext>
            </a:extLst>
          </p:cNvPr>
          <p:cNvSpPr/>
          <p:nvPr/>
        </p:nvSpPr>
        <p:spPr>
          <a:xfrm>
            <a:off x="8128498" y="1271078"/>
            <a:ext cx="3416832" cy="963414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062E70">
                  <a:alpha val="96863"/>
                </a:srgbClr>
              </a:gs>
              <a:gs pos="100000">
                <a:srgbClr val="0D79C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71171567-D298-46FE-8D74-696FD91165CA}"/>
              </a:ext>
            </a:extLst>
          </p:cNvPr>
          <p:cNvSpPr txBox="1"/>
          <p:nvPr/>
        </p:nvSpPr>
        <p:spPr>
          <a:xfrm>
            <a:off x="8605384" y="1396462"/>
            <a:ext cx="2870745" cy="70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数据资源</a:t>
            </a: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作为新生产要素</a:t>
            </a:r>
            <a:endParaRPr lang="en-US" altLang="zh-CN" sz="16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挖掘数据价值，创造业务新增长点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3CDD4AC9-4534-492B-A2AE-26562B396872}"/>
              </a:ext>
            </a:extLst>
          </p:cNvPr>
          <p:cNvSpPr txBox="1"/>
          <p:nvPr/>
        </p:nvSpPr>
        <p:spPr>
          <a:xfrm>
            <a:off x="4483387" y="1434873"/>
            <a:ext cx="28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chemeClr val="bg1">
                    <a:alpha val="4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i="1" dirty="0">
              <a:solidFill>
                <a:schemeClr val="bg1">
                  <a:alpha val="42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664E62E7-E2F6-43E2-B9E2-4BE3A45DBF38}"/>
              </a:ext>
            </a:extLst>
          </p:cNvPr>
          <p:cNvSpPr txBox="1"/>
          <p:nvPr/>
        </p:nvSpPr>
        <p:spPr>
          <a:xfrm>
            <a:off x="8128498" y="1434873"/>
            <a:ext cx="28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chemeClr val="bg1">
                    <a:alpha val="4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i="1" dirty="0">
              <a:solidFill>
                <a:schemeClr val="bg1">
                  <a:alpha val="42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54371CF-C976-43C8-B8B3-5BF954DC8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客户数字化转型的三大诉求及痛点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9971" y="5694701"/>
            <a:ext cx="3475912" cy="765397"/>
            <a:chOff x="699971" y="5694701"/>
            <a:chExt cx="3475912" cy="765397"/>
          </a:xfrm>
        </p:grpSpPr>
        <p:sp>
          <p:nvSpPr>
            <p:cNvPr id="43" name="圆角矩形 14">
              <a:extLst>
                <a:ext uri="{FF2B5EF4-FFF2-40B4-BE49-F238E27FC236}">
                  <a16:creationId xmlns:a16="http://schemas.microsoft.com/office/drawing/2014/main" id="{1DC81220-C360-456C-879C-54993C131A52}"/>
                </a:ext>
              </a:extLst>
            </p:cNvPr>
            <p:cNvSpPr/>
            <p:nvPr/>
          </p:nvSpPr>
          <p:spPr>
            <a:xfrm>
              <a:off x="699971" y="5694701"/>
              <a:ext cx="3475912" cy="765397"/>
            </a:xfrm>
            <a:prstGeom prst="roundRect">
              <a:avLst>
                <a:gd name="adj" fmla="val 0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0D79C3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85CEF76-F972-45F2-9AB8-2E81926E1BEE}"/>
                </a:ext>
              </a:extLst>
            </p:cNvPr>
            <p:cNvSpPr txBox="1"/>
            <p:nvPr/>
          </p:nvSpPr>
          <p:spPr>
            <a:xfrm>
              <a:off x="834666" y="5732920"/>
              <a:ext cx="329562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整体化可持续技术架构</a:t>
              </a:r>
              <a:r>
                <a:rPr lang="zh-CN" altLang="en-US" sz="1400" b="1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是企业技术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</a:t>
              </a:r>
              <a:endPara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组件技术碎片化，敏捷平台方案缺失</a:t>
              </a:r>
              <a:endParaRPr lang="en-US" altLang="zh-CN" sz="1200" dirty="0">
                <a:solidFill>
                  <a:srgbClr val="0CFC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51330" y="5690336"/>
            <a:ext cx="3424411" cy="1007715"/>
            <a:chOff x="705883" y="5694701"/>
            <a:chExt cx="3424411" cy="1007715"/>
          </a:xfrm>
        </p:grpSpPr>
        <p:sp>
          <p:nvSpPr>
            <p:cNvPr id="45" name="圆角矩形 14">
              <a:extLst>
                <a:ext uri="{FF2B5EF4-FFF2-40B4-BE49-F238E27FC236}">
                  <a16:creationId xmlns:a16="http://schemas.microsoft.com/office/drawing/2014/main" id="{1DC81220-C360-456C-879C-54993C131A52}"/>
                </a:ext>
              </a:extLst>
            </p:cNvPr>
            <p:cNvSpPr/>
            <p:nvPr/>
          </p:nvSpPr>
          <p:spPr>
            <a:xfrm>
              <a:off x="705883" y="5694701"/>
              <a:ext cx="3424411" cy="765397"/>
            </a:xfrm>
            <a:prstGeom prst="roundRect">
              <a:avLst>
                <a:gd name="adj" fmla="val 0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0D79C3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85CEF76-F972-45F2-9AB8-2E81926E1BEE}"/>
                </a:ext>
              </a:extLst>
            </p:cNvPr>
            <p:cNvSpPr txBox="1"/>
            <p:nvPr/>
          </p:nvSpPr>
          <p:spPr>
            <a:xfrm>
              <a:off x="834666" y="5732920"/>
              <a:ext cx="329562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标准化可适配治理流程</a:t>
              </a:r>
              <a:r>
                <a:rPr lang="zh-CN" altLang="en-US" sz="1400" b="1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是数据管理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数据治理缺乏标准化，质量效果无法保证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0CFC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121143" y="5682627"/>
            <a:ext cx="3460012" cy="1007715"/>
            <a:chOff x="707921" y="5694701"/>
            <a:chExt cx="3460012" cy="1007715"/>
          </a:xfrm>
        </p:grpSpPr>
        <p:sp>
          <p:nvSpPr>
            <p:cNvPr id="51" name="圆角矩形 14">
              <a:extLst>
                <a:ext uri="{FF2B5EF4-FFF2-40B4-BE49-F238E27FC236}">
                  <a16:creationId xmlns:a16="http://schemas.microsoft.com/office/drawing/2014/main" id="{1DC81220-C360-456C-879C-54993C131A52}"/>
                </a:ext>
              </a:extLst>
            </p:cNvPr>
            <p:cNvSpPr/>
            <p:nvPr/>
          </p:nvSpPr>
          <p:spPr>
            <a:xfrm>
              <a:off x="707921" y="5694701"/>
              <a:ext cx="3424187" cy="765397"/>
            </a:xfrm>
            <a:prstGeom prst="roundRect">
              <a:avLst>
                <a:gd name="adj" fmla="val 0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0D79C3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85CEF76-F972-45F2-9AB8-2E81926E1BEE}"/>
                </a:ext>
              </a:extLst>
            </p:cNvPr>
            <p:cNvSpPr txBox="1"/>
            <p:nvPr/>
          </p:nvSpPr>
          <p:spPr>
            <a:xfrm>
              <a:off x="778079" y="5732920"/>
              <a:ext cx="338985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数据全生命周期落地方案</a:t>
              </a:r>
              <a:r>
                <a:rPr lang="zh-CN" altLang="en-US" sz="1400" b="1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是战略推进</a:t>
              </a: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缺乏从咨询规划</a:t>
              </a:r>
              <a:r>
                <a:rPr lang="en-US" altLang="zh-CN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集成</a:t>
              </a:r>
              <a:r>
                <a:rPr lang="en-US" altLang="zh-CN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200" dirty="0">
                  <a:solidFill>
                    <a:srgbClr val="0CFC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运营整体解决方案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0CFCE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601DF71-2DAA-4FCA-8557-EE07E8D50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06" y="3779475"/>
            <a:ext cx="2613718" cy="15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0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圆角矩形 14">
            <a:extLst>
              <a:ext uri="{FF2B5EF4-FFF2-40B4-BE49-F238E27FC236}">
                <a16:creationId xmlns:a16="http://schemas.microsoft.com/office/drawing/2014/main" id="{9542AA7A-D671-402F-8F27-0F3F46634176}"/>
              </a:ext>
            </a:extLst>
          </p:cNvPr>
          <p:cNvSpPr/>
          <p:nvPr/>
        </p:nvSpPr>
        <p:spPr>
          <a:xfrm>
            <a:off x="6748738" y="3798278"/>
            <a:ext cx="4756345" cy="783086"/>
          </a:xfrm>
          <a:prstGeom prst="roundRect">
            <a:avLst>
              <a:gd name="adj" fmla="val 0"/>
            </a:avLst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0155EA4-D279-4C71-8DBE-CD642CA45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构建行业通用数据集成平台，走出“场景</a:t>
            </a:r>
            <a:r>
              <a:rPr lang="en-US" altLang="zh-CN" dirty="0"/>
              <a:t>x</a:t>
            </a:r>
            <a:r>
              <a:rPr lang="zh-CN" altLang="en-US" dirty="0"/>
              <a:t>技术”笛卡尔积困境</a:t>
            </a:r>
          </a:p>
        </p:txBody>
      </p:sp>
      <p:sp>
        <p:nvSpPr>
          <p:cNvPr id="442" name="圆角矩形 81">
            <a:extLst>
              <a:ext uri="{FF2B5EF4-FFF2-40B4-BE49-F238E27FC236}">
                <a16:creationId xmlns:a16="http://schemas.microsoft.com/office/drawing/2014/main" id="{823EC881-B480-4A05-9587-4A2FAF0755C2}"/>
              </a:ext>
            </a:extLst>
          </p:cNvPr>
          <p:cNvSpPr/>
          <p:nvPr/>
        </p:nvSpPr>
        <p:spPr>
          <a:xfrm>
            <a:off x="678760" y="1193363"/>
            <a:ext cx="5717151" cy="5268932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2" name="圆角矩形 81">
            <a:extLst>
              <a:ext uri="{FF2B5EF4-FFF2-40B4-BE49-F238E27FC236}">
                <a16:creationId xmlns:a16="http://schemas.microsoft.com/office/drawing/2014/main" id="{109CFC32-BB88-43C5-811E-8F692B4B2900}"/>
              </a:ext>
            </a:extLst>
          </p:cNvPr>
          <p:cNvSpPr/>
          <p:nvPr/>
        </p:nvSpPr>
        <p:spPr>
          <a:xfrm>
            <a:off x="6748739" y="1173159"/>
            <a:ext cx="4760404" cy="5282786"/>
          </a:xfrm>
          <a:prstGeom prst="roundRect">
            <a:avLst>
              <a:gd name="adj" fmla="val 168"/>
            </a:avLst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3" name="圆角矩形 14">
            <a:extLst>
              <a:ext uri="{FF2B5EF4-FFF2-40B4-BE49-F238E27FC236}">
                <a16:creationId xmlns:a16="http://schemas.microsoft.com/office/drawing/2014/main" id="{9542AA7A-D671-402F-8F27-0F3F46634176}"/>
              </a:ext>
            </a:extLst>
          </p:cNvPr>
          <p:cNvSpPr/>
          <p:nvPr/>
        </p:nvSpPr>
        <p:spPr>
          <a:xfrm>
            <a:off x="6748740" y="1179508"/>
            <a:ext cx="4757652" cy="784800"/>
          </a:xfrm>
          <a:prstGeom prst="roundRect">
            <a:avLst>
              <a:gd name="adj" fmla="val 0"/>
            </a:avLst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69" name="图片 468">
            <a:extLst>
              <a:ext uri="{FF2B5EF4-FFF2-40B4-BE49-F238E27FC236}">
                <a16:creationId xmlns:a16="http://schemas.microsoft.com/office/drawing/2014/main" id="{5BE66333-8871-4AFA-B7BA-259583C96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1207003"/>
            <a:ext cx="4835012" cy="5252411"/>
          </a:xfrm>
          <a:prstGeom prst="rect">
            <a:avLst/>
          </a:prstGeom>
        </p:spPr>
      </p:pic>
      <p:sp>
        <p:nvSpPr>
          <p:cNvPr id="464" name="文本框 463">
            <a:extLst>
              <a:ext uri="{FF2B5EF4-FFF2-40B4-BE49-F238E27FC236}">
                <a16:creationId xmlns:a16="http://schemas.microsoft.com/office/drawing/2014/main" id="{0DA956FE-9E76-419B-952C-37FC0817EA4D}"/>
              </a:ext>
            </a:extLst>
          </p:cNvPr>
          <p:cNvSpPr txBox="1"/>
          <p:nvPr/>
        </p:nvSpPr>
        <p:spPr>
          <a:xfrm>
            <a:off x="7099182" y="4731309"/>
            <a:ext cx="4524558" cy="127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知识上下解耦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：行业经验与底层技术解耦，支撑行业资产统一沉淀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应用左右解耦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：构建通用场景解决方案，支撑行业实践快速复制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部署大小解耦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：打造云边一体化体验，消除应用及数据迁移鸿沟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演进前后解耦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：业务无感知的技术平滑演进，使能新技术快速上线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6" name="文本框 465">
            <a:extLst>
              <a:ext uri="{FF2B5EF4-FFF2-40B4-BE49-F238E27FC236}">
                <a16:creationId xmlns:a16="http://schemas.microsoft.com/office/drawing/2014/main" id="{96AFE330-AEBB-4985-AD14-5257CCBDE295}"/>
              </a:ext>
            </a:extLst>
          </p:cNvPr>
          <p:cNvSpPr txBox="1"/>
          <p:nvPr/>
        </p:nvSpPr>
        <p:spPr>
          <a:xfrm>
            <a:off x="6745989" y="1167421"/>
            <a:ext cx="476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数据是新时代的石油</a:t>
            </a:r>
            <a:endParaRPr lang="en-US" altLang="zh-CN" sz="16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钻井式</a:t>
            </a:r>
            <a:r>
              <a:rPr lang="en-US" altLang="zh-CN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Solo</a:t>
            </a: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难以应对多源接入多变处理数据</a:t>
            </a:r>
            <a:endParaRPr lang="zh-CN" altLang="en-US" sz="16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7" name="文本框 466">
            <a:extLst>
              <a:ext uri="{FF2B5EF4-FFF2-40B4-BE49-F238E27FC236}">
                <a16:creationId xmlns:a16="http://schemas.microsoft.com/office/drawing/2014/main" id="{F4B37B75-12AD-421F-A6C7-0D91C0AA7848}"/>
              </a:ext>
            </a:extLst>
          </p:cNvPr>
          <p:cNvSpPr txBox="1"/>
          <p:nvPr/>
        </p:nvSpPr>
        <p:spPr>
          <a:xfrm>
            <a:off x="2710319" y="1444465"/>
            <a:ext cx="266125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使能千行百业数据价值提炼</a:t>
            </a:r>
            <a:endParaRPr lang="zh-CN" altLang="en-US" sz="16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8" name="文本框 467">
            <a:extLst>
              <a:ext uri="{FF2B5EF4-FFF2-40B4-BE49-F238E27FC236}">
                <a16:creationId xmlns:a16="http://schemas.microsoft.com/office/drawing/2014/main" id="{A4AFAE8E-330A-4217-9725-ADCFA0F9AA5B}"/>
              </a:ext>
            </a:extLst>
          </p:cNvPr>
          <p:cNvSpPr txBox="1"/>
          <p:nvPr/>
        </p:nvSpPr>
        <p:spPr>
          <a:xfrm>
            <a:off x="2629983" y="5955626"/>
            <a:ext cx="287280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释放千种百类数据技术潜力</a:t>
            </a:r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04F3A9CB-E6CE-461D-B1B1-2420FDE0D067}"/>
              </a:ext>
            </a:extLst>
          </p:cNvPr>
          <p:cNvSpPr txBox="1"/>
          <p:nvPr/>
        </p:nvSpPr>
        <p:spPr>
          <a:xfrm>
            <a:off x="3371779" y="53758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数据库</a:t>
            </a:r>
          </a:p>
        </p:txBody>
      </p:sp>
      <p:sp>
        <p:nvSpPr>
          <p:cNvPr id="471" name="文本框 470">
            <a:extLst>
              <a:ext uri="{FF2B5EF4-FFF2-40B4-BE49-F238E27FC236}">
                <a16:creationId xmlns:a16="http://schemas.microsoft.com/office/drawing/2014/main" id="{8F4293B6-820A-478E-89DA-36705BAEDEA0}"/>
              </a:ext>
            </a:extLst>
          </p:cNvPr>
          <p:cNvSpPr txBox="1"/>
          <p:nvPr/>
        </p:nvSpPr>
        <p:spPr>
          <a:xfrm>
            <a:off x="3164059" y="4876276"/>
            <a:ext cx="110799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流式数据处理</a:t>
            </a:r>
          </a:p>
        </p:txBody>
      </p:sp>
      <p:sp>
        <p:nvSpPr>
          <p:cNvPr id="472" name="文本框 471">
            <a:extLst>
              <a:ext uri="{FF2B5EF4-FFF2-40B4-BE49-F238E27FC236}">
                <a16:creationId xmlns:a16="http://schemas.microsoft.com/office/drawing/2014/main" id="{5123AA87-66A5-46AE-A15D-BE1F32864040}"/>
              </a:ext>
            </a:extLst>
          </p:cNvPr>
          <p:cNvSpPr txBox="1"/>
          <p:nvPr/>
        </p:nvSpPr>
        <p:spPr>
          <a:xfrm>
            <a:off x="2905634" y="45570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实时计算</a:t>
            </a:r>
          </a:p>
        </p:txBody>
      </p:sp>
      <p:sp>
        <p:nvSpPr>
          <p:cNvPr id="473" name="文本框 472">
            <a:extLst>
              <a:ext uri="{FF2B5EF4-FFF2-40B4-BE49-F238E27FC236}">
                <a16:creationId xmlns:a16="http://schemas.microsoft.com/office/drawing/2014/main" id="{F77159C5-0A8C-430F-9A27-135656750486}"/>
              </a:ext>
            </a:extLst>
          </p:cNvPr>
          <p:cNvSpPr txBox="1"/>
          <p:nvPr/>
        </p:nvSpPr>
        <p:spPr>
          <a:xfrm>
            <a:off x="3909756" y="4238209"/>
            <a:ext cx="80021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隐私计算</a:t>
            </a:r>
          </a:p>
        </p:txBody>
      </p:sp>
      <p:sp>
        <p:nvSpPr>
          <p:cNvPr id="474" name="文本框 473">
            <a:extLst>
              <a:ext uri="{FF2B5EF4-FFF2-40B4-BE49-F238E27FC236}">
                <a16:creationId xmlns:a16="http://schemas.microsoft.com/office/drawing/2014/main" id="{EB50CFF0-ABFF-4EE3-AB2C-DB816CCD0D42}"/>
              </a:ext>
            </a:extLst>
          </p:cNvPr>
          <p:cNvSpPr txBox="1"/>
          <p:nvPr/>
        </p:nvSpPr>
        <p:spPr>
          <a:xfrm>
            <a:off x="2505220" y="539988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文件</a:t>
            </a:r>
          </a:p>
        </p:txBody>
      </p:sp>
      <p:sp>
        <p:nvSpPr>
          <p:cNvPr id="475" name="文本框 474">
            <a:extLst>
              <a:ext uri="{FF2B5EF4-FFF2-40B4-BE49-F238E27FC236}">
                <a16:creationId xmlns:a16="http://schemas.microsoft.com/office/drawing/2014/main" id="{09F4A915-B7A6-4986-BE85-C8BFFCDB89FE}"/>
              </a:ext>
            </a:extLst>
          </p:cNvPr>
          <p:cNvSpPr txBox="1"/>
          <p:nvPr/>
        </p:nvSpPr>
        <p:spPr>
          <a:xfrm>
            <a:off x="2897967" y="5659094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IoT</a:t>
            </a:r>
            <a:endParaRPr lang="zh-CN" alt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8" name="文本框 477">
            <a:extLst>
              <a:ext uri="{FF2B5EF4-FFF2-40B4-BE49-F238E27FC236}">
                <a16:creationId xmlns:a16="http://schemas.microsoft.com/office/drawing/2014/main" id="{CCAA0A9C-EEBF-4FA3-9B8F-045E4E175407}"/>
              </a:ext>
            </a:extLst>
          </p:cNvPr>
          <p:cNvSpPr txBox="1"/>
          <p:nvPr/>
        </p:nvSpPr>
        <p:spPr>
          <a:xfrm>
            <a:off x="3440280" y="571608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网站</a:t>
            </a:r>
          </a:p>
        </p:txBody>
      </p:sp>
      <p:sp>
        <p:nvSpPr>
          <p:cNvPr id="479" name="文本框 478">
            <a:extLst>
              <a:ext uri="{FF2B5EF4-FFF2-40B4-BE49-F238E27FC236}">
                <a16:creationId xmlns:a16="http://schemas.microsoft.com/office/drawing/2014/main" id="{7985E402-4332-42D7-A6A5-42C89267AD0A}"/>
              </a:ext>
            </a:extLst>
          </p:cNvPr>
          <p:cNvSpPr txBox="1"/>
          <p:nvPr/>
        </p:nvSpPr>
        <p:spPr>
          <a:xfrm>
            <a:off x="4040944" y="57160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数据服务</a:t>
            </a:r>
          </a:p>
        </p:txBody>
      </p:sp>
      <p:sp>
        <p:nvSpPr>
          <p:cNvPr id="480" name="文本框 479">
            <a:extLst>
              <a:ext uri="{FF2B5EF4-FFF2-40B4-BE49-F238E27FC236}">
                <a16:creationId xmlns:a16="http://schemas.microsoft.com/office/drawing/2014/main" id="{3D29EF66-9801-4D41-A8E9-275D854DD1DF}"/>
              </a:ext>
            </a:extLst>
          </p:cNvPr>
          <p:cNvSpPr txBox="1"/>
          <p:nvPr/>
        </p:nvSpPr>
        <p:spPr>
          <a:xfrm>
            <a:off x="4889883" y="543741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视频</a:t>
            </a:r>
          </a:p>
        </p:txBody>
      </p:sp>
      <p:sp>
        <p:nvSpPr>
          <p:cNvPr id="481" name="文本框 480">
            <a:extLst>
              <a:ext uri="{FF2B5EF4-FFF2-40B4-BE49-F238E27FC236}">
                <a16:creationId xmlns:a16="http://schemas.microsoft.com/office/drawing/2014/main" id="{5156150B-0C9C-42B3-A410-FB0282FBEDDD}"/>
              </a:ext>
            </a:extLst>
          </p:cNvPr>
          <p:cNvSpPr txBox="1"/>
          <p:nvPr/>
        </p:nvSpPr>
        <p:spPr>
          <a:xfrm>
            <a:off x="4102408" y="53782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图像</a:t>
            </a:r>
          </a:p>
        </p:txBody>
      </p:sp>
      <p:sp>
        <p:nvSpPr>
          <p:cNvPr id="482" name="文本框 481">
            <a:extLst>
              <a:ext uri="{FF2B5EF4-FFF2-40B4-BE49-F238E27FC236}">
                <a16:creationId xmlns:a16="http://schemas.microsoft.com/office/drawing/2014/main" id="{4C57C1D6-8EF9-4E0A-908C-77F62202FB9B}"/>
              </a:ext>
            </a:extLst>
          </p:cNvPr>
          <p:cNvSpPr txBox="1"/>
          <p:nvPr/>
        </p:nvSpPr>
        <p:spPr>
          <a:xfrm>
            <a:off x="3654097" y="4584513"/>
            <a:ext cx="55656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OLAP</a:t>
            </a:r>
            <a:endParaRPr lang="zh-CN" altLang="en-US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3" name="文本框 482">
            <a:extLst>
              <a:ext uri="{FF2B5EF4-FFF2-40B4-BE49-F238E27FC236}">
                <a16:creationId xmlns:a16="http://schemas.microsoft.com/office/drawing/2014/main" id="{B115C698-1DF1-4BDC-97CF-3A1B4BB629AD}"/>
              </a:ext>
            </a:extLst>
          </p:cNvPr>
          <p:cNvSpPr txBox="1"/>
          <p:nvPr/>
        </p:nvSpPr>
        <p:spPr>
          <a:xfrm>
            <a:off x="3355520" y="4273945"/>
            <a:ext cx="538930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OLTP</a:t>
            </a:r>
            <a:endParaRPr lang="zh-CN" altLang="en-US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4" name="文本框 483">
            <a:extLst>
              <a:ext uri="{FF2B5EF4-FFF2-40B4-BE49-F238E27FC236}">
                <a16:creationId xmlns:a16="http://schemas.microsoft.com/office/drawing/2014/main" id="{AA7654A4-7292-457B-BAB2-9F97DAD389F2}"/>
              </a:ext>
            </a:extLst>
          </p:cNvPr>
          <p:cNvSpPr txBox="1"/>
          <p:nvPr/>
        </p:nvSpPr>
        <p:spPr>
          <a:xfrm>
            <a:off x="4240499" y="4781467"/>
            <a:ext cx="80021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数据安全</a:t>
            </a:r>
          </a:p>
        </p:txBody>
      </p:sp>
      <p:sp>
        <p:nvSpPr>
          <p:cNvPr id="485" name="圆角矩形 26">
            <a:extLst>
              <a:ext uri="{FF2B5EF4-FFF2-40B4-BE49-F238E27FC236}">
                <a16:creationId xmlns:a16="http://schemas.microsoft.com/office/drawing/2014/main" id="{6D4EA3D4-8F34-4098-A838-859D967E3878}"/>
              </a:ext>
            </a:extLst>
          </p:cNvPr>
          <p:cNvSpPr/>
          <p:nvPr/>
        </p:nvSpPr>
        <p:spPr bwMode="auto">
          <a:xfrm>
            <a:off x="1077986" y="5425923"/>
            <a:ext cx="877509" cy="357267"/>
          </a:xfrm>
          <a:prstGeom prst="roundRect">
            <a:avLst>
              <a:gd name="adj" fmla="val 2652"/>
            </a:avLst>
          </a:prstGeom>
          <a:gradFill flip="none" rotWithShape="1">
            <a:gsLst>
              <a:gs pos="81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359140" algn="ctr" defTabSz="2437303">
              <a:spcBef>
                <a:spcPct val="20000"/>
              </a:spcBef>
              <a:buClr>
                <a:srgbClr val="CC9900"/>
              </a:buClr>
              <a:buSzPct val="100000"/>
              <a:defRPr/>
            </a:pPr>
            <a:r>
              <a:rPr lang="zh-CN" altLang="en-US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/>
              </a:rPr>
              <a:t>数据源</a:t>
            </a:r>
            <a:endParaRPr lang="en-US" altLang="zh-CN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486" name="圆角矩形 27">
            <a:extLst>
              <a:ext uri="{FF2B5EF4-FFF2-40B4-BE49-F238E27FC236}">
                <a16:creationId xmlns:a16="http://schemas.microsoft.com/office/drawing/2014/main" id="{A9D60C2D-D24D-47F1-AD8E-8F072C102BE5}"/>
              </a:ext>
            </a:extLst>
          </p:cNvPr>
          <p:cNvSpPr/>
          <p:nvPr/>
        </p:nvSpPr>
        <p:spPr bwMode="auto">
          <a:xfrm>
            <a:off x="1082040" y="4303089"/>
            <a:ext cx="877509" cy="357267"/>
          </a:xfrm>
          <a:prstGeom prst="roundRect">
            <a:avLst>
              <a:gd name="adj" fmla="val 2652"/>
            </a:avLst>
          </a:prstGeom>
          <a:gradFill flip="none" rotWithShape="1">
            <a:gsLst>
              <a:gs pos="81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359140" algn="ctr" defTabSz="2437303">
              <a:spcBef>
                <a:spcPct val="20000"/>
              </a:spcBef>
              <a:buClr>
                <a:srgbClr val="CC9900"/>
              </a:buClr>
              <a:buSzPct val="100000"/>
              <a:defRPr/>
            </a:pPr>
            <a:r>
              <a:rPr lang="zh-CN" altLang="en-US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/>
              </a:rPr>
              <a:t>加工萃取</a:t>
            </a:r>
            <a:endParaRPr lang="en-US" altLang="zh-CN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487" name="圆角矩形 28">
            <a:extLst>
              <a:ext uri="{FF2B5EF4-FFF2-40B4-BE49-F238E27FC236}">
                <a16:creationId xmlns:a16="http://schemas.microsoft.com/office/drawing/2014/main" id="{F43D836E-5D7F-4768-83E5-C431F51C09B5}"/>
              </a:ext>
            </a:extLst>
          </p:cNvPr>
          <p:cNvSpPr/>
          <p:nvPr/>
        </p:nvSpPr>
        <p:spPr bwMode="auto">
          <a:xfrm>
            <a:off x="1084956" y="2083730"/>
            <a:ext cx="877509" cy="357267"/>
          </a:xfrm>
          <a:prstGeom prst="roundRect">
            <a:avLst>
              <a:gd name="adj" fmla="val 2652"/>
            </a:avLst>
          </a:prstGeom>
          <a:gradFill flip="none" rotWithShape="1">
            <a:gsLst>
              <a:gs pos="81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359140" algn="ctr" defTabSz="2437303">
              <a:spcBef>
                <a:spcPct val="20000"/>
              </a:spcBef>
              <a:buClr>
                <a:srgbClr val="CC9900"/>
              </a:buClr>
              <a:buSzPct val="100000"/>
              <a:defRPr/>
            </a:pPr>
            <a:r>
              <a:rPr lang="zh-CN" altLang="en-US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/>
              </a:rPr>
              <a:t>数据消费</a:t>
            </a:r>
            <a:endParaRPr lang="en-US" altLang="zh-CN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488" name="文本框 487">
            <a:extLst>
              <a:ext uri="{FF2B5EF4-FFF2-40B4-BE49-F238E27FC236}">
                <a16:creationId xmlns:a16="http://schemas.microsoft.com/office/drawing/2014/main" id="{AD5FC32E-C299-422D-80D1-2644ADFDDBE4}"/>
              </a:ext>
            </a:extLst>
          </p:cNvPr>
          <p:cNvSpPr txBox="1"/>
          <p:nvPr/>
        </p:nvSpPr>
        <p:spPr>
          <a:xfrm>
            <a:off x="2774488" y="213558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智慧油气</a:t>
            </a:r>
          </a:p>
        </p:txBody>
      </p:sp>
      <p:sp>
        <p:nvSpPr>
          <p:cNvPr id="489" name="文本框 488">
            <a:extLst>
              <a:ext uri="{FF2B5EF4-FFF2-40B4-BE49-F238E27FC236}">
                <a16:creationId xmlns:a16="http://schemas.microsoft.com/office/drawing/2014/main" id="{0EE510F1-DE2A-47DC-B227-CC55560B3C52}"/>
              </a:ext>
            </a:extLst>
          </p:cNvPr>
          <p:cNvSpPr txBox="1"/>
          <p:nvPr/>
        </p:nvSpPr>
        <p:spPr>
          <a:xfrm>
            <a:off x="3440280" y="191041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一网统管</a:t>
            </a:r>
          </a:p>
        </p:txBody>
      </p:sp>
      <p:sp>
        <p:nvSpPr>
          <p:cNvPr id="490" name="文本框 489">
            <a:extLst>
              <a:ext uri="{FF2B5EF4-FFF2-40B4-BE49-F238E27FC236}">
                <a16:creationId xmlns:a16="http://schemas.microsoft.com/office/drawing/2014/main" id="{95268B6D-05A0-4547-BD94-575D92E8C7B8}"/>
              </a:ext>
            </a:extLst>
          </p:cNvPr>
          <p:cNvSpPr txBox="1"/>
          <p:nvPr/>
        </p:nvSpPr>
        <p:spPr>
          <a:xfrm>
            <a:off x="2937907" y="258276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智慧交管</a:t>
            </a:r>
          </a:p>
        </p:txBody>
      </p:sp>
      <p:sp>
        <p:nvSpPr>
          <p:cNvPr id="491" name="文本框 490">
            <a:extLst>
              <a:ext uri="{FF2B5EF4-FFF2-40B4-BE49-F238E27FC236}">
                <a16:creationId xmlns:a16="http://schemas.microsoft.com/office/drawing/2014/main" id="{847C6DD6-9F82-4754-AE61-F6AD447541FF}"/>
              </a:ext>
            </a:extLst>
          </p:cNvPr>
          <p:cNvSpPr txBox="1"/>
          <p:nvPr/>
        </p:nvSpPr>
        <p:spPr>
          <a:xfrm>
            <a:off x="3601707" y="227300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智慧高速</a:t>
            </a:r>
          </a:p>
        </p:txBody>
      </p:sp>
      <p:sp>
        <p:nvSpPr>
          <p:cNvPr id="492" name="文本框 491">
            <a:extLst>
              <a:ext uri="{FF2B5EF4-FFF2-40B4-BE49-F238E27FC236}">
                <a16:creationId xmlns:a16="http://schemas.microsoft.com/office/drawing/2014/main" id="{78C9BD6F-A54C-456A-9733-F35E1D2F5497}"/>
              </a:ext>
            </a:extLst>
          </p:cNvPr>
          <p:cNvSpPr txBox="1"/>
          <p:nvPr/>
        </p:nvSpPr>
        <p:spPr>
          <a:xfrm>
            <a:off x="4290388" y="1989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智慧机场</a:t>
            </a:r>
          </a:p>
        </p:txBody>
      </p:sp>
      <p:sp>
        <p:nvSpPr>
          <p:cNvPr id="493" name="文本框 492">
            <a:extLst>
              <a:ext uri="{FF2B5EF4-FFF2-40B4-BE49-F238E27FC236}">
                <a16:creationId xmlns:a16="http://schemas.microsoft.com/office/drawing/2014/main" id="{FED0968C-3DC0-471A-B311-676989B0D257}"/>
              </a:ext>
            </a:extLst>
          </p:cNvPr>
          <p:cNvSpPr txBox="1"/>
          <p:nvPr/>
        </p:nvSpPr>
        <p:spPr>
          <a:xfrm>
            <a:off x="3999506" y="262350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智慧校园</a:t>
            </a:r>
          </a:p>
        </p:txBody>
      </p:sp>
      <p:sp>
        <p:nvSpPr>
          <p:cNvPr id="494" name="文本框 493">
            <a:extLst>
              <a:ext uri="{FF2B5EF4-FFF2-40B4-BE49-F238E27FC236}">
                <a16:creationId xmlns:a16="http://schemas.microsoft.com/office/drawing/2014/main" id="{F9C433D4-918F-4744-ACAB-362A245FF82C}"/>
              </a:ext>
            </a:extLst>
          </p:cNvPr>
          <p:cNvSpPr txBox="1"/>
          <p:nvPr/>
        </p:nvSpPr>
        <p:spPr>
          <a:xfrm>
            <a:off x="4301195" y="4479759"/>
            <a:ext cx="32092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</a:t>
            </a:r>
            <a:endParaRPr lang="zh-CN" altLang="en-US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5" name="文本框 494">
            <a:extLst>
              <a:ext uri="{FF2B5EF4-FFF2-40B4-BE49-F238E27FC236}">
                <a16:creationId xmlns:a16="http://schemas.microsoft.com/office/drawing/2014/main" id="{5A7D9E97-4FD4-4158-9BC1-E6752C2A1EB8}"/>
              </a:ext>
            </a:extLst>
          </p:cNvPr>
          <p:cNvSpPr txBox="1"/>
          <p:nvPr/>
        </p:nvSpPr>
        <p:spPr>
          <a:xfrm>
            <a:off x="7298602" y="3147836"/>
            <a:ext cx="1170357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场景多样化</a:t>
            </a:r>
          </a:p>
        </p:txBody>
      </p:sp>
      <p:sp>
        <p:nvSpPr>
          <p:cNvPr id="496" name="文本框 495">
            <a:extLst>
              <a:ext uri="{FF2B5EF4-FFF2-40B4-BE49-F238E27FC236}">
                <a16:creationId xmlns:a16="http://schemas.microsoft.com/office/drawing/2014/main" id="{E95DFC78-D718-4590-8430-A4A2D9F49333}"/>
              </a:ext>
            </a:extLst>
          </p:cNvPr>
          <p:cNvSpPr txBox="1"/>
          <p:nvPr/>
        </p:nvSpPr>
        <p:spPr>
          <a:xfrm>
            <a:off x="9912166" y="3145446"/>
            <a:ext cx="1084536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技术多样化</a:t>
            </a:r>
          </a:p>
        </p:txBody>
      </p:sp>
      <p:sp>
        <p:nvSpPr>
          <p:cNvPr id="497" name="文本框 496">
            <a:extLst>
              <a:ext uri="{FF2B5EF4-FFF2-40B4-BE49-F238E27FC236}">
                <a16:creationId xmlns:a16="http://schemas.microsoft.com/office/drawing/2014/main" id="{58FB7F35-0ECB-48D6-85B6-BEBB9BC0F416}"/>
              </a:ext>
            </a:extLst>
          </p:cNvPr>
          <p:cNvSpPr txBox="1"/>
          <p:nvPr/>
        </p:nvSpPr>
        <p:spPr>
          <a:xfrm>
            <a:off x="6748737" y="3793995"/>
            <a:ext cx="4766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集成技术多样化能力，打造</a:t>
            </a: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平台式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行业通用数据解决方案</a:t>
            </a:r>
            <a:endParaRPr lang="en-US" altLang="zh-CN" sz="1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是适配千行百业场景多样化的关键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8" name="图片 497">
            <a:extLst>
              <a:ext uri="{FF2B5EF4-FFF2-40B4-BE49-F238E27FC236}">
                <a16:creationId xmlns:a16="http://schemas.microsoft.com/office/drawing/2014/main" id="{0D6C0967-DF2B-4366-847F-E566EA58B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56" y="2588617"/>
            <a:ext cx="1468240" cy="1413677"/>
          </a:xfrm>
          <a:prstGeom prst="rect">
            <a:avLst/>
          </a:prstGeom>
          <a:effectLst>
            <a:glow>
              <a:srgbClr val="3BC4F6">
                <a:alpha val="21000"/>
              </a:srgbClr>
            </a:glow>
          </a:effectLst>
        </p:spPr>
      </p:pic>
      <p:pic>
        <p:nvPicPr>
          <p:cNvPr id="499" name="图片 498">
            <a:extLst>
              <a:ext uri="{FF2B5EF4-FFF2-40B4-BE49-F238E27FC236}">
                <a16:creationId xmlns:a16="http://schemas.microsoft.com/office/drawing/2014/main" id="{55D00A91-FA4B-4D12-9199-9B2830D01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4059" y="3856030"/>
            <a:ext cx="1385367" cy="155618"/>
          </a:xfrm>
          <a:prstGeom prst="rect">
            <a:avLst/>
          </a:prstGeom>
          <a:effectLst>
            <a:glow rad="127000">
              <a:srgbClr val="3BC4F6">
                <a:alpha val="36000"/>
              </a:srgbClr>
            </a:glow>
          </a:effectLst>
        </p:spPr>
      </p:pic>
      <p:pic>
        <p:nvPicPr>
          <p:cNvPr id="500" name="图片 499">
            <a:extLst>
              <a:ext uri="{FF2B5EF4-FFF2-40B4-BE49-F238E27FC236}">
                <a16:creationId xmlns:a16="http://schemas.microsoft.com/office/drawing/2014/main" id="{9C3EE35E-3E4B-4880-BFE8-67C37D9D8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4059" y="3957098"/>
            <a:ext cx="1385367" cy="155618"/>
          </a:xfrm>
          <a:prstGeom prst="rect">
            <a:avLst/>
          </a:prstGeom>
          <a:effectLst>
            <a:glow rad="127000">
              <a:srgbClr val="3BC4F6">
                <a:alpha val="36000"/>
              </a:srgbClr>
            </a:glow>
          </a:effectLst>
        </p:spPr>
      </p:pic>
      <p:grpSp>
        <p:nvGrpSpPr>
          <p:cNvPr id="501" name="组合 500">
            <a:extLst>
              <a:ext uri="{FF2B5EF4-FFF2-40B4-BE49-F238E27FC236}">
                <a16:creationId xmlns:a16="http://schemas.microsoft.com/office/drawing/2014/main" id="{51D6887D-B5DE-4E1E-B39B-C4C7E0768A74}"/>
              </a:ext>
            </a:extLst>
          </p:cNvPr>
          <p:cNvGrpSpPr/>
          <p:nvPr/>
        </p:nvGrpSpPr>
        <p:grpSpPr>
          <a:xfrm>
            <a:off x="7139285" y="2353542"/>
            <a:ext cx="1189694" cy="700576"/>
            <a:chOff x="9703119" y="382683"/>
            <a:chExt cx="1085955" cy="639487"/>
          </a:xfrm>
        </p:grpSpPr>
        <p:grpSp>
          <p:nvGrpSpPr>
            <p:cNvPr id="502" name="Group 80">
              <a:extLst>
                <a:ext uri="{FF2B5EF4-FFF2-40B4-BE49-F238E27FC236}">
                  <a16:creationId xmlns:a16="http://schemas.microsoft.com/office/drawing/2014/main" id="{FF9AFDB3-EA58-4D6D-977B-C8F330F3E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3119" y="391735"/>
              <a:ext cx="1067598" cy="630435"/>
              <a:chOff x="8306234" y="1375478"/>
              <a:chExt cx="2783339" cy="1049939"/>
            </a:xfrm>
          </p:grpSpPr>
          <p:cxnSp>
            <p:nvCxnSpPr>
              <p:cNvPr id="522" name="Straight Connector 81">
                <a:extLst>
                  <a:ext uri="{FF2B5EF4-FFF2-40B4-BE49-F238E27FC236}">
                    <a16:creationId xmlns:a16="http://schemas.microsoft.com/office/drawing/2014/main" id="{78D852C5-C9EC-4F37-8289-81B9936383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36061" y="1795167"/>
                <a:ext cx="132992" cy="308944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23" name="Group 82">
                <a:extLst>
                  <a:ext uri="{FF2B5EF4-FFF2-40B4-BE49-F238E27FC236}">
                    <a16:creationId xmlns:a16="http://schemas.microsoft.com/office/drawing/2014/main" id="{E3783B79-16F4-49C1-8EC0-ABA8EAC68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97426" y="1461456"/>
                <a:ext cx="411740" cy="556421"/>
                <a:chOff x="8735320" y="930487"/>
                <a:chExt cx="633049" cy="891873"/>
              </a:xfrm>
            </p:grpSpPr>
            <p:grpSp>
              <p:nvGrpSpPr>
                <p:cNvPr id="850" name="组合 166">
                  <a:extLst>
                    <a:ext uri="{FF2B5EF4-FFF2-40B4-BE49-F238E27FC236}">
                      <a16:creationId xmlns:a16="http://schemas.microsoft.com/office/drawing/2014/main" id="{88012838-0DC3-4720-8D4F-D75A972DDF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31767" y="1351049"/>
                  <a:ext cx="536602" cy="471311"/>
                  <a:chOff x="17117310" y="2640628"/>
                  <a:chExt cx="1656584" cy="1654259"/>
                </a:xfrm>
              </p:grpSpPr>
              <p:sp>
                <p:nvSpPr>
                  <p:cNvPr id="853" name="Oval 7">
                    <a:extLst>
                      <a:ext uri="{FF2B5EF4-FFF2-40B4-BE49-F238E27FC236}">
                        <a16:creationId xmlns:a16="http://schemas.microsoft.com/office/drawing/2014/main" id="{375D1FD0-8C0F-4F8F-B211-F3CA1F531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310" y="2640628"/>
                    <a:ext cx="1656584" cy="165425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854" name="Picture 53" descr="Picture2">
                    <a:extLst>
                      <a:ext uri="{FF2B5EF4-FFF2-40B4-BE49-F238E27FC236}">
                        <a16:creationId xmlns:a16="http://schemas.microsoft.com/office/drawing/2014/main" id="{F12E17CF-8B87-441D-99F8-A679E375163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293757" y="2662918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55" name="Group 54">
                    <a:extLst>
                      <a:ext uri="{FF2B5EF4-FFF2-40B4-BE49-F238E27FC236}">
                        <a16:creationId xmlns:a16="http://schemas.microsoft.com/office/drawing/2014/main" id="{D219CB12-E581-467C-9F13-622DA49B90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300" y="3888364"/>
                    <a:ext cx="1522226" cy="334573"/>
                    <a:chOff x="2486" y="1060"/>
                    <a:chExt cx="936" cy="236"/>
                  </a:xfrm>
                </p:grpSpPr>
                <p:grpSp>
                  <p:nvGrpSpPr>
                    <p:cNvPr id="856" name="Group 55">
                      <a:extLst>
                        <a:ext uri="{FF2B5EF4-FFF2-40B4-BE49-F238E27FC236}">
                          <a16:creationId xmlns:a16="http://schemas.microsoft.com/office/drawing/2014/main" id="{D4144723-1865-4FD4-82E2-CF796338D7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6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62" name="AutoShape 56">
                        <a:extLst>
                          <a:ext uri="{FF2B5EF4-FFF2-40B4-BE49-F238E27FC236}">
                            <a16:creationId xmlns:a16="http://schemas.microsoft.com/office/drawing/2014/main" id="{5C571D5F-852C-4DC6-85E1-E7A6DED84F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1" y="2282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63" name="AutoShape 57">
                        <a:extLst>
                          <a:ext uri="{FF2B5EF4-FFF2-40B4-BE49-F238E27FC236}">
                            <a16:creationId xmlns:a16="http://schemas.microsoft.com/office/drawing/2014/main" id="{032E1FCC-7457-46CE-808B-832063B970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96" y="2286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64" name="AutoShape 58">
                        <a:extLst>
                          <a:ext uri="{FF2B5EF4-FFF2-40B4-BE49-F238E27FC236}">
                            <a16:creationId xmlns:a16="http://schemas.microsoft.com/office/drawing/2014/main" id="{C5D74044-59D3-4301-AD2E-72DD743BF3E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6" y="2307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65" name="AutoShape 59">
                        <a:extLst>
                          <a:ext uri="{FF2B5EF4-FFF2-40B4-BE49-F238E27FC236}">
                            <a16:creationId xmlns:a16="http://schemas.microsoft.com/office/drawing/2014/main" id="{DE7A3E07-0E36-4C4F-9B34-684836F3A6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7" y="2338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857" name="Group 60">
                      <a:extLst>
                        <a:ext uri="{FF2B5EF4-FFF2-40B4-BE49-F238E27FC236}">
                          <a16:creationId xmlns:a16="http://schemas.microsoft.com/office/drawing/2014/main" id="{022F1DBF-3469-499E-926C-F0541234B64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58" name="AutoShape 61">
                        <a:extLst>
                          <a:ext uri="{FF2B5EF4-FFF2-40B4-BE49-F238E27FC236}">
                            <a16:creationId xmlns:a16="http://schemas.microsoft.com/office/drawing/2014/main" id="{99B87354-01B1-4D17-AAF7-A55CB7DE0A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8" y="2278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59" name="AutoShape 62">
                        <a:extLst>
                          <a:ext uri="{FF2B5EF4-FFF2-40B4-BE49-F238E27FC236}">
                            <a16:creationId xmlns:a16="http://schemas.microsoft.com/office/drawing/2014/main" id="{578185BF-01AD-4B00-8B87-9A96F1170C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4" y="2276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60" name="AutoShape 63">
                        <a:extLst>
                          <a:ext uri="{FF2B5EF4-FFF2-40B4-BE49-F238E27FC236}">
                            <a16:creationId xmlns:a16="http://schemas.microsoft.com/office/drawing/2014/main" id="{447F5426-42FF-461C-B49A-018AC88919D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0" y="2301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61" name="AutoShape 64">
                        <a:extLst>
                          <a:ext uri="{FF2B5EF4-FFF2-40B4-BE49-F238E27FC236}">
                            <a16:creationId xmlns:a16="http://schemas.microsoft.com/office/drawing/2014/main" id="{2AC79F21-51DB-4525-976A-0C6CB4C2D1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3" y="2332"/>
                        <a:ext cx="228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851" name="Straight Connector 483">
                  <a:extLst>
                    <a:ext uri="{FF2B5EF4-FFF2-40B4-BE49-F238E27FC236}">
                      <a16:creationId xmlns:a16="http://schemas.microsoft.com/office/drawing/2014/main" id="{EBA818F4-B18B-427E-A874-107850046D1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735320" y="930487"/>
                  <a:ext cx="506778" cy="525261"/>
                </a:xfrm>
                <a:prstGeom prst="line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852" name="Picture 484">
                  <a:extLst>
                    <a:ext uri="{FF2B5EF4-FFF2-40B4-BE49-F238E27FC236}">
                      <a16:creationId xmlns:a16="http://schemas.microsoft.com/office/drawing/2014/main" id="{7DF326A6-4E24-449C-B4A2-3DF26C8E7B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8920540" y="1414782"/>
                  <a:ext cx="356269" cy="29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4" name="Group 83">
                <a:extLst>
                  <a:ext uri="{FF2B5EF4-FFF2-40B4-BE49-F238E27FC236}">
                    <a16:creationId xmlns:a16="http://schemas.microsoft.com/office/drawing/2014/main" id="{F99B6EDE-ED3D-4838-A4F8-B7C36C6D5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54468" y="1723835"/>
                <a:ext cx="206633" cy="175490"/>
                <a:chOff x="10192975" y="1336970"/>
                <a:chExt cx="514736" cy="452039"/>
              </a:xfrm>
            </p:grpSpPr>
            <p:grpSp>
              <p:nvGrpSpPr>
                <p:cNvPr id="835" name="组合 213">
                  <a:extLst>
                    <a:ext uri="{FF2B5EF4-FFF2-40B4-BE49-F238E27FC236}">
                      <a16:creationId xmlns:a16="http://schemas.microsoft.com/office/drawing/2014/main" id="{C4853C0B-3BA4-4CA5-A10D-9D165B5F63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92975" y="1336970"/>
                  <a:ext cx="514736" cy="452039"/>
                  <a:chOff x="17117255" y="2606704"/>
                  <a:chExt cx="1656579" cy="1654014"/>
                </a:xfrm>
              </p:grpSpPr>
              <p:sp>
                <p:nvSpPr>
                  <p:cNvPr id="837" name="Oval 7">
                    <a:extLst>
                      <a:ext uri="{FF2B5EF4-FFF2-40B4-BE49-F238E27FC236}">
                        <a16:creationId xmlns:a16="http://schemas.microsoft.com/office/drawing/2014/main" id="{18126C85-24F4-4389-972C-D9A8F8A962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606704"/>
                    <a:ext cx="1656579" cy="1654014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838" name="Picture 53" descr="Picture2">
                    <a:extLst>
                      <a:ext uri="{FF2B5EF4-FFF2-40B4-BE49-F238E27FC236}">
                        <a16:creationId xmlns:a16="http://schemas.microsoft.com/office/drawing/2014/main" id="{3888EEA3-2FEE-456E-8F12-A7C4984504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6"/>
                    <a:ext cx="1305285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39" name="Group 54">
                    <a:extLst>
                      <a:ext uri="{FF2B5EF4-FFF2-40B4-BE49-F238E27FC236}">
                        <a16:creationId xmlns:a16="http://schemas.microsoft.com/office/drawing/2014/main" id="{48A86425-05E3-4F40-9672-228D3B4FD0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243" y="3888064"/>
                    <a:ext cx="1523852" cy="334573"/>
                    <a:chOff x="2485" y="1060"/>
                    <a:chExt cx="937" cy="236"/>
                  </a:xfrm>
                </p:grpSpPr>
                <p:grpSp>
                  <p:nvGrpSpPr>
                    <p:cNvPr id="840" name="Group 55">
                      <a:extLst>
                        <a:ext uri="{FF2B5EF4-FFF2-40B4-BE49-F238E27FC236}">
                          <a16:creationId xmlns:a16="http://schemas.microsoft.com/office/drawing/2014/main" id="{CFC2ECE8-DA6A-4A31-B29C-6D7DC6E141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5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46" name="AutoShape 56">
                        <a:extLst>
                          <a:ext uri="{FF2B5EF4-FFF2-40B4-BE49-F238E27FC236}">
                            <a16:creationId xmlns:a16="http://schemas.microsoft.com/office/drawing/2014/main" id="{33921B10-68A1-4821-B6A2-36D0219F7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74" y="2293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7" name="AutoShape 57">
                        <a:extLst>
                          <a:ext uri="{FF2B5EF4-FFF2-40B4-BE49-F238E27FC236}">
                            <a16:creationId xmlns:a16="http://schemas.microsoft.com/office/drawing/2014/main" id="{46418864-FC51-4931-9F0F-060426550B9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1" y="2293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8" name="AutoShape 58">
                        <a:extLst>
                          <a:ext uri="{FF2B5EF4-FFF2-40B4-BE49-F238E27FC236}">
                            <a16:creationId xmlns:a16="http://schemas.microsoft.com/office/drawing/2014/main" id="{4E2233B6-8088-4608-B57A-09E699507A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2" y="2317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9" name="AutoShape 59">
                        <a:extLst>
                          <a:ext uri="{FF2B5EF4-FFF2-40B4-BE49-F238E27FC236}">
                            <a16:creationId xmlns:a16="http://schemas.microsoft.com/office/drawing/2014/main" id="{CF14F50C-2F82-47ED-9D7B-61610E4B53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6" y="2349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841" name="Group 60">
                      <a:extLst>
                        <a:ext uri="{FF2B5EF4-FFF2-40B4-BE49-F238E27FC236}">
                          <a16:creationId xmlns:a16="http://schemas.microsoft.com/office/drawing/2014/main" id="{2E958380-CEE9-4F17-A45B-CA0E4C50E3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42" name="AutoShape 61">
                        <a:extLst>
                          <a:ext uri="{FF2B5EF4-FFF2-40B4-BE49-F238E27FC236}">
                            <a16:creationId xmlns:a16="http://schemas.microsoft.com/office/drawing/2014/main" id="{ED23DA19-574B-4D8D-8EAB-5358C8C412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81" y="2287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3" name="AutoShape 62">
                        <a:extLst>
                          <a:ext uri="{FF2B5EF4-FFF2-40B4-BE49-F238E27FC236}">
                            <a16:creationId xmlns:a16="http://schemas.microsoft.com/office/drawing/2014/main" id="{80BBAAFC-BB76-421F-8A38-65E80B2B4D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21" y="2285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4" name="AutoShape 63">
                        <a:extLst>
                          <a:ext uri="{FF2B5EF4-FFF2-40B4-BE49-F238E27FC236}">
                            <a16:creationId xmlns:a16="http://schemas.microsoft.com/office/drawing/2014/main" id="{4836F1CE-8DC9-4203-B857-9186F77C0F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5" y="2317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45" name="AutoShape 64">
                        <a:extLst>
                          <a:ext uri="{FF2B5EF4-FFF2-40B4-BE49-F238E27FC236}">
                            <a16:creationId xmlns:a16="http://schemas.microsoft.com/office/drawing/2014/main" id="{00C080A1-B319-44E2-A155-14BCC07394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5" y="2348"/>
                        <a:ext cx="21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836" name="Picture 468">
                  <a:extLst>
                    <a:ext uri="{FF2B5EF4-FFF2-40B4-BE49-F238E27FC236}">
                      <a16:creationId xmlns:a16="http://schemas.microsoft.com/office/drawing/2014/main" id="{A716DF50-6F8B-4572-AB31-49EC458C5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67312" y="1390647"/>
                  <a:ext cx="356269" cy="29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5" name="Group 84">
                <a:extLst>
                  <a:ext uri="{FF2B5EF4-FFF2-40B4-BE49-F238E27FC236}">
                    <a16:creationId xmlns:a16="http://schemas.microsoft.com/office/drawing/2014/main" id="{C55A1F26-B4FA-4ED6-94A4-43D74AF02F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46014" y="2095360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820" name="组合 262">
                  <a:extLst>
                    <a:ext uri="{FF2B5EF4-FFF2-40B4-BE49-F238E27FC236}">
                      <a16:creationId xmlns:a16="http://schemas.microsoft.com/office/drawing/2014/main" id="{E28D9D3D-924B-403C-BBB3-7EC686C290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822" name="Oval 7">
                    <a:extLst>
                      <a:ext uri="{FF2B5EF4-FFF2-40B4-BE49-F238E27FC236}">
                        <a16:creationId xmlns:a16="http://schemas.microsoft.com/office/drawing/2014/main" id="{1C401768-D39B-43B4-A06E-556717C17A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823" name="Picture 53" descr="Picture2">
                    <a:extLst>
                      <a:ext uri="{FF2B5EF4-FFF2-40B4-BE49-F238E27FC236}">
                        <a16:creationId xmlns:a16="http://schemas.microsoft.com/office/drawing/2014/main" id="{A79563BC-8F01-40B5-A1E6-670545CB90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24" name="Group 54">
                    <a:extLst>
                      <a:ext uri="{FF2B5EF4-FFF2-40B4-BE49-F238E27FC236}">
                        <a16:creationId xmlns:a16="http://schemas.microsoft.com/office/drawing/2014/main" id="{84B2B237-506B-4991-B7B0-0E65B3644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825" name="Group 55">
                      <a:extLst>
                        <a:ext uri="{FF2B5EF4-FFF2-40B4-BE49-F238E27FC236}">
                          <a16:creationId xmlns:a16="http://schemas.microsoft.com/office/drawing/2014/main" id="{9C3DDB1D-9A89-4C0B-9DF5-8D3FB1F6BA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31" name="AutoShape 56">
                        <a:extLst>
                          <a:ext uri="{FF2B5EF4-FFF2-40B4-BE49-F238E27FC236}">
                            <a16:creationId xmlns:a16="http://schemas.microsoft.com/office/drawing/2014/main" id="{A6F0F565-DD1B-4F51-8126-B8269443B3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72" y="2303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32" name="AutoShape 57">
                        <a:extLst>
                          <a:ext uri="{FF2B5EF4-FFF2-40B4-BE49-F238E27FC236}">
                            <a16:creationId xmlns:a16="http://schemas.microsoft.com/office/drawing/2014/main" id="{1DFAF5EB-0A75-468A-990F-91C3CF7CB2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8" y="2310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33" name="AutoShape 58">
                        <a:extLst>
                          <a:ext uri="{FF2B5EF4-FFF2-40B4-BE49-F238E27FC236}">
                            <a16:creationId xmlns:a16="http://schemas.microsoft.com/office/drawing/2014/main" id="{6C04F143-8298-4157-BA61-F2947CC5A13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91" y="2313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34" name="AutoShape 59">
                        <a:extLst>
                          <a:ext uri="{FF2B5EF4-FFF2-40B4-BE49-F238E27FC236}">
                            <a16:creationId xmlns:a16="http://schemas.microsoft.com/office/drawing/2014/main" id="{D0310863-E535-4000-A777-706FA0F8D1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9" y="2359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826" name="Group 60">
                      <a:extLst>
                        <a:ext uri="{FF2B5EF4-FFF2-40B4-BE49-F238E27FC236}">
                          <a16:creationId xmlns:a16="http://schemas.microsoft.com/office/drawing/2014/main" id="{06D66C52-D2FA-463B-8E47-3E3D1C99FC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27" name="AutoShape 61">
                        <a:extLst>
                          <a:ext uri="{FF2B5EF4-FFF2-40B4-BE49-F238E27FC236}">
                            <a16:creationId xmlns:a16="http://schemas.microsoft.com/office/drawing/2014/main" id="{BD93C67D-8327-42B5-A996-FA9A10E3D7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16" y="2294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28" name="AutoShape 62">
                        <a:extLst>
                          <a:ext uri="{FF2B5EF4-FFF2-40B4-BE49-F238E27FC236}">
                            <a16:creationId xmlns:a16="http://schemas.microsoft.com/office/drawing/2014/main" id="{FB0581D1-A4E4-46CB-B894-6672BDDE12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6" y="2311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29" name="AutoShape 63">
                        <a:extLst>
                          <a:ext uri="{FF2B5EF4-FFF2-40B4-BE49-F238E27FC236}">
                            <a16:creationId xmlns:a16="http://schemas.microsoft.com/office/drawing/2014/main" id="{A1DECDC0-BBE9-4298-BE30-C5EDBFBA01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26" y="2329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30" name="AutoShape 64">
                        <a:extLst>
                          <a:ext uri="{FF2B5EF4-FFF2-40B4-BE49-F238E27FC236}">
                            <a16:creationId xmlns:a16="http://schemas.microsoft.com/office/drawing/2014/main" id="{49135A6E-6DCE-4DA1-A4A6-F3D9F1CD00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6" y="2367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821" name="Picture 453">
                  <a:extLst>
                    <a:ext uri="{FF2B5EF4-FFF2-40B4-BE49-F238E27FC236}">
                      <a16:creationId xmlns:a16="http://schemas.microsoft.com/office/drawing/2014/main" id="{994DD435-75D1-45AB-85C3-AE3F73E85D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6" name="Group 85">
                <a:extLst>
                  <a:ext uri="{FF2B5EF4-FFF2-40B4-BE49-F238E27FC236}">
                    <a16:creationId xmlns:a16="http://schemas.microsoft.com/office/drawing/2014/main" id="{CBDC5940-6D8A-47D6-9D48-4F16464F8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4122" y="2073010"/>
                <a:ext cx="238526" cy="212372"/>
                <a:chOff x="9176168" y="2112294"/>
                <a:chExt cx="358336" cy="315376"/>
              </a:xfrm>
            </p:grpSpPr>
            <p:grpSp>
              <p:nvGrpSpPr>
                <p:cNvPr id="805" name="组合 152">
                  <a:extLst>
                    <a:ext uri="{FF2B5EF4-FFF2-40B4-BE49-F238E27FC236}">
                      <a16:creationId xmlns:a16="http://schemas.microsoft.com/office/drawing/2014/main" id="{90BC56EB-EA26-47A2-88FD-E50F28A0B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76168" y="2112294"/>
                  <a:ext cx="358336" cy="315376"/>
                  <a:chOff x="17117310" y="2616266"/>
                  <a:chExt cx="1656584" cy="1657625"/>
                </a:xfrm>
              </p:grpSpPr>
              <p:sp>
                <p:nvSpPr>
                  <p:cNvPr id="807" name="Oval 7">
                    <a:extLst>
                      <a:ext uri="{FF2B5EF4-FFF2-40B4-BE49-F238E27FC236}">
                        <a16:creationId xmlns:a16="http://schemas.microsoft.com/office/drawing/2014/main" id="{BF20C0D0-E86D-4695-8BD2-721A19978F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310" y="2616266"/>
                    <a:ext cx="1656584" cy="1657625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808" name="Picture 53" descr="Picture2">
                    <a:extLst>
                      <a:ext uri="{FF2B5EF4-FFF2-40B4-BE49-F238E27FC236}">
                        <a16:creationId xmlns:a16="http://schemas.microsoft.com/office/drawing/2014/main" id="{5BA7BC10-206F-4F1B-B7DD-79911EB16C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3" y="2679797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809" name="Group 54">
                    <a:extLst>
                      <a:ext uri="{FF2B5EF4-FFF2-40B4-BE49-F238E27FC236}">
                        <a16:creationId xmlns:a16="http://schemas.microsoft.com/office/drawing/2014/main" id="{69BB4E9F-91E9-4B96-A743-8C279F3276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299" y="3888370"/>
                    <a:ext cx="1522226" cy="334574"/>
                    <a:chOff x="2486" y="1060"/>
                    <a:chExt cx="936" cy="236"/>
                  </a:xfrm>
                </p:grpSpPr>
                <p:grpSp>
                  <p:nvGrpSpPr>
                    <p:cNvPr id="810" name="Group 55">
                      <a:extLst>
                        <a:ext uri="{FF2B5EF4-FFF2-40B4-BE49-F238E27FC236}">
                          <a16:creationId xmlns:a16="http://schemas.microsoft.com/office/drawing/2014/main" id="{2E1D676E-E22A-49D7-AA06-260F5FF67C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6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16" name="AutoShape 56">
                        <a:extLst>
                          <a:ext uri="{FF2B5EF4-FFF2-40B4-BE49-F238E27FC236}">
                            <a16:creationId xmlns:a16="http://schemas.microsoft.com/office/drawing/2014/main" id="{F7764608-4780-43B7-AA38-63B272BD0D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0" y="2289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7" name="AutoShape 57">
                        <a:extLst>
                          <a:ext uri="{FF2B5EF4-FFF2-40B4-BE49-F238E27FC236}">
                            <a16:creationId xmlns:a16="http://schemas.microsoft.com/office/drawing/2014/main" id="{24D5BCF5-B581-4621-ABE9-5DEA8F8B33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93" y="2284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8" name="AutoShape 58">
                        <a:extLst>
                          <a:ext uri="{FF2B5EF4-FFF2-40B4-BE49-F238E27FC236}">
                            <a16:creationId xmlns:a16="http://schemas.microsoft.com/office/drawing/2014/main" id="{7820BCE4-311C-4115-AFAC-16FC4848E3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2" y="2307"/>
                        <a:ext cx="235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9" name="AutoShape 59">
                        <a:extLst>
                          <a:ext uri="{FF2B5EF4-FFF2-40B4-BE49-F238E27FC236}">
                            <a16:creationId xmlns:a16="http://schemas.microsoft.com/office/drawing/2014/main" id="{E49D6F93-94B9-41A5-8511-BB0BA149D8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7" y="2341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811" name="Group 60">
                      <a:extLst>
                        <a:ext uri="{FF2B5EF4-FFF2-40B4-BE49-F238E27FC236}">
                          <a16:creationId xmlns:a16="http://schemas.microsoft.com/office/drawing/2014/main" id="{B865A7CD-5494-4090-A12B-60BFB34B8F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12" name="AutoShape 61">
                        <a:extLst>
                          <a:ext uri="{FF2B5EF4-FFF2-40B4-BE49-F238E27FC236}">
                            <a16:creationId xmlns:a16="http://schemas.microsoft.com/office/drawing/2014/main" id="{72A7996D-15E5-4BE1-B8D0-69CC14048D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80" y="2275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3" name="AutoShape 62">
                        <a:extLst>
                          <a:ext uri="{FF2B5EF4-FFF2-40B4-BE49-F238E27FC236}">
                            <a16:creationId xmlns:a16="http://schemas.microsoft.com/office/drawing/2014/main" id="{C607ABD1-6313-43B7-BF04-B4F95BF637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2" y="2273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4" name="AutoShape 63">
                        <a:extLst>
                          <a:ext uri="{FF2B5EF4-FFF2-40B4-BE49-F238E27FC236}">
                            <a16:creationId xmlns:a16="http://schemas.microsoft.com/office/drawing/2014/main" id="{7DACBC06-B3C8-485E-B59F-D4409482C7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4" y="2304"/>
                        <a:ext cx="235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15" name="AutoShape 64">
                        <a:extLst>
                          <a:ext uri="{FF2B5EF4-FFF2-40B4-BE49-F238E27FC236}">
                            <a16:creationId xmlns:a16="http://schemas.microsoft.com/office/drawing/2014/main" id="{6C237262-A766-4AFD-BC7F-AE972D3772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8" y="2334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806" name="Picture 438">
                  <a:extLst>
                    <a:ext uri="{FF2B5EF4-FFF2-40B4-BE49-F238E27FC236}">
                      <a16:creationId xmlns:a16="http://schemas.microsoft.com/office/drawing/2014/main" id="{2DFDC7E7-1FF6-45B9-A33F-444AC409C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9218135" y="2132005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7" name="Group 86">
                <a:extLst>
                  <a:ext uri="{FF2B5EF4-FFF2-40B4-BE49-F238E27FC236}">
                    <a16:creationId xmlns:a16="http://schemas.microsoft.com/office/drawing/2014/main" id="{3FD275AC-6632-4A18-8F2D-F6C874AE6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89382" y="1652264"/>
                <a:ext cx="171853" cy="167423"/>
                <a:chOff x="8465497" y="2136335"/>
                <a:chExt cx="358336" cy="315376"/>
              </a:xfrm>
            </p:grpSpPr>
            <p:grpSp>
              <p:nvGrpSpPr>
                <p:cNvPr id="790" name="组合 134">
                  <a:extLst>
                    <a:ext uri="{FF2B5EF4-FFF2-40B4-BE49-F238E27FC236}">
                      <a16:creationId xmlns:a16="http://schemas.microsoft.com/office/drawing/2014/main" id="{652AB43F-75FA-4494-A70A-D766B1E36B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65497" y="2136335"/>
                  <a:ext cx="358336" cy="315376"/>
                  <a:chOff x="17117310" y="2616264"/>
                  <a:chExt cx="1656584" cy="1657624"/>
                </a:xfrm>
              </p:grpSpPr>
              <p:sp>
                <p:nvSpPr>
                  <p:cNvPr id="792" name="Oval 7">
                    <a:extLst>
                      <a:ext uri="{FF2B5EF4-FFF2-40B4-BE49-F238E27FC236}">
                        <a16:creationId xmlns:a16="http://schemas.microsoft.com/office/drawing/2014/main" id="{8DAF9167-C85B-4651-BB9E-1AD6A78A98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310" y="2616264"/>
                    <a:ext cx="1656584" cy="1657624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93" name="Picture 53" descr="Picture2">
                    <a:extLst>
                      <a:ext uri="{FF2B5EF4-FFF2-40B4-BE49-F238E27FC236}">
                        <a16:creationId xmlns:a16="http://schemas.microsoft.com/office/drawing/2014/main" id="{BC404C5B-DC88-4259-AB0B-EBD57F7E268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94" name="Group 54">
                    <a:extLst>
                      <a:ext uri="{FF2B5EF4-FFF2-40B4-BE49-F238E27FC236}">
                        <a16:creationId xmlns:a16="http://schemas.microsoft.com/office/drawing/2014/main" id="{910A7E4C-807A-416C-80FB-6896BB442A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356" y="3888664"/>
                    <a:ext cx="1520600" cy="334573"/>
                    <a:chOff x="2487" y="1060"/>
                    <a:chExt cx="935" cy="236"/>
                  </a:xfrm>
                </p:grpSpPr>
                <p:grpSp>
                  <p:nvGrpSpPr>
                    <p:cNvPr id="795" name="Group 55">
                      <a:extLst>
                        <a:ext uri="{FF2B5EF4-FFF2-40B4-BE49-F238E27FC236}">
                          <a16:creationId xmlns:a16="http://schemas.microsoft.com/office/drawing/2014/main" id="{C8C3B3D9-BB27-4AD8-91D5-E5A751C61F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7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801" name="AutoShape 56">
                        <a:extLst>
                          <a:ext uri="{FF2B5EF4-FFF2-40B4-BE49-F238E27FC236}">
                            <a16:creationId xmlns:a16="http://schemas.microsoft.com/office/drawing/2014/main" id="{273AF389-40F5-4625-87BE-CC122A4A73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4" y="2286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02" name="AutoShape 57">
                        <a:extLst>
                          <a:ext uri="{FF2B5EF4-FFF2-40B4-BE49-F238E27FC236}">
                            <a16:creationId xmlns:a16="http://schemas.microsoft.com/office/drawing/2014/main" id="{87997889-1D40-4571-B307-2E3613E75C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9" y="2292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03" name="AutoShape 58">
                        <a:extLst>
                          <a:ext uri="{FF2B5EF4-FFF2-40B4-BE49-F238E27FC236}">
                            <a16:creationId xmlns:a16="http://schemas.microsoft.com/office/drawing/2014/main" id="{C16F7268-B4D9-48DA-9357-AF92513ABD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9" y="2307"/>
                        <a:ext cx="218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04" name="AutoShape 59">
                        <a:extLst>
                          <a:ext uri="{FF2B5EF4-FFF2-40B4-BE49-F238E27FC236}">
                            <a16:creationId xmlns:a16="http://schemas.microsoft.com/office/drawing/2014/main" id="{37F6ED6E-5C2C-4F48-910B-285D4897E3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0" y="2342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96" name="Group 60">
                      <a:extLst>
                        <a:ext uri="{FF2B5EF4-FFF2-40B4-BE49-F238E27FC236}">
                          <a16:creationId xmlns:a16="http://schemas.microsoft.com/office/drawing/2014/main" id="{21851BBF-9873-4559-BFAB-C10239A820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97" name="AutoShape 61">
                        <a:extLst>
                          <a:ext uri="{FF2B5EF4-FFF2-40B4-BE49-F238E27FC236}">
                            <a16:creationId xmlns:a16="http://schemas.microsoft.com/office/drawing/2014/main" id="{55D007E0-9CD4-45BA-932A-44970C66FE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80" y="2293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98" name="AutoShape 62">
                        <a:extLst>
                          <a:ext uri="{FF2B5EF4-FFF2-40B4-BE49-F238E27FC236}">
                            <a16:creationId xmlns:a16="http://schemas.microsoft.com/office/drawing/2014/main" id="{3561355E-A038-4E58-86CE-B941418B67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8" y="2291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99" name="AutoShape 63">
                        <a:extLst>
                          <a:ext uri="{FF2B5EF4-FFF2-40B4-BE49-F238E27FC236}">
                            <a16:creationId xmlns:a16="http://schemas.microsoft.com/office/drawing/2014/main" id="{A0801CDD-CBFC-46DE-8A50-1509C526E2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01" y="2319"/>
                        <a:ext cx="218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800" name="AutoShape 64">
                        <a:extLst>
                          <a:ext uri="{FF2B5EF4-FFF2-40B4-BE49-F238E27FC236}">
                            <a16:creationId xmlns:a16="http://schemas.microsoft.com/office/drawing/2014/main" id="{8B1840E7-3465-4779-8279-94885512270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2" y="2347"/>
                        <a:ext cx="229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91" name="Picture 423">
                  <a:extLst>
                    <a:ext uri="{FF2B5EF4-FFF2-40B4-BE49-F238E27FC236}">
                      <a16:creationId xmlns:a16="http://schemas.microsoft.com/office/drawing/2014/main" id="{1EA0939C-67FB-439E-98D8-1849BDC56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8513537" y="2169629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8" name="Group 87">
                <a:extLst>
                  <a:ext uri="{FF2B5EF4-FFF2-40B4-BE49-F238E27FC236}">
                    <a16:creationId xmlns:a16="http://schemas.microsoft.com/office/drawing/2014/main" id="{BBE6666C-7CF4-467C-AAF4-62AE675A8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97426" y="1397286"/>
                <a:ext cx="148193" cy="128339"/>
                <a:chOff x="9411236" y="1131427"/>
                <a:chExt cx="358336" cy="315376"/>
              </a:xfrm>
            </p:grpSpPr>
            <p:grpSp>
              <p:nvGrpSpPr>
                <p:cNvPr id="775" name="组合 198">
                  <a:extLst>
                    <a:ext uri="{FF2B5EF4-FFF2-40B4-BE49-F238E27FC236}">
                      <a16:creationId xmlns:a16="http://schemas.microsoft.com/office/drawing/2014/main" id="{18204F3E-C7DC-487E-837C-F1ACBB461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11236" y="1131427"/>
                  <a:ext cx="358336" cy="315376"/>
                  <a:chOff x="17117310" y="2616264"/>
                  <a:chExt cx="1656584" cy="1657624"/>
                </a:xfrm>
              </p:grpSpPr>
              <p:sp>
                <p:nvSpPr>
                  <p:cNvPr id="777" name="Oval 7">
                    <a:extLst>
                      <a:ext uri="{FF2B5EF4-FFF2-40B4-BE49-F238E27FC236}">
                        <a16:creationId xmlns:a16="http://schemas.microsoft.com/office/drawing/2014/main" id="{EEEB0689-8997-4EF8-8E40-AC91A445B2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310" y="2616264"/>
                    <a:ext cx="1656584" cy="1657624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78" name="Picture 53" descr="Picture2">
                    <a:extLst>
                      <a:ext uri="{FF2B5EF4-FFF2-40B4-BE49-F238E27FC236}">
                        <a16:creationId xmlns:a16="http://schemas.microsoft.com/office/drawing/2014/main" id="{9F5BF747-854A-456E-9F16-B7D01F57B8B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79" name="Group 54">
                    <a:extLst>
                      <a:ext uri="{FF2B5EF4-FFF2-40B4-BE49-F238E27FC236}">
                        <a16:creationId xmlns:a16="http://schemas.microsoft.com/office/drawing/2014/main" id="{727D2CD3-20A1-4814-BEAD-D9BA4EF964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300" y="3888364"/>
                    <a:ext cx="1522226" cy="334573"/>
                    <a:chOff x="2486" y="1060"/>
                    <a:chExt cx="936" cy="236"/>
                  </a:xfrm>
                </p:grpSpPr>
                <p:grpSp>
                  <p:nvGrpSpPr>
                    <p:cNvPr id="780" name="Group 55">
                      <a:extLst>
                        <a:ext uri="{FF2B5EF4-FFF2-40B4-BE49-F238E27FC236}">
                          <a16:creationId xmlns:a16="http://schemas.microsoft.com/office/drawing/2014/main" id="{2F613A58-7B4B-4B35-B68A-8642EDDF4A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6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86" name="AutoShape 56">
                        <a:extLst>
                          <a:ext uri="{FF2B5EF4-FFF2-40B4-BE49-F238E27FC236}">
                            <a16:creationId xmlns:a16="http://schemas.microsoft.com/office/drawing/2014/main" id="{F477AA29-0596-4194-9291-E91491398D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58" y="2304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7" name="AutoShape 57">
                        <a:extLst>
                          <a:ext uri="{FF2B5EF4-FFF2-40B4-BE49-F238E27FC236}">
                            <a16:creationId xmlns:a16="http://schemas.microsoft.com/office/drawing/2014/main" id="{40B7C9CD-F216-4601-AE20-B142EF86A8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0" y="2307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8" name="AutoShape 58">
                        <a:extLst>
                          <a:ext uri="{FF2B5EF4-FFF2-40B4-BE49-F238E27FC236}">
                            <a16:creationId xmlns:a16="http://schemas.microsoft.com/office/drawing/2014/main" id="{8A14D0FA-298E-48A3-95C1-41CA3C5B52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2" y="2315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9" name="AutoShape 59">
                        <a:extLst>
                          <a:ext uri="{FF2B5EF4-FFF2-40B4-BE49-F238E27FC236}">
                            <a16:creationId xmlns:a16="http://schemas.microsoft.com/office/drawing/2014/main" id="{33E57353-0D01-4FD3-BD1F-75DD6EE47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5" y="2342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81" name="Group 60">
                      <a:extLst>
                        <a:ext uri="{FF2B5EF4-FFF2-40B4-BE49-F238E27FC236}">
                          <a16:creationId xmlns:a16="http://schemas.microsoft.com/office/drawing/2014/main" id="{723569DA-40CD-47E6-895F-95B9B1083A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82" name="AutoShape 61">
                        <a:extLst>
                          <a:ext uri="{FF2B5EF4-FFF2-40B4-BE49-F238E27FC236}">
                            <a16:creationId xmlns:a16="http://schemas.microsoft.com/office/drawing/2014/main" id="{0D85ABAD-115B-4F3D-9BEB-7A71F2F732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86" y="2285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3" name="AutoShape 62">
                        <a:extLst>
                          <a:ext uri="{FF2B5EF4-FFF2-40B4-BE49-F238E27FC236}">
                            <a16:creationId xmlns:a16="http://schemas.microsoft.com/office/drawing/2014/main" id="{0B70F2B3-2413-47D1-85AE-E7C70FDA3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28" y="2298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4" name="AutoShape 63">
                        <a:extLst>
                          <a:ext uri="{FF2B5EF4-FFF2-40B4-BE49-F238E27FC236}">
                            <a16:creationId xmlns:a16="http://schemas.microsoft.com/office/drawing/2014/main" id="{8FAE8295-7C50-4EC7-A297-AFE0A21945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99" y="2312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85" name="AutoShape 64">
                        <a:extLst>
                          <a:ext uri="{FF2B5EF4-FFF2-40B4-BE49-F238E27FC236}">
                            <a16:creationId xmlns:a16="http://schemas.microsoft.com/office/drawing/2014/main" id="{A29BB918-F68A-4CDF-B5A9-54591E2D8A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1" y="2341"/>
                        <a:ext cx="224" cy="817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76" name="Picture 408">
                  <a:extLst>
                    <a:ext uri="{FF2B5EF4-FFF2-40B4-BE49-F238E27FC236}">
                      <a16:creationId xmlns:a16="http://schemas.microsoft.com/office/drawing/2014/main" id="{BA158BC9-72BD-4772-B4E3-00EFA32D7B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9478826" y="1179710"/>
                  <a:ext cx="249068" cy="205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9" name="Group 88">
                <a:extLst>
                  <a:ext uri="{FF2B5EF4-FFF2-40B4-BE49-F238E27FC236}">
                    <a16:creationId xmlns:a16="http://schemas.microsoft.com/office/drawing/2014/main" id="{99469E0C-A46D-4941-A249-C49017566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83551" y="1375478"/>
                <a:ext cx="147259" cy="127256"/>
                <a:chOff x="10188602" y="1893768"/>
                <a:chExt cx="395451" cy="348665"/>
              </a:xfrm>
            </p:grpSpPr>
            <p:grpSp>
              <p:nvGrpSpPr>
                <p:cNvPr id="760" name="组合 262">
                  <a:extLst>
                    <a:ext uri="{FF2B5EF4-FFF2-40B4-BE49-F238E27FC236}">
                      <a16:creationId xmlns:a16="http://schemas.microsoft.com/office/drawing/2014/main" id="{93750992-3947-4198-AC11-E7B88E0A8B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762" name="Oval 7">
                    <a:extLst>
                      <a:ext uri="{FF2B5EF4-FFF2-40B4-BE49-F238E27FC236}">
                        <a16:creationId xmlns:a16="http://schemas.microsoft.com/office/drawing/2014/main" id="{908B98B6-8066-4055-909E-26CB39EF94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63" name="Picture 53" descr="Picture2">
                    <a:extLst>
                      <a:ext uri="{FF2B5EF4-FFF2-40B4-BE49-F238E27FC236}">
                        <a16:creationId xmlns:a16="http://schemas.microsoft.com/office/drawing/2014/main" id="{4F7F4A2B-4118-41B4-8786-4948E946389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64" name="Group 54">
                    <a:extLst>
                      <a:ext uri="{FF2B5EF4-FFF2-40B4-BE49-F238E27FC236}">
                        <a16:creationId xmlns:a16="http://schemas.microsoft.com/office/drawing/2014/main" id="{C2DCD6B5-D5E5-4309-B452-DB19328EDD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765" name="Group 55">
                      <a:extLst>
                        <a:ext uri="{FF2B5EF4-FFF2-40B4-BE49-F238E27FC236}">
                          <a16:creationId xmlns:a16="http://schemas.microsoft.com/office/drawing/2014/main" id="{18567E1A-447A-4AE5-A021-A3DCB2B30C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71" name="AutoShape 56">
                        <a:extLst>
                          <a:ext uri="{FF2B5EF4-FFF2-40B4-BE49-F238E27FC236}">
                            <a16:creationId xmlns:a16="http://schemas.microsoft.com/office/drawing/2014/main" id="{309A66D4-A341-4418-97A8-00061AE02A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54" y="2299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72" name="AutoShape 57">
                        <a:extLst>
                          <a:ext uri="{FF2B5EF4-FFF2-40B4-BE49-F238E27FC236}">
                            <a16:creationId xmlns:a16="http://schemas.microsoft.com/office/drawing/2014/main" id="{59B82606-CD71-460A-8CF7-782A070A22C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7" y="2302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73" name="AutoShape 58">
                        <a:extLst>
                          <a:ext uri="{FF2B5EF4-FFF2-40B4-BE49-F238E27FC236}">
                            <a16:creationId xmlns:a16="http://schemas.microsoft.com/office/drawing/2014/main" id="{DE341ED8-8ADB-4CD4-9764-A5112E3ECB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69" y="2317"/>
                        <a:ext cx="242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74" name="AutoShape 59">
                        <a:extLst>
                          <a:ext uri="{FF2B5EF4-FFF2-40B4-BE49-F238E27FC236}">
                            <a16:creationId xmlns:a16="http://schemas.microsoft.com/office/drawing/2014/main" id="{7A383F5E-93C0-4D13-A0E5-699899D2A9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3" y="2358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66" name="Group 60">
                      <a:extLst>
                        <a:ext uri="{FF2B5EF4-FFF2-40B4-BE49-F238E27FC236}">
                          <a16:creationId xmlns:a16="http://schemas.microsoft.com/office/drawing/2014/main" id="{6581D290-74CB-4102-A14D-6CDB5BA406D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67" name="AutoShape 61">
                        <a:extLst>
                          <a:ext uri="{FF2B5EF4-FFF2-40B4-BE49-F238E27FC236}">
                            <a16:creationId xmlns:a16="http://schemas.microsoft.com/office/drawing/2014/main" id="{24B77652-C09F-4271-B9AA-6986798F73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94" y="2282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68" name="AutoShape 62">
                        <a:extLst>
                          <a:ext uri="{FF2B5EF4-FFF2-40B4-BE49-F238E27FC236}">
                            <a16:creationId xmlns:a16="http://schemas.microsoft.com/office/drawing/2014/main" id="{D55C791E-A24F-4D43-97B8-CA065F2CF6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37" y="2280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69" name="AutoShape 63">
                        <a:extLst>
                          <a:ext uri="{FF2B5EF4-FFF2-40B4-BE49-F238E27FC236}">
                            <a16:creationId xmlns:a16="http://schemas.microsoft.com/office/drawing/2014/main" id="{AA365D70-0A25-4CBE-B709-CEF70D82DD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4" y="2317"/>
                        <a:ext cx="242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70" name="AutoShape 64">
                        <a:extLst>
                          <a:ext uri="{FF2B5EF4-FFF2-40B4-BE49-F238E27FC236}">
                            <a16:creationId xmlns:a16="http://schemas.microsoft.com/office/drawing/2014/main" id="{03574290-7E58-4DAE-92FD-21F2089C02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1" y="2354"/>
                        <a:ext cx="227" cy="80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61" name="Picture 393">
                  <a:extLst>
                    <a:ext uri="{FF2B5EF4-FFF2-40B4-BE49-F238E27FC236}">
                      <a16:creationId xmlns:a16="http://schemas.microsoft.com/office/drawing/2014/main" id="{227BFF7C-15CE-49AA-828F-ECFB5E77CA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0" name="Group 89">
                <a:extLst>
                  <a:ext uri="{FF2B5EF4-FFF2-40B4-BE49-F238E27FC236}">
                    <a16:creationId xmlns:a16="http://schemas.microsoft.com/office/drawing/2014/main" id="{CB38D4D8-511D-4B9E-9978-ED0EDCA52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3747" y="2340114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745" name="组合 262">
                  <a:extLst>
                    <a:ext uri="{FF2B5EF4-FFF2-40B4-BE49-F238E27FC236}">
                      <a16:creationId xmlns:a16="http://schemas.microsoft.com/office/drawing/2014/main" id="{A26AC373-A44A-489B-A5AA-1B066A6758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747" name="Oval 7">
                    <a:extLst>
                      <a:ext uri="{FF2B5EF4-FFF2-40B4-BE49-F238E27FC236}">
                        <a16:creationId xmlns:a16="http://schemas.microsoft.com/office/drawing/2014/main" id="{CD38DF1A-4E9E-4E2A-9385-21995A1648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48" name="Picture 53" descr="Picture2">
                    <a:extLst>
                      <a:ext uri="{FF2B5EF4-FFF2-40B4-BE49-F238E27FC236}">
                        <a16:creationId xmlns:a16="http://schemas.microsoft.com/office/drawing/2014/main" id="{206DAD6F-4C80-446A-9253-FA8E2F97ACA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49" name="Group 54">
                    <a:extLst>
                      <a:ext uri="{FF2B5EF4-FFF2-40B4-BE49-F238E27FC236}">
                        <a16:creationId xmlns:a16="http://schemas.microsoft.com/office/drawing/2014/main" id="{C1813DD1-A62C-44A8-BBA1-6B8158168A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750" name="Group 55">
                      <a:extLst>
                        <a:ext uri="{FF2B5EF4-FFF2-40B4-BE49-F238E27FC236}">
                          <a16:creationId xmlns:a16="http://schemas.microsoft.com/office/drawing/2014/main" id="{21D1318D-D123-4198-BBA7-306B3BA414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56" name="AutoShape 56">
                        <a:extLst>
                          <a:ext uri="{FF2B5EF4-FFF2-40B4-BE49-F238E27FC236}">
                            <a16:creationId xmlns:a16="http://schemas.microsoft.com/office/drawing/2014/main" id="{0627CC63-279E-45E9-BDB1-4E1D2B68086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7" y="228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7" name="AutoShape 57">
                        <a:extLst>
                          <a:ext uri="{FF2B5EF4-FFF2-40B4-BE49-F238E27FC236}">
                            <a16:creationId xmlns:a16="http://schemas.microsoft.com/office/drawing/2014/main" id="{3D78B1D2-A7E3-4F52-9CFE-CF00AD5029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7" y="2294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8" name="AutoShape 58">
                        <a:extLst>
                          <a:ext uri="{FF2B5EF4-FFF2-40B4-BE49-F238E27FC236}">
                            <a16:creationId xmlns:a16="http://schemas.microsoft.com/office/drawing/2014/main" id="{88847D98-8697-4B86-BF4F-F79F11B088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8" y="2334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9" name="AutoShape 59">
                        <a:extLst>
                          <a:ext uri="{FF2B5EF4-FFF2-40B4-BE49-F238E27FC236}">
                            <a16:creationId xmlns:a16="http://schemas.microsoft.com/office/drawing/2014/main" id="{60017895-176C-4BD9-9C9D-6BE0B7BF31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2" y="2375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51" name="Group 60">
                      <a:extLst>
                        <a:ext uri="{FF2B5EF4-FFF2-40B4-BE49-F238E27FC236}">
                          <a16:creationId xmlns:a16="http://schemas.microsoft.com/office/drawing/2014/main" id="{F6F9B053-122E-4330-A4EF-6A6FAF9F79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52" name="AutoShape 61">
                        <a:extLst>
                          <a:ext uri="{FF2B5EF4-FFF2-40B4-BE49-F238E27FC236}">
                            <a16:creationId xmlns:a16="http://schemas.microsoft.com/office/drawing/2014/main" id="{44AB0547-5D63-4B17-92A8-E76B8F3A06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2" y="231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3" name="AutoShape 62">
                        <a:extLst>
                          <a:ext uri="{FF2B5EF4-FFF2-40B4-BE49-F238E27FC236}">
                            <a16:creationId xmlns:a16="http://schemas.microsoft.com/office/drawing/2014/main" id="{5462710C-4A6C-4FD6-83AD-F4A21AAF06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1" y="2296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4" name="AutoShape 63">
                        <a:extLst>
                          <a:ext uri="{FF2B5EF4-FFF2-40B4-BE49-F238E27FC236}">
                            <a16:creationId xmlns:a16="http://schemas.microsoft.com/office/drawing/2014/main" id="{1397268B-35AD-488C-83CA-91496343FE8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8" y="2365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55" name="AutoShape 64">
                        <a:extLst>
                          <a:ext uri="{FF2B5EF4-FFF2-40B4-BE49-F238E27FC236}">
                            <a16:creationId xmlns:a16="http://schemas.microsoft.com/office/drawing/2014/main" id="{703785EE-D5EB-43E3-96FD-EBB49D7FD0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0" y="239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46" name="Picture 378">
                  <a:extLst>
                    <a:ext uri="{FF2B5EF4-FFF2-40B4-BE49-F238E27FC236}">
                      <a16:creationId xmlns:a16="http://schemas.microsoft.com/office/drawing/2014/main" id="{D0DB57D6-B4DE-4CAE-A8EA-493F42A87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1" name="Group 90">
                <a:extLst>
                  <a:ext uri="{FF2B5EF4-FFF2-40B4-BE49-F238E27FC236}">
                    <a16:creationId xmlns:a16="http://schemas.microsoft.com/office/drawing/2014/main" id="{182DDCED-F2D2-441B-BBFF-1090493B2F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21358" y="2082504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730" name="组合 262">
                  <a:extLst>
                    <a:ext uri="{FF2B5EF4-FFF2-40B4-BE49-F238E27FC236}">
                      <a16:creationId xmlns:a16="http://schemas.microsoft.com/office/drawing/2014/main" id="{14D22AC0-6637-40D5-8E06-C8D780C46E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732" name="Oval 7">
                    <a:extLst>
                      <a:ext uri="{FF2B5EF4-FFF2-40B4-BE49-F238E27FC236}">
                        <a16:creationId xmlns:a16="http://schemas.microsoft.com/office/drawing/2014/main" id="{64E61EC4-073A-40D0-922F-B603182D18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33" name="Picture 53" descr="Picture2">
                    <a:extLst>
                      <a:ext uri="{FF2B5EF4-FFF2-40B4-BE49-F238E27FC236}">
                        <a16:creationId xmlns:a16="http://schemas.microsoft.com/office/drawing/2014/main" id="{6BD3855B-90F0-4107-8610-C2D54A348A8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34" name="Group 54">
                    <a:extLst>
                      <a:ext uri="{FF2B5EF4-FFF2-40B4-BE49-F238E27FC236}">
                        <a16:creationId xmlns:a16="http://schemas.microsoft.com/office/drawing/2014/main" id="{A94E324A-8064-4CBC-AF4E-1AC968CB7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735" name="Group 55">
                      <a:extLst>
                        <a:ext uri="{FF2B5EF4-FFF2-40B4-BE49-F238E27FC236}">
                          <a16:creationId xmlns:a16="http://schemas.microsoft.com/office/drawing/2014/main" id="{27082416-19BD-4E09-A8FA-799E2F9A19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41" name="AutoShape 56">
                        <a:extLst>
                          <a:ext uri="{FF2B5EF4-FFF2-40B4-BE49-F238E27FC236}">
                            <a16:creationId xmlns:a16="http://schemas.microsoft.com/office/drawing/2014/main" id="{EAA00401-7E63-4E2C-973A-7221D0E44B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72" y="230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42" name="AutoShape 57">
                        <a:extLst>
                          <a:ext uri="{FF2B5EF4-FFF2-40B4-BE49-F238E27FC236}">
                            <a16:creationId xmlns:a16="http://schemas.microsoft.com/office/drawing/2014/main" id="{FEBA3FB0-1EA6-4AC8-A772-F3EFC8DC44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8" y="2315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43" name="AutoShape 58">
                        <a:extLst>
                          <a:ext uri="{FF2B5EF4-FFF2-40B4-BE49-F238E27FC236}">
                            <a16:creationId xmlns:a16="http://schemas.microsoft.com/office/drawing/2014/main" id="{7A3F27F0-4570-4651-8DC9-C138DC7C01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91" y="231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44" name="AutoShape 59">
                        <a:extLst>
                          <a:ext uri="{FF2B5EF4-FFF2-40B4-BE49-F238E27FC236}">
                            <a16:creationId xmlns:a16="http://schemas.microsoft.com/office/drawing/2014/main" id="{4E5EFC5C-5CB3-4ED9-B9E8-F04C3D3C53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9" y="2365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36" name="Group 60">
                      <a:extLst>
                        <a:ext uri="{FF2B5EF4-FFF2-40B4-BE49-F238E27FC236}">
                          <a16:creationId xmlns:a16="http://schemas.microsoft.com/office/drawing/2014/main" id="{5CB54042-BAA6-4E05-9953-C750EECA88C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37" name="AutoShape 61">
                        <a:extLst>
                          <a:ext uri="{FF2B5EF4-FFF2-40B4-BE49-F238E27FC236}">
                            <a16:creationId xmlns:a16="http://schemas.microsoft.com/office/drawing/2014/main" id="{64D4BB05-A0C7-406F-94D1-29CCDB2251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19" y="2299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38" name="AutoShape 62">
                        <a:extLst>
                          <a:ext uri="{FF2B5EF4-FFF2-40B4-BE49-F238E27FC236}">
                            <a16:creationId xmlns:a16="http://schemas.microsoft.com/office/drawing/2014/main" id="{C438C0AA-FDA2-47E5-BDED-9376D01EC30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8" y="231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39" name="AutoShape 63">
                        <a:extLst>
                          <a:ext uri="{FF2B5EF4-FFF2-40B4-BE49-F238E27FC236}">
                            <a16:creationId xmlns:a16="http://schemas.microsoft.com/office/drawing/2014/main" id="{0DD8D6C3-F8E5-4EA2-A613-DFE6DD41A2E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28" y="2334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40" name="AutoShape 64">
                        <a:extLst>
                          <a:ext uri="{FF2B5EF4-FFF2-40B4-BE49-F238E27FC236}">
                            <a16:creationId xmlns:a16="http://schemas.microsoft.com/office/drawing/2014/main" id="{4EDE6786-F755-4F90-93CD-61AB2CAFCE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8" y="2372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31" name="Picture 363">
                  <a:extLst>
                    <a:ext uri="{FF2B5EF4-FFF2-40B4-BE49-F238E27FC236}">
                      <a16:creationId xmlns:a16="http://schemas.microsoft.com/office/drawing/2014/main" id="{1617BC30-E512-4636-AE94-9B19DE647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2" name="Group 91">
                <a:extLst>
                  <a:ext uri="{FF2B5EF4-FFF2-40B4-BE49-F238E27FC236}">
                    <a16:creationId xmlns:a16="http://schemas.microsoft.com/office/drawing/2014/main" id="{62BC5C01-E003-4F44-B1E5-DA612747BB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06234" y="1861282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715" name="组合 262">
                  <a:extLst>
                    <a:ext uri="{FF2B5EF4-FFF2-40B4-BE49-F238E27FC236}">
                      <a16:creationId xmlns:a16="http://schemas.microsoft.com/office/drawing/2014/main" id="{B4ABAF26-2D09-4617-BBA3-98030C6B3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717" name="Oval 7">
                    <a:extLst>
                      <a:ext uri="{FF2B5EF4-FFF2-40B4-BE49-F238E27FC236}">
                        <a16:creationId xmlns:a16="http://schemas.microsoft.com/office/drawing/2014/main" id="{BCF0C021-19CA-45B8-81D8-B82BFAD5FB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18" name="Picture 53" descr="Picture2">
                    <a:extLst>
                      <a:ext uri="{FF2B5EF4-FFF2-40B4-BE49-F238E27FC236}">
                        <a16:creationId xmlns:a16="http://schemas.microsoft.com/office/drawing/2014/main" id="{2471FB94-0E0C-47CF-8D47-CE37425978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19" name="Group 54">
                    <a:extLst>
                      <a:ext uri="{FF2B5EF4-FFF2-40B4-BE49-F238E27FC236}">
                        <a16:creationId xmlns:a16="http://schemas.microsoft.com/office/drawing/2014/main" id="{70A7C6F0-1983-4230-8CAE-929CB99DAC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720" name="Group 55">
                      <a:extLst>
                        <a:ext uri="{FF2B5EF4-FFF2-40B4-BE49-F238E27FC236}">
                          <a16:creationId xmlns:a16="http://schemas.microsoft.com/office/drawing/2014/main" id="{91FED9BB-7EFA-43FD-8B98-A87B162D23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26" name="AutoShape 56">
                        <a:extLst>
                          <a:ext uri="{FF2B5EF4-FFF2-40B4-BE49-F238E27FC236}">
                            <a16:creationId xmlns:a16="http://schemas.microsoft.com/office/drawing/2014/main" id="{85D5DDA8-AE84-4906-ADAF-3ABC7D3A0B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8" y="230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7" name="AutoShape 57">
                        <a:extLst>
                          <a:ext uri="{FF2B5EF4-FFF2-40B4-BE49-F238E27FC236}">
                            <a16:creationId xmlns:a16="http://schemas.microsoft.com/office/drawing/2014/main" id="{1F2A4849-C854-4B04-84FF-907A1055A7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4" y="2312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8" name="AutoShape 58">
                        <a:extLst>
                          <a:ext uri="{FF2B5EF4-FFF2-40B4-BE49-F238E27FC236}">
                            <a16:creationId xmlns:a16="http://schemas.microsoft.com/office/drawing/2014/main" id="{22EA9906-B8FE-44F3-B817-05857DAAE0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7" y="231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9" name="AutoShape 59">
                        <a:extLst>
                          <a:ext uri="{FF2B5EF4-FFF2-40B4-BE49-F238E27FC236}">
                            <a16:creationId xmlns:a16="http://schemas.microsoft.com/office/drawing/2014/main" id="{96A9398E-D38E-4C40-AC6E-368AF5C478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5" y="2362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21" name="Group 60">
                      <a:extLst>
                        <a:ext uri="{FF2B5EF4-FFF2-40B4-BE49-F238E27FC236}">
                          <a16:creationId xmlns:a16="http://schemas.microsoft.com/office/drawing/2014/main" id="{2FBCB917-A4B8-4859-B586-0586D2869C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22" name="AutoShape 61">
                        <a:extLst>
                          <a:ext uri="{FF2B5EF4-FFF2-40B4-BE49-F238E27FC236}">
                            <a16:creationId xmlns:a16="http://schemas.microsoft.com/office/drawing/2014/main" id="{2C6AC358-3EC0-4704-BD58-5BAE0B0359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14" y="2297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3" name="AutoShape 62">
                        <a:extLst>
                          <a:ext uri="{FF2B5EF4-FFF2-40B4-BE49-F238E27FC236}">
                            <a16:creationId xmlns:a16="http://schemas.microsoft.com/office/drawing/2014/main" id="{CEE2D0EF-9883-42CA-80F1-DC177F914ED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3" y="2315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4" name="AutoShape 63">
                        <a:extLst>
                          <a:ext uri="{FF2B5EF4-FFF2-40B4-BE49-F238E27FC236}">
                            <a16:creationId xmlns:a16="http://schemas.microsoft.com/office/drawing/2014/main" id="{8C039241-8130-44FB-AA6B-8CB6481ECF9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23" y="2333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25" name="AutoShape 64">
                        <a:extLst>
                          <a:ext uri="{FF2B5EF4-FFF2-40B4-BE49-F238E27FC236}">
                            <a16:creationId xmlns:a16="http://schemas.microsoft.com/office/drawing/2014/main" id="{DF97D4C6-E198-4470-AF06-86FBD44309A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3" y="2371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16" name="Picture 348">
                  <a:extLst>
                    <a:ext uri="{FF2B5EF4-FFF2-40B4-BE49-F238E27FC236}">
                      <a16:creationId xmlns:a16="http://schemas.microsoft.com/office/drawing/2014/main" id="{45B02F22-ADA2-4C1E-B9C0-864CBA264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3" name="Group 92">
                <a:extLst>
                  <a:ext uri="{FF2B5EF4-FFF2-40B4-BE49-F238E27FC236}">
                    <a16:creationId xmlns:a16="http://schemas.microsoft.com/office/drawing/2014/main" id="{BEE42BA7-43D5-416E-A4A3-55C334CC70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98560" y="2264713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700" name="组合 262">
                  <a:extLst>
                    <a:ext uri="{FF2B5EF4-FFF2-40B4-BE49-F238E27FC236}">
                      <a16:creationId xmlns:a16="http://schemas.microsoft.com/office/drawing/2014/main" id="{10CB0BE3-AEB4-4205-BB4D-1BBCDA6125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702" name="Oval 7">
                    <a:extLst>
                      <a:ext uri="{FF2B5EF4-FFF2-40B4-BE49-F238E27FC236}">
                        <a16:creationId xmlns:a16="http://schemas.microsoft.com/office/drawing/2014/main" id="{AC1E3B9D-24AF-4646-9A7F-217B5F1751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703" name="Picture 53" descr="Picture2">
                    <a:extLst>
                      <a:ext uri="{FF2B5EF4-FFF2-40B4-BE49-F238E27FC236}">
                        <a16:creationId xmlns:a16="http://schemas.microsoft.com/office/drawing/2014/main" id="{A42CF345-3477-424F-9123-092D0616C7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04" name="Group 54">
                    <a:extLst>
                      <a:ext uri="{FF2B5EF4-FFF2-40B4-BE49-F238E27FC236}">
                        <a16:creationId xmlns:a16="http://schemas.microsoft.com/office/drawing/2014/main" id="{262B3DE3-0971-4DC3-8D89-8D4E6EFAA9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705" name="Group 55">
                      <a:extLst>
                        <a:ext uri="{FF2B5EF4-FFF2-40B4-BE49-F238E27FC236}">
                          <a16:creationId xmlns:a16="http://schemas.microsoft.com/office/drawing/2014/main" id="{AAE6CA6C-53DA-47DC-A6C3-C5F0BFFBD0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11" name="AutoShape 56">
                        <a:extLst>
                          <a:ext uri="{FF2B5EF4-FFF2-40B4-BE49-F238E27FC236}">
                            <a16:creationId xmlns:a16="http://schemas.microsoft.com/office/drawing/2014/main" id="{ED0478C7-81FA-4C2F-B22E-0B4A6D6211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6" y="226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12" name="AutoShape 57">
                        <a:extLst>
                          <a:ext uri="{FF2B5EF4-FFF2-40B4-BE49-F238E27FC236}">
                            <a16:creationId xmlns:a16="http://schemas.microsoft.com/office/drawing/2014/main" id="{CF9D139E-3075-415D-923A-682D50E96D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6" y="2268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13" name="AutoShape 58">
                        <a:extLst>
                          <a:ext uri="{FF2B5EF4-FFF2-40B4-BE49-F238E27FC236}">
                            <a16:creationId xmlns:a16="http://schemas.microsoft.com/office/drawing/2014/main" id="{2A8B2DC1-5928-43A7-8E35-35D5BAEA37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7" y="2308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14" name="AutoShape 59">
                        <a:extLst>
                          <a:ext uri="{FF2B5EF4-FFF2-40B4-BE49-F238E27FC236}">
                            <a16:creationId xmlns:a16="http://schemas.microsoft.com/office/drawing/2014/main" id="{DCF96D3A-5DFB-4EC8-9030-D19D6638FE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2" y="234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706" name="Group 60">
                      <a:extLst>
                        <a:ext uri="{FF2B5EF4-FFF2-40B4-BE49-F238E27FC236}">
                          <a16:creationId xmlns:a16="http://schemas.microsoft.com/office/drawing/2014/main" id="{90393B34-F6AA-493B-A848-832C2BEE27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707" name="AutoShape 61">
                        <a:extLst>
                          <a:ext uri="{FF2B5EF4-FFF2-40B4-BE49-F238E27FC236}">
                            <a16:creationId xmlns:a16="http://schemas.microsoft.com/office/drawing/2014/main" id="{069CEBE8-A099-4FD7-95DA-93A4D23A99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21" y="228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08" name="AutoShape 62">
                        <a:extLst>
                          <a:ext uri="{FF2B5EF4-FFF2-40B4-BE49-F238E27FC236}">
                            <a16:creationId xmlns:a16="http://schemas.microsoft.com/office/drawing/2014/main" id="{F2AFBC37-1A3B-4463-8491-2C93905078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9" y="2271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09" name="AutoShape 63">
                        <a:extLst>
                          <a:ext uri="{FF2B5EF4-FFF2-40B4-BE49-F238E27FC236}">
                            <a16:creationId xmlns:a16="http://schemas.microsoft.com/office/drawing/2014/main" id="{5F1A7831-5493-47AE-AD22-99619D5C1ED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06" y="234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10" name="AutoShape 64">
                        <a:extLst>
                          <a:ext uri="{FF2B5EF4-FFF2-40B4-BE49-F238E27FC236}">
                            <a16:creationId xmlns:a16="http://schemas.microsoft.com/office/drawing/2014/main" id="{BB0923D6-558D-45A1-B7A3-EA9B503145E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9" y="2367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701" name="Picture 333">
                  <a:extLst>
                    <a:ext uri="{FF2B5EF4-FFF2-40B4-BE49-F238E27FC236}">
                      <a16:creationId xmlns:a16="http://schemas.microsoft.com/office/drawing/2014/main" id="{006A45FE-481D-4938-918F-7E7F8368C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4" name="Group 93">
                <a:extLst>
                  <a:ext uri="{FF2B5EF4-FFF2-40B4-BE49-F238E27FC236}">
                    <a16:creationId xmlns:a16="http://schemas.microsoft.com/office/drawing/2014/main" id="{EFCD5F40-E10D-404E-96C3-A0E74E36A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19844" y="1839565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685" name="组合 262">
                  <a:extLst>
                    <a:ext uri="{FF2B5EF4-FFF2-40B4-BE49-F238E27FC236}">
                      <a16:creationId xmlns:a16="http://schemas.microsoft.com/office/drawing/2014/main" id="{315C2A7E-D5CF-46A9-9999-DA220D4CB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87" name="Oval 7">
                    <a:extLst>
                      <a:ext uri="{FF2B5EF4-FFF2-40B4-BE49-F238E27FC236}">
                        <a16:creationId xmlns:a16="http://schemas.microsoft.com/office/drawing/2014/main" id="{91574D5E-D973-4B2E-B46A-847A03A321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88" name="Picture 53" descr="Picture2">
                    <a:extLst>
                      <a:ext uri="{FF2B5EF4-FFF2-40B4-BE49-F238E27FC236}">
                        <a16:creationId xmlns:a16="http://schemas.microsoft.com/office/drawing/2014/main" id="{CA00CAE0-F68B-4759-BE03-59C536D374A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89" name="Group 54">
                    <a:extLst>
                      <a:ext uri="{FF2B5EF4-FFF2-40B4-BE49-F238E27FC236}">
                        <a16:creationId xmlns:a16="http://schemas.microsoft.com/office/drawing/2014/main" id="{26A5B4DD-8845-4CB2-A7CE-11CAA4246A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90" name="Group 55">
                      <a:extLst>
                        <a:ext uri="{FF2B5EF4-FFF2-40B4-BE49-F238E27FC236}">
                          <a16:creationId xmlns:a16="http://schemas.microsoft.com/office/drawing/2014/main" id="{66CD893A-BA36-4420-A8C1-7D2B3F901C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96" name="AutoShape 56">
                        <a:extLst>
                          <a:ext uri="{FF2B5EF4-FFF2-40B4-BE49-F238E27FC236}">
                            <a16:creationId xmlns:a16="http://schemas.microsoft.com/office/drawing/2014/main" id="{2405080A-D09F-4765-8720-3DA5C43F9B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5" y="230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7" name="AutoShape 57">
                        <a:extLst>
                          <a:ext uri="{FF2B5EF4-FFF2-40B4-BE49-F238E27FC236}">
                            <a16:creationId xmlns:a16="http://schemas.microsoft.com/office/drawing/2014/main" id="{60EE313D-7185-4E42-A6CF-B58A64FEEF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1" y="2315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8" name="AutoShape 58">
                        <a:extLst>
                          <a:ext uri="{FF2B5EF4-FFF2-40B4-BE49-F238E27FC236}">
                            <a16:creationId xmlns:a16="http://schemas.microsoft.com/office/drawing/2014/main" id="{28EB280C-CAA5-42FA-A2DD-00062FC9AA5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4" y="231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9" name="AutoShape 59">
                        <a:extLst>
                          <a:ext uri="{FF2B5EF4-FFF2-40B4-BE49-F238E27FC236}">
                            <a16:creationId xmlns:a16="http://schemas.microsoft.com/office/drawing/2014/main" id="{9A5351EF-8872-4236-AEDB-1E99FEC8C8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2" y="2364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91" name="Group 60">
                      <a:extLst>
                        <a:ext uri="{FF2B5EF4-FFF2-40B4-BE49-F238E27FC236}">
                          <a16:creationId xmlns:a16="http://schemas.microsoft.com/office/drawing/2014/main" id="{D499483B-8570-4ED7-888C-DD4131E6AA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92" name="AutoShape 61">
                        <a:extLst>
                          <a:ext uri="{FF2B5EF4-FFF2-40B4-BE49-F238E27FC236}">
                            <a16:creationId xmlns:a16="http://schemas.microsoft.com/office/drawing/2014/main" id="{E9D9600B-E5EC-4D81-BA21-0A358C9ECEF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12" y="2301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3" name="AutoShape 62">
                        <a:extLst>
                          <a:ext uri="{FF2B5EF4-FFF2-40B4-BE49-F238E27FC236}">
                            <a16:creationId xmlns:a16="http://schemas.microsoft.com/office/drawing/2014/main" id="{338591DF-48DB-4958-BDD0-B703352896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2" y="231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4" name="AutoShape 63">
                        <a:extLst>
                          <a:ext uri="{FF2B5EF4-FFF2-40B4-BE49-F238E27FC236}">
                            <a16:creationId xmlns:a16="http://schemas.microsoft.com/office/drawing/2014/main" id="{00875E19-955E-45EA-9DB7-3685C72302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22" y="233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95" name="AutoShape 64">
                        <a:extLst>
                          <a:ext uri="{FF2B5EF4-FFF2-40B4-BE49-F238E27FC236}">
                            <a16:creationId xmlns:a16="http://schemas.microsoft.com/office/drawing/2014/main" id="{75BD9B65-0B09-4D72-A395-82DE6ADCF9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2" y="2374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86" name="Picture 318">
                  <a:extLst>
                    <a:ext uri="{FF2B5EF4-FFF2-40B4-BE49-F238E27FC236}">
                      <a16:creationId xmlns:a16="http://schemas.microsoft.com/office/drawing/2014/main" id="{6A2CDF76-EFD1-489F-93E4-52B68046B0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5" name="Group 94">
                <a:extLst>
                  <a:ext uri="{FF2B5EF4-FFF2-40B4-BE49-F238E27FC236}">
                    <a16:creationId xmlns:a16="http://schemas.microsoft.com/office/drawing/2014/main" id="{CBA6C817-82F6-422D-BC9A-8DEE9F769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9842" y="1493741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670" name="组合 262">
                  <a:extLst>
                    <a:ext uri="{FF2B5EF4-FFF2-40B4-BE49-F238E27FC236}">
                      <a16:creationId xmlns:a16="http://schemas.microsoft.com/office/drawing/2014/main" id="{4CAD85C5-AB37-494F-8F89-85A253E9EA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72" name="Oval 7">
                    <a:extLst>
                      <a:ext uri="{FF2B5EF4-FFF2-40B4-BE49-F238E27FC236}">
                        <a16:creationId xmlns:a16="http://schemas.microsoft.com/office/drawing/2014/main" id="{F5BA924C-B6CE-49B3-82C9-7D2287E0B2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73" name="Picture 53" descr="Picture2">
                    <a:extLst>
                      <a:ext uri="{FF2B5EF4-FFF2-40B4-BE49-F238E27FC236}">
                        <a16:creationId xmlns:a16="http://schemas.microsoft.com/office/drawing/2014/main" id="{9DC899C1-7D5C-4428-A45A-3100B0FE58D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74" name="Group 54">
                    <a:extLst>
                      <a:ext uri="{FF2B5EF4-FFF2-40B4-BE49-F238E27FC236}">
                        <a16:creationId xmlns:a16="http://schemas.microsoft.com/office/drawing/2014/main" id="{AE0CA9DF-FC8A-46C9-9544-AF1FED1EEC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75" name="Group 55">
                      <a:extLst>
                        <a:ext uri="{FF2B5EF4-FFF2-40B4-BE49-F238E27FC236}">
                          <a16:creationId xmlns:a16="http://schemas.microsoft.com/office/drawing/2014/main" id="{679F1E19-A704-4A39-B9CE-0AC4D20AFF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81" name="AutoShape 56">
                        <a:extLst>
                          <a:ext uri="{FF2B5EF4-FFF2-40B4-BE49-F238E27FC236}">
                            <a16:creationId xmlns:a16="http://schemas.microsoft.com/office/drawing/2014/main" id="{799CFB11-EBD5-4415-9EE3-9E239578D2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40" y="2278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82" name="AutoShape 57">
                        <a:extLst>
                          <a:ext uri="{FF2B5EF4-FFF2-40B4-BE49-F238E27FC236}">
                            <a16:creationId xmlns:a16="http://schemas.microsoft.com/office/drawing/2014/main" id="{B16EF0E3-98FB-40ED-AA6E-7EA1865082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80" y="2283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83" name="AutoShape 58">
                        <a:extLst>
                          <a:ext uri="{FF2B5EF4-FFF2-40B4-BE49-F238E27FC236}">
                            <a16:creationId xmlns:a16="http://schemas.microsoft.com/office/drawing/2014/main" id="{BC9A75AE-A4BB-4D09-81DB-1A50948F34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52" y="232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84" name="AutoShape 59">
                        <a:extLst>
                          <a:ext uri="{FF2B5EF4-FFF2-40B4-BE49-F238E27FC236}">
                            <a16:creationId xmlns:a16="http://schemas.microsoft.com/office/drawing/2014/main" id="{9CC18203-B685-4BAF-9E00-5F4D113BE9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6" y="236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76" name="Group 60">
                      <a:extLst>
                        <a:ext uri="{FF2B5EF4-FFF2-40B4-BE49-F238E27FC236}">
                          <a16:creationId xmlns:a16="http://schemas.microsoft.com/office/drawing/2014/main" id="{6A1B5952-EAF5-4704-A5EE-6135291270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77" name="AutoShape 61">
                        <a:extLst>
                          <a:ext uri="{FF2B5EF4-FFF2-40B4-BE49-F238E27FC236}">
                            <a16:creationId xmlns:a16="http://schemas.microsoft.com/office/drawing/2014/main" id="{A67F1667-95F0-49BC-90AA-D9BEB7E0EF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4" y="231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78" name="AutoShape 62">
                        <a:extLst>
                          <a:ext uri="{FF2B5EF4-FFF2-40B4-BE49-F238E27FC236}">
                            <a16:creationId xmlns:a16="http://schemas.microsoft.com/office/drawing/2014/main" id="{FE216476-DB6B-4499-89EC-2C0A3B56AB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2" y="2294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79" name="AutoShape 63">
                        <a:extLst>
                          <a:ext uri="{FF2B5EF4-FFF2-40B4-BE49-F238E27FC236}">
                            <a16:creationId xmlns:a16="http://schemas.microsoft.com/office/drawing/2014/main" id="{7A874410-EF72-4A85-8D61-FFF0D81A2B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9" y="236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80" name="AutoShape 64">
                        <a:extLst>
                          <a:ext uri="{FF2B5EF4-FFF2-40B4-BE49-F238E27FC236}">
                            <a16:creationId xmlns:a16="http://schemas.microsoft.com/office/drawing/2014/main" id="{C1142A64-68BF-4A1A-815F-C9F25894477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2" y="238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71" name="Picture 303">
                  <a:extLst>
                    <a:ext uri="{FF2B5EF4-FFF2-40B4-BE49-F238E27FC236}">
                      <a16:creationId xmlns:a16="http://schemas.microsoft.com/office/drawing/2014/main" id="{4FF69497-FF60-441E-A2F4-55C9DB62F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6" name="Group 95">
                <a:extLst>
                  <a:ext uri="{FF2B5EF4-FFF2-40B4-BE49-F238E27FC236}">
                    <a16:creationId xmlns:a16="http://schemas.microsoft.com/office/drawing/2014/main" id="{96A2811A-950F-463C-812E-6EE4ACADB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69028" y="2097309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655" name="组合 262">
                  <a:extLst>
                    <a:ext uri="{FF2B5EF4-FFF2-40B4-BE49-F238E27FC236}">
                      <a16:creationId xmlns:a16="http://schemas.microsoft.com/office/drawing/2014/main" id="{9C2449D3-1D31-49AB-97BE-5DF7935BA4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57" name="Oval 7">
                    <a:extLst>
                      <a:ext uri="{FF2B5EF4-FFF2-40B4-BE49-F238E27FC236}">
                        <a16:creationId xmlns:a16="http://schemas.microsoft.com/office/drawing/2014/main" id="{9B6A6DD2-E5E0-45AE-9F7B-989422ABE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58" name="Picture 53" descr="Picture2">
                    <a:extLst>
                      <a:ext uri="{FF2B5EF4-FFF2-40B4-BE49-F238E27FC236}">
                        <a16:creationId xmlns:a16="http://schemas.microsoft.com/office/drawing/2014/main" id="{E8B707CE-9F8A-4015-92C8-2BF04150273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59" name="Group 54">
                    <a:extLst>
                      <a:ext uri="{FF2B5EF4-FFF2-40B4-BE49-F238E27FC236}">
                        <a16:creationId xmlns:a16="http://schemas.microsoft.com/office/drawing/2014/main" id="{4423DC7B-E530-45C4-8AD6-090521BC2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60" name="Group 55">
                      <a:extLst>
                        <a:ext uri="{FF2B5EF4-FFF2-40B4-BE49-F238E27FC236}">
                          <a16:creationId xmlns:a16="http://schemas.microsoft.com/office/drawing/2014/main" id="{423B708B-1D75-4AA2-846F-E7C31CD9AE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66" name="AutoShape 56">
                        <a:extLst>
                          <a:ext uri="{FF2B5EF4-FFF2-40B4-BE49-F238E27FC236}">
                            <a16:creationId xmlns:a16="http://schemas.microsoft.com/office/drawing/2014/main" id="{BC2E51D2-4501-41E5-B696-B0EB22E320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75" y="2270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7" name="AutoShape 57">
                        <a:extLst>
                          <a:ext uri="{FF2B5EF4-FFF2-40B4-BE49-F238E27FC236}">
                            <a16:creationId xmlns:a16="http://schemas.microsoft.com/office/drawing/2014/main" id="{581503F8-E9D8-4154-A786-B95950BE68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5" y="2274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8" name="AutoShape 58">
                        <a:extLst>
                          <a:ext uri="{FF2B5EF4-FFF2-40B4-BE49-F238E27FC236}">
                            <a16:creationId xmlns:a16="http://schemas.microsoft.com/office/drawing/2014/main" id="{68C3F96D-8834-4554-AEE2-0D28A1B32D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7" y="2315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9" name="AutoShape 59">
                        <a:extLst>
                          <a:ext uri="{FF2B5EF4-FFF2-40B4-BE49-F238E27FC236}">
                            <a16:creationId xmlns:a16="http://schemas.microsoft.com/office/drawing/2014/main" id="{DCFC9C27-42E7-47F0-9F25-75C292207F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201" y="2355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61" name="Group 60">
                      <a:extLst>
                        <a:ext uri="{FF2B5EF4-FFF2-40B4-BE49-F238E27FC236}">
                          <a16:creationId xmlns:a16="http://schemas.microsoft.com/office/drawing/2014/main" id="{15A65A6D-C902-4926-B8F4-A38E25E9A9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62" name="AutoShape 61">
                        <a:extLst>
                          <a:ext uri="{FF2B5EF4-FFF2-40B4-BE49-F238E27FC236}">
                            <a16:creationId xmlns:a16="http://schemas.microsoft.com/office/drawing/2014/main" id="{FD5201B2-E4AC-4963-83EB-A845645560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1" y="2292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3" name="AutoShape 62">
                        <a:extLst>
                          <a:ext uri="{FF2B5EF4-FFF2-40B4-BE49-F238E27FC236}">
                            <a16:creationId xmlns:a16="http://schemas.microsoft.com/office/drawing/2014/main" id="{343D672F-A76F-4B32-9554-DC409179F7E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0" y="2274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4" name="AutoShape 63">
                        <a:extLst>
                          <a:ext uri="{FF2B5EF4-FFF2-40B4-BE49-F238E27FC236}">
                            <a16:creationId xmlns:a16="http://schemas.microsoft.com/office/drawing/2014/main" id="{E2C1B653-79FA-4EC2-9AA4-5FBD0851FC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7" y="2344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5" name="AutoShape 64">
                        <a:extLst>
                          <a:ext uri="{FF2B5EF4-FFF2-40B4-BE49-F238E27FC236}">
                            <a16:creationId xmlns:a16="http://schemas.microsoft.com/office/drawing/2014/main" id="{3D3B6AE4-3AD1-4269-8A2B-39EC6C6B96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0" y="2370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56" name="Picture 287">
                  <a:extLst>
                    <a:ext uri="{FF2B5EF4-FFF2-40B4-BE49-F238E27FC236}">
                      <a16:creationId xmlns:a16="http://schemas.microsoft.com/office/drawing/2014/main" id="{EAFEC281-6030-44AC-AB06-E255F8B2D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7" name="Group 96">
                <a:extLst>
                  <a:ext uri="{FF2B5EF4-FFF2-40B4-BE49-F238E27FC236}">
                    <a16:creationId xmlns:a16="http://schemas.microsoft.com/office/drawing/2014/main" id="{9EBA4AD4-D5D8-4501-9DAB-37B48580E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75008" y="2325308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640" name="组合 262">
                  <a:extLst>
                    <a:ext uri="{FF2B5EF4-FFF2-40B4-BE49-F238E27FC236}">
                      <a16:creationId xmlns:a16="http://schemas.microsoft.com/office/drawing/2014/main" id="{B12E8159-EDB6-4A3D-920F-FCDC3A1DED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42" name="Oval 7">
                    <a:extLst>
                      <a:ext uri="{FF2B5EF4-FFF2-40B4-BE49-F238E27FC236}">
                        <a16:creationId xmlns:a16="http://schemas.microsoft.com/office/drawing/2014/main" id="{2427140C-B442-4515-AFF0-4D741E5621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43" name="Picture 53" descr="Picture2">
                    <a:extLst>
                      <a:ext uri="{FF2B5EF4-FFF2-40B4-BE49-F238E27FC236}">
                        <a16:creationId xmlns:a16="http://schemas.microsoft.com/office/drawing/2014/main" id="{476521BE-C5C0-40D2-9BE2-E756F71A044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44" name="Group 54">
                    <a:extLst>
                      <a:ext uri="{FF2B5EF4-FFF2-40B4-BE49-F238E27FC236}">
                        <a16:creationId xmlns:a16="http://schemas.microsoft.com/office/drawing/2014/main" id="{4ED4E380-FB83-48E7-AE9C-E3B613251E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45" name="Group 55">
                      <a:extLst>
                        <a:ext uri="{FF2B5EF4-FFF2-40B4-BE49-F238E27FC236}">
                          <a16:creationId xmlns:a16="http://schemas.microsoft.com/office/drawing/2014/main" id="{9854212C-6353-47CA-BB76-C1363B9A31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51" name="AutoShape 56">
                        <a:extLst>
                          <a:ext uri="{FF2B5EF4-FFF2-40B4-BE49-F238E27FC236}">
                            <a16:creationId xmlns:a16="http://schemas.microsoft.com/office/drawing/2014/main" id="{FDAFC010-C205-4B42-AC03-9A2B3CEBF2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4" y="2301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52" name="AutoShape 57">
                        <a:extLst>
                          <a:ext uri="{FF2B5EF4-FFF2-40B4-BE49-F238E27FC236}">
                            <a16:creationId xmlns:a16="http://schemas.microsoft.com/office/drawing/2014/main" id="{CD91CA5D-5866-4FDA-B937-270795EE84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0" y="230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53" name="AutoShape 58">
                        <a:extLst>
                          <a:ext uri="{FF2B5EF4-FFF2-40B4-BE49-F238E27FC236}">
                            <a16:creationId xmlns:a16="http://schemas.microsoft.com/office/drawing/2014/main" id="{F0664F6E-6052-42B8-85E2-87D7995FF8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3" y="2311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54" name="AutoShape 59">
                        <a:extLst>
                          <a:ext uri="{FF2B5EF4-FFF2-40B4-BE49-F238E27FC236}">
                            <a16:creationId xmlns:a16="http://schemas.microsoft.com/office/drawing/2014/main" id="{7663ED52-8D8B-48D9-A725-EA0D10120F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1" y="2357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46" name="Group 60">
                      <a:extLst>
                        <a:ext uri="{FF2B5EF4-FFF2-40B4-BE49-F238E27FC236}">
                          <a16:creationId xmlns:a16="http://schemas.microsoft.com/office/drawing/2014/main" id="{DAD079E4-4F3E-473F-90C5-FA978A4445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47" name="AutoShape 61">
                        <a:extLst>
                          <a:ext uri="{FF2B5EF4-FFF2-40B4-BE49-F238E27FC236}">
                            <a16:creationId xmlns:a16="http://schemas.microsoft.com/office/drawing/2014/main" id="{B1D63304-9319-4FE6-B785-163697CA0B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8" y="2294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48" name="AutoShape 62">
                        <a:extLst>
                          <a:ext uri="{FF2B5EF4-FFF2-40B4-BE49-F238E27FC236}">
                            <a16:creationId xmlns:a16="http://schemas.microsoft.com/office/drawing/2014/main" id="{7C3C8294-DE0C-45FF-9DC5-FDA32F036CE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8" y="2312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49" name="AutoShape 63">
                        <a:extLst>
                          <a:ext uri="{FF2B5EF4-FFF2-40B4-BE49-F238E27FC236}">
                            <a16:creationId xmlns:a16="http://schemas.microsoft.com/office/drawing/2014/main" id="{3CEB9576-6B8D-4E32-8947-BF5D3375D9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17" y="2330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50" name="AutoShape 64">
                        <a:extLst>
                          <a:ext uri="{FF2B5EF4-FFF2-40B4-BE49-F238E27FC236}">
                            <a16:creationId xmlns:a16="http://schemas.microsoft.com/office/drawing/2014/main" id="{C86BC77F-4501-44E3-9FEC-DF803E4784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8" y="2367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41" name="Picture 266">
                  <a:extLst>
                    <a:ext uri="{FF2B5EF4-FFF2-40B4-BE49-F238E27FC236}">
                      <a16:creationId xmlns:a16="http://schemas.microsoft.com/office/drawing/2014/main" id="{5DCD8D36-E58C-4AFF-A63D-48BFA3461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8" name="Group 98">
                <a:extLst>
                  <a:ext uri="{FF2B5EF4-FFF2-40B4-BE49-F238E27FC236}">
                    <a16:creationId xmlns:a16="http://schemas.microsoft.com/office/drawing/2014/main" id="{1CB0F64C-5F05-4D38-8DDB-943C6B209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58461" y="2066302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625" name="组合 262">
                  <a:extLst>
                    <a:ext uri="{FF2B5EF4-FFF2-40B4-BE49-F238E27FC236}">
                      <a16:creationId xmlns:a16="http://schemas.microsoft.com/office/drawing/2014/main" id="{457F8C53-9016-45CC-9D81-C18C37AB7C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27" name="Oval 7">
                    <a:extLst>
                      <a:ext uri="{FF2B5EF4-FFF2-40B4-BE49-F238E27FC236}">
                        <a16:creationId xmlns:a16="http://schemas.microsoft.com/office/drawing/2014/main" id="{F65DA9E7-D55F-4283-B556-3E6EA129B8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28" name="Picture 53" descr="Picture2">
                    <a:extLst>
                      <a:ext uri="{FF2B5EF4-FFF2-40B4-BE49-F238E27FC236}">
                        <a16:creationId xmlns:a16="http://schemas.microsoft.com/office/drawing/2014/main" id="{16CDC04F-295A-4E96-B7F9-1363F42A9A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29" name="Group 54">
                    <a:extLst>
                      <a:ext uri="{FF2B5EF4-FFF2-40B4-BE49-F238E27FC236}">
                        <a16:creationId xmlns:a16="http://schemas.microsoft.com/office/drawing/2014/main" id="{7FBCB685-E20D-4554-9B36-8581C266E8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30" name="Group 55">
                      <a:extLst>
                        <a:ext uri="{FF2B5EF4-FFF2-40B4-BE49-F238E27FC236}">
                          <a16:creationId xmlns:a16="http://schemas.microsoft.com/office/drawing/2014/main" id="{2206B647-3343-4F5A-AEA2-887412EA25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36" name="AutoShape 56">
                        <a:extLst>
                          <a:ext uri="{FF2B5EF4-FFF2-40B4-BE49-F238E27FC236}">
                            <a16:creationId xmlns:a16="http://schemas.microsoft.com/office/drawing/2014/main" id="{BB70E4C5-0FD6-4607-87A9-2BA7225713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1" y="2309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7" name="AutoShape 57">
                        <a:extLst>
                          <a:ext uri="{FF2B5EF4-FFF2-40B4-BE49-F238E27FC236}">
                            <a16:creationId xmlns:a16="http://schemas.microsoft.com/office/drawing/2014/main" id="{44C47DF9-4D05-4EA8-8497-763C136503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7" y="231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8" name="AutoShape 58">
                        <a:extLst>
                          <a:ext uri="{FF2B5EF4-FFF2-40B4-BE49-F238E27FC236}">
                            <a16:creationId xmlns:a16="http://schemas.microsoft.com/office/drawing/2014/main" id="{2A0E3A73-6600-4BA6-A531-79BAFF49F8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80" y="2319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9" name="AutoShape 59">
                        <a:extLst>
                          <a:ext uri="{FF2B5EF4-FFF2-40B4-BE49-F238E27FC236}">
                            <a16:creationId xmlns:a16="http://schemas.microsoft.com/office/drawing/2014/main" id="{E97C61D8-3B19-4976-9FBD-20E8C7B3D1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58" y="2365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31" name="Group 60">
                      <a:extLst>
                        <a:ext uri="{FF2B5EF4-FFF2-40B4-BE49-F238E27FC236}">
                          <a16:creationId xmlns:a16="http://schemas.microsoft.com/office/drawing/2014/main" id="{791A1BEE-DC97-4834-8B0F-2C5069A667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32" name="AutoShape 61">
                        <a:extLst>
                          <a:ext uri="{FF2B5EF4-FFF2-40B4-BE49-F238E27FC236}">
                            <a16:creationId xmlns:a16="http://schemas.microsoft.com/office/drawing/2014/main" id="{CFEF4D02-E8BF-4C7F-8ABC-E93AA8BC9E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9" y="2303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3" name="AutoShape 62">
                        <a:extLst>
                          <a:ext uri="{FF2B5EF4-FFF2-40B4-BE49-F238E27FC236}">
                            <a16:creationId xmlns:a16="http://schemas.microsoft.com/office/drawing/2014/main" id="{916F5B2B-58BB-4290-B344-C186F270C4D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9" y="2320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4" name="AutoShape 63">
                        <a:extLst>
                          <a:ext uri="{FF2B5EF4-FFF2-40B4-BE49-F238E27FC236}">
                            <a16:creationId xmlns:a16="http://schemas.microsoft.com/office/drawing/2014/main" id="{5C6CB5BA-4F62-48E4-8198-D9003B9738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19" y="2338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35" name="AutoShape 64">
                        <a:extLst>
                          <a:ext uri="{FF2B5EF4-FFF2-40B4-BE49-F238E27FC236}">
                            <a16:creationId xmlns:a16="http://schemas.microsoft.com/office/drawing/2014/main" id="{8FC7594A-28BC-4844-9ADF-31B404136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9" y="2376"/>
                        <a:ext cx="211" cy="788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26" name="Picture 251">
                  <a:extLst>
                    <a:ext uri="{FF2B5EF4-FFF2-40B4-BE49-F238E27FC236}">
                      <a16:creationId xmlns:a16="http://schemas.microsoft.com/office/drawing/2014/main" id="{1E67FF91-2618-4FA7-8963-E3D4F1786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9" name="Group 99">
                <a:extLst>
                  <a:ext uri="{FF2B5EF4-FFF2-40B4-BE49-F238E27FC236}">
                    <a16:creationId xmlns:a16="http://schemas.microsoft.com/office/drawing/2014/main" id="{466DF47F-A6D4-432B-B707-EE4C387EA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51969" y="1913020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610" name="组合 262">
                  <a:extLst>
                    <a:ext uri="{FF2B5EF4-FFF2-40B4-BE49-F238E27FC236}">
                      <a16:creationId xmlns:a16="http://schemas.microsoft.com/office/drawing/2014/main" id="{CC5FA742-4F67-4219-8D4A-6338A9BA8A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612" name="Oval 7">
                    <a:extLst>
                      <a:ext uri="{FF2B5EF4-FFF2-40B4-BE49-F238E27FC236}">
                        <a16:creationId xmlns:a16="http://schemas.microsoft.com/office/drawing/2014/main" id="{90D85695-FF6C-4990-B1CC-F4C4548A05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613" name="Picture 53" descr="Picture2">
                    <a:extLst>
                      <a:ext uri="{FF2B5EF4-FFF2-40B4-BE49-F238E27FC236}">
                        <a16:creationId xmlns:a16="http://schemas.microsoft.com/office/drawing/2014/main" id="{03D5008B-52C8-4C0B-B8C6-E888EB09C7F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4" name="Group 54">
                    <a:extLst>
                      <a:ext uri="{FF2B5EF4-FFF2-40B4-BE49-F238E27FC236}">
                        <a16:creationId xmlns:a16="http://schemas.microsoft.com/office/drawing/2014/main" id="{2A3F6CDE-A10F-4C1F-B912-8BF95FC2A6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15" name="Group 55">
                      <a:extLst>
                        <a:ext uri="{FF2B5EF4-FFF2-40B4-BE49-F238E27FC236}">
                          <a16:creationId xmlns:a16="http://schemas.microsoft.com/office/drawing/2014/main" id="{113C39E0-F3D7-46EE-B4E9-D0FFB61F4A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21" name="AutoShape 56">
                        <a:extLst>
                          <a:ext uri="{FF2B5EF4-FFF2-40B4-BE49-F238E27FC236}">
                            <a16:creationId xmlns:a16="http://schemas.microsoft.com/office/drawing/2014/main" id="{2357ACA3-69B6-4C6B-8033-F72481A117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0" y="2284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22" name="AutoShape 57">
                        <a:extLst>
                          <a:ext uri="{FF2B5EF4-FFF2-40B4-BE49-F238E27FC236}">
                            <a16:creationId xmlns:a16="http://schemas.microsoft.com/office/drawing/2014/main" id="{ACDACB68-1D7C-4BF7-A109-C0BC49F2A2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00" y="2289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23" name="AutoShape 58">
                        <a:extLst>
                          <a:ext uri="{FF2B5EF4-FFF2-40B4-BE49-F238E27FC236}">
                            <a16:creationId xmlns:a16="http://schemas.microsoft.com/office/drawing/2014/main" id="{12D15C75-131F-4ADD-9ABE-99291E4B02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2" y="232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24" name="AutoShape 59">
                        <a:extLst>
                          <a:ext uri="{FF2B5EF4-FFF2-40B4-BE49-F238E27FC236}">
                            <a16:creationId xmlns:a16="http://schemas.microsoft.com/office/drawing/2014/main" id="{F506D789-09B4-435E-8875-EE9F41B4DC0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6" y="2369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16" name="Group 60">
                      <a:extLst>
                        <a:ext uri="{FF2B5EF4-FFF2-40B4-BE49-F238E27FC236}">
                          <a16:creationId xmlns:a16="http://schemas.microsoft.com/office/drawing/2014/main" id="{F6ADBF9F-907E-4F33-B6E2-370D52A892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17" name="AutoShape 61">
                        <a:extLst>
                          <a:ext uri="{FF2B5EF4-FFF2-40B4-BE49-F238E27FC236}">
                            <a16:creationId xmlns:a16="http://schemas.microsoft.com/office/drawing/2014/main" id="{2113BBBF-93DA-4F38-9EFB-5F94FC6D0E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25" y="2310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18" name="AutoShape 62">
                        <a:extLst>
                          <a:ext uri="{FF2B5EF4-FFF2-40B4-BE49-F238E27FC236}">
                            <a16:creationId xmlns:a16="http://schemas.microsoft.com/office/drawing/2014/main" id="{B0383F2C-E4C0-4413-9F96-202EB1F197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63" y="2292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19" name="AutoShape 63">
                        <a:extLst>
                          <a:ext uri="{FF2B5EF4-FFF2-40B4-BE49-F238E27FC236}">
                            <a16:creationId xmlns:a16="http://schemas.microsoft.com/office/drawing/2014/main" id="{E5A3550E-C9BE-467F-9BBA-2C20F8AF9DF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10" y="2362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20" name="AutoShape 64">
                        <a:extLst>
                          <a:ext uri="{FF2B5EF4-FFF2-40B4-BE49-F238E27FC236}">
                            <a16:creationId xmlns:a16="http://schemas.microsoft.com/office/drawing/2014/main" id="{9AE1B602-05EC-4082-A5C9-5845F78092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203" y="2388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611" name="Picture 236">
                  <a:extLst>
                    <a:ext uri="{FF2B5EF4-FFF2-40B4-BE49-F238E27FC236}">
                      <a16:creationId xmlns:a16="http://schemas.microsoft.com/office/drawing/2014/main" id="{527DFECC-A7C9-4957-92F9-8A058F969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0" name="Group 100">
                <a:extLst>
                  <a:ext uri="{FF2B5EF4-FFF2-40B4-BE49-F238E27FC236}">
                    <a16:creationId xmlns:a16="http://schemas.microsoft.com/office/drawing/2014/main" id="{2C02BDAC-C4B7-4D03-998D-DDD705737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67624" y="1453097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595" name="组合 262">
                  <a:extLst>
                    <a:ext uri="{FF2B5EF4-FFF2-40B4-BE49-F238E27FC236}">
                      <a16:creationId xmlns:a16="http://schemas.microsoft.com/office/drawing/2014/main" id="{0BBD6673-DEE8-456A-A029-ECAD627823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597" name="Oval 7">
                    <a:extLst>
                      <a:ext uri="{FF2B5EF4-FFF2-40B4-BE49-F238E27FC236}">
                        <a16:creationId xmlns:a16="http://schemas.microsoft.com/office/drawing/2014/main" id="{D7C6CD1F-9925-43E7-9E8E-F4260323D0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598" name="Picture 53" descr="Picture2">
                    <a:extLst>
                      <a:ext uri="{FF2B5EF4-FFF2-40B4-BE49-F238E27FC236}">
                        <a16:creationId xmlns:a16="http://schemas.microsoft.com/office/drawing/2014/main" id="{B220772E-494B-450D-B3DC-9FD33F7652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99" name="Group 54">
                    <a:extLst>
                      <a:ext uri="{FF2B5EF4-FFF2-40B4-BE49-F238E27FC236}">
                        <a16:creationId xmlns:a16="http://schemas.microsoft.com/office/drawing/2014/main" id="{49EFD70E-5D85-4725-B78A-1B83501457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600" name="Group 55">
                      <a:extLst>
                        <a:ext uri="{FF2B5EF4-FFF2-40B4-BE49-F238E27FC236}">
                          <a16:creationId xmlns:a16="http://schemas.microsoft.com/office/drawing/2014/main" id="{34D59DBC-4CAF-421E-BBA6-80085AB641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06" name="AutoShape 56">
                        <a:extLst>
                          <a:ext uri="{FF2B5EF4-FFF2-40B4-BE49-F238E27FC236}">
                            <a16:creationId xmlns:a16="http://schemas.microsoft.com/office/drawing/2014/main" id="{7DB4B65C-A6E1-4F73-A033-A040A68903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45" y="2276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7" name="AutoShape 57">
                        <a:extLst>
                          <a:ext uri="{FF2B5EF4-FFF2-40B4-BE49-F238E27FC236}">
                            <a16:creationId xmlns:a16="http://schemas.microsoft.com/office/drawing/2014/main" id="{8D8B5A71-503F-4264-81ED-2FE98D114A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85" y="2281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8" name="AutoShape 58">
                        <a:extLst>
                          <a:ext uri="{FF2B5EF4-FFF2-40B4-BE49-F238E27FC236}">
                            <a16:creationId xmlns:a16="http://schemas.microsoft.com/office/drawing/2014/main" id="{1AB85376-3126-4A07-B74E-E41A593D52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57" y="232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9" name="AutoShape 59">
                        <a:extLst>
                          <a:ext uri="{FF2B5EF4-FFF2-40B4-BE49-F238E27FC236}">
                            <a16:creationId xmlns:a16="http://schemas.microsoft.com/office/drawing/2014/main" id="{3D237AD0-E225-4A95-98CA-E698A515341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71" y="236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601" name="Group 60">
                      <a:extLst>
                        <a:ext uri="{FF2B5EF4-FFF2-40B4-BE49-F238E27FC236}">
                          <a16:creationId xmlns:a16="http://schemas.microsoft.com/office/drawing/2014/main" id="{DBEC5EA9-FFFD-4B57-8F64-C8F629CC23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602" name="AutoShape 61">
                        <a:extLst>
                          <a:ext uri="{FF2B5EF4-FFF2-40B4-BE49-F238E27FC236}">
                            <a16:creationId xmlns:a16="http://schemas.microsoft.com/office/drawing/2014/main" id="{EFEB752D-B3AB-4B1B-B31D-AA36C66AD2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7" y="2308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3" name="AutoShape 62">
                        <a:extLst>
                          <a:ext uri="{FF2B5EF4-FFF2-40B4-BE49-F238E27FC236}">
                            <a16:creationId xmlns:a16="http://schemas.microsoft.com/office/drawing/2014/main" id="{5FE5FE00-A966-44C7-BEDE-BE5BEB2631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6" y="2290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4" name="AutoShape 63">
                        <a:extLst>
                          <a:ext uri="{FF2B5EF4-FFF2-40B4-BE49-F238E27FC236}">
                            <a16:creationId xmlns:a16="http://schemas.microsoft.com/office/drawing/2014/main" id="{4800D4C5-EC0B-4226-BD0A-0F323393C2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93" y="2360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05" name="AutoShape 64">
                        <a:extLst>
                          <a:ext uri="{FF2B5EF4-FFF2-40B4-BE49-F238E27FC236}">
                            <a16:creationId xmlns:a16="http://schemas.microsoft.com/office/drawing/2014/main" id="{4BD4267B-BBBC-4E06-A370-24103A079E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6" y="2386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596" name="Picture 220">
                  <a:extLst>
                    <a:ext uri="{FF2B5EF4-FFF2-40B4-BE49-F238E27FC236}">
                      <a16:creationId xmlns:a16="http://schemas.microsoft.com/office/drawing/2014/main" id="{D8AA2CEA-7223-4222-8382-5B09F25AB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1" name="Group 101">
                <a:extLst>
                  <a:ext uri="{FF2B5EF4-FFF2-40B4-BE49-F238E27FC236}">
                    <a16:creationId xmlns:a16="http://schemas.microsoft.com/office/drawing/2014/main" id="{ACC5005B-0561-47CA-AF26-B867B1FEA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3255" y="1513886"/>
                <a:ext cx="113567" cy="100109"/>
                <a:chOff x="10188602" y="1893768"/>
                <a:chExt cx="395451" cy="348665"/>
              </a:xfrm>
            </p:grpSpPr>
            <p:grpSp>
              <p:nvGrpSpPr>
                <p:cNvPr id="580" name="组合 262">
                  <a:extLst>
                    <a:ext uri="{FF2B5EF4-FFF2-40B4-BE49-F238E27FC236}">
                      <a16:creationId xmlns:a16="http://schemas.microsoft.com/office/drawing/2014/main" id="{8DDE015D-C655-430B-B8AB-0E5371CA21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582" name="Oval 7">
                    <a:extLst>
                      <a:ext uri="{FF2B5EF4-FFF2-40B4-BE49-F238E27FC236}">
                        <a16:creationId xmlns:a16="http://schemas.microsoft.com/office/drawing/2014/main" id="{E7492D5E-EE1C-4A92-AE66-F602B24C5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583" name="Picture 53" descr="Picture2">
                    <a:extLst>
                      <a:ext uri="{FF2B5EF4-FFF2-40B4-BE49-F238E27FC236}">
                        <a16:creationId xmlns:a16="http://schemas.microsoft.com/office/drawing/2014/main" id="{7A157562-9BB8-4AC5-AA11-A28D5C102B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84" name="Group 54">
                    <a:extLst>
                      <a:ext uri="{FF2B5EF4-FFF2-40B4-BE49-F238E27FC236}">
                        <a16:creationId xmlns:a16="http://schemas.microsoft.com/office/drawing/2014/main" id="{524B7D9C-846E-476D-BB00-787E2655A7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585" name="Group 55">
                      <a:extLst>
                        <a:ext uri="{FF2B5EF4-FFF2-40B4-BE49-F238E27FC236}">
                          <a16:creationId xmlns:a16="http://schemas.microsoft.com/office/drawing/2014/main" id="{53D041E8-572A-425B-8867-FF7E585839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591" name="AutoShape 56">
                        <a:extLst>
                          <a:ext uri="{FF2B5EF4-FFF2-40B4-BE49-F238E27FC236}">
                            <a16:creationId xmlns:a16="http://schemas.microsoft.com/office/drawing/2014/main" id="{388AB94C-1FAE-44DD-BC4F-94D204ED16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65" y="2287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92" name="AutoShape 57">
                        <a:extLst>
                          <a:ext uri="{FF2B5EF4-FFF2-40B4-BE49-F238E27FC236}">
                            <a16:creationId xmlns:a16="http://schemas.microsoft.com/office/drawing/2014/main" id="{48C58EA0-352B-457C-93CA-EBB021111E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11" y="2294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93" name="AutoShape 58">
                        <a:extLst>
                          <a:ext uri="{FF2B5EF4-FFF2-40B4-BE49-F238E27FC236}">
                            <a16:creationId xmlns:a16="http://schemas.microsoft.com/office/drawing/2014/main" id="{20EB7A2C-7250-402D-A84A-B928B341EF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6" y="2315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94" name="AutoShape 59">
                        <a:extLst>
                          <a:ext uri="{FF2B5EF4-FFF2-40B4-BE49-F238E27FC236}">
                            <a16:creationId xmlns:a16="http://schemas.microsoft.com/office/drawing/2014/main" id="{D5B36E58-37F8-459E-BE6D-55A5C33EC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2" y="2343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586" name="Group 60">
                      <a:extLst>
                        <a:ext uri="{FF2B5EF4-FFF2-40B4-BE49-F238E27FC236}">
                          <a16:creationId xmlns:a16="http://schemas.microsoft.com/office/drawing/2014/main" id="{B639E682-6212-4ABB-839E-ABBC4D6271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587" name="AutoShape 61">
                        <a:extLst>
                          <a:ext uri="{FF2B5EF4-FFF2-40B4-BE49-F238E27FC236}">
                            <a16:creationId xmlns:a16="http://schemas.microsoft.com/office/drawing/2014/main" id="{D9C927D4-55A2-4600-A3E3-E6B899A896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08" y="2280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88" name="AutoShape 62">
                        <a:extLst>
                          <a:ext uri="{FF2B5EF4-FFF2-40B4-BE49-F238E27FC236}">
                            <a16:creationId xmlns:a16="http://schemas.microsoft.com/office/drawing/2014/main" id="{053DD816-CC8A-4E71-8E56-FD6365CF46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47" y="2278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89" name="AutoShape 63">
                        <a:extLst>
                          <a:ext uri="{FF2B5EF4-FFF2-40B4-BE49-F238E27FC236}">
                            <a16:creationId xmlns:a16="http://schemas.microsoft.com/office/drawing/2014/main" id="{79598EFD-F0F8-416B-9565-6DEC610960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17" y="2316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90" name="AutoShape 64">
                        <a:extLst>
                          <a:ext uri="{FF2B5EF4-FFF2-40B4-BE49-F238E27FC236}">
                            <a16:creationId xmlns:a16="http://schemas.microsoft.com/office/drawing/2014/main" id="{0325FE6D-2A32-4832-95C5-BAB3F72B67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8" y="2353"/>
                        <a:ext cx="211" cy="81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581" name="Picture 180">
                  <a:extLst>
                    <a:ext uri="{FF2B5EF4-FFF2-40B4-BE49-F238E27FC236}">
                      <a16:creationId xmlns:a16="http://schemas.microsoft.com/office/drawing/2014/main" id="{3E9260A3-897C-4AF7-83F6-A9D8EA34D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2" name="Group 102">
                <a:extLst>
                  <a:ext uri="{FF2B5EF4-FFF2-40B4-BE49-F238E27FC236}">
                    <a16:creationId xmlns:a16="http://schemas.microsoft.com/office/drawing/2014/main" id="{41FDC82C-8CFB-4D59-8DCC-6D41449A0D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04064" y="1712393"/>
                <a:ext cx="85509" cy="70497"/>
                <a:chOff x="10188602" y="1893768"/>
                <a:chExt cx="395451" cy="348665"/>
              </a:xfrm>
            </p:grpSpPr>
            <p:grpSp>
              <p:nvGrpSpPr>
                <p:cNvPr id="565" name="组合 262">
                  <a:extLst>
                    <a:ext uri="{FF2B5EF4-FFF2-40B4-BE49-F238E27FC236}">
                      <a16:creationId xmlns:a16="http://schemas.microsoft.com/office/drawing/2014/main" id="{CBDB9F34-B82D-4830-A71A-D4718160F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88602" y="1893768"/>
                  <a:ext cx="395451" cy="348665"/>
                  <a:chOff x="17117255" y="2596464"/>
                  <a:chExt cx="1656579" cy="1660599"/>
                </a:xfrm>
              </p:grpSpPr>
              <p:sp>
                <p:nvSpPr>
                  <p:cNvPr id="567" name="Oval 7">
                    <a:extLst>
                      <a:ext uri="{FF2B5EF4-FFF2-40B4-BE49-F238E27FC236}">
                        <a16:creationId xmlns:a16="http://schemas.microsoft.com/office/drawing/2014/main" id="{CDAF5660-A30B-4268-BEDA-79FCBB395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117255" y="2596464"/>
                    <a:ext cx="1656579" cy="1660599"/>
                  </a:xfrm>
                  <a:prstGeom prst="ellipse">
                    <a:avLst/>
                  </a:prstGeom>
                  <a:solidFill>
                    <a:srgbClr val="0070C0">
                      <a:alpha val="21000"/>
                    </a:srgbClr>
                  </a:solidFill>
                  <a:ln w="9525" algn="ctr">
                    <a:solidFill>
                      <a:srgbClr val="1F497D">
                        <a:lumMod val="20000"/>
                        <a:lumOff val="80000"/>
                        <a:alpha val="26000"/>
                      </a:srgbClr>
                    </a:solidFill>
                    <a:round/>
                    <a:headEnd/>
                    <a:tailEnd/>
                  </a:ln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</p:spPr>
                <p:txBody>
                  <a:bodyPr vert="eaVert" wrap="none" anchor="ctr"/>
                  <a:lstStyle/>
                  <a:p>
                    <a:pPr defTabSz="2436735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4797" kern="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/>
                    </a:endParaRPr>
                  </a:p>
                </p:txBody>
              </p:sp>
              <p:pic>
                <p:nvPicPr>
                  <p:cNvPr id="568" name="Picture 53" descr="Picture2">
                    <a:extLst>
                      <a:ext uri="{FF2B5EF4-FFF2-40B4-BE49-F238E27FC236}">
                        <a16:creationId xmlns:a16="http://schemas.microsoft.com/office/drawing/2014/main" id="{2EC8B42B-9B14-4174-AA5B-424D3C459E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7310634" y="2679795"/>
                    <a:ext cx="1305284" cy="574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69" name="Group 54">
                    <a:extLst>
                      <a:ext uri="{FF2B5EF4-FFF2-40B4-BE49-F238E27FC236}">
                        <a16:creationId xmlns:a16="http://schemas.microsoft.com/office/drawing/2014/main" id="{BE472EE3-C69E-4552-AB33-7859D06361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7208186" y="3887765"/>
                    <a:ext cx="1525478" cy="334573"/>
                    <a:chOff x="2484" y="1060"/>
                    <a:chExt cx="938" cy="236"/>
                  </a:xfrm>
                </p:grpSpPr>
                <p:grpSp>
                  <p:nvGrpSpPr>
                    <p:cNvPr id="570" name="Group 55">
                      <a:extLst>
                        <a:ext uri="{FF2B5EF4-FFF2-40B4-BE49-F238E27FC236}">
                          <a16:creationId xmlns:a16="http://schemas.microsoft.com/office/drawing/2014/main" id="{09236465-3F4F-4C55-B6DC-A341DBF047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8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576" name="AutoShape 56">
                        <a:extLst>
                          <a:ext uri="{FF2B5EF4-FFF2-40B4-BE49-F238E27FC236}">
                            <a16:creationId xmlns:a16="http://schemas.microsoft.com/office/drawing/2014/main" id="{1341FE5E-9EC5-4421-877A-7E99C610C8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57" y="2276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7" name="AutoShape 57">
                        <a:extLst>
                          <a:ext uri="{FF2B5EF4-FFF2-40B4-BE49-F238E27FC236}">
                            <a16:creationId xmlns:a16="http://schemas.microsoft.com/office/drawing/2014/main" id="{FB30AF76-5B67-420B-BA5D-410FEDBB64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97" y="2280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8" name="AutoShape 58">
                        <a:extLst>
                          <a:ext uri="{FF2B5EF4-FFF2-40B4-BE49-F238E27FC236}">
                            <a16:creationId xmlns:a16="http://schemas.microsoft.com/office/drawing/2014/main" id="{DC5F5614-9A5C-45E9-BEE7-EE35B78325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68" y="232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9" name="AutoShape 59">
                        <a:extLst>
                          <a:ext uri="{FF2B5EF4-FFF2-40B4-BE49-F238E27FC236}">
                            <a16:creationId xmlns:a16="http://schemas.microsoft.com/office/drawing/2014/main" id="{4F4F294B-A45B-4E24-B09F-BE6A4D6EDA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83" y="236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  <p:grpSp>
                  <p:nvGrpSpPr>
                    <p:cNvPr id="571" name="Group 60">
                      <a:extLst>
                        <a:ext uri="{FF2B5EF4-FFF2-40B4-BE49-F238E27FC236}">
                          <a16:creationId xmlns:a16="http://schemas.microsoft.com/office/drawing/2014/main" id="{7AB0D8D2-51FB-4F5D-81B8-1E4EF48221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572" name="AutoShape 61">
                        <a:extLst>
                          <a:ext uri="{FF2B5EF4-FFF2-40B4-BE49-F238E27FC236}">
                            <a16:creationId xmlns:a16="http://schemas.microsoft.com/office/drawing/2014/main" id="{863723AB-DFE6-492A-95C9-CC866E19DD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918" y="2303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3" name="AutoShape 62">
                        <a:extLst>
                          <a:ext uri="{FF2B5EF4-FFF2-40B4-BE49-F238E27FC236}">
                            <a16:creationId xmlns:a16="http://schemas.microsoft.com/office/drawing/2014/main" id="{D56BB3B1-375D-4991-A51C-44E04732B9F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2056" y="2286"/>
                        <a:ext cx="218" cy="831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4" name="AutoShape 63">
                        <a:extLst>
                          <a:ext uri="{FF2B5EF4-FFF2-40B4-BE49-F238E27FC236}">
                            <a16:creationId xmlns:a16="http://schemas.microsoft.com/office/drawing/2014/main" id="{4D73DB31-5AEB-427C-AD58-2A4AB1A9785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103" y="2355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575" name="AutoShape 64">
                        <a:extLst>
                          <a:ext uri="{FF2B5EF4-FFF2-40B4-BE49-F238E27FC236}">
                            <a16:creationId xmlns:a16="http://schemas.microsoft.com/office/drawing/2014/main" id="{7A8848CD-6259-450F-A32D-EEA3AA99A3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96" y="2381"/>
                        <a:ext cx="218" cy="800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pPr defTabSz="2436735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4797" ker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566" name="Picture 126">
                  <a:extLst>
                    <a:ext uri="{FF2B5EF4-FFF2-40B4-BE49-F238E27FC236}">
                      <a16:creationId xmlns:a16="http://schemas.microsoft.com/office/drawing/2014/main" id="{9EECC63A-99E9-4519-8493-6B7FDF2766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5" t="-2399" r="11688" b="11848"/>
                <a:stretch>
                  <a:fillRect/>
                </a:stretch>
              </p:blipFill>
              <p:spPr bwMode="auto">
                <a:xfrm>
                  <a:off x="10244508" y="1933997"/>
                  <a:ext cx="275449" cy="226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543" name="Straight Connector 103">
                <a:extLst>
                  <a:ext uri="{FF2B5EF4-FFF2-40B4-BE49-F238E27FC236}">
                    <a16:creationId xmlns:a16="http://schemas.microsoft.com/office/drawing/2014/main" id="{19B4EC3F-FB90-49B5-9CBC-BAF0B44FA4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9858055" y="1974815"/>
                <a:ext cx="204591" cy="135205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4" name="Straight Connector 104">
                <a:extLst>
                  <a:ext uri="{FF2B5EF4-FFF2-40B4-BE49-F238E27FC236}">
                    <a16:creationId xmlns:a16="http://schemas.microsoft.com/office/drawing/2014/main" id="{228F1873-A968-4BC5-850D-F86BF2CD9A73}"/>
                  </a:ext>
                </a:extLst>
              </p:cNvPr>
              <p:cNvCxnSpPr>
                <a:cxnSpLocks noChangeShapeType="1"/>
                <a:endCxn id="748" idx="3"/>
              </p:cNvCxnSpPr>
              <p:nvPr/>
            </p:nvCxnSpPr>
            <p:spPr bwMode="auto">
              <a:xfrm flipH="1">
                <a:off x="9891104" y="2195470"/>
                <a:ext cx="211693" cy="160381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5" name="Straight Connector 105">
                <a:extLst>
                  <a:ext uri="{FF2B5EF4-FFF2-40B4-BE49-F238E27FC236}">
                    <a16:creationId xmlns:a16="http://schemas.microsoft.com/office/drawing/2014/main" id="{C8316C60-AA5C-46AB-A292-BD7F027855B4}"/>
                  </a:ext>
                </a:extLst>
              </p:cNvPr>
              <p:cNvCxnSpPr>
                <a:cxnSpLocks noChangeShapeType="1"/>
                <a:endCxn id="821" idx="3"/>
              </p:cNvCxnSpPr>
              <p:nvPr/>
            </p:nvCxnSpPr>
            <p:spPr bwMode="auto">
              <a:xfrm flipH="1">
                <a:off x="10141174" y="2132558"/>
                <a:ext cx="227854" cy="6915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6" name="Straight Connector 106">
                <a:extLst>
                  <a:ext uri="{FF2B5EF4-FFF2-40B4-BE49-F238E27FC236}">
                    <a16:creationId xmlns:a16="http://schemas.microsoft.com/office/drawing/2014/main" id="{BD909AF1-504A-42E3-966C-303F881C1F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0454537" y="2116357"/>
                <a:ext cx="303924" cy="16201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7" name="Straight Connector 107">
                <a:extLst>
                  <a:ext uri="{FF2B5EF4-FFF2-40B4-BE49-F238E27FC236}">
                    <a16:creationId xmlns:a16="http://schemas.microsoft.com/office/drawing/2014/main" id="{93486B9F-8F35-47F6-A7B3-B2EF96DFD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0142949" y="2180809"/>
                <a:ext cx="432059" cy="19455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8" name="Straight Connector 108">
                <a:extLst>
                  <a:ext uri="{FF2B5EF4-FFF2-40B4-BE49-F238E27FC236}">
                    <a16:creationId xmlns:a16="http://schemas.microsoft.com/office/drawing/2014/main" id="{5C07574F-A7B2-40C4-9275-5D7FC8A40B69}"/>
                  </a:ext>
                </a:extLst>
              </p:cNvPr>
              <p:cNvCxnSpPr>
                <a:cxnSpLocks noChangeShapeType="1"/>
                <a:stCxn id="836" idx="1"/>
              </p:cNvCxnSpPr>
              <p:nvPr/>
            </p:nvCxnSpPr>
            <p:spPr bwMode="auto">
              <a:xfrm flipH="1">
                <a:off x="9909166" y="1801618"/>
                <a:ext cx="275143" cy="69239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9" name="Straight Connector 109">
                <a:extLst>
                  <a:ext uri="{FF2B5EF4-FFF2-40B4-BE49-F238E27FC236}">
                    <a16:creationId xmlns:a16="http://schemas.microsoft.com/office/drawing/2014/main" id="{F96EF83F-DF16-43DD-BEFB-B589AB121024}"/>
                  </a:ext>
                </a:extLst>
              </p:cNvPr>
              <p:cNvCxnSpPr>
                <a:cxnSpLocks noChangeShapeType="1"/>
                <a:endCxn id="838" idx="3"/>
              </p:cNvCxnSpPr>
              <p:nvPr/>
            </p:nvCxnSpPr>
            <p:spPr bwMode="auto">
              <a:xfrm flipH="1">
                <a:off x="10341404" y="1599335"/>
                <a:ext cx="398483" cy="162742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0" name="Straight Connector 110">
                <a:extLst>
                  <a:ext uri="{FF2B5EF4-FFF2-40B4-BE49-F238E27FC236}">
                    <a16:creationId xmlns:a16="http://schemas.microsoft.com/office/drawing/2014/main" id="{976BB459-0E89-4FF1-BB28-F2E3AE2647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0257785" y="1523595"/>
                <a:ext cx="152594" cy="200241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1" name="Straight Connector 111">
                <a:extLst>
                  <a:ext uri="{FF2B5EF4-FFF2-40B4-BE49-F238E27FC236}">
                    <a16:creationId xmlns:a16="http://schemas.microsoft.com/office/drawing/2014/main" id="{044C8D4B-2CEC-41ED-B65E-4CA266FBE2FD}"/>
                  </a:ext>
                </a:extLst>
              </p:cNvPr>
              <p:cNvCxnSpPr>
                <a:cxnSpLocks noChangeShapeType="1"/>
                <a:stCxn id="848" idx="2"/>
              </p:cNvCxnSpPr>
              <p:nvPr/>
            </p:nvCxnSpPr>
            <p:spPr bwMode="auto">
              <a:xfrm>
                <a:off x="10326852" y="1861502"/>
                <a:ext cx="179449" cy="4809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2" name="Straight Connector 112">
                <a:extLst>
                  <a:ext uri="{FF2B5EF4-FFF2-40B4-BE49-F238E27FC236}">
                    <a16:creationId xmlns:a16="http://schemas.microsoft.com/office/drawing/2014/main" id="{13D424C7-0997-4BB7-BDD1-53800C66C982}"/>
                  </a:ext>
                </a:extLst>
              </p:cNvPr>
              <p:cNvCxnSpPr>
                <a:cxnSpLocks noChangeShapeType="1"/>
                <a:endCxn id="626" idx="0"/>
              </p:cNvCxnSpPr>
              <p:nvPr/>
            </p:nvCxnSpPr>
            <p:spPr bwMode="auto">
              <a:xfrm>
                <a:off x="10780039" y="1613995"/>
                <a:ext cx="34030" cy="463857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3" name="Straight Connector 113">
                <a:extLst>
                  <a:ext uri="{FF2B5EF4-FFF2-40B4-BE49-F238E27FC236}">
                    <a16:creationId xmlns:a16="http://schemas.microsoft.com/office/drawing/2014/main" id="{432B02FA-E9AB-4DE6-8B18-D110BD869BE3}"/>
                  </a:ext>
                </a:extLst>
              </p:cNvPr>
              <p:cNvCxnSpPr>
                <a:cxnSpLocks noChangeShapeType="1"/>
                <a:stCxn id="579" idx="3"/>
                <a:endCxn id="628" idx="3"/>
              </p:cNvCxnSpPr>
              <p:nvPr/>
            </p:nvCxnSpPr>
            <p:spPr bwMode="auto">
              <a:xfrm flipH="1">
                <a:off x="10861203" y="1774798"/>
                <a:ext cx="186957" cy="313851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4" name="Straight Connector 114">
                <a:extLst>
                  <a:ext uri="{FF2B5EF4-FFF2-40B4-BE49-F238E27FC236}">
                    <a16:creationId xmlns:a16="http://schemas.microsoft.com/office/drawing/2014/main" id="{65899105-A207-4F2A-81C5-F08F4305DF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472648" y="2145415"/>
                <a:ext cx="573366" cy="3378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5" name="Straight Connector 115">
                <a:extLst>
                  <a:ext uri="{FF2B5EF4-FFF2-40B4-BE49-F238E27FC236}">
                    <a16:creationId xmlns:a16="http://schemas.microsoft.com/office/drawing/2014/main" id="{83DCB7A9-B220-4875-AA79-ADF6ACA9AE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834926" y="2132559"/>
                <a:ext cx="399196" cy="46637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6" name="Straight Connector 116">
                <a:extLst>
                  <a:ext uri="{FF2B5EF4-FFF2-40B4-BE49-F238E27FC236}">
                    <a16:creationId xmlns:a16="http://schemas.microsoft.com/office/drawing/2014/main" id="{9702F6E7-B747-4239-917E-50BF269B66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78142" y="1795167"/>
                <a:ext cx="236400" cy="287337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7" name="Straight Connector 117">
                <a:extLst>
                  <a:ext uri="{FF2B5EF4-FFF2-40B4-BE49-F238E27FC236}">
                    <a16:creationId xmlns:a16="http://schemas.microsoft.com/office/drawing/2014/main" id="{9278C9CB-F388-42E2-A896-224A3E8F1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37716" y="1974815"/>
                <a:ext cx="173551" cy="129296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8" name="Straight Connector 118">
                <a:extLst>
                  <a:ext uri="{FF2B5EF4-FFF2-40B4-BE49-F238E27FC236}">
                    <a16:creationId xmlns:a16="http://schemas.microsoft.com/office/drawing/2014/main" id="{77C31892-67BF-4417-AEA9-ED30237C908E}"/>
                  </a:ext>
                </a:extLst>
              </p:cNvPr>
              <p:cNvCxnSpPr>
                <a:cxnSpLocks noChangeShapeType="1"/>
                <a:stCxn id="806" idx="0"/>
                <a:endCxn id="785" idx="3"/>
              </p:cNvCxnSpPr>
              <p:nvPr/>
            </p:nvCxnSpPr>
            <p:spPr bwMode="auto">
              <a:xfrm flipV="1">
                <a:off x="9353733" y="1508750"/>
                <a:ext cx="191167" cy="57753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9" name="Straight Connector 119">
                <a:extLst>
                  <a:ext uri="{FF2B5EF4-FFF2-40B4-BE49-F238E27FC236}">
                    <a16:creationId xmlns:a16="http://schemas.microsoft.com/office/drawing/2014/main" id="{1D3ED05E-EA6B-4034-96E7-43A1E31F6256}"/>
                  </a:ext>
                </a:extLst>
              </p:cNvPr>
              <p:cNvCxnSpPr>
                <a:cxnSpLocks noChangeShapeType="1"/>
                <a:stCxn id="854" idx="1"/>
              </p:cNvCxnSpPr>
              <p:nvPr/>
            </p:nvCxnSpPr>
            <p:spPr bwMode="auto">
              <a:xfrm flipH="1" flipV="1">
                <a:off x="9161228" y="1735974"/>
                <a:ext cx="436101" cy="428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0" name="Straight Connector 120">
                <a:extLst>
                  <a:ext uri="{FF2B5EF4-FFF2-40B4-BE49-F238E27FC236}">
                    <a16:creationId xmlns:a16="http://schemas.microsoft.com/office/drawing/2014/main" id="{ABF483CD-E5E7-4D0F-B776-BD944B59BD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136068" y="1461456"/>
                <a:ext cx="361358" cy="215326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1" name="Straight Connector 121">
                <a:extLst>
                  <a:ext uri="{FF2B5EF4-FFF2-40B4-BE49-F238E27FC236}">
                    <a16:creationId xmlns:a16="http://schemas.microsoft.com/office/drawing/2014/main" id="{7F1920C5-762D-49A8-A6DE-85661EEF5D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645619" y="1436278"/>
                <a:ext cx="203151" cy="2517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2" name="Straight Connector 122">
                <a:extLst>
                  <a:ext uri="{FF2B5EF4-FFF2-40B4-BE49-F238E27FC236}">
                    <a16:creationId xmlns:a16="http://schemas.microsoft.com/office/drawing/2014/main" id="{6B96C5ED-56DA-43B6-ACA9-BD73F31011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684200" y="1554990"/>
                <a:ext cx="330350" cy="121792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3" name="Straight Connector 123">
                <a:extLst>
                  <a:ext uri="{FF2B5EF4-FFF2-40B4-BE49-F238E27FC236}">
                    <a16:creationId xmlns:a16="http://schemas.microsoft.com/office/drawing/2014/main" id="{84B014E6-9510-41E2-BDEB-6D5B1142AF96}"/>
                  </a:ext>
                </a:extLst>
              </p:cNvPr>
              <p:cNvCxnSpPr>
                <a:cxnSpLocks noChangeShapeType="1"/>
                <a:stCxn id="703" idx="3"/>
              </p:cNvCxnSpPr>
              <p:nvPr/>
            </p:nvCxnSpPr>
            <p:spPr bwMode="auto">
              <a:xfrm flipV="1">
                <a:off x="8575918" y="2167953"/>
                <a:ext cx="162072" cy="112497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4" name="Straight Connector 124">
                <a:extLst>
                  <a:ext uri="{FF2B5EF4-FFF2-40B4-BE49-F238E27FC236}">
                    <a16:creationId xmlns:a16="http://schemas.microsoft.com/office/drawing/2014/main" id="{63BD43E0-C262-468C-8AFA-FD0447B596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76628" y="1553915"/>
                <a:ext cx="215737" cy="28565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3" name="椭圆 502">
              <a:extLst>
                <a:ext uri="{FF2B5EF4-FFF2-40B4-BE49-F238E27FC236}">
                  <a16:creationId xmlns:a16="http://schemas.microsoft.com/office/drawing/2014/main" id="{42F0761F-FB71-4C06-AF59-020726154A69}"/>
                </a:ext>
              </a:extLst>
            </p:cNvPr>
            <p:cNvSpPr/>
            <p:nvPr/>
          </p:nvSpPr>
          <p:spPr>
            <a:xfrm>
              <a:off x="10037045" y="813475"/>
              <a:ext cx="127000" cy="127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4" name="椭圆 503">
              <a:extLst>
                <a:ext uri="{FF2B5EF4-FFF2-40B4-BE49-F238E27FC236}">
                  <a16:creationId xmlns:a16="http://schemas.microsoft.com/office/drawing/2014/main" id="{F3A45873-0B51-4425-B6A2-552AA12E46AD}"/>
                </a:ext>
              </a:extLst>
            </p:cNvPr>
            <p:cNvSpPr/>
            <p:nvPr/>
          </p:nvSpPr>
          <p:spPr>
            <a:xfrm>
              <a:off x="10187421" y="621725"/>
              <a:ext cx="127000" cy="127000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5" name="椭圆 504">
              <a:extLst>
                <a:ext uri="{FF2B5EF4-FFF2-40B4-BE49-F238E27FC236}">
                  <a16:creationId xmlns:a16="http://schemas.microsoft.com/office/drawing/2014/main" id="{60963633-F564-4016-A764-F18D68528509}"/>
                </a:ext>
              </a:extLst>
            </p:cNvPr>
            <p:cNvSpPr/>
            <p:nvPr/>
          </p:nvSpPr>
          <p:spPr>
            <a:xfrm>
              <a:off x="10416891" y="617862"/>
              <a:ext cx="75959" cy="759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6" name="椭圆 505">
              <a:extLst>
                <a:ext uri="{FF2B5EF4-FFF2-40B4-BE49-F238E27FC236}">
                  <a16:creationId xmlns:a16="http://schemas.microsoft.com/office/drawing/2014/main" id="{2898B9A3-25BE-455F-95B2-9E344217B222}"/>
                </a:ext>
              </a:extLst>
            </p:cNvPr>
            <p:cNvSpPr/>
            <p:nvPr/>
          </p:nvSpPr>
          <p:spPr>
            <a:xfrm>
              <a:off x="9956650" y="568637"/>
              <a:ext cx="75959" cy="759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7" name="椭圆 506">
              <a:extLst>
                <a:ext uri="{FF2B5EF4-FFF2-40B4-BE49-F238E27FC236}">
                  <a16:creationId xmlns:a16="http://schemas.microsoft.com/office/drawing/2014/main" id="{AE2E3236-7D1F-434C-B41A-53F1D6A15A10}"/>
                </a:ext>
              </a:extLst>
            </p:cNvPr>
            <p:cNvSpPr/>
            <p:nvPr/>
          </p:nvSpPr>
          <p:spPr>
            <a:xfrm>
              <a:off x="9704821" y="680929"/>
              <a:ext cx="50099" cy="5009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8" name="椭圆 507">
              <a:extLst>
                <a:ext uri="{FF2B5EF4-FFF2-40B4-BE49-F238E27FC236}">
                  <a16:creationId xmlns:a16="http://schemas.microsoft.com/office/drawing/2014/main" id="{1FB397B0-41D0-4E90-8217-42205E14F002}"/>
                </a:ext>
              </a:extLst>
            </p:cNvPr>
            <p:cNvSpPr/>
            <p:nvPr/>
          </p:nvSpPr>
          <p:spPr>
            <a:xfrm>
              <a:off x="10293556" y="382683"/>
              <a:ext cx="75959" cy="75959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9" name="椭圆 508">
              <a:extLst>
                <a:ext uri="{FF2B5EF4-FFF2-40B4-BE49-F238E27FC236}">
                  <a16:creationId xmlns:a16="http://schemas.microsoft.com/office/drawing/2014/main" id="{B217BE9A-B2A1-47F2-BE8E-C1D484EBAA66}"/>
                </a:ext>
              </a:extLst>
            </p:cNvPr>
            <p:cNvSpPr/>
            <p:nvPr/>
          </p:nvSpPr>
          <p:spPr>
            <a:xfrm>
              <a:off x="10150444" y="406366"/>
              <a:ext cx="75959" cy="75959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0" name="椭圆 509">
              <a:extLst>
                <a:ext uri="{FF2B5EF4-FFF2-40B4-BE49-F238E27FC236}">
                  <a16:creationId xmlns:a16="http://schemas.microsoft.com/office/drawing/2014/main" id="{D1274B3C-9B8A-4E95-B627-540CF5DF13EE}"/>
                </a:ext>
              </a:extLst>
            </p:cNvPr>
            <p:cNvSpPr/>
            <p:nvPr/>
          </p:nvSpPr>
          <p:spPr>
            <a:xfrm>
              <a:off x="10480883" y="418382"/>
              <a:ext cx="63405" cy="6340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1" name="椭圆 510">
              <a:extLst>
                <a:ext uri="{FF2B5EF4-FFF2-40B4-BE49-F238E27FC236}">
                  <a16:creationId xmlns:a16="http://schemas.microsoft.com/office/drawing/2014/main" id="{68731D97-F4BC-4B64-9B89-C5FE4B9D2A89}"/>
                </a:ext>
              </a:extLst>
            </p:cNvPr>
            <p:cNvSpPr/>
            <p:nvPr/>
          </p:nvSpPr>
          <p:spPr>
            <a:xfrm>
              <a:off x="10624105" y="463364"/>
              <a:ext cx="63405" cy="634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2" name="椭圆 511">
              <a:extLst>
                <a:ext uri="{FF2B5EF4-FFF2-40B4-BE49-F238E27FC236}">
                  <a16:creationId xmlns:a16="http://schemas.microsoft.com/office/drawing/2014/main" id="{BB2F4E73-152B-4B39-BD42-A25A1DE8F256}"/>
                </a:ext>
              </a:extLst>
            </p:cNvPr>
            <p:cNvSpPr/>
            <p:nvPr/>
          </p:nvSpPr>
          <p:spPr>
            <a:xfrm>
              <a:off x="10545541" y="703861"/>
              <a:ext cx="63405" cy="6340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3" name="椭圆 512">
              <a:extLst>
                <a:ext uri="{FF2B5EF4-FFF2-40B4-BE49-F238E27FC236}">
                  <a16:creationId xmlns:a16="http://schemas.microsoft.com/office/drawing/2014/main" id="{6F71D0BC-D898-46B3-A72C-5A8991E9E503}"/>
                </a:ext>
              </a:extLst>
            </p:cNvPr>
            <p:cNvSpPr/>
            <p:nvPr/>
          </p:nvSpPr>
          <p:spPr>
            <a:xfrm>
              <a:off x="10629227" y="803196"/>
              <a:ext cx="63405" cy="634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椭圆 513">
              <a:extLst>
                <a:ext uri="{FF2B5EF4-FFF2-40B4-BE49-F238E27FC236}">
                  <a16:creationId xmlns:a16="http://schemas.microsoft.com/office/drawing/2014/main" id="{6D0AF2C3-0B14-4575-B5D7-322FF500C9A6}"/>
                </a:ext>
              </a:extLst>
            </p:cNvPr>
            <p:cNvSpPr/>
            <p:nvPr/>
          </p:nvSpPr>
          <p:spPr>
            <a:xfrm>
              <a:off x="10725669" y="582341"/>
              <a:ext cx="63405" cy="634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椭圆 514">
              <a:extLst>
                <a:ext uri="{FF2B5EF4-FFF2-40B4-BE49-F238E27FC236}">
                  <a16:creationId xmlns:a16="http://schemas.microsoft.com/office/drawing/2014/main" id="{4C797CCF-2F07-4451-9093-0CF157D3C357}"/>
                </a:ext>
              </a:extLst>
            </p:cNvPr>
            <p:cNvSpPr/>
            <p:nvPr/>
          </p:nvSpPr>
          <p:spPr>
            <a:xfrm>
              <a:off x="10488791" y="820959"/>
              <a:ext cx="53197" cy="53197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椭圆 515">
              <a:extLst>
                <a:ext uri="{FF2B5EF4-FFF2-40B4-BE49-F238E27FC236}">
                  <a16:creationId xmlns:a16="http://schemas.microsoft.com/office/drawing/2014/main" id="{CC778C20-5F7C-491C-B000-509DAF22FEEE}"/>
                </a:ext>
              </a:extLst>
            </p:cNvPr>
            <p:cNvSpPr/>
            <p:nvPr/>
          </p:nvSpPr>
          <p:spPr>
            <a:xfrm>
              <a:off x="10267746" y="965481"/>
              <a:ext cx="53197" cy="531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7" name="椭圆 516">
              <a:extLst>
                <a:ext uri="{FF2B5EF4-FFF2-40B4-BE49-F238E27FC236}">
                  <a16:creationId xmlns:a16="http://schemas.microsoft.com/office/drawing/2014/main" id="{B7B54EF4-C167-433F-9BCA-E4AC3A5A118F}"/>
                </a:ext>
              </a:extLst>
            </p:cNvPr>
            <p:cNvSpPr/>
            <p:nvPr/>
          </p:nvSpPr>
          <p:spPr>
            <a:xfrm>
              <a:off x="9851412" y="818280"/>
              <a:ext cx="53197" cy="53197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8" name="椭圆 517">
              <a:extLst>
                <a:ext uri="{FF2B5EF4-FFF2-40B4-BE49-F238E27FC236}">
                  <a16:creationId xmlns:a16="http://schemas.microsoft.com/office/drawing/2014/main" id="{3FE3C798-EF99-4CBA-972F-DAB52000A383}"/>
                </a:ext>
              </a:extLst>
            </p:cNvPr>
            <p:cNvSpPr/>
            <p:nvPr/>
          </p:nvSpPr>
          <p:spPr>
            <a:xfrm>
              <a:off x="9758324" y="916864"/>
              <a:ext cx="53197" cy="531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椭圆 518">
              <a:extLst>
                <a:ext uri="{FF2B5EF4-FFF2-40B4-BE49-F238E27FC236}">
                  <a16:creationId xmlns:a16="http://schemas.microsoft.com/office/drawing/2014/main" id="{F949465D-1FCD-4B8C-8947-44C67BE3D544}"/>
                </a:ext>
              </a:extLst>
            </p:cNvPr>
            <p:cNvSpPr/>
            <p:nvPr/>
          </p:nvSpPr>
          <p:spPr>
            <a:xfrm>
              <a:off x="10363041" y="818436"/>
              <a:ext cx="53197" cy="531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椭圆 519">
              <a:extLst>
                <a:ext uri="{FF2B5EF4-FFF2-40B4-BE49-F238E27FC236}">
                  <a16:creationId xmlns:a16="http://schemas.microsoft.com/office/drawing/2014/main" id="{3D3B19A8-B20E-4A1F-B2F9-39E64AD5E338}"/>
                </a:ext>
              </a:extLst>
            </p:cNvPr>
            <p:cNvSpPr/>
            <p:nvPr/>
          </p:nvSpPr>
          <p:spPr>
            <a:xfrm>
              <a:off x="10567583" y="954789"/>
              <a:ext cx="53197" cy="5319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椭圆 520">
              <a:extLst>
                <a:ext uri="{FF2B5EF4-FFF2-40B4-BE49-F238E27FC236}">
                  <a16:creationId xmlns:a16="http://schemas.microsoft.com/office/drawing/2014/main" id="{7D560C5E-8BD3-4AD8-AFD4-D89D0250C42F}"/>
                </a:ext>
              </a:extLst>
            </p:cNvPr>
            <p:cNvSpPr/>
            <p:nvPr/>
          </p:nvSpPr>
          <p:spPr>
            <a:xfrm>
              <a:off x="9793172" y="441783"/>
              <a:ext cx="53197" cy="53197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866" name="图形 865">
            <a:extLst>
              <a:ext uri="{FF2B5EF4-FFF2-40B4-BE49-F238E27FC236}">
                <a16:creationId xmlns:a16="http://schemas.microsoft.com/office/drawing/2014/main" id="{6EA4D755-BFE6-4878-9CF2-3E258B15A7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0659" y="2327863"/>
            <a:ext cx="730862" cy="730862"/>
          </a:xfrm>
          <a:prstGeom prst="rect">
            <a:avLst/>
          </a:prstGeom>
          <a:effectLst>
            <a:glow rad="63500">
              <a:srgbClr val="00B0F0">
                <a:alpha val="40000"/>
              </a:srgbClr>
            </a:glow>
          </a:effectLst>
        </p:spPr>
      </p:pic>
      <p:cxnSp>
        <p:nvCxnSpPr>
          <p:cNvPr id="867" name="直接连接符 866">
            <a:extLst>
              <a:ext uri="{FF2B5EF4-FFF2-40B4-BE49-F238E27FC236}">
                <a16:creationId xmlns:a16="http://schemas.microsoft.com/office/drawing/2014/main" id="{93D979A6-3F4E-4EDF-8FF1-80EB940DE6E7}"/>
              </a:ext>
            </a:extLst>
          </p:cNvPr>
          <p:cNvCxnSpPr>
            <a:cxnSpLocks/>
          </p:cNvCxnSpPr>
          <p:nvPr/>
        </p:nvCxnSpPr>
        <p:spPr>
          <a:xfrm>
            <a:off x="8815539" y="2610262"/>
            <a:ext cx="615950" cy="599669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2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直接连接符 867">
            <a:extLst>
              <a:ext uri="{FF2B5EF4-FFF2-40B4-BE49-F238E27FC236}">
                <a16:creationId xmlns:a16="http://schemas.microsoft.com/office/drawing/2014/main" id="{66FA008E-29B4-465C-B8EA-86C3A66D11DE}"/>
              </a:ext>
            </a:extLst>
          </p:cNvPr>
          <p:cNvCxnSpPr>
            <a:cxnSpLocks/>
          </p:cNvCxnSpPr>
          <p:nvPr/>
        </p:nvCxnSpPr>
        <p:spPr>
          <a:xfrm flipV="1">
            <a:off x="8815539" y="2620911"/>
            <a:ext cx="587989" cy="58902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2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4E8B52A0-5699-4F1C-9FB1-C723110D4CCD}"/>
              </a:ext>
            </a:extLst>
          </p:cNvPr>
          <p:cNvSpPr/>
          <p:nvPr/>
        </p:nvSpPr>
        <p:spPr>
          <a:xfrm>
            <a:off x="8652017" y="1439304"/>
            <a:ext cx="3142193" cy="1780793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66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CBFC79E-A905-412E-993A-401C879EE8A8}"/>
              </a:ext>
            </a:extLst>
          </p:cNvPr>
          <p:cNvSpPr/>
          <p:nvPr/>
        </p:nvSpPr>
        <p:spPr>
          <a:xfrm>
            <a:off x="8652017" y="4175232"/>
            <a:ext cx="3142193" cy="1951248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66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AE7A341-4B81-4552-9272-A69EAE8C6F32}"/>
              </a:ext>
            </a:extLst>
          </p:cNvPr>
          <p:cNvSpPr/>
          <p:nvPr/>
        </p:nvSpPr>
        <p:spPr>
          <a:xfrm>
            <a:off x="8652017" y="3264684"/>
            <a:ext cx="3142193" cy="86360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66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AE527E2-9F5F-449C-9DFD-E34EC4BA83BD}"/>
              </a:ext>
            </a:extLst>
          </p:cNvPr>
          <p:cNvSpPr txBox="1"/>
          <p:nvPr/>
        </p:nvSpPr>
        <p:spPr>
          <a:xfrm>
            <a:off x="8772407" y="1887682"/>
            <a:ext cx="2666824" cy="75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面向典型场景化应用提供行业</a:t>
            </a:r>
            <a:r>
              <a:rPr lang="zh-CN" altLang="en-US" sz="1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咨询与应用集成服务</a:t>
            </a:r>
            <a:endParaRPr lang="en-US" altLang="zh-CN" sz="10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构建行业资产使能生态伙伴</a:t>
            </a:r>
            <a:endParaRPr lang="zh-CN" altLang="en-US" sz="1000" spc="1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AC2ED07-8BF3-47D9-8BEF-20811CD0099A}"/>
              </a:ext>
            </a:extLst>
          </p:cNvPr>
          <p:cNvSpPr txBox="1"/>
          <p:nvPr/>
        </p:nvSpPr>
        <p:spPr>
          <a:xfrm>
            <a:off x="8940571" y="1521724"/>
            <a:ext cx="2319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面向行业场景的解决方案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9DA4964-ACF1-4B67-AA71-06B572F6EA03}"/>
              </a:ext>
            </a:extLst>
          </p:cNvPr>
          <p:cNvSpPr/>
          <p:nvPr/>
        </p:nvSpPr>
        <p:spPr>
          <a:xfrm>
            <a:off x="722660" y="1423660"/>
            <a:ext cx="7676081" cy="86360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36000"/>
                </a:srgbClr>
              </a:gs>
              <a:gs pos="100000">
                <a:srgbClr val="1473FE">
                  <a:alpha val="3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091DF75-7A05-4578-8A0A-56234D38C5CA}"/>
              </a:ext>
            </a:extLst>
          </p:cNvPr>
          <p:cNvSpPr/>
          <p:nvPr/>
        </p:nvSpPr>
        <p:spPr>
          <a:xfrm>
            <a:off x="722660" y="2340851"/>
            <a:ext cx="7676081" cy="86360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36000"/>
                </a:srgbClr>
              </a:gs>
              <a:gs pos="100000">
                <a:srgbClr val="1473FE">
                  <a:alpha val="3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87AAD81-02B4-423F-8EF4-D99D059A2986}"/>
              </a:ext>
            </a:extLst>
          </p:cNvPr>
          <p:cNvSpPr/>
          <p:nvPr/>
        </p:nvSpPr>
        <p:spPr>
          <a:xfrm>
            <a:off x="722660" y="3258042"/>
            <a:ext cx="7676081" cy="86360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36000"/>
                </a:srgbClr>
              </a:gs>
              <a:gs pos="100000">
                <a:srgbClr val="1473FE">
                  <a:alpha val="3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1000" kern="0" dirty="0">
                <a:solidFill>
                  <a:srgbClr val="666666">
                    <a:lumMod val="40000"/>
                    <a:lumOff val="60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</a:t>
            </a:r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677F2C5-B577-4377-AF79-EBE3666129EF}"/>
              </a:ext>
            </a:extLst>
          </p:cNvPr>
          <p:cNvSpPr/>
          <p:nvPr/>
        </p:nvSpPr>
        <p:spPr>
          <a:xfrm>
            <a:off x="722660" y="4175233"/>
            <a:ext cx="7676081" cy="86360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36000"/>
                </a:srgbClr>
              </a:gs>
              <a:gs pos="100000">
                <a:srgbClr val="1473FE">
                  <a:alpha val="3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6910AA7-80E6-4BEC-B3B5-B06AA90BFF98}"/>
              </a:ext>
            </a:extLst>
          </p:cNvPr>
          <p:cNvSpPr/>
          <p:nvPr/>
        </p:nvSpPr>
        <p:spPr>
          <a:xfrm>
            <a:off x="722660" y="5092426"/>
            <a:ext cx="7676081" cy="1034054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36000"/>
                </a:srgbClr>
              </a:gs>
              <a:gs pos="100000">
                <a:srgbClr val="1473FE">
                  <a:alpha val="3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905AB6E-8D44-49E2-B04F-AE62D9203D94}"/>
              </a:ext>
            </a:extLst>
          </p:cNvPr>
          <p:cNvSpPr/>
          <p:nvPr/>
        </p:nvSpPr>
        <p:spPr>
          <a:xfrm>
            <a:off x="927844" y="543434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zh-CN" altLang="en-US" sz="1600" b="1" kern="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数据设施层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7123848-33AD-4651-B074-6BCB7E243AC7}"/>
              </a:ext>
            </a:extLst>
          </p:cNvPr>
          <p:cNvSpPr/>
          <p:nvPr/>
        </p:nvSpPr>
        <p:spPr>
          <a:xfrm>
            <a:off x="927844" y="446563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zh-CN" altLang="en-US" sz="1600" b="1" kern="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数据使能层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A760AC4-927F-4C88-92DE-973BB9298C5F}"/>
              </a:ext>
            </a:extLst>
          </p:cNvPr>
          <p:cNvSpPr/>
          <p:nvPr/>
        </p:nvSpPr>
        <p:spPr>
          <a:xfrm>
            <a:off x="927844" y="260579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zh-CN" altLang="en-US" sz="1600" b="1" kern="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数据资产层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BE38549-46D9-41C1-A0CD-721A602891E4}"/>
              </a:ext>
            </a:extLst>
          </p:cNvPr>
          <p:cNvSpPr/>
          <p:nvPr/>
        </p:nvSpPr>
        <p:spPr>
          <a:xfrm>
            <a:off x="927844" y="169798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zh-CN" altLang="en-US" sz="1600" b="1" kern="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数据应用层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8EFBFD9-ECA4-4B02-BB5D-789220F4A65C}"/>
              </a:ext>
            </a:extLst>
          </p:cNvPr>
          <p:cNvSpPr/>
          <p:nvPr/>
        </p:nvSpPr>
        <p:spPr>
          <a:xfrm>
            <a:off x="927844" y="351360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zh-CN" altLang="en-US" sz="1600" b="1" kern="0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数据集成层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49EB95D-2ECB-4F06-83BB-A3B059AE0024}"/>
              </a:ext>
            </a:extLst>
          </p:cNvPr>
          <p:cNvSpPr/>
          <p:nvPr/>
        </p:nvSpPr>
        <p:spPr>
          <a:xfrm>
            <a:off x="5868154" y="4311099"/>
            <a:ext cx="1123798" cy="58559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DMAP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数据资产枢纽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75ABC71-64F3-4292-B69F-37E6DD916FA4}"/>
              </a:ext>
            </a:extLst>
          </p:cNvPr>
          <p:cNvSpPr/>
          <p:nvPr/>
        </p:nvSpPr>
        <p:spPr>
          <a:xfrm>
            <a:off x="2257107" y="4311099"/>
            <a:ext cx="1125864" cy="58559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DAYU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数据使能平台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EB4244B-4677-4896-A478-EBE3DE96282D}"/>
              </a:ext>
            </a:extLst>
          </p:cNvPr>
          <p:cNvSpPr/>
          <p:nvPr/>
        </p:nvSpPr>
        <p:spPr>
          <a:xfrm>
            <a:off x="3460789" y="4311099"/>
            <a:ext cx="1125864" cy="58559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ROMA</a:t>
            </a:r>
            <a:r>
              <a:rPr lang="en-US" altLang="zh-CN" sz="1200" baseline="100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应用使能平台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B093388-34DA-4111-9F39-C0B72F420D3C}"/>
              </a:ext>
            </a:extLst>
          </p:cNvPr>
          <p:cNvSpPr/>
          <p:nvPr/>
        </p:nvSpPr>
        <p:spPr>
          <a:xfrm>
            <a:off x="4664472" y="4311099"/>
            <a:ext cx="1125864" cy="58559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EI</a:t>
            </a:r>
            <a:r>
              <a:rPr lang="en-US" altLang="zh-CN" sz="1200" baseline="100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AI</a:t>
            </a:r>
            <a:r>
              <a:rPr lang="zh-CN" altLang="en-US" sz="1200" b="1" dirty="0">
                <a:solidFill>
                  <a:schemeClr val="bg1"/>
                </a:solidFill>
              </a:rPr>
              <a:t>使能平台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474A527-48FE-4F2C-880E-7252DF653C34}"/>
              </a:ext>
            </a:extLst>
          </p:cNvPr>
          <p:cNvSpPr/>
          <p:nvPr/>
        </p:nvSpPr>
        <p:spPr>
          <a:xfrm>
            <a:off x="2257107" y="5354949"/>
            <a:ext cx="1217295" cy="48163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MRS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大数据平台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CD529A19-8340-4981-9FA8-A9A66398447F}"/>
              </a:ext>
            </a:extLst>
          </p:cNvPr>
          <p:cNvSpPr/>
          <p:nvPr/>
        </p:nvSpPr>
        <p:spPr>
          <a:xfrm>
            <a:off x="3519686" y="5354949"/>
            <a:ext cx="1129665" cy="48163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Gauss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数据仓</a:t>
            </a:r>
            <a:r>
              <a:rPr lang="en-US" altLang="zh-CN" sz="1200" b="1" dirty="0">
                <a:solidFill>
                  <a:schemeClr val="bg1"/>
                </a:solidFill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</a:rPr>
              <a:t>库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4B8B3DF-139F-4318-8054-90BA6691CDE4}"/>
              </a:ext>
            </a:extLst>
          </p:cNvPr>
          <p:cNvSpPr/>
          <p:nvPr/>
        </p:nvSpPr>
        <p:spPr>
          <a:xfrm>
            <a:off x="4694635" y="5354949"/>
            <a:ext cx="1129665" cy="48163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BCS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区块链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5D5A987-7490-4050-84D3-10930E76D302}"/>
              </a:ext>
            </a:extLst>
          </p:cNvPr>
          <p:cNvSpPr/>
          <p:nvPr/>
        </p:nvSpPr>
        <p:spPr>
          <a:xfrm>
            <a:off x="5869584" y="5354949"/>
            <a:ext cx="1129665" cy="48163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ModelArts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AI</a:t>
            </a:r>
            <a:r>
              <a:rPr lang="zh-CN" altLang="en-US" sz="1200" b="1" dirty="0">
                <a:solidFill>
                  <a:schemeClr val="bg1"/>
                </a:solidFill>
              </a:rPr>
              <a:t>平台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9092863B-89F0-4FB2-8658-271D1925B160}"/>
              </a:ext>
            </a:extLst>
          </p:cNvPr>
          <p:cNvSpPr/>
          <p:nvPr/>
        </p:nvSpPr>
        <p:spPr>
          <a:xfrm>
            <a:off x="7044532" y="5354949"/>
            <a:ext cx="1129665" cy="48163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GES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图数据库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98B7038-4BD9-4D7A-9CCE-3DF64A35F80E}"/>
              </a:ext>
            </a:extLst>
          </p:cNvPr>
          <p:cNvSpPr/>
          <p:nvPr/>
        </p:nvSpPr>
        <p:spPr>
          <a:xfrm>
            <a:off x="2257107" y="3447499"/>
            <a:ext cx="5936462" cy="562790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kern="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iData </a:t>
            </a:r>
            <a:r>
              <a:rPr lang="zh-CN" altLang="en-US" sz="1600" b="1" kern="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智能数据集成平台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817FFF9-F91A-4868-984B-4ED7D52F064D}"/>
              </a:ext>
            </a:extLst>
          </p:cNvPr>
          <p:cNvSpPr/>
          <p:nvPr/>
        </p:nvSpPr>
        <p:spPr>
          <a:xfrm>
            <a:off x="2257107" y="1545214"/>
            <a:ext cx="998221" cy="1530164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智慧城市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智慧政务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A6A7B7F6-27BF-4433-81AE-58E14D89D73D}"/>
              </a:ext>
            </a:extLst>
          </p:cNvPr>
          <p:cNvSpPr/>
          <p:nvPr/>
        </p:nvSpPr>
        <p:spPr>
          <a:xfrm>
            <a:off x="3486824" y="1544862"/>
            <a:ext cx="998221" cy="1530164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智慧机场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智慧高速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E7EAAFA-A745-4854-A0B8-F7FB30A6A08E}"/>
              </a:ext>
            </a:extLst>
          </p:cNvPr>
          <p:cNvSpPr/>
          <p:nvPr/>
        </p:nvSpPr>
        <p:spPr>
          <a:xfrm>
            <a:off x="4716541" y="1544862"/>
            <a:ext cx="998221" cy="1530164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智慧电厂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智慧油田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114CCCF-3D49-43EC-A11C-57A7444627A7}"/>
              </a:ext>
            </a:extLst>
          </p:cNvPr>
          <p:cNvSpPr/>
          <p:nvPr/>
        </p:nvSpPr>
        <p:spPr>
          <a:xfrm>
            <a:off x="5946258" y="1544862"/>
            <a:ext cx="998221" cy="1530164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智慧车间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智能制造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C3C42C2E-D2BB-4FD6-8226-5EEA545DD493}"/>
              </a:ext>
            </a:extLst>
          </p:cNvPr>
          <p:cNvSpPr/>
          <p:nvPr/>
        </p:nvSpPr>
        <p:spPr>
          <a:xfrm>
            <a:off x="7175976" y="1544862"/>
            <a:ext cx="998221" cy="1530164"/>
          </a:xfrm>
          <a:prstGeom prst="rect">
            <a:avLst/>
          </a:prstGeom>
          <a:gradFill>
            <a:gsLst>
              <a:gs pos="36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447ADD1-38D0-4665-9C35-02B48861CC83}"/>
              </a:ext>
            </a:extLst>
          </p:cNvPr>
          <p:cNvSpPr/>
          <p:nvPr/>
        </p:nvSpPr>
        <p:spPr>
          <a:xfrm>
            <a:off x="7069771" y="4311099"/>
            <a:ext cx="1123798" cy="585595"/>
          </a:xfrm>
          <a:prstGeom prst="rect">
            <a:avLst/>
          </a:prstGeom>
          <a:gradFill>
            <a:gsLst>
              <a:gs pos="98000">
                <a:srgbClr val="035287">
                  <a:alpha val="96863"/>
                </a:srgbClr>
              </a:gs>
              <a:gs pos="100000">
                <a:srgbClr val="0386B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第三方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生态数据工具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38638759-8781-408C-8537-04A807335F66}"/>
              </a:ext>
            </a:extLst>
          </p:cNvPr>
          <p:cNvSpPr txBox="1"/>
          <p:nvPr/>
        </p:nvSpPr>
        <p:spPr>
          <a:xfrm>
            <a:off x="8772407" y="4648584"/>
            <a:ext cx="2666824" cy="75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基于智能数据湖产品组合提供技术咨询、规划设计与实施、数据迁移及技术支持等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产品技术全周期服务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88757E3-1025-4533-8FC4-ACE60B7A58EC}"/>
              </a:ext>
            </a:extLst>
          </p:cNvPr>
          <p:cNvSpPr txBox="1"/>
          <p:nvPr/>
        </p:nvSpPr>
        <p:spPr>
          <a:xfrm>
            <a:off x="8940571" y="4268602"/>
            <a:ext cx="2319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面向产品组合的解决方案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5557B0B-1278-41D4-A429-93CF1AFC5949}"/>
              </a:ext>
            </a:extLst>
          </p:cNvPr>
          <p:cNvSpPr txBox="1"/>
          <p:nvPr/>
        </p:nvSpPr>
        <p:spPr>
          <a:xfrm>
            <a:off x="8772407" y="3548081"/>
            <a:ext cx="2666824" cy="53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提供咨询规划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建湖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入湖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治湖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用湖等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数据全生命周期服务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52496544-1ACC-4F5E-95F2-5A117434D17B}"/>
              </a:ext>
            </a:extLst>
          </p:cNvPr>
          <p:cNvSpPr txBox="1"/>
          <p:nvPr/>
        </p:nvSpPr>
        <p:spPr>
          <a:xfrm>
            <a:off x="8940571" y="3216336"/>
            <a:ext cx="2319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面向集成交付的解决方案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4224E9A-27B3-4B87-A382-D61C75FF9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754" y="416803"/>
            <a:ext cx="10487026" cy="509987"/>
          </a:xfrm>
        </p:spPr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 err="1"/>
              <a:t>iData</a:t>
            </a:r>
            <a:r>
              <a:rPr lang="zh-CN" altLang="en-US" dirty="0"/>
              <a:t>为核心，分层分工，打造全栈数据方案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E78D2CC-D392-486F-B588-D450121041E4}"/>
              </a:ext>
            </a:extLst>
          </p:cNvPr>
          <p:cNvCxnSpPr/>
          <p:nvPr/>
        </p:nvCxnSpPr>
        <p:spPr>
          <a:xfrm>
            <a:off x="244689" y="3760644"/>
            <a:ext cx="3425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C0CD005-2281-45F4-8F83-6DE643C030D1}"/>
              </a:ext>
            </a:extLst>
          </p:cNvPr>
          <p:cNvCxnSpPr>
            <a:cxnSpLocks/>
          </p:cNvCxnSpPr>
          <p:nvPr/>
        </p:nvCxnSpPr>
        <p:spPr>
          <a:xfrm>
            <a:off x="409778" y="3852163"/>
            <a:ext cx="1" cy="55647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7BB795C4-BE52-4E54-BFE2-1A515DCEC010}"/>
              </a:ext>
            </a:extLst>
          </p:cNvPr>
          <p:cNvSpPr txBox="1"/>
          <p:nvPr/>
        </p:nvSpPr>
        <p:spPr>
          <a:xfrm>
            <a:off x="255890" y="4491649"/>
            <a:ext cx="30777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水平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902C434-4DC6-443C-9F94-E07496880FB0}"/>
              </a:ext>
            </a:extLst>
          </p:cNvPr>
          <p:cNvCxnSpPr>
            <a:cxnSpLocks/>
          </p:cNvCxnSpPr>
          <p:nvPr/>
        </p:nvCxnSpPr>
        <p:spPr>
          <a:xfrm flipV="1">
            <a:off x="409779" y="3075026"/>
            <a:ext cx="0" cy="5908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BDFA98DE-A884-46F7-864B-0ADFB06788E3}"/>
              </a:ext>
            </a:extLst>
          </p:cNvPr>
          <p:cNvSpPr txBox="1"/>
          <p:nvPr/>
        </p:nvSpPr>
        <p:spPr>
          <a:xfrm>
            <a:off x="257378" y="2802102"/>
            <a:ext cx="30777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行业</a:t>
            </a:r>
          </a:p>
        </p:txBody>
      </p:sp>
    </p:spTree>
    <p:extLst>
      <p:ext uri="{BB962C8B-B14F-4D97-AF65-F5344CB8AC3E}">
        <p14:creationId xmlns:p14="http://schemas.microsoft.com/office/powerpoint/2010/main" val="168358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Lato Black"/>
                <a:sym typeface="Arial" panose="020B0604020202020204" pitchFamily="34" charset="0"/>
              </a:rPr>
              <a:t>以数据全链路管理为基础，构建数据服务体系，支撑各类场景</a:t>
            </a:r>
            <a:endParaRPr lang="en-US" altLang="zh-CN" dirty="0">
              <a:latin typeface="Arial" panose="020B0604020202020204" pitchFamily="34" charset="0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4932956D-750D-455F-B69D-80CFD2B8BB4D}"/>
              </a:ext>
            </a:extLst>
          </p:cNvPr>
          <p:cNvSpPr/>
          <p:nvPr/>
        </p:nvSpPr>
        <p:spPr>
          <a:xfrm>
            <a:off x="721332" y="2531623"/>
            <a:ext cx="10441443" cy="1396636"/>
          </a:xfrm>
          <a:custGeom>
            <a:avLst/>
            <a:gdLst/>
            <a:ahLst/>
            <a:cxnLst/>
            <a:rect l="l" t="t" r="r" b="b"/>
            <a:pathLst>
              <a:path w="18062575" h="1482089">
                <a:moveTo>
                  <a:pt x="0" y="1481697"/>
                </a:moveTo>
                <a:lnTo>
                  <a:pt x="73452" y="1455822"/>
                </a:lnTo>
                <a:lnTo>
                  <a:pt x="200363" y="1411931"/>
                </a:lnTo>
                <a:lnTo>
                  <a:pt x="327864" y="1368649"/>
                </a:lnTo>
                <a:lnTo>
                  <a:pt x="455951" y="1325977"/>
                </a:lnTo>
                <a:lnTo>
                  <a:pt x="584618" y="1283920"/>
                </a:lnTo>
                <a:lnTo>
                  <a:pt x="713862" y="1242480"/>
                </a:lnTo>
                <a:lnTo>
                  <a:pt x="843676" y="1201661"/>
                </a:lnTo>
                <a:lnTo>
                  <a:pt x="974058" y="1161465"/>
                </a:lnTo>
                <a:lnTo>
                  <a:pt x="1105000" y="1121896"/>
                </a:lnTo>
                <a:lnTo>
                  <a:pt x="1236500" y="1082956"/>
                </a:lnTo>
                <a:lnTo>
                  <a:pt x="1368552" y="1044650"/>
                </a:lnTo>
                <a:lnTo>
                  <a:pt x="1501150" y="1006979"/>
                </a:lnTo>
                <a:lnTo>
                  <a:pt x="1634292" y="969946"/>
                </a:lnTo>
                <a:lnTo>
                  <a:pt x="1767970" y="933556"/>
                </a:lnTo>
                <a:lnTo>
                  <a:pt x="1902182" y="897811"/>
                </a:lnTo>
                <a:lnTo>
                  <a:pt x="2036922" y="862713"/>
                </a:lnTo>
                <a:lnTo>
                  <a:pt x="2172185" y="828267"/>
                </a:lnTo>
                <a:lnTo>
                  <a:pt x="2307966" y="794475"/>
                </a:lnTo>
                <a:lnTo>
                  <a:pt x="2444261" y="761340"/>
                </a:lnTo>
                <a:lnTo>
                  <a:pt x="2581064" y="728865"/>
                </a:lnTo>
                <a:lnTo>
                  <a:pt x="2718372" y="697053"/>
                </a:lnTo>
                <a:lnTo>
                  <a:pt x="2856178" y="665908"/>
                </a:lnTo>
                <a:lnTo>
                  <a:pt x="2994480" y="635432"/>
                </a:lnTo>
                <a:lnTo>
                  <a:pt x="3133270" y="605629"/>
                </a:lnTo>
                <a:lnTo>
                  <a:pt x="3272546" y="576501"/>
                </a:lnTo>
                <a:lnTo>
                  <a:pt x="3412301" y="548051"/>
                </a:lnTo>
                <a:lnTo>
                  <a:pt x="3552532" y="520284"/>
                </a:lnTo>
                <a:lnTo>
                  <a:pt x="3693233" y="493201"/>
                </a:lnTo>
                <a:lnTo>
                  <a:pt x="3834400" y="466805"/>
                </a:lnTo>
                <a:lnTo>
                  <a:pt x="3976027" y="441101"/>
                </a:lnTo>
                <a:lnTo>
                  <a:pt x="4118110" y="416090"/>
                </a:lnTo>
                <a:lnTo>
                  <a:pt x="4260645" y="391776"/>
                </a:lnTo>
                <a:lnTo>
                  <a:pt x="4403626" y="368163"/>
                </a:lnTo>
                <a:lnTo>
                  <a:pt x="4547048" y="345252"/>
                </a:lnTo>
                <a:lnTo>
                  <a:pt x="4690907" y="323047"/>
                </a:lnTo>
                <a:lnTo>
                  <a:pt x="4835198" y="301552"/>
                </a:lnTo>
                <a:lnTo>
                  <a:pt x="4979916" y="280768"/>
                </a:lnTo>
                <a:lnTo>
                  <a:pt x="5125057" y="260700"/>
                </a:lnTo>
                <a:lnTo>
                  <a:pt x="5270615" y="241350"/>
                </a:lnTo>
                <a:lnTo>
                  <a:pt x="5416586" y="222722"/>
                </a:lnTo>
                <a:lnTo>
                  <a:pt x="5562965" y="204818"/>
                </a:lnTo>
                <a:lnTo>
                  <a:pt x="5709747" y="187642"/>
                </a:lnTo>
                <a:lnTo>
                  <a:pt x="5856927" y="171196"/>
                </a:lnTo>
                <a:lnTo>
                  <a:pt x="6004501" y="155483"/>
                </a:lnTo>
                <a:lnTo>
                  <a:pt x="6152463" y="140507"/>
                </a:lnTo>
                <a:lnTo>
                  <a:pt x="6300810" y="126271"/>
                </a:lnTo>
                <a:lnTo>
                  <a:pt x="6449535" y="112778"/>
                </a:lnTo>
                <a:lnTo>
                  <a:pt x="6598635" y="100031"/>
                </a:lnTo>
                <a:lnTo>
                  <a:pt x="6748105" y="88032"/>
                </a:lnTo>
                <a:lnTo>
                  <a:pt x="6897939" y="76786"/>
                </a:lnTo>
                <a:lnTo>
                  <a:pt x="7048133" y="66294"/>
                </a:lnTo>
                <a:lnTo>
                  <a:pt x="7198682" y="56561"/>
                </a:lnTo>
                <a:lnTo>
                  <a:pt x="7349582" y="47588"/>
                </a:lnTo>
                <a:lnTo>
                  <a:pt x="7500827" y="39380"/>
                </a:lnTo>
                <a:lnTo>
                  <a:pt x="7652413" y="31939"/>
                </a:lnTo>
                <a:lnTo>
                  <a:pt x="7804334" y="25268"/>
                </a:lnTo>
                <a:lnTo>
                  <a:pt x="7956587" y="19371"/>
                </a:lnTo>
                <a:lnTo>
                  <a:pt x="8109166" y="14250"/>
                </a:lnTo>
                <a:lnTo>
                  <a:pt x="8262066" y="9908"/>
                </a:lnTo>
                <a:lnTo>
                  <a:pt x="8415284" y="6349"/>
                </a:lnTo>
                <a:lnTo>
                  <a:pt x="8568813" y="3576"/>
                </a:lnTo>
                <a:lnTo>
                  <a:pt x="8722649" y="1591"/>
                </a:lnTo>
                <a:lnTo>
                  <a:pt x="8876788" y="398"/>
                </a:lnTo>
                <a:lnTo>
                  <a:pt x="9031224" y="0"/>
                </a:lnTo>
                <a:lnTo>
                  <a:pt x="9185659" y="398"/>
                </a:lnTo>
                <a:lnTo>
                  <a:pt x="9339798" y="1591"/>
                </a:lnTo>
                <a:lnTo>
                  <a:pt x="9493634" y="3576"/>
                </a:lnTo>
                <a:lnTo>
                  <a:pt x="9647163" y="6349"/>
                </a:lnTo>
                <a:lnTo>
                  <a:pt x="9800381" y="9908"/>
                </a:lnTo>
                <a:lnTo>
                  <a:pt x="9953281" y="14250"/>
                </a:lnTo>
                <a:lnTo>
                  <a:pt x="10105860" y="19371"/>
                </a:lnTo>
                <a:lnTo>
                  <a:pt x="10258113" y="25268"/>
                </a:lnTo>
                <a:lnTo>
                  <a:pt x="10410034" y="31939"/>
                </a:lnTo>
                <a:lnTo>
                  <a:pt x="10561620" y="39380"/>
                </a:lnTo>
                <a:lnTo>
                  <a:pt x="10712865" y="47588"/>
                </a:lnTo>
                <a:lnTo>
                  <a:pt x="10863765" y="56561"/>
                </a:lnTo>
                <a:lnTo>
                  <a:pt x="11014314" y="66294"/>
                </a:lnTo>
                <a:lnTo>
                  <a:pt x="11164508" y="76786"/>
                </a:lnTo>
                <a:lnTo>
                  <a:pt x="11314342" y="88032"/>
                </a:lnTo>
                <a:lnTo>
                  <a:pt x="11463812" y="100031"/>
                </a:lnTo>
                <a:lnTo>
                  <a:pt x="11612912" y="112778"/>
                </a:lnTo>
                <a:lnTo>
                  <a:pt x="11761637" y="126271"/>
                </a:lnTo>
                <a:lnTo>
                  <a:pt x="11909984" y="140507"/>
                </a:lnTo>
                <a:lnTo>
                  <a:pt x="12057946" y="155483"/>
                </a:lnTo>
                <a:lnTo>
                  <a:pt x="12205520" y="171196"/>
                </a:lnTo>
                <a:lnTo>
                  <a:pt x="12352700" y="187642"/>
                </a:lnTo>
                <a:lnTo>
                  <a:pt x="12499482" y="204818"/>
                </a:lnTo>
                <a:lnTo>
                  <a:pt x="12645861" y="222722"/>
                </a:lnTo>
                <a:lnTo>
                  <a:pt x="12791832" y="241350"/>
                </a:lnTo>
                <a:lnTo>
                  <a:pt x="12937390" y="260700"/>
                </a:lnTo>
                <a:lnTo>
                  <a:pt x="13082531" y="280768"/>
                </a:lnTo>
                <a:lnTo>
                  <a:pt x="13227249" y="301552"/>
                </a:lnTo>
                <a:lnTo>
                  <a:pt x="13371540" y="323047"/>
                </a:lnTo>
                <a:lnTo>
                  <a:pt x="13515399" y="345252"/>
                </a:lnTo>
                <a:lnTo>
                  <a:pt x="13658821" y="368163"/>
                </a:lnTo>
                <a:lnTo>
                  <a:pt x="13801802" y="391776"/>
                </a:lnTo>
                <a:lnTo>
                  <a:pt x="13944337" y="416090"/>
                </a:lnTo>
                <a:lnTo>
                  <a:pt x="14086420" y="441101"/>
                </a:lnTo>
                <a:lnTo>
                  <a:pt x="14228047" y="466805"/>
                </a:lnTo>
                <a:lnTo>
                  <a:pt x="14369214" y="493201"/>
                </a:lnTo>
                <a:lnTo>
                  <a:pt x="14509915" y="520284"/>
                </a:lnTo>
                <a:lnTo>
                  <a:pt x="14650146" y="548051"/>
                </a:lnTo>
                <a:lnTo>
                  <a:pt x="14789901" y="576501"/>
                </a:lnTo>
                <a:lnTo>
                  <a:pt x="14929177" y="605629"/>
                </a:lnTo>
                <a:lnTo>
                  <a:pt x="15067967" y="635432"/>
                </a:lnTo>
                <a:lnTo>
                  <a:pt x="15206269" y="665908"/>
                </a:lnTo>
                <a:lnTo>
                  <a:pt x="15344075" y="697053"/>
                </a:lnTo>
                <a:lnTo>
                  <a:pt x="15481383" y="728865"/>
                </a:lnTo>
                <a:lnTo>
                  <a:pt x="15618186" y="761340"/>
                </a:lnTo>
                <a:lnTo>
                  <a:pt x="15754481" y="794475"/>
                </a:lnTo>
                <a:lnTo>
                  <a:pt x="15890262" y="828267"/>
                </a:lnTo>
                <a:lnTo>
                  <a:pt x="16025525" y="862713"/>
                </a:lnTo>
                <a:lnTo>
                  <a:pt x="16160265" y="897811"/>
                </a:lnTo>
                <a:lnTo>
                  <a:pt x="16294477" y="933556"/>
                </a:lnTo>
                <a:lnTo>
                  <a:pt x="16428155" y="969946"/>
                </a:lnTo>
                <a:lnTo>
                  <a:pt x="16561297" y="1006979"/>
                </a:lnTo>
                <a:lnTo>
                  <a:pt x="16693895" y="1044650"/>
                </a:lnTo>
                <a:lnTo>
                  <a:pt x="16825947" y="1082956"/>
                </a:lnTo>
                <a:lnTo>
                  <a:pt x="16957447" y="1121896"/>
                </a:lnTo>
                <a:lnTo>
                  <a:pt x="17088389" y="1161465"/>
                </a:lnTo>
                <a:lnTo>
                  <a:pt x="17218771" y="1201661"/>
                </a:lnTo>
                <a:lnTo>
                  <a:pt x="17348585" y="1242480"/>
                </a:lnTo>
                <a:lnTo>
                  <a:pt x="17477829" y="1283920"/>
                </a:lnTo>
                <a:lnTo>
                  <a:pt x="17606496" y="1325977"/>
                </a:lnTo>
                <a:lnTo>
                  <a:pt x="17734583" y="1368649"/>
                </a:lnTo>
                <a:lnTo>
                  <a:pt x="17862084" y="1411931"/>
                </a:lnTo>
                <a:lnTo>
                  <a:pt x="17988995" y="1455822"/>
                </a:lnTo>
                <a:lnTo>
                  <a:pt x="18062446" y="1481697"/>
                </a:lnTo>
              </a:path>
            </a:pathLst>
          </a:custGeom>
          <a:gradFill flip="none" rotWithShape="1">
            <a:gsLst>
              <a:gs pos="81000">
                <a:srgbClr val="00ADED">
                  <a:alpha val="26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endParaRPr sz="105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48">
            <a:extLst>
              <a:ext uri="{FF2B5EF4-FFF2-40B4-BE49-F238E27FC236}">
                <a16:creationId xmlns:a16="http://schemas.microsoft.com/office/drawing/2014/main" id="{DD07A744-3ACB-411D-9682-B5DC6F725FBC}"/>
              </a:ext>
            </a:extLst>
          </p:cNvPr>
          <p:cNvGrpSpPr>
            <a:grpSpLocks/>
          </p:cNvGrpSpPr>
          <p:nvPr/>
        </p:nvGrpSpPr>
        <p:grpSpPr bwMode="auto">
          <a:xfrm rot="-166668">
            <a:off x="854886" y="2513370"/>
            <a:ext cx="2181018" cy="728929"/>
            <a:chOff x="1018257" y="1736092"/>
            <a:chExt cx="2182151" cy="728206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289E9EB-0B59-4C5F-A642-6599C71C5C84}"/>
                </a:ext>
              </a:extLst>
            </p:cNvPr>
            <p:cNvSpPr/>
            <p:nvPr/>
          </p:nvSpPr>
          <p:spPr>
            <a:xfrm rot="20495278">
              <a:off x="1018257" y="2140854"/>
              <a:ext cx="389039" cy="3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8" y="13254"/>
                  </a:moveTo>
                  <a:lnTo>
                    <a:pt x="20842" y="13107"/>
                  </a:lnTo>
                  <a:lnTo>
                    <a:pt x="20573" y="12931"/>
                  </a:lnTo>
                  <a:lnTo>
                    <a:pt x="19912" y="12519"/>
                  </a:lnTo>
                  <a:lnTo>
                    <a:pt x="19178" y="12137"/>
                  </a:lnTo>
                  <a:lnTo>
                    <a:pt x="18591" y="11843"/>
                  </a:lnTo>
                  <a:lnTo>
                    <a:pt x="18420" y="11726"/>
                  </a:lnTo>
                  <a:lnTo>
                    <a:pt x="18249" y="11638"/>
                  </a:lnTo>
                  <a:lnTo>
                    <a:pt x="18077" y="11432"/>
                  </a:lnTo>
                  <a:lnTo>
                    <a:pt x="18029" y="11344"/>
                  </a:lnTo>
                  <a:lnTo>
                    <a:pt x="18004" y="11256"/>
                  </a:lnTo>
                  <a:lnTo>
                    <a:pt x="18004" y="10697"/>
                  </a:lnTo>
                  <a:lnTo>
                    <a:pt x="18640" y="10609"/>
                  </a:lnTo>
                  <a:lnTo>
                    <a:pt x="19227" y="10433"/>
                  </a:lnTo>
                  <a:lnTo>
                    <a:pt x="19496" y="10344"/>
                  </a:lnTo>
                  <a:lnTo>
                    <a:pt x="19765" y="10227"/>
                  </a:lnTo>
                  <a:lnTo>
                    <a:pt x="20255" y="9933"/>
                  </a:lnTo>
                  <a:lnTo>
                    <a:pt x="20034" y="9845"/>
                  </a:lnTo>
                  <a:lnTo>
                    <a:pt x="19863" y="9698"/>
                  </a:lnTo>
                  <a:lnTo>
                    <a:pt x="19692" y="9522"/>
                  </a:lnTo>
                  <a:lnTo>
                    <a:pt x="19570" y="9345"/>
                  </a:lnTo>
                  <a:lnTo>
                    <a:pt x="19423" y="9110"/>
                  </a:lnTo>
                  <a:lnTo>
                    <a:pt x="19227" y="8640"/>
                  </a:lnTo>
                  <a:lnTo>
                    <a:pt x="19154" y="8346"/>
                  </a:lnTo>
                  <a:lnTo>
                    <a:pt x="19031" y="7788"/>
                  </a:lnTo>
                  <a:lnTo>
                    <a:pt x="18958" y="7171"/>
                  </a:lnTo>
                  <a:lnTo>
                    <a:pt x="18909" y="6553"/>
                  </a:lnTo>
                  <a:lnTo>
                    <a:pt x="18885" y="5936"/>
                  </a:lnTo>
                  <a:lnTo>
                    <a:pt x="18885" y="5642"/>
                  </a:lnTo>
                  <a:lnTo>
                    <a:pt x="18860" y="5349"/>
                  </a:lnTo>
                  <a:lnTo>
                    <a:pt x="18811" y="5084"/>
                  </a:lnTo>
                  <a:lnTo>
                    <a:pt x="18738" y="4820"/>
                  </a:lnTo>
                  <a:lnTo>
                    <a:pt x="18640" y="4584"/>
                  </a:lnTo>
                  <a:lnTo>
                    <a:pt x="18542" y="4379"/>
                  </a:lnTo>
                  <a:lnTo>
                    <a:pt x="18420" y="4173"/>
                  </a:lnTo>
                  <a:lnTo>
                    <a:pt x="18273" y="3967"/>
                  </a:lnTo>
                  <a:lnTo>
                    <a:pt x="18126" y="3820"/>
                  </a:lnTo>
                  <a:lnTo>
                    <a:pt x="17784" y="3527"/>
                  </a:lnTo>
                  <a:lnTo>
                    <a:pt x="17564" y="3438"/>
                  </a:lnTo>
                  <a:lnTo>
                    <a:pt x="17368" y="3350"/>
                  </a:lnTo>
                  <a:lnTo>
                    <a:pt x="17123" y="3291"/>
                  </a:lnTo>
                  <a:lnTo>
                    <a:pt x="16903" y="3233"/>
                  </a:lnTo>
                  <a:lnTo>
                    <a:pt x="16659" y="3233"/>
                  </a:lnTo>
                  <a:lnTo>
                    <a:pt x="16365" y="3262"/>
                  </a:lnTo>
                  <a:lnTo>
                    <a:pt x="16096" y="3291"/>
                  </a:lnTo>
                  <a:lnTo>
                    <a:pt x="15827" y="3380"/>
                  </a:lnTo>
                  <a:lnTo>
                    <a:pt x="15582" y="3497"/>
                  </a:lnTo>
                  <a:lnTo>
                    <a:pt x="15533" y="4438"/>
                  </a:lnTo>
                  <a:lnTo>
                    <a:pt x="15460" y="5407"/>
                  </a:lnTo>
                  <a:lnTo>
                    <a:pt x="15436" y="5554"/>
                  </a:lnTo>
                  <a:lnTo>
                    <a:pt x="15582" y="5819"/>
                  </a:lnTo>
                  <a:lnTo>
                    <a:pt x="15680" y="6113"/>
                  </a:lnTo>
                  <a:lnTo>
                    <a:pt x="15754" y="6436"/>
                  </a:lnTo>
                  <a:lnTo>
                    <a:pt x="15802" y="6759"/>
                  </a:lnTo>
                  <a:lnTo>
                    <a:pt x="15851" y="7141"/>
                  </a:lnTo>
                  <a:lnTo>
                    <a:pt x="15827" y="7494"/>
                  </a:lnTo>
                  <a:lnTo>
                    <a:pt x="15802" y="7905"/>
                  </a:lnTo>
                  <a:lnTo>
                    <a:pt x="15754" y="8287"/>
                  </a:lnTo>
                  <a:lnTo>
                    <a:pt x="15680" y="8611"/>
                  </a:lnTo>
                  <a:lnTo>
                    <a:pt x="15582" y="8934"/>
                  </a:lnTo>
                  <a:lnTo>
                    <a:pt x="15338" y="9522"/>
                  </a:lnTo>
                  <a:lnTo>
                    <a:pt x="15166" y="9816"/>
                  </a:lnTo>
                  <a:lnTo>
                    <a:pt x="14995" y="10080"/>
                  </a:lnTo>
                  <a:lnTo>
                    <a:pt x="14824" y="10315"/>
                  </a:lnTo>
                  <a:lnTo>
                    <a:pt x="14604" y="10491"/>
                  </a:lnTo>
                  <a:lnTo>
                    <a:pt x="14579" y="10580"/>
                  </a:lnTo>
                  <a:lnTo>
                    <a:pt x="14922" y="10668"/>
                  </a:lnTo>
                  <a:lnTo>
                    <a:pt x="15289" y="10697"/>
                  </a:lnTo>
                  <a:lnTo>
                    <a:pt x="15289" y="11256"/>
                  </a:lnTo>
                  <a:lnTo>
                    <a:pt x="15264" y="11344"/>
                  </a:lnTo>
                  <a:lnTo>
                    <a:pt x="15215" y="11461"/>
                  </a:lnTo>
                  <a:lnTo>
                    <a:pt x="15142" y="11549"/>
                  </a:lnTo>
                  <a:lnTo>
                    <a:pt x="15044" y="11638"/>
                  </a:lnTo>
                  <a:lnTo>
                    <a:pt x="14702" y="11843"/>
                  </a:lnTo>
                  <a:lnTo>
                    <a:pt x="14139" y="12108"/>
                  </a:lnTo>
                  <a:lnTo>
                    <a:pt x="14139" y="12901"/>
                  </a:lnTo>
                  <a:lnTo>
                    <a:pt x="14433" y="13078"/>
                  </a:lnTo>
                  <a:lnTo>
                    <a:pt x="16023" y="13930"/>
                  </a:lnTo>
                  <a:lnTo>
                    <a:pt x="16708" y="14312"/>
                  </a:lnTo>
                  <a:lnTo>
                    <a:pt x="17270" y="14635"/>
                  </a:lnTo>
                  <a:lnTo>
                    <a:pt x="17784" y="14958"/>
                  </a:lnTo>
                  <a:lnTo>
                    <a:pt x="18175" y="15252"/>
                  </a:lnTo>
                  <a:lnTo>
                    <a:pt x="18493" y="15517"/>
                  </a:lnTo>
                  <a:lnTo>
                    <a:pt x="18713" y="15752"/>
                  </a:lnTo>
                  <a:lnTo>
                    <a:pt x="18836" y="15899"/>
                  </a:lnTo>
                  <a:lnTo>
                    <a:pt x="18958" y="16104"/>
                  </a:lnTo>
                  <a:lnTo>
                    <a:pt x="19839" y="15987"/>
                  </a:lnTo>
                  <a:lnTo>
                    <a:pt x="20548" y="15899"/>
                  </a:lnTo>
                  <a:lnTo>
                    <a:pt x="21062" y="15781"/>
                  </a:lnTo>
                  <a:lnTo>
                    <a:pt x="21404" y="15693"/>
                  </a:lnTo>
                  <a:lnTo>
                    <a:pt x="21502" y="15634"/>
                  </a:lnTo>
                  <a:lnTo>
                    <a:pt x="21551" y="15576"/>
                  </a:lnTo>
                  <a:lnTo>
                    <a:pt x="21576" y="15517"/>
                  </a:lnTo>
                  <a:lnTo>
                    <a:pt x="21600" y="15429"/>
                  </a:lnTo>
                  <a:lnTo>
                    <a:pt x="21551" y="15076"/>
                  </a:lnTo>
                  <a:lnTo>
                    <a:pt x="21453" y="14459"/>
                  </a:lnTo>
                  <a:lnTo>
                    <a:pt x="21380" y="14136"/>
                  </a:lnTo>
                  <a:lnTo>
                    <a:pt x="21282" y="13783"/>
                  </a:lnTo>
                  <a:lnTo>
                    <a:pt x="21160" y="13489"/>
                  </a:lnTo>
                  <a:lnTo>
                    <a:pt x="21086" y="13371"/>
                  </a:lnTo>
                  <a:lnTo>
                    <a:pt x="20988" y="13254"/>
                  </a:lnTo>
                  <a:close/>
                  <a:moveTo>
                    <a:pt x="7192" y="13078"/>
                  </a:moveTo>
                  <a:lnTo>
                    <a:pt x="7461" y="12931"/>
                  </a:lnTo>
                  <a:lnTo>
                    <a:pt x="7461" y="12108"/>
                  </a:lnTo>
                  <a:lnTo>
                    <a:pt x="6898" y="11843"/>
                  </a:lnTo>
                  <a:lnTo>
                    <a:pt x="6727" y="11726"/>
                  </a:lnTo>
                  <a:lnTo>
                    <a:pt x="6580" y="11638"/>
                  </a:lnTo>
                  <a:lnTo>
                    <a:pt x="6458" y="11520"/>
                  </a:lnTo>
                  <a:lnTo>
                    <a:pt x="6385" y="11432"/>
                  </a:lnTo>
                  <a:lnTo>
                    <a:pt x="6336" y="11344"/>
                  </a:lnTo>
                  <a:lnTo>
                    <a:pt x="6311" y="11256"/>
                  </a:lnTo>
                  <a:lnTo>
                    <a:pt x="6311" y="10256"/>
                  </a:lnTo>
                  <a:lnTo>
                    <a:pt x="6385" y="10109"/>
                  </a:lnTo>
                  <a:lnTo>
                    <a:pt x="6482" y="9874"/>
                  </a:lnTo>
                  <a:lnTo>
                    <a:pt x="6262" y="9492"/>
                  </a:lnTo>
                  <a:lnTo>
                    <a:pt x="6091" y="9110"/>
                  </a:lnTo>
                  <a:lnTo>
                    <a:pt x="5846" y="8287"/>
                  </a:lnTo>
                  <a:lnTo>
                    <a:pt x="5798" y="7905"/>
                  </a:lnTo>
                  <a:lnTo>
                    <a:pt x="5773" y="7494"/>
                  </a:lnTo>
                  <a:lnTo>
                    <a:pt x="5773" y="7141"/>
                  </a:lnTo>
                  <a:lnTo>
                    <a:pt x="5798" y="6789"/>
                  </a:lnTo>
                  <a:lnTo>
                    <a:pt x="5846" y="6436"/>
                  </a:lnTo>
                  <a:lnTo>
                    <a:pt x="5920" y="6113"/>
                  </a:lnTo>
                  <a:lnTo>
                    <a:pt x="6018" y="5819"/>
                  </a:lnTo>
                  <a:lnTo>
                    <a:pt x="6140" y="5554"/>
                  </a:lnTo>
                  <a:lnTo>
                    <a:pt x="6067" y="4584"/>
                  </a:lnTo>
                  <a:lnTo>
                    <a:pt x="6018" y="3438"/>
                  </a:lnTo>
                  <a:lnTo>
                    <a:pt x="5846" y="3350"/>
                  </a:lnTo>
                  <a:lnTo>
                    <a:pt x="5626" y="3291"/>
                  </a:lnTo>
                  <a:lnTo>
                    <a:pt x="5284" y="3262"/>
                  </a:lnTo>
                  <a:lnTo>
                    <a:pt x="4868" y="3233"/>
                  </a:lnTo>
                  <a:lnTo>
                    <a:pt x="4550" y="3262"/>
                  </a:lnTo>
                  <a:lnTo>
                    <a:pt x="4256" y="3321"/>
                  </a:lnTo>
                  <a:lnTo>
                    <a:pt x="3963" y="3409"/>
                  </a:lnTo>
                  <a:lnTo>
                    <a:pt x="3718" y="3497"/>
                  </a:lnTo>
                  <a:lnTo>
                    <a:pt x="3302" y="3703"/>
                  </a:lnTo>
                  <a:lnTo>
                    <a:pt x="3156" y="3762"/>
                  </a:lnTo>
                  <a:lnTo>
                    <a:pt x="3009" y="3997"/>
                  </a:lnTo>
                  <a:lnTo>
                    <a:pt x="2935" y="4173"/>
                  </a:lnTo>
                  <a:lnTo>
                    <a:pt x="2862" y="4408"/>
                  </a:lnTo>
                  <a:lnTo>
                    <a:pt x="2789" y="4673"/>
                  </a:lnTo>
                  <a:lnTo>
                    <a:pt x="2715" y="5025"/>
                  </a:lnTo>
                  <a:lnTo>
                    <a:pt x="2715" y="5936"/>
                  </a:lnTo>
                  <a:lnTo>
                    <a:pt x="2764" y="6407"/>
                  </a:lnTo>
                  <a:lnTo>
                    <a:pt x="2838" y="6906"/>
                  </a:lnTo>
                  <a:lnTo>
                    <a:pt x="2764" y="6936"/>
                  </a:lnTo>
                  <a:lnTo>
                    <a:pt x="2691" y="7024"/>
                  </a:lnTo>
                  <a:lnTo>
                    <a:pt x="2593" y="7259"/>
                  </a:lnTo>
                  <a:lnTo>
                    <a:pt x="2569" y="7435"/>
                  </a:lnTo>
                  <a:lnTo>
                    <a:pt x="2569" y="7817"/>
                  </a:lnTo>
                  <a:lnTo>
                    <a:pt x="2593" y="8023"/>
                  </a:lnTo>
                  <a:lnTo>
                    <a:pt x="2642" y="8229"/>
                  </a:lnTo>
                  <a:lnTo>
                    <a:pt x="2789" y="8581"/>
                  </a:lnTo>
                  <a:lnTo>
                    <a:pt x="2887" y="8728"/>
                  </a:lnTo>
                  <a:lnTo>
                    <a:pt x="2960" y="8816"/>
                  </a:lnTo>
                  <a:lnTo>
                    <a:pt x="3058" y="8904"/>
                  </a:lnTo>
                  <a:lnTo>
                    <a:pt x="3156" y="8934"/>
                  </a:lnTo>
                  <a:lnTo>
                    <a:pt x="3229" y="8934"/>
                  </a:lnTo>
                  <a:lnTo>
                    <a:pt x="3253" y="9110"/>
                  </a:lnTo>
                  <a:lnTo>
                    <a:pt x="3327" y="9492"/>
                  </a:lnTo>
                  <a:lnTo>
                    <a:pt x="3449" y="9933"/>
                  </a:lnTo>
                  <a:lnTo>
                    <a:pt x="3523" y="10109"/>
                  </a:lnTo>
                  <a:lnTo>
                    <a:pt x="3596" y="10256"/>
                  </a:lnTo>
                  <a:lnTo>
                    <a:pt x="3596" y="11256"/>
                  </a:lnTo>
                  <a:lnTo>
                    <a:pt x="3571" y="11344"/>
                  </a:lnTo>
                  <a:lnTo>
                    <a:pt x="3523" y="11461"/>
                  </a:lnTo>
                  <a:lnTo>
                    <a:pt x="3449" y="11549"/>
                  </a:lnTo>
                  <a:lnTo>
                    <a:pt x="3351" y="11638"/>
                  </a:lnTo>
                  <a:lnTo>
                    <a:pt x="3009" y="11843"/>
                  </a:lnTo>
                  <a:lnTo>
                    <a:pt x="2422" y="12108"/>
                  </a:lnTo>
                  <a:lnTo>
                    <a:pt x="1688" y="12519"/>
                  </a:lnTo>
                  <a:lnTo>
                    <a:pt x="1027" y="12931"/>
                  </a:lnTo>
                  <a:lnTo>
                    <a:pt x="783" y="13107"/>
                  </a:lnTo>
                  <a:lnTo>
                    <a:pt x="612" y="13254"/>
                  </a:lnTo>
                  <a:lnTo>
                    <a:pt x="514" y="13371"/>
                  </a:lnTo>
                  <a:lnTo>
                    <a:pt x="440" y="13489"/>
                  </a:lnTo>
                  <a:lnTo>
                    <a:pt x="318" y="13783"/>
                  </a:lnTo>
                  <a:lnTo>
                    <a:pt x="220" y="14136"/>
                  </a:lnTo>
                  <a:lnTo>
                    <a:pt x="147" y="14459"/>
                  </a:lnTo>
                  <a:lnTo>
                    <a:pt x="49" y="15076"/>
                  </a:lnTo>
                  <a:lnTo>
                    <a:pt x="0" y="15429"/>
                  </a:lnTo>
                  <a:lnTo>
                    <a:pt x="24" y="15517"/>
                  </a:lnTo>
                  <a:lnTo>
                    <a:pt x="49" y="15576"/>
                  </a:lnTo>
                  <a:lnTo>
                    <a:pt x="196" y="15693"/>
                  </a:lnTo>
                  <a:lnTo>
                    <a:pt x="538" y="15781"/>
                  </a:lnTo>
                  <a:lnTo>
                    <a:pt x="1052" y="15899"/>
                  </a:lnTo>
                  <a:lnTo>
                    <a:pt x="1761" y="15987"/>
                  </a:lnTo>
                  <a:lnTo>
                    <a:pt x="2642" y="16104"/>
                  </a:lnTo>
                  <a:lnTo>
                    <a:pt x="2764" y="15899"/>
                  </a:lnTo>
                  <a:lnTo>
                    <a:pt x="2887" y="15752"/>
                  </a:lnTo>
                  <a:lnTo>
                    <a:pt x="3082" y="15546"/>
                  </a:lnTo>
                  <a:lnTo>
                    <a:pt x="3302" y="15340"/>
                  </a:lnTo>
                  <a:lnTo>
                    <a:pt x="3914" y="14900"/>
                  </a:lnTo>
                  <a:lnTo>
                    <a:pt x="4599" y="14459"/>
                  </a:lnTo>
                  <a:lnTo>
                    <a:pt x="5333" y="14047"/>
                  </a:lnTo>
                  <a:lnTo>
                    <a:pt x="6605" y="13371"/>
                  </a:lnTo>
                  <a:lnTo>
                    <a:pt x="7192" y="13078"/>
                  </a:lnTo>
                  <a:close/>
                  <a:moveTo>
                    <a:pt x="13992" y="14312"/>
                  </a:moveTo>
                  <a:lnTo>
                    <a:pt x="13674" y="14136"/>
                  </a:lnTo>
                  <a:lnTo>
                    <a:pt x="13430" y="13989"/>
                  </a:lnTo>
                  <a:lnTo>
                    <a:pt x="13258" y="13812"/>
                  </a:lnTo>
                  <a:lnTo>
                    <a:pt x="13136" y="13665"/>
                  </a:lnTo>
                  <a:lnTo>
                    <a:pt x="13063" y="13518"/>
                  </a:lnTo>
                  <a:lnTo>
                    <a:pt x="13014" y="13224"/>
                  </a:lnTo>
                  <a:lnTo>
                    <a:pt x="13014" y="11696"/>
                  </a:lnTo>
                  <a:lnTo>
                    <a:pt x="13087" y="11608"/>
                  </a:lnTo>
                  <a:lnTo>
                    <a:pt x="13136" y="11461"/>
                  </a:lnTo>
                  <a:lnTo>
                    <a:pt x="13258" y="11167"/>
                  </a:lnTo>
                  <a:lnTo>
                    <a:pt x="13356" y="10815"/>
                  </a:lnTo>
                  <a:lnTo>
                    <a:pt x="13454" y="10433"/>
                  </a:lnTo>
                  <a:lnTo>
                    <a:pt x="13576" y="9786"/>
                  </a:lnTo>
                  <a:lnTo>
                    <a:pt x="13625" y="9492"/>
                  </a:lnTo>
                  <a:lnTo>
                    <a:pt x="13748" y="9492"/>
                  </a:lnTo>
                  <a:lnTo>
                    <a:pt x="13894" y="9433"/>
                  </a:lnTo>
                  <a:lnTo>
                    <a:pt x="14041" y="9316"/>
                  </a:lnTo>
                  <a:lnTo>
                    <a:pt x="14188" y="9140"/>
                  </a:lnTo>
                  <a:lnTo>
                    <a:pt x="14335" y="8904"/>
                  </a:lnTo>
                  <a:lnTo>
                    <a:pt x="14457" y="8640"/>
                  </a:lnTo>
                  <a:lnTo>
                    <a:pt x="14653" y="7993"/>
                  </a:lnTo>
                  <a:lnTo>
                    <a:pt x="14702" y="7641"/>
                  </a:lnTo>
                  <a:lnTo>
                    <a:pt x="14726" y="7318"/>
                  </a:lnTo>
                  <a:lnTo>
                    <a:pt x="14702" y="6994"/>
                  </a:lnTo>
                  <a:lnTo>
                    <a:pt x="14653" y="6730"/>
                  </a:lnTo>
                  <a:lnTo>
                    <a:pt x="14579" y="6495"/>
                  </a:lnTo>
                  <a:lnTo>
                    <a:pt x="14506" y="6289"/>
                  </a:lnTo>
                  <a:lnTo>
                    <a:pt x="14408" y="6171"/>
                  </a:lnTo>
                  <a:lnTo>
                    <a:pt x="14286" y="6083"/>
                  </a:lnTo>
                  <a:lnTo>
                    <a:pt x="14310" y="5760"/>
                  </a:lnTo>
                  <a:lnTo>
                    <a:pt x="14359" y="4937"/>
                  </a:lnTo>
                  <a:lnTo>
                    <a:pt x="14433" y="3967"/>
                  </a:lnTo>
                  <a:lnTo>
                    <a:pt x="14482" y="3144"/>
                  </a:lnTo>
                  <a:lnTo>
                    <a:pt x="14457" y="2645"/>
                  </a:lnTo>
                  <a:lnTo>
                    <a:pt x="14408" y="2233"/>
                  </a:lnTo>
                  <a:lnTo>
                    <a:pt x="14286" y="1851"/>
                  </a:lnTo>
                  <a:lnTo>
                    <a:pt x="14139" y="1499"/>
                  </a:lnTo>
                  <a:lnTo>
                    <a:pt x="14041" y="1381"/>
                  </a:lnTo>
                  <a:lnTo>
                    <a:pt x="13943" y="1234"/>
                  </a:lnTo>
                  <a:lnTo>
                    <a:pt x="13821" y="1146"/>
                  </a:lnTo>
                  <a:lnTo>
                    <a:pt x="13528" y="970"/>
                  </a:lnTo>
                  <a:lnTo>
                    <a:pt x="13381" y="940"/>
                  </a:lnTo>
                  <a:lnTo>
                    <a:pt x="13210" y="911"/>
                  </a:lnTo>
                  <a:lnTo>
                    <a:pt x="13014" y="882"/>
                  </a:lnTo>
                  <a:lnTo>
                    <a:pt x="12769" y="529"/>
                  </a:lnTo>
                  <a:lnTo>
                    <a:pt x="12598" y="353"/>
                  </a:lnTo>
                  <a:lnTo>
                    <a:pt x="12378" y="235"/>
                  </a:lnTo>
                  <a:lnTo>
                    <a:pt x="12133" y="118"/>
                  </a:lnTo>
                  <a:lnTo>
                    <a:pt x="11815" y="59"/>
                  </a:lnTo>
                  <a:lnTo>
                    <a:pt x="11448" y="0"/>
                  </a:lnTo>
                  <a:lnTo>
                    <a:pt x="10788" y="0"/>
                  </a:lnTo>
                  <a:lnTo>
                    <a:pt x="10568" y="29"/>
                  </a:lnTo>
                  <a:lnTo>
                    <a:pt x="10152" y="118"/>
                  </a:lnTo>
                  <a:lnTo>
                    <a:pt x="9760" y="264"/>
                  </a:lnTo>
                  <a:lnTo>
                    <a:pt x="9418" y="441"/>
                  </a:lnTo>
                  <a:lnTo>
                    <a:pt x="9051" y="617"/>
                  </a:lnTo>
                  <a:lnTo>
                    <a:pt x="8708" y="764"/>
                  </a:lnTo>
                  <a:lnTo>
                    <a:pt x="8293" y="852"/>
                  </a:lnTo>
                  <a:lnTo>
                    <a:pt x="8097" y="882"/>
                  </a:lnTo>
                  <a:lnTo>
                    <a:pt x="7877" y="882"/>
                  </a:lnTo>
                  <a:lnTo>
                    <a:pt x="7681" y="940"/>
                  </a:lnTo>
                  <a:lnTo>
                    <a:pt x="7608" y="999"/>
                  </a:lnTo>
                  <a:lnTo>
                    <a:pt x="7510" y="1087"/>
                  </a:lnTo>
                  <a:lnTo>
                    <a:pt x="7461" y="1176"/>
                  </a:lnTo>
                  <a:lnTo>
                    <a:pt x="7388" y="1293"/>
                  </a:lnTo>
                  <a:lnTo>
                    <a:pt x="7290" y="1587"/>
                  </a:lnTo>
                  <a:lnTo>
                    <a:pt x="7216" y="1910"/>
                  </a:lnTo>
                  <a:lnTo>
                    <a:pt x="7167" y="2292"/>
                  </a:lnTo>
                  <a:lnTo>
                    <a:pt x="7143" y="2704"/>
                  </a:lnTo>
                  <a:lnTo>
                    <a:pt x="7143" y="3115"/>
                  </a:lnTo>
                  <a:lnTo>
                    <a:pt x="7167" y="4085"/>
                  </a:lnTo>
                  <a:lnTo>
                    <a:pt x="7241" y="5055"/>
                  </a:lnTo>
                  <a:lnTo>
                    <a:pt x="7290" y="5789"/>
                  </a:lnTo>
                  <a:lnTo>
                    <a:pt x="7314" y="6083"/>
                  </a:lnTo>
                  <a:lnTo>
                    <a:pt x="7192" y="6171"/>
                  </a:lnTo>
                  <a:lnTo>
                    <a:pt x="7094" y="6289"/>
                  </a:lnTo>
                  <a:lnTo>
                    <a:pt x="7021" y="6495"/>
                  </a:lnTo>
                  <a:lnTo>
                    <a:pt x="6947" y="6730"/>
                  </a:lnTo>
                  <a:lnTo>
                    <a:pt x="6898" y="6994"/>
                  </a:lnTo>
                  <a:lnTo>
                    <a:pt x="6898" y="7641"/>
                  </a:lnTo>
                  <a:lnTo>
                    <a:pt x="6947" y="7993"/>
                  </a:lnTo>
                  <a:lnTo>
                    <a:pt x="7143" y="8640"/>
                  </a:lnTo>
                  <a:lnTo>
                    <a:pt x="7265" y="8904"/>
                  </a:lnTo>
                  <a:lnTo>
                    <a:pt x="7412" y="9140"/>
                  </a:lnTo>
                  <a:lnTo>
                    <a:pt x="7559" y="9316"/>
                  </a:lnTo>
                  <a:lnTo>
                    <a:pt x="7706" y="9433"/>
                  </a:lnTo>
                  <a:lnTo>
                    <a:pt x="7852" y="9492"/>
                  </a:lnTo>
                  <a:lnTo>
                    <a:pt x="7975" y="9492"/>
                  </a:lnTo>
                  <a:lnTo>
                    <a:pt x="8024" y="9786"/>
                  </a:lnTo>
                  <a:lnTo>
                    <a:pt x="8146" y="10433"/>
                  </a:lnTo>
                  <a:lnTo>
                    <a:pt x="8244" y="10815"/>
                  </a:lnTo>
                  <a:lnTo>
                    <a:pt x="8342" y="11167"/>
                  </a:lnTo>
                  <a:lnTo>
                    <a:pt x="8464" y="11461"/>
                  </a:lnTo>
                  <a:lnTo>
                    <a:pt x="8513" y="11608"/>
                  </a:lnTo>
                  <a:lnTo>
                    <a:pt x="8586" y="11696"/>
                  </a:lnTo>
                  <a:lnTo>
                    <a:pt x="8586" y="13224"/>
                  </a:lnTo>
                  <a:lnTo>
                    <a:pt x="8537" y="13518"/>
                  </a:lnTo>
                  <a:lnTo>
                    <a:pt x="8464" y="13695"/>
                  </a:lnTo>
                  <a:lnTo>
                    <a:pt x="8342" y="13842"/>
                  </a:lnTo>
                  <a:lnTo>
                    <a:pt x="8170" y="13989"/>
                  </a:lnTo>
                  <a:lnTo>
                    <a:pt x="7926" y="14165"/>
                  </a:lnTo>
                  <a:lnTo>
                    <a:pt x="7608" y="14312"/>
                  </a:lnTo>
                  <a:lnTo>
                    <a:pt x="6654" y="14811"/>
                  </a:lnTo>
                  <a:lnTo>
                    <a:pt x="5480" y="15458"/>
                  </a:lnTo>
                  <a:lnTo>
                    <a:pt x="4892" y="15811"/>
                  </a:lnTo>
                  <a:lnTo>
                    <a:pt x="4379" y="16134"/>
                  </a:lnTo>
                  <a:lnTo>
                    <a:pt x="3963" y="16457"/>
                  </a:lnTo>
                  <a:lnTo>
                    <a:pt x="3792" y="16575"/>
                  </a:lnTo>
                  <a:lnTo>
                    <a:pt x="3547" y="16869"/>
                  </a:lnTo>
                  <a:lnTo>
                    <a:pt x="3425" y="17104"/>
                  </a:lnTo>
                  <a:lnTo>
                    <a:pt x="3327" y="17339"/>
                  </a:lnTo>
                  <a:lnTo>
                    <a:pt x="3229" y="17603"/>
                  </a:lnTo>
                  <a:lnTo>
                    <a:pt x="3058" y="18162"/>
                  </a:lnTo>
                  <a:lnTo>
                    <a:pt x="2911" y="18720"/>
                  </a:lnTo>
                  <a:lnTo>
                    <a:pt x="2813" y="19278"/>
                  </a:lnTo>
                  <a:lnTo>
                    <a:pt x="2764" y="19749"/>
                  </a:lnTo>
                  <a:lnTo>
                    <a:pt x="2715" y="20307"/>
                  </a:lnTo>
                  <a:lnTo>
                    <a:pt x="2715" y="20454"/>
                  </a:lnTo>
                  <a:lnTo>
                    <a:pt x="2764" y="20571"/>
                  </a:lnTo>
                  <a:lnTo>
                    <a:pt x="2862" y="20660"/>
                  </a:lnTo>
                  <a:lnTo>
                    <a:pt x="3009" y="20748"/>
                  </a:lnTo>
                  <a:lnTo>
                    <a:pt x="3400" y="20865"/>
                  </a:lnTo>
                  <a:lnTo>
                    <a:pt x="3963" y="20983"/>
                  </a:lnTo>
                  <a:lnTo>
                    <a:pt x="4672" y="21130"/>
                  </a:lnTo>
                  <a:lnTo>
                    <a:pt x="5553" y="21277"/>
                  </a:lnTo>
                  <a:lnTo>
                    <a:pt x="6629" y="21394"/>
                  </a:lnTo>
                  <a:lnTo>
                    <a:pt x="7852" y="21512"/>
                  </a:lnTo>
                  <a:lnTo>
                    <a:pt x="9247" y="21571"/>
                  </a:lnTo>
                  <a:lnTo>
                    <a:pt x="10812" y="21600"/>
                  </a:lnTo>
                  <a:lnTo>
                    <a:pt x="12353" y="21571"/>
                  </a:lnTo>
                  <a:lnTo>
                    <a:pt x="13748" y="21512"/>
                  </a:lnTo>
                  <a:lnTo>
                    <a:pt x="14971" y="21394"/>
                  </a:lnTo>
                  <a:lnTo>
                    <a:pt x="16047" y="21277"/>
                  </a:lnTo>
                  <a:lnTo>
                    <a:pt x="16928" y="21130"/>
                  </a:lnTo>
                  <a:lnTo>
                    <a:pt x="17662" y="20983"/>
                  </a:lnTo>
                  <a:lnTo>
                    <a:pt x="18200" y="20865"/>
                  </a:lnTo>
                  <a:lnTo>
                    <a:pt x="18591" y="20748"/>
                  </a:lnTo>
                  <a:lnTo>
                    <a:pt x="18738" y="20660"/>
                  </a:lnTo>
                  <a:lnTo>
                    <a:pt x="18836" y="20571"/>
                  </a:lnTo>
                  <a:lnTo>
                    <a:pt x="18885" y="20454"/>
                  </a:lnTo>
                  <a:lnTo>
                    <a:pt x="18885" y="20307"/>
                  </a:lnTo>
                  <a:lnTo>
                    <a:pt x="18836" y="19749"/>
                  </a:lnTo>
                  <a:lnTo>
                    <a:pt x="18787" y="19278"/>
                  </a:lnTo>
                  <a:lnTo>
                    <a:pt x="18689" y="18720"/>
                  </a:lnTo>
                  <a:lnTo>
                    <a:pt x="18542" y="18162"/>
                  </a:lnTo>
                  <a:lnTo>
                    <a:pt x="18371" y="17603"/>
                  </a:lnTo>
                  <a:lnTo>
                    <a:pt x="18273" y="17339"/>
                  </a:lnTo>
                  <a:lnTo>
                    <a:pt x="18175" y="17104"/>
                  </a:lnTo>
                  <a:lnTo>
                    <a:pt x="18053" y="16869"/>
                  </a:lnTo>
                  <a:lnTo>
                    <a:pt x="17808" y="16575"/>
                  </a:lnTo>
                  <a:lnTo>
                    <a:pt x="17637" y="16457"/>
                  </a:lnTo>
                  <a:lnTo>
                    <a:pt x="17221" y="16163"/>
                  </a:lnTo>
                  <a:lnTo>
                    <a:pt x="16708" y="15811"/>
                  </a:lnTo>
                  <a:lnTo>
                    <a:pt x="16145" y="15487"/>
                  </a:lnTo>
                  <a:lnTo>
                    <a:pt x="14946" y="14811"/>
                  </a:lnTo>
                  <a:lnTo>
                    <a:pt x="13992" y="14312"/>
                  </a:lnTo>
                  <a:close/>
                </a:path>
              </a:pathLst>
            </a:custGeom>
            <a:solidFill>
              <a:srgbClr val="55CF69"/>
            </a:solidFill>
            <a:ln w="12700" cap="flat">
              <a:noFill/>
              <a:miter lim="400000"/>
            </a:ln>
            <a:effectLst/>
          </p:spPr>
          <p:txBody>
            <a:bodyPr lIns="45700" tIns="45700" rIns="45700" bIns="45700"/>
            <a:lstStyle/>
            <a:p>
              <a:pPr defTabSz="913885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1600" kern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26030E8-39A6-4F47-8C78-6F9E7BB2972E}"/>
                </a:ext>
              </a:extLst>
            </p:cNvPr>
            <p:cNvSpPr txBox="1"/>
            <p:nvPr/>
          </p:nvSpPr>
          <p:spPr>
            <a:xfrm rot="20771653">
              <a:off x="1375896" y="1736092"/>
              <a:ext cx="1824512" cy="4672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456407">
                <a:lnSpc>
                  <a:spcPts val="3438"/>
                </a:lnSpc>
                <a:defRPr/>
              </a:pPr>
              <a:r>
                <a:rPr lang="zh-CN" altLang="en-US" sz="1600" kern="0" dirty="0">
                  <a:solidFill>
                    <a:srgbClr val="DBEFF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共享开放服务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D208AA1-A3F7-48A5-842B-07ABEAA871D3}"/>
              </a:ext>
            </a:extLst>
          </p:cNvPr>
          <p:cNvSpPr txBox="1"/>
          <p:nvPr/>
        </p:nvSpPr>
        <p:spPr>
          <a:xfrm>
            <a:off x="5204852" y="1982491"/>
            <a:ext cx="2805969" cy="4677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438"/>
              </a:lnSpc>
            </a:pPr>
            <a:r>
              <a:rPr lang="zh-CN" altLang="en-US" sz="1600" dirty="0">
                <a:solidFill>
                  <a:srgbClr val="DBEFF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统一管控服务</a:t>
            </a:r>
          </a:p>
        </p:txBody>
      </p:sp>
      <p:grpSp>
        <p:nvGrpSpPr>
          <p:cNvPr id="8" name="组合 53">
            <a:extLst>
              <a:ext uri="{FF2B5EF4-FFF2-40B4-BE49-F238E27FC236}">
                <a16:creationId xmlns:a16="http://schemas.microsoft.com/office/drawing/2014/main" id="{DCA8A95E-080C-4E5E-95FE-0BA4C3C21CED}"/>
              </a:ext>
            </a:extLst>
          </p:cNvPr>
          <p:cNvGrpSpPr>
            <a:grpSpLocks/>
          </p:cNvGrpSpPr>
          <p:nvPr/>
        </p:nvGrpSpPr>
        <p:grpSpPr bwMode="auto">
          <a:xfrm rot="-190728">
            <a:off x="8353416" y="2120585"/>
            <a:ext cx="3108623" cy="1016425"/>
            <a:chOff x="8790159" y="1459580"/>
            <a:chExt cx="3110698" cy="10176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D5831B1-DFB3-4A67-BB0D-5803F9AE36D0}"/>
                </a:ext>
              </a:extLst>
            </p:cNvPr>
            <p:cNvSpPr/>
            <p:nvPr/>
          </p:nvSpPr>
          <p:spPr>
            <a:xfrm rot="1090076">
              <a:off x="8790159" y="1459580"/>
              <a:ext cx="320806" cy="43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8" y="6360"/>
                  </a:moveTo>
                  <a:cubicBezTo>
                    <a:pt x="9188" y="6360"/>
                    <a:pt x="9188" y="6360"/>
                    <a:pt x="9188" y="6360"/>
                  </a:cubicBezTo>
                  <a:cubicBezTo>
                    <a:pt x="9188" y="5880"/>
                    <a:pt x="8543" y="5400"/>
                    <a:pt x="7899" y="5280"/>
                  </a:cubicBezTo>
                  <a:cubicBezTo>
                    <a:pt x="7899" y="5160"/>
                    <a:pt x="7899" y="5160"/>
                    <a:pt x="7899" y="5160"/>
                  </a:cubicBezTo>
                  <a:cubicBezTo>
                    <a:pt x="7899" y="4440"/>
                    <a:pt x="7254" y="3960"/>
                    <a:pt x="6448" y="3960"/>
                  </a:cubicBezTo>
                  <a:cubicBezTo>
                    <a:pt x="5964" y="3960"/>
                    <a:pt x="5964" y="3960"/>
                    <a:pt x="5964" y="3960"/>
                  </a:cubicBezTo>
                  <a:cubicBezTo>
                    <a:pt x="5642" y="480"/>
                    <a:pt x="5642" y="480"/>
                    <a:pt x="5642" y="480"/>
                  </a:cubicBezTo>
                  <a:cubicBezTo>
                    <a:pt x="5642" y="240"/>
                    <a:pt x="5481" y="0"/>
                    <a:pt x="5319" y="0"/>
                  </a:cubicBezTo>
                  <a:cubicBezTo>
                    <a:pt x="5158" y="0"/>
                    <a:pt x="4997" y="240"/>
                    <a:pt x="4997" y="480"/>
                  </a:cubicBezTo>
                  <a:cubicBezTo>
                    <a:pt x="4836" y="3960"/>
                    <a:pt x="4836" y="3960"/>
                    <a:pt x="4836" y="3960"/>
                  </a:cubicBezTo>
                  <a:cubicBezTo>
                    <a:pt x="4352" y="3960"/>
                    <a:pt x="4352" y="3960"/>
                    <a:pt x="4352" y="3960"/>
                  </a:cubicBezTo>
                  <a:cubicBezTo>
                    <a:pt x="3546" y="3960"/>
                    <a:pt x="2740" y="4440"/>
                    <a:pt x="2740" y="5160"/>
                  </a:cubicBezTo>
                  <a:cubicBezTo>
                    <a:pt x="2740" y="5280"/>
                    <a:pt x="2740" y="5280"/>
                    <a:pt x="2740" y="5280"/>
                  </a:cubicBezTo>
                  <a:cubicBezTo>
                    <a:pt x="2096" y="5400"/>
                    <a:pt x="1612" y="5880"/>
                    <a:pt x="1612" y="6360"/>
                  </a:cubicBezTo>
                  <a:cubicBezTo>
                    <a:pt x="1612" y="6360"/>
                    <a:pt x="1612" y="6360"/>
                    <a:pt x="1612" y="6360"/>
                  </a:cubicBezTo>
                  <a:cubicBezTo>
                    <a:pt x="645" y="6360"/>
                    <a:pt x="0" y="6840"/>
                    <a:pt x="0" y="7440"/>
                  </a:cubicBezTo>
                  <a:cubicBezTo>
                    <a:pt x="0" y="20760"/>
                    <a:pt x="0" y="20760"/>
                    <a:pt x="0" y="20760"/>
                  </a:cubicBezTo>
                  <a:cubicBezTo>
                    <a:pt x="0" y="21120"/>
                    <a:pt x="484" y="21480"/>
                    <a:pt x="1128" y="21480"/>
                  </a:cubicBezTo>
                  <a:cubicBezTo>
                    <a:pt x="2901" y="21480"/>
                    <a:pt x="2901" y="21480"/>
                    <a:pt x="2901" y="21480"/>
                  </a:cubicBezTo>
                  <a:cubicBezTo>
                    <a:pt x="3063" y="21480"/>
                    <a:pt x="3063" y="21480"/>
                    <a:pt x="3063" y="21480"/>
                  </a:cubicBezTo>
                  <a:cubicBezTo>
                    <a:pt x="4030" y="21480"/>
                    <a:pt x="4030" y="21480"/>
                    <a:pt x="4030" y="21480"/>
                  </a:cubicBezTo>
                  <a:cubicBezTo>
                    <a:pt x="4030" y="18840"/>
                    <a:pt x="4030" y="18840"/>
                    <a:pt x="4030" y="18840"/>
                  </a:cubicBezTo>
                  <a:cubicBezTo>
                    <a:pt x="4030" y="18720"/>
                    <a:pt x="4030" y="18720"/>
                    <a:pt x="4191" y="18720"/>
                  </a:cubicBezTo>
                  <a:cubicBezTo>
                    <a:pt x="6448" y="18720"/>
                    <a:pt x="6448" y="18720"/>
                    <a:pt x="6448" y="18720"/>
                  </a:cubicBezTo>
                  <a:cubicBezTo>
                    <a:pt x="6609" y="18720"/>
                    <a:pt x="6609" y="18720"/>
                    <a:pt x="6609" y="18840"/>
                  </a:cubicBezTo>
                  <a:cubicBezTo>
                    <a:pt x="6609" y="21480"/>
                    <a:pt x="6609" y="21480"/>
                    <a:pt x="6609" y="21480"/>
                  </a:cubicBezTo>
                  <a:cubicBezTo>
                    <a:pt x="7576" y="21480"/>
                    <a:pt x="7576" y="21480"/>
                    <a:pt x="7576" y="21480"/>
                  </a:cubicBezTo>
                  <a:cubicBezTo>
                    <a:pt x="7737" y="21480"/>
                    <a:pt x="7737" y="21480"/>
                    <a:pt x="7737" y="21480"/>
                  </a:cubicBezTo>
                  <a:cubicBezTo>
                    <a:pt x="9672" y="21480"/>
                    <a:pt x="9672" y="21480"/>
                    <a:pt x="9672" y="21480"/>
                  </a:cubicBezTo>
                  <a:cubicBezTo>
                    <a:pt x="10155" y="21480"/>
                    <a:pt x="10639" y="21120"/>
                    <a:pt x="10639" y="20760"/>
                  </a:cubicBezTo>
                  <a:cubicBezTo>
                    <a:pt x="10639" y="7440"/>
                    <a:pt x="10639" y="7440"/>
                    <a:pt x="10639" y="7440"/>
                  </a:cubicBezTo>
                  <a:cubicBezTo>
                    <a:pt x="10639" y="6840"/>
                    <a:pt x="9994" y="6360"/>
                    <a:pt x="9188" y="6360"/>
                  </a:cubicBezTo>
                  <a:close/>
                  <a:moveTo>
                    <a:pt x="7737" y="17040"/>
                  </a:moveTo>
                  <a:cubicBezTo>
                    <a:pt x="2901" y="17040"/>
                    <a:pt x="2901" y="17040"/>
                    <a:pt x="2901" y="17040"/>
                  </a:cubicBezTo>
                  <a:cubicBezTo>
                    <a:pt x="2579" y="17040"/>
                    <a:pt x="2257" y="16800"/>
                    <a:pt x="2257" y="16560"/>
                  </a:cubicBezTo>
                  <a:cubicBezTo>
                    <a:pt x="2257" y="16320"/>
                    <a:pt x="2579" y="16080"/>
                    <a:pt x="2901" y="16080"/>
                  </a:cubicBezTo>
                  <a:cubicBezTo>
                    <a:pt x="7737" y="16080"/>
                    <a:pt x="7737" y="16080"/>
                    <a:pt x="7737" y="16080"/>
                  </a:cubicBezTo>
                  <a:cubicBezTo>
                    <a:pt x="8060" y="16080"/>
                    <a:pt x="8382" y="16320"/>
                    <a:pt x="8382" y="16560"/>
                  </a:cubicBezTo>
                  <a:cubicBezTo>
                    <a:pt x="8382" y="16800"/>
                    <a:pt x="8060" y="17040"/>
                    <a:pt x="7737" y="17040"/>
                  </a:cubicBezTo>
                  <a:close/>
                  <a:moveTo>
                    <a:pt x="7737" y="14880"/>
                  </a:moveTo>
                  <a:cubicBezTo>
                    <a:pt x="2901" y="14880"/>
                    <a:pt x="2901" y="14880"/>
                    <a:pt x="2901" y="14880"/>
                  </a:cubicBezTo>
                  <a:cubicBezTo>
                    <a:pt x="2579" y="14880"/>
                    <a:pt x="2257" y="14640"/>
                    <a:pt x="2257" y="14400"/>
                  </a:cubicBezTo>
                  <a:cubicBezTo>
                    <a:pt x="2257" y="14160"/>
                    <a:pt x="2579" y="13920"/>
                    <a:pt x="2901" y="13920"/>
                  </a:cubicBezTo>
                  <a:cubicBezTo>
                    <a:pt x="7737" y="13920"/>
                    <a:pt x="7737" y="13920"/>
                    <a:pt x="7737" y="13920"/>
                  </a:cubicBezTo>
                  <a:cubicBezTo>
                    <a:pt x="8060" y="13920"/>
                    <a:pt x="8382" y="14160"/>
                    <a:pt x="8382" y="14400"/>
                  </a:cubicBezTo>
                  <a:cubicBezTo>
                    <a:pt x="8382" y="14640"/>
                    <a:pt x="8060" y="14880"/>
                    <a:pt x="7737" y="14880"/>
                  </a:cubicBezTo>
                  <a:close/>
                  <a:moveTo>
                    <a:pt x="7737" y="12720"/>
                  </a:moveTo>
                  <a:cubicBezTo>
                    <a:pt x="2901" y="12720"/>
                    <a:pt x="2901" y="12720"/>
                    <a:pt x="2901" y="12720"/>
                  </a:cubicBezTo>
                  <a:cubicBezTo>
                    <a:pt x="2579" y="12720"/>
                    <a:pt x="2257" y="12480"/>
                    <a:pt x="2257" y="12240"/>
                  </a:cubicBezTo>
                  <a:cubicBezTo>
                    <a:pt x="2257" y="12000"/>
                    <a:pt x="2579" y="11880"/>
                    <a:pt x="2901" y="11880"/>
                  </a:cubicBezTo>
                  <a:cubicBezTo>
                    <a:pt x="7737" y="11880"/>
                    <a:pt x="7737" y="11880"/>
                    <a:pt x="7737" y="11880"/>
                  </a:cubicBezTo>
                  <a:cubicBezTo>
                    <a:pt x="8060" y="11880"/>
                    <a:pt x="8382" y="12000"/>
                    <a:pt x="8382" y="12240"/>
                  </a:cubicBezTo>
                  <a:cubicBezTo>
                    <a:pt x="8382" y="12480"/>
                    <a:pt x="8060" y="12720"/>
                    <a:pt x="7737" y="12720"/>
                  </a:cubicBezTo>
                  <a:close/>
                  <a:moveTo>
                    <a:pt x="7737" y="10560"/>
                  </a:moveTo>
                  <a:cubicBezTo>
                    <a:pt x="2901" y="10560"/>
                    <a:pt x="2901" y="10560"/>
                    <a:pt x="2901" y="10560"/>
                  </a:cubicBezTo>
                  <a:cubicBezTo>
                    <a:pt x="2579" y="10560"/>
                    <a:pt x="2257" y="10320"/>
                    <a:pt x="2257" y="10080"/>
                  </a:cubicBezTo>
                  <a:cubicBezTo>
                    <a:pt x="2257" y="9840"/>
                    <a:pt x="2579" y="9720"/>
                    <a:pt x="2901" y="9720"/>
                  </a:cubicBezTo>
                  <a:cubicBezTo>
                    <a:pt x="7737" y="9720"/>
                    <a:pt x="7737" y="9720"/>
                    <a:pt x="7737" y="9720"/>
                  </a:cubicBezTo>
                  <a:cubicBezTo>
                    <a:pt x="8060" y="9720"/>
                    <a:pt x="8382" y="9840"/>
                    <a:pt x="8382" y="10080"/>
                  </a:cubicBezTo>
                  <a:cubicBezTo>
                    <a:pt x="8382" y="10320"/>
                    <a:pt x="8060" y="10560"/>
                    <a:pt x="7737" y="10560"/>
                  </a:cubicBezTo>
                  <a:close/>
                  <a:moveTo>
                    <a:pt x="7737" y="8400"/>
                  </a:moveTo>
                  <a:cubicBezTo>
                    <a:pt x="2901" y="8400"/>
                    <a:pt x="2901" y="8400"/>
                    <a:pt x="2901" y="8400"/>
                  </a:cubicBezTo>
                  <a:cubicBezTo>
                    <a:pt x="2579" y="8400"/>
                    <a:pt x="2257" y="8160"/>
                    <a:pt x="2257" y="7920"/>
                  </a:cubicBezTo>
                  <a:cubicBezTo>
                    <a:pt x="2257" y="7680"/>
                    <a:pt x="2579" y="7560"/>
                    <a:pt x="2901" y="7560"/>
                  </a:cubicBezTo>
                  <a:cubicBezTo>
                    <a:pt x="7737" y="7560"/>
                    <a:pt x="7737" y="7560"/>
                    <a:pt x="7737" y="7560"/>
                  </a:cubicBezTo>
                  <a:cubicBezTo>
                    <a:pt x="8060" y="7560"/>
                    <a:pt x="8382" y="7680"/>
                    <a:pt x="8382" y="7920"/>
                  </a:cubicBezTo>
                  <a:cubicBezTo>
                    <a:pt x="8382" y="8160"/>
                    <a:pt x="8060" y="8400"/>
                    <a:pt x="7737" y="8400"/>
                  </a:cubicBezTo>
                  <a:close/>
                  <a:moveTo>
                    <a:pt x="20633" y="10560"/>
                  </a:moveTo>
                  <a:cubicBezTo>
                    <a:pt x="13379" y="10560"/>
                    <a:pt x="13379" y="10560"/>
                    <a:pt x="13379" y="10560"/>
                  </a:cubicBezTo>
                  <a:cubicBezTo>
                    <a:pt x="12734" y="10560"/>
                    <a:pt x="12251" y="10920"/>
                    <a:pt x="12251" y="11280"/>
                  </a:cubicBezTo>
                  <a:cubicBezTo>
                    <a:pt x="12251" y="20880"/>
                    <a:pt x="12251" y="20880"/>
                    <a:pt x="12251" y="20880"/>
                  </a:cubicBezTo>
                  <a:cubicBezTo>
                    <a:pt x="12251" y="21240"/>
                    <a:pt x="12734" y="21600"/>
                    <a:pt x="13379" y="21600"/>
                  </a:cubicBezTo>
                  <a:cubicBezTo>
                    <a:pt x="17893" y="21600"/>
                    <a:pt x="17893" y="21600"/>
                    <a:pt x="17893" y="21600"/>
                  </a:cubicBezTo>
                  <a:cubicBezTo>
                    <a:pt x="17893" y="19560"/>
                    <a:pt x="17893" y="19560"/>
                    <a:pt x="17893" y="19560"/>
                  </a:cubicBezTo>
                  <a:cubicBezTo>
                    <a:pt x="17893" y="19440"/>
                    <a:pt x="18054" y="19200"/>
                    <a:pt x="18376" y="19200"/>
                  </a:cubicBezTo>
                  <a:cubicBezTo>
                    <a:pt x="19666" y="19200"/>
                    <a:pt x="19666" y="19200"/>
                    <a:pt x="19666" y="19200"/>
                  </a:cubicBezTo>
                  <a:cubicBezTo>
                    <a:pt x="19988" y="19200"/>
                    <a:pt x="20149" y="19440"/>
                    <a:pt x="20149" y="19560"/>
                  </a:cubicBezTo>
                  <a:cubicBezTo>
                    <a:pt x="20149" y="21600"/>
                    <a:pt x="20149" y="21600"/>
                    <a:pt x="20149" y="21600"/>
                  </a:cubicBezTo>
                  <a:cubicBezTo>
                    <a:pt x="20633" y="21600"/>
                    <a:pt x="20633" y="21600"/>
                    <a:pt x="20633" y="21600"/>
                  </a:cubicBezTo>
                  <a:cubicBezTo>
                    <a:pt x="21116" y="21600"/>
                    <a:pt x="21600" y="21240"/>
                    <a:pt x="21600" y="20880"/>
                  </a:cubicBezTo>
                  <a:cubicBezTo>
                    <a:pt x="21600" y="11280"/>
                    <a:pt x="21600" y="11280"/>
                    <a:pt x="21600" y="11280"/>
                  </a:cubicBezTo>
                  <a:cubicBezTo>
                    <a:pt x="21600" y="10920"/>
                    <a:pt x="21116" y="10560"/>
                    <a:pt x="20633" y="10560"/>
                  </a:cubicBezTo>
                  <a:close/>
                  <a:moveTo>
                    <a:pt x="16281" y="19920"/>
                  </a:moveTo>
                  <a:cubicBezTo>
                    <a:pt x="16281" y="20040"/>
                    <a:pt x="16119" y="20160"/>
                    <a:pt x="15797" y="20160"/>
                  </a:cubicBezTo>
                  <a:cubicBezTo>
                    <a:pt x="14507" y="20160"/>
                    <a:pt x="14507" y="20160"/>
                    <a:pt x="14507" y="20160"/>
                  </a:cubicBezTo>
                  <a:cubicBezTo>
                    <a:pt x="14185" y="20160"/>
                    <a:pt x="14024" y="20040"/>
                    <a:pt x="14024" y="19920"/>
                  </a:cubicBezTo>
                  <a:cubicBezTo>
                    <a:pt x="14024" y="19440"/>
                    <a:pt x="14024" y="19440"/>
                    <a:pt x="14024" y="19440"/>
                  </a:cubicBezTo>
                  <a:cubicBezTo>
                    <a:pt x="14024" y="19320"/>
                    <a:pt x="14185" y="19200"/>
                    <a:pt x="14507" y="19200"/>
                  </a:cubicBezTo>
                  <a:cubicBezTo>
                    <a:pt x="15797" y="19200"/>
                    <a:pt x="15797" y="19200"/>
                    <a:pt x="15797" y="19200"/>
                  </a:cubicBezTo>
                  <a:cubicBezTo>
                    <a:pt x="16119" y="19200"/>
                    <a:pt x="16281" y="19320"/>
                    <a:pt x="16281" y="19440"/>
                  </a:cubicBezTo>
                  <a:lnTo>
                    <a:pt x="16281" y="19920"/>
                  </a:lnTo>
                  <a:close/>
                  <a:moveTo>
                    <a:pt x="16281" y="18000"/>
                  </a:moveTo>
                  <a:cubicBezTo>
                    <a:pt x="16281" y="18240"/>
                    <a:pt x="16119" y="18360"/>
                    <a:pt x="15797" y="18360"/>
                  </a:cubicBezTo>
                  <a:cubicBezTo>
                    <a:pt x="14507" y="18360"/>
                    <a:pt x="14507" y="18360"/>
                    <a:pt x="14507" y="18360"/>
                  </a:cubicBezTo>
                  <a:cubicBezTo>
                    <a:pt x="14185" y="18360"/>
                    <a:pt x="14024" y="18240"/>
                    <a:pt x="14024" y="18000"/>
                  </a:cubicBezTo>
                  <a:cubicBezTo>
                    <a:pt x="14024" y="17640"/>
                    <a:pt x="14024" y="17640"/>
                    <a:pt x="14024" y="17640"/>
                  </a:cubicBezTo>
                  <a:cubicBezTo>
                    <a:pt x="14024" y="17520"/>
                    <a:pt x="14185" y="17280"/>
                    <a:pt x="14507" y="17280"/>
                  </a:cubicBezTo>
                  <a:cubicBezTo>
                    <a:pt x="15797" y="17280"/>
                    <a:pt x="15797" y="17280"/>
                    <a:pt x="15797" y="17280"/>
                  </a:cubicBezTo>
                  <a:cubicBezTo>
                    <a:pt x="16119" y="17280"/>
                    <a:pt x="16281" y="17520"/>
                    <a:pt x="16281" y="17640"/>
                  </a:cubicBezTo>
                  <a:lnTo>
                    <a:pt x="16281" y="18000"/>
                  </a:lnTo>
                  <a:close/>
                  <a:moveTo>
                    <a:pt x="16281" y="16200"/>
                  </a:moveTo>
                  <a:cubicBezTo>
                    <a:pt x="16281" y="16440"/>
                    <a:pt x="16119" y="16560"/>
                    <a:pt x="15797" y="16560"/>
                  </a:cubicBezTo>
                  <a:cubicBezTo>
                    <a:pt x="14507" y="16560"/>
                    <a:pt x="14507" y="16560"/>
                    <a:pt x="14507" y="16560"/>
                  </a:cubicBezTo>
                  <a:cubicBezTo>
                    <a:pt x="14185" y="16560"/>
                    <a:pt x="14024" y="16440"/>
                    <a:pt x="14024" y="16200"/>
                  </a:cubicBezTo>
                  <a:cubicBezTo>
                    <a:pt x="14024" y="15840"/>
                    <a:pt x="14024" y="15840"/>
                    <a:pt x="14024" y="15840"/>
                  </a:cubicBezTo>
                  <a:cubicBezTo>
                    <a:pt x="14024" y="15600"/>
                    <a:pt x="14185" y="15480"/>
                    <a:pt x="14507" y="15480"/>
                  </a:cubicBezTo>
                  <a:cubicBezTo>
                    <a:pt x="15797" y="15480"/>
                    <a:pt x="15797" y="15480"/>
                    <a:pt x="15797" y="15480"/>
                  </a:cubicBezTo>
                  <a:cubicBezTo>
                    <a:pt x="16119" y="15480"/>
                    <a:pt x="16281" y="15600"/>
                    <a:pt x="16281" y="15840"/>
                  </a:cubicBezTo>
                  <a:lnTo>
                    <a:pt x="16281" y="16200"/>
                  </a:lnTo>
                  <a:close/>
                  <a:moveTo>
                    <a:pt x="16281" y="14400"/>
                  </a:moveTo>
                  <a:cubicBezTo>
                    <a:pt x="16281" y="14520"/>
                    <a:pt x="16119" y="14640"/>
                    <a:pt x="15797" y="14640"/>
                  </a:cubicBezTo>
                  <a:cubicBezTo>
                    <a:pt x="14507" y="14640"/>
                    <a:pt x="14507" y="14640"/>
                    <a:pt x="14507" y="14640"/>
                  </a:cubicBezTo>
                  <a:cubicBezTo>
                    <a:pt x="14185" y="14640"/>
                    <a:pt x="14024" y="14520"/>
                    <a:pt x="14024" y="14400"/>
                  </a:cubicBezTo>
                  <a:cubicBezTo>
                    <a:pt x="14024" y="13920"/>
                    <a:pt x="14024" y="13920"/>
                    <a:pt x="14024" y="13920"/>
                  </a:cubicBezTo>
                  <a:cubicBezTo>
                    <a:pt x="14024" y="13800"/>
                    <a:pt x="14185" y="13680"/>
                    <a:pt x="14507" y="13680"/>
                  </a:cubicBezTo>
                  <a:cubicBezTo>
                    <a:pt x="15797" y="13680"/>
                    <a:pt x="15797" y="13680"/>
                    <a:pt x="15797" y="13680"/>
                  </a:cubicBezTo>
                  <a:cubicBezTo>
                    <a:pt x="16119" y="13680"/>
                    <a:pt x="16281" y="13800"/>
                    <a:pt x="16281" y="13920"/>
                  </a:cubicBezTo>
                  <a:lnTo>
                    <a:pt x="16281" y="14400"/>
                  </a:lnTo>
                  <a:close/>
                  <a:moveTo>
                    <a:pt x="16281" y="12600"/>
                  </a:moveTo>
                  <a:cubicBezTo>
                    <a:pt x="16281" y="12720"/>
                    <a:pt x="16119" y="12840"/>
                    <a:pt x="15797" y="12840"/>
                  </a:cubicBezTo>
                  <a:cubicBezTo>
                    <a:pt x="14507" y="12840"/>
                    <a:pt x="14507" y="12840"/>
                    <a:pt x="14507" y="12840"/>
                  </a:cubicBezTo>
                  <a:cubicBezTo>
                    <a:pt x="14185" y="12840"/>
                    <a:pt x="14024" y="12720"/>
                    <a:pt x="14024" y="12600"/>
                  </a:cubicBezTo>
                  <a:cubicBezTo>
                    <a:pt x="14024" y="12120"/>
                    <a:pt x="14024" y="12120"/>
                    <a:pt x="14024" y="12120"/>
                  </a:cubicBezTo>
                  <a:cubicBezTo>
                    <a:pt x="14024" y="12000"/>
                    <a:pt x="14185" y="11880"/>
                    <a:pt x="14507" y="11880"/>
                  </a:cubicBezTo>
                  <a:cubicBezTo>
                    <a:pt x="15797" y="11880"/>
                    <a:pt x="15797" y="11880"/>
                    <a:pt x="15797" y="11880"/>
                  </a:cubicBezTo>
                  <a:cubicBezTo>
                    <a:pt x="16119" y="11880"/>
                    <a:pt x="16281" y="12000"/>
                    <a:pt x="16281" y="12120"/>
                  </a:cubicBezTo>
                  <a:lnTo>
                    <a:pt x="16281" y="12600"/>
                  </a:lnTo>
                  <a:close/>
                  <a:moveTo>
                    <a:pt x="19988" y="18000"/>
                  </a:moveTo>
                  <a:cubicBezTo>
                    <a:pt x="19988" y="18240"/>
                    <a:pt x="19666" y="18360"/>
                    <a:pt x="19504" y="18360"/>
                  </a:cubicBezTo>
                  <a:cubicBezTo>
                    <a:pt x="18054" y="18360"/>
                    <a:pt x="18054" y="18360"/>
                    <a:pt x="18054" y="18360"/>
                  </a:cubicBezTo>
                  <a:cubicBezTo>
                    <a:pt x="17893" y="18360"/>
                    <a:pt x="17731" y="18240"/>
                    <a:pt x="17731" y="18000"/>
                  </a:cubicBezTo>
                  <a:cubicBezTo>
                    <a:pt x="17731" y="17640"/>
                    <a:pt x="17731" y="17640"/>
                    <a:pt x="17731" y="17640"/>
                  </a:cubicBezTo>
                  <a:cubicBezTo>
                    <a:pt x="17731" y="17520"/>
                    <a:pt x="17893" y="17280"/>
                    <a:pt x="18054" y="17280"/>
                  </a:cubicBezTo>
                  <a:cubicBezTo>
                    <a:pt x="19504" y="17280"/>
                    <a:pt x="19504" y="17280"/>
                    <a:pt x="19504" y="17280"/>
                  </a:cubicBezTo>
                  <a:cubicBezTo>
                    <a:pt x="19666" y="17280"/>
                    <a:pt x="19988" y="17520"/>
                    <a:pt x="19988" y="17640"/>
                  </a:cubicBezTo>
                  <a:lnTo>
                    <a:pt x="19988" y="18000"/>
                  </a:lnTo>
                  <a:close/>
                  <a:moveTo>
                    <a:pt x="19988" y="16200"/>
                  </a:moveTo>
                  <a:cubicBezTo>
                    <a:pt x="19988" y="16440"/>
                    <a:pt x="19666" y="16560"/>
                    <a:pt x="19504" y="16560"/>
                  </a:cubicBezTo>
                  <a:cubicBezTo>
                    <a:pt x="18054" y="16560"/>
                    <a:pt x="18054" y="16560"/>
                    <a:pt x="18054" y="16560"/>
                  </a:cubicBezTo>
                  <a:cubicBezTo>
                    <a:pt x="17893" y="16560"/>
                    <a:pt x="17731" y="16440"/>
                    <a:pt x="17731" y="16200"/>
                  </a:cubicBezTo>
                  <a:cubicBezTo>
                    <a:pt x="17731" y="15840"/>
                    <a:pt x="17731" y="15840"/>
                    <a:pt x="17731" y="15840"/>
                  </a:cubicBezTo>
                  <a:cubicBezTo>
                    <a:pt x="17731" y="15600"/>
                    <a:pt x="17893" y="15480"/>
                    <a:pt x="18054" y="15480"/>
                  </a:cubicBezTo>
                  <a:cubicBezTo>
                    <a:pt x="19504" y="15480"/>
                    <a:pt x="19504" y="15480"/>
                    <a:pt x="19504" y="15480"/>
                  </a:cubicBezTo>
                  <a:cubicBezTo>
                    <a:pt x="19666" y="15480"/>
                    <a:pt x="19988" y="15600"/>
                    <a:pt x="19988" y="15840"/>
                  </a:cubicBezTo>
                  <a:lnTo>
                    <a:pt x="19988" y="16200"/>
                  </a:lnTo>
                  <a:close/>
                  <a:moveTo>
                    <a:pt x="19988" y="14400"/>
                  </a:moveTo>
                  <a:cubicBezTo>
                    <a:pt x="19988" y="14520"/>
                    <a:pt x="19666" y="14640"/>
                    <a:pt x="19504" y="14640"/>
                  </a:cubicBezTo>
                  <a:cubicBezTo>
                    <a:pt x="18054" y="14640"/>
                    <a:pt x="18054" y="14640"/>
                    <a:pt x="18054" y="14640"/>
                  </a:cubicBezTo>
                  <a:cubicBezTo>
                    <a:pt x="17893" y="14640"/>
                    <a:pt x="17731" y="14520"/>
                    <a:pt x="17731" y="14400"/>
                  </a:cubicBezTo>
                  <a:cubicBezTo>
                    <a:pt x="17731" y="13920"/>
                    <a:pt x="17731" y="13920"/>
                    <a:pt x="17731" y="13920"/>
                  </a:cubicBezTo>
                  <a:cubicBezTo>
                    <a:pt x="17731" y="13800"/>
                    <a:pt x="17893" y="13680"/>
                    <a:pt x="18054" y="13680"/>
                  </a:cubicBezTo>
                  <a:cubicBezTo>
                    <a:pt x="19504" y="13680"/>
                    <a:pt x="19504" y="13680"/>
                    <a:pt x="19504" y="13680"/>
                  </a:cubicBezTo>
                  <a:cubicBezTo>
                    <a:pt x="19666" y="13680"/>
                    <a:pt x="19988" y="13800"/>
                    <a:pt x="19988" y="13920"/>
                  </a:cubicBezTo>
                  <a:lnTo>
                    <a:pt x="19988" y="14400"/>
                  </a:lnTo>
                  <a:close/>
                  <a:moveTo>
                    <a:pt x="19988" y="12600"/>
                  </a:moveTo>
                  <a:cubicBezTo>
                    <a:pt x="19988" y="12720"/>
                    <a:pt x="19666" y="12840"/>
                    <a:pt x="19504" y="12840"/>
                  </a:cubicBezTo>
                  <a:cubicBezTo>
                    <a:pt x="18054" y="12840"/>
                    <a:pt x="18054" y="12840"/>
                    <a:pt x="18054" y="12840"/>
                  </a:cubicBezTo>
                  <a:cubicBezTo>
                    <a:pt x="17893" y="12840"/>
                    <a:pt x="17731" y="12720"/>
                    <a:pt x="17731" y="12600"/>
                  </a:cubicBezTo>
                  <a:cubicBezTo>
                    <a:pt x="17731" y="12120"/>
                    <a:pt x="17731" y="12120"/>
                    <a:pt x="17731" y="12120"/>
                  </a:cubicBezTo>
                  <a:cubicBezTo>
                    <a:pt x="17731" y="12000"/>
                    <a:pt x="17893" y="11880"/>
                    <a:pt x="18054" y="11880"/>
                  </a:cubicBezTo>
                  <a:cubicBezTo>
                    <a:pt x="19504" y="11880"/>
                    <a:pt x="19504" y="11880"/>
                    <a:pt x="19504" y="11880"/>
                  </a:cubicBezTo>
                  <a:cubicBezTo>
                    <a:pt x="19666" y="11880"/>
                    <a:pt x="19988" y="12000"/>
                    <a:pt x="19988" y="12120"/>
                  </a:cubicBezTo>
                  <a:lnTo>
                    <a:pt x="19988" y="12600"/>
                  </a:lnTo>
                  <a:close/>
                </a:path>
              </a:pathLst>
            </a:custGeom>
            <a:solidFill>
              <a:srgbClr val="55CF69"/>
            </a:solidFill>
            <a:ln w="12700" cap="flat">
              <a:solidFill>
                <a:srgbClr val="FFFFFF">
                  <a:lumMod val="95000"/>
                </a:srgbClr>
              </a:solidFill>
              <a:miter lim="400000"/>
            </a:ln>
            <a:effectLst/>
          </p:spPr>
          <p:txBody>
            <a:bodyPr lIns="45700" tIns="45700" rIns="45700" bIns="45700"/>
            <a:lstStyle/>
            <a:p>
              <a:pPr defTabSz="913885">
                <a:defRPr>
                  <a:solidFill>
                    <a:srgbClr val="92D05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1600" kern="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/>
                <a:sym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55B7F6C-EE8B-4647-AF90-6F83364D2CD7}"/>
                </a:ext>
              </a:extLst>
            </p:cNvPr>
            <p:cNvSpPr txBox="1"/>
            <p:nvPr/>
          </p:nvSpPr>
          <p:spPr>
            <a:xfrm rot="1229101">
              <a:off x="9094603" y="2008918"/>
              <a:ext cx="2806254" cy="468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456407">
                <a:lnSpc>
                  <a:spcPts val="3438"/>
                </a:lnSpc>
                <a:defRPr/>
              </a:pPr>
              <a:r>
                <a:rPr lang="zh-CN" altLang="en-US" sz="1600" kern="0" dirty="0">
                  <a:solidFill>
                    <a:srgbClr val="DBEFF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智能运营服务</a:t>
              </a:r>
              <a:endParaRPr lang="zh-CN" altLang="en-US" sz="1600" kern="0" dirty="0">
                <a:solidFill>
                  <a:srgbClr val="1D1D1A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83E3B5-06FE-4602-84C8-AD147ACA8188}"/>
              </a:ext>
            </a:extLst>
          </p:cNvPr>
          <p:cNvSpPr/>
          <p:nvPr/>
        </p:nvSpPr>
        <p:spPr>
          <a:xfrm>
            <a:off x="721332" y="5015414"/>
            <a:ext cx="10441443" cy="1179205"/>
          </a:xfrm>
          <a:prstGeom prst="roundRect">
            <a:avLst>
              <a:gd name="adj" fmla="val 7737"/>
            </a:avLst>
          </a:prstGeom>
          <a:noFill/>
          <a:ln w="19050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806">
              <a:defRPr/>
            </a:pPr>
            <a:endParaRPr lang="zh-CN" altLang="en-US" sz="1798" kern="0" dirty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5E031B-CA6D-43E8-BB66-5230413D6CFD}"/>
              </a:ext>
            </a:extLst>
          </p:cNvPr>
          <p:cNvSpPr/>
          <p:nvPr/>
        </p:nvSpPr>
        <p:spPr>
          <a:xfrm>
            <a:off x="165707" y="5256351"/>
            <a:ext cx="480887" cy="600164"/>
          </a:xfrm>
          <a:prstGeom prst="rect">
            <a:avLst/>
          </a:prstGeom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数据标准管控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98A251-EDBC-4AFA-93AC-67A523F42B5F}"/>
              </a:ext>
            </a:extLst>
          </p:cNvPr>
          <p:cNvSpPr/>
          <p:nvPr/>
        </p:nvSpPr>
        <p:spPr>
          <a:xfrm>
            <a:off x="11292917" y="5192719"/>
            <a:ext cx="482475" cy="600164"/>
          </a:xfrm>
          <a:prstGeom prst="rect">
            <a:avLst/>
          </a:prstGeom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数据质量闭环</a:t>
            </a:r>
            <a:endParaRPr lang="en-US" altLang="zh-CN" sz="1100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燕尾形 13">
            <a:extLst>
              <a:ext uri="{FF2B5EF4-FFF2-40B4-BE49-F238E27FC236}">
                <a16:creationId xmlns:a16="http://schemas.microsoft.com/office/drawing/2014/main" id="{EC0EEDED-27C5-49C0-A475-51E813AA4C3C}"/>
              </a:ext>
            </a:extLst>
          </p:cNvPr>
          <p:cNvSpPr>
            <a:spLocks noChangeAspect="1"/>
          </p:cNvSpPr>
          <p:nvPr/>
        </p:nvSpPr>
        <p:spPr>
          <a:xfrm>
            <a:off x="5960306" y="4899557"/>
            <a:ext cx="214258" cy="215844"/>
          </a:xfrm>
          <a:prstGeom prst="chevron">
            <a:avLst/>
          </a:prstGeom>
          <a:solidFill>
            <a:srgbClr val="0096FF"/>
          </a:solidFill>
          <a:ln w="12700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885">
              <a:defRPr/>
            </a:pPr>
            <a:endParaRPr lang="zh-CN" altLang="en-US" sz="1798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燕尾形 14">
            <a:extLst>
              <a:ext uri="{FF2B5EF4-FFF2-40B4-BE49-F238E27FC236}">
                <a16:creationId xmlns:a16="http://schemas.microsoft.com/office/drawing/2014/main" id="{D7A05429-D455-41B1-B46D-7C286994547E}"/>
              </a:ext>
            </a:extLst>
          </p:cNvPr>
          <p:cNvSpPr>
            <a:spLocks noChangeAspect="1"/>
          </p:cNvSpPr>
          <p:nvPr/>
        </p:nvSpPr>
        <p:spPr>
          <a:xfrm rot="16200000">
            <a:off x="635630" y="5464559"/>
            <a:ext cx="215844" cy="215844"/>
          </a:xfrm>
          <a:prstGeom prst="chevron">
            <a:avLst/>
          </a:prstGeom>
          <a:solidFill>
            <a:srgbClr val="0096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885">
              <a:defRPr/>
            </a:pPr>
            <a:endParaRPr lang="zh-CN" altLang="en-US" sz="14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燕尾形 15">
            <a:extLst>
              <a:ext uri="{FF2B5EF4-FFF2-40B4-BE49-F238E27FC236}">
                <a16:creationId xmlns:a16="http://schemas.microsoft.com/office/drawing/2014/main" id="{CD6FD18C-806B-495B-8324-8BE9F9CF6D93}"/>
              </a:ext>
            </a:extLst>
          </p:cNvPr>
          <p:cNvSpPr>
            <a:spLocks noChangeAspect="1"/>
          </p:cNvSpPr>
          <p:nvPr/>
        </p:nvSpPr>
        <p:spPr>
          <a:xfrm rot="5400000">
            <a:off x="11051679" y="5412186"/>
            <a:ext cx="215844" cy="215844"/>
          </a:xfrm>
          <a:prstGeom prst="chevron">
            <a:avLst/>
          </a:prstGeom>
          <a:solidFill>
            <a:srgbClr val="0096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885">
              <a:defRPr/>
            </a:pPr>
            <a:endParaRPr lang="zh-CN" altLang="en-US" sz="14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martphone_149925">
            <a:extLst>
              <a:ext uri="{FF2B5EF4-FFF2-40B4-BE49-F238E27FC236}">
                <a16:creationId xmlns:a16="http://schemas.microsoft.com/office/drawing/2014/main" id="{441CAE3C-C979-4AA1-9EEE-062CC5504EAB}"/>
              </a:ext>
            </a:extLst>
          </p:cNvPr>
          <p:cNvSpPr>
            <a:spLocks noChangeAspect="1"/>
          </p:cNvSpPr>
          <p:nvPr/>
        </p:nvSpPr>
        <p:spPr bwMode="auto">
          <a:xfrm>
            <a:off x="812761" y="5763725"/>
            <a:ext cx="323767" cy="339637"/>
          </a:xfrm>
          <a:custGeom>
            <a:avLst/>
            <a:gdLst>
              <a:gd name="connsiteX0" fmla="*/ 172038 w 576964"/>
              <a:gd name="connsiteY0" fmla="*/ 515747 h 606761"/>
              <a:gd name="connsiteX1" fmla="*/ 192142 w 576964"/>
              <a:gd name="connsiteY1" fmla="*/ 535851 h 606761"/>
              <a:gd name="connsiteX2" fmla="*/ 172038 w 576964"/>
              <a:gd name="connsiteY2" fmla="*/ 555955 h 606761"/>
              <a:gd name="connsiteX3" fmla="*/ 151934 w 576964"/>
              <a:gd name="connsiteY3" fmla="*/ 535851 h 606761"/>
              <a:gd name="connsiteX4" fmla="*/ 172038 w 576964"/>
              <a:gd name="connsiteY4" fmla="*/ 515747 h 606761"/>
              <a:gd name="connsiteX5" fmla="*/ 172418 w 576964"/>
              <a:gd name="connsiteY5" fmla="*/ 495269 h 606761"/>
              <a:gd name="connsiteX6" fmla="*/ 131401 w 576964"/>
              <a:gd name="connsiteY6" fmla="*/ 536225 h 606761"/>
              <a:gd name="connsiteX7" fmla="*/ 172418 w 576964"/>
              <a:gd name="connsiteY7" fmla="*/ 576423 h 606761"/>
              <a:gd name="connsiteX8" fmla="*/ 212674 w 576964"/>
              <a:gd name="connsiteY8" fmla="*/ 536225 h 606761"/>
              <a:gd name="connsiteX9" fmla="*/ 172418 w 576964"/>
              <a:gd name="connsiteY9" fmla="*/ 495269 h 606761"/>
              <a:gd name="connsiteX10" fmla="*/ 435405 w 576964"/>
              <a:gd name="connsiteY10" fmla="*/ 131655 h 606761"/>
              <a:gd name="connsiteX11" fmla="*/ 449552 w 576964"/>
              <a:gd name="connsiteY11" fmla="*/ 137342 h 606761"/>
              <a:gd name="connsiteX12" fmla="*/ 571078 w 576964"/>
              <a:gd name="connsiteY12" fmla="*/ 258663 h 606761"/>
              <a:gd name="connsiteX13" fmla="*/ 574116 w 576964"/>
              <a:gd name="connsiteY13" fmla="*/ 261696 h 606761"/>
              <a:gd name="connsiteX14" fmla="*/ 574876 w 576964"/>
              <a:gd name="connsiteY14" fmla="*/ 263212 h 606761"/>
              <a:gd name="connsiteX15" fmla="*/ 575635 w 576964"/>
              <a:gd name="connsiteY15" fmla="*/ 265487 h 606761"/>
              <a:gd name="connsiteX16" fmla="*/ 576395 w 576964"/>
              <a:gd name="connsiteY16" fmla="*/ 267004 h 606761"/>
              <a:gd name="connsiteX17" fmla="*/ 576395 w 576964"/>
              <a:gd name="connsiteY17" fmla="*/ 269278 h 606761"/>
              <a:gd name="connsiteX18" fmla="*/ 576395 w 576964"/>
              <a:gd name="connsiteY18" fmla="*/ 276861 h 606761"/>
              <a:gd name="connsiteX19" fmla="*/ 576395 w 576964"/>
              <a:gd name="connsiteY19" fmla="*/ 279136 h 606761"/>
              <a:gd name="connsiteX20" fmla="*/ 575635 w 576964"/>
              <a:gd name="connsiteY20" fmla="*/ 280652 h 606761"/>
              <a:gd name="connsiteX21" fmla="*/ 574876 w 576964"/>
              <a:gd name="connsiteY21" fmla="*/ 282927 h 606761"/>
              <a:gd name="connsiteX22" fmla="*/ 574116 w 576964"/>
              <a:gd name="connsiteY22" fmla="*/ 284444 h 606761"/>
              <a:gd name="connsiteX23" fmla="*/ 571078 w 576964"/>
              <a:gd name="connsiteY23" fmla="*/ 287477 h 606761"/>
              <a:gd name="connsiteX24" fmla="*/ 449552 w 576964"/>
              <a:gd name="connsiteY24" fmla="*/ 408798 h 606761"/>
              <a:gd name="connsiteX25" fmla="*/ 435120 w 576964"/>
              <a:gd name="connsiteY25" fmla="*/ 414864 h 606761"/>
              <a:gd name="connsiteX26" fmla="*/ 420689 w 576964"/>
              <a:gd name="connsiteY26" fmla="*/ 408798 h 606761"/>
              <a:gd name="connsiteX27" fmla="*/ 420689 w 576964"/>
              <a:gd name="connsiteY27" fmla="*/ 379984 h 606761"/>
              <a:gd name="connsiteX28" fmla="*/ 508036 w 576964"/>
              <a:gd name="connsiteY28" fmla="*/ 293543 h 606761"/>
              <a:gd name="connsiteX29" fmla="*/ 172320 w 576964"/>
              <a:gd name="connsiteY29" fmla="*/ 293543 h 606761"/>
              <a:gd name="connsiteX30" fmla="*/ 151812 w 576964"/>
              <a:gd name="connsiteY30" fmla="*/ 273070 h 606761"/>
              <a:gd name="connsiteX31" fmla="*/ 172320 w 576964"/>
              <a:gd name="connsiteY31" fmla="*/ 252597 h 606761"/>
              <a:gd name="connsiteX32" fmla="*/ 508036 w 576964"/>
              <a:gd name="connsiteY32" fmla="*/ 252597 h 606761"/>
              <a:gd name="connsiteX33" fmla="*/ 420689 w 576964"/>
              <a:gd name="connsiteY33" fmla="*/ 166155 h 606761"/>
              <a:gd name="connsiteX34" fmla="*/ 420689 w 576964"/>
              <a:gd name="connsiteY34" fmla="*/ 137342 h 606761"/>
              <a:gd name="connsiteX35" fmla="*/ 435405 w 576964"/>
              <a:gd name="connsiteY35" fmla="*/ 131655 h 606761"/>
              <a:gd name="connsiteX36" fmla="*/ 202799 w 576964"/>
              <a:gd name="connsiteY36" fmla="*/ 30338 h 606761"/>
              <a:gd name="connsiteX37" fmla="*/ 192166 w 576964"/>
              <a:gd name="connsiteY37" fmla="*/ 40198 h 606761"/>
              <a:gd name="connsiteX38" fmla="*/ 202799 w 576964"/>
              <a:gd name="connsiteY38" fmla="*/ 50816 h 606761"/>
              <a:gd name="connsiteX39" fmla="*/ 212674 w 576964"/>
              <a:gd name="connsiteY39" fmla="*/ 50816 h 606761"/>
              <a:gd name="connsiteX40" fmla="*/ 222548 w 576964"/>
              <a:gd name="connsiteY40" fmla="*/ 40198 h 606761"/>
              <a:gd name="connsiteX41" fmla="*/ 212674 w 576964"/>
              <a:gd name="connsiteY41" fmla="*/ 30338 h 606761"/>
              <a:gd name="connsiteX42" fmla="*/ 131401 w 576964"/>
              <a:gd name="connsiteY42" fmla="*/ 30338 h 606761"/>
              <a:gd name="connsiteX43" fmla="*/ 121527 w 576964"/>
              <a:gd name="connsiteY43" fmla="*/ 40198 h 606761"/>
              <a:gd name="connsiteX44" fmla="*/ 131401 w 576964"/>
              <a:gd name="connsiteY44" fmla="*/ 50816 h 606761"/>
              <a:gd name="connsiteX45" fmla="*/ 172418 w 576964"/>
              <a:gd name="connsiteY45" fmla="*/ 50816 h 606761"/>
              <a:gd name="connsiteX46" fmla="*/ 182292 w 576964"/>
              <a:gd name="connsiteY46" fmla="*/ 40198 h 606761"/>
              <a:gd name="connsiteX47" fmla="*/ 172418 w 576964"/>
              <a:gd name="connsiteY47" fmla="*/ 30338 h 606761"/>
              <a:gd name="connsiteX48" fmla="*/ 44813 w 576964"/>
              <a:gd name="connsiteY48" fmla="*/ 0 h 606761"/>
              <a:gd name="connsiteX49" fmla="*/ 300021 w 576964"/>
              <a:gd name="connsiteY49" fmla="*/ 0 h 606761"/>
              <a:gd name="connsiteX50" fmla="*/ 344075 w 576964"/>
              <a:gd name="connsiteY50" fmla="*/ 44749 h 606761"/>
              <a:gd name="connsiteX51" fmla="*/ 344075 w 576964"/>
              <a:gd name="connsiteY51" fmla="*/ 212366 h 606761"/>
              <a:gd name="connsiteX52" fmla="*/ 324327 w 576964"/>
              <a:gd name="connsiteY52" fmla="*/ 212366 h 606761"/>
              <a:gd name="connsiteX53" fmla="*/ 324327 w 576964"/>
              <a:gd name="connsiteY53" fmla="*/ 81154 h 606761"/>
              <a:gd name="connsiteX54" fmla="*/ 20508 w 576964"/>
              <a:gd name="connsiteY54" fmla="*/ 81154 h 606761"/>
              <a:gd name="connsiteX55" fmla="*/ 20508 w 576964"/>
              <a:gd name="connsiteY55" fmla="*/ 464931 h 606761"/>
              <a:gd name="connsiteX56" fmla="*/ 324327 w 576964"/>
              <a:gd name="connsiteY56" fmla="*/ 464931 h 606761"/>
              <a:gd name="connsiteX57" fmla="*/ 324327 w 576964"/>
              <a:gd name="connsiteY57" fmla="*/ 323859 h 606761"/>
              <a:gd name="connsiteX58" fmla="*/ 344075 w 576964"/>
              <a:gd name="connsiteY58" fmla="*/ 323859 h 606761"/>
              <a:gd name="connsiteX59" fmla="*/ 344075 w 576964"/>
              <a:gd name="connsiteY59" fmla="*/ 562012 h 606761"/>
              <a:gd name="connsiteX60" fmla="*/ 300021 w 576964"/>
              <a:gd name="connsiteY60" fmla="*/ 606761 h 606761"/>
              <a:gd name="connsiteX61" fmla="*/ 44813 w 576964"/>
              <a:gd name="connsiteY61" fmla="*/ 606761 h 606761"/>
              <a:gd name="connsiteX62" fmla="*/ 0 w 576964"/>
              <a:gd name="connsiteY62" fmla="*/ 562012 h 606761"/>
              <a:gd name="connsiteX63" fmla="*/ 0 w 576964"/>
              <a:gd name="connsiteY63" fmla="*/ 44749 h 606761"/>
              <a:gd name="connsiteX64" fmla="*/ 44813 w 576964"/>
              <a:gd name="connsiteY64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64" h="606761">
                <a:moveTo>
                  <a:pt x="172038" y="515747"/>
                </a:moveTo>
                <a:cubicBezTo>
                  <a:pt x="183141" y="515747"/>
                  <a:pt x="192142" y="524748"/>
                  <a:pt x="192142" y="535851"/>
                </a:cubicBezTo>
                <a:cubicBezTo>
                  <a:pt x="192142" y="546954"/>
                  <a:pt x="183141" y="555955"/>
                  <a:pt x="172038" y="555955"/>
                </a:cubicBezTo>
                <a:cubicBezTo>
                  <a:pt x="160935" y="555955"/>
                  <a:pt x="151934" y="546954"/>
                  <a:pt x="151934" y="535851"/>
                </a:cubicBezTo>
                <a:cubicBezTo>
                  <a:pt x="151934" y="524748"/>
                  <a:pt x="160935" y="515747"/>
                  <a:pt x="172038" y="515747"/>
                </a:cubicBezTo>
                <a:close/>
                <a:moveTo>
                  <a:pt x="172418" y="495269"/>
                </a:moveTo>
                <a:cubicBezTo>
                  <a:pt x="149631" y="495269"/>
                  <a:pt x="131401" y="513472"/>
                  <a:pt x="131401" y="536225"/>
                </a:cubicBezTo>
                <a:cubicBezTo>
                  <a:pt x="131401" y="558220"/>
                  <a:pt x="149631" y="576423"/>
                  <a:pt x="172418" y="576423"/>
                </a:cubicBezTo>
                <a:cubicBezTo>
                  <a:pt x="194444" y="576423"/>
                  <a:pt x="212674" y="558220"/>
                  <a:pt x="212674" y="536225"/>
                </a:cubicBezTo>
                <a:cubicBezTo>
                  <a:pt x="212674" y="513472"/>
                  <a:pt x="194444" y="495269"/>
                  <a:pt x="172418" y="495269"/>
                </a:cubicBezTo>
                <a:close/>
                <a:moveTo>
                  <a:pt x="435405" y="131655"/>
                </a:moveTo>
                <a:cubicBezTo>
                  <a:pt x="440627" y="131655"/>
                  <a:pt x="445754" y="133551"/>
                  <a:pt x="449552" y="137342"/>
                </a:cubicBezTo>
                <a:lnTo>
                  <a:pt x="571078" y="258663"/>
                </a:lnTo>
                <a:cubicBezTo>
                  <a:pt x="571837" y="259421"/>
                  <a:pt x="573357" y="260938"/>
                  <a:pt x="574116" y="261696"/>
                </a:cubicBezTo>
                <a:cubicBezTo>
                  <a:pt x="574116" y="262454"/>
                  <a:pt x="574116" y="263212"/>
                  <a:pt x="574876" y="263212"/>
                </a:cubicBezTo>
                <a:cubicBezTo>
                  <a:pt x="574876" y="263971"/>
                  <a:pt x="575635" y="264729"/>
                  <a:pt x="575635" y="265487"/>
                </a:cubicBezTo>
                <a:cubicBezTo>
                  <a:pt x="575635" y="266245"/>
                  <a:pt x="576395" y="267004"/>
                  <a:pt x="576395" y="267004"/>
                </a:cubicBezTo>
                <a:cubicBezTo>
                  <a:pt x="576395" y="267762"/>
                  <a:pt x="576395" y="268520"/>
                  <a:pt x="576395" y="269278"/>
                </a:cubicBezTo>
                <a:cubicBezTo>
                  <a:pt x="577154" y="271553"/>
                  <a:pt x="577154" y="274586"/>
                  <a:pt x="576395" y="276861"/>
                </a:cubicBezTo>
                <a:cubicBezTo>
                  <a:pt x="576395" y="277619"/>
                  <a:pt x="576395" y="278378"/>
                  <a:pt x="576395" y="279136"/>
                </a:cubicBezTo>
                <a:cubicBezTo>
                  <a:pt x="576395" y="279136"/>
                  <a:pt x="575635" y="279894"/>
                  <a:pt x="575635" y="280652"/>
                </a:cubicBezTo>
                <a:cubicBezTo>
                  <a:pt x="575635" y="281411"/>
                  <a:pt x="574876" y="282169"/>
                  <a:pt x="574876" y="282927"/>
                </a:cubicBezTo>
                <a:cubicBezTo>
                  <a:pt x="574116" y="282927"/>
                  <a:pt x="574116" y="283685"/>
                  <a:pt x="574116" y="284444"/>
                </a:cubicBezTo>
                <a:cubicBezTo>
                  <a:pt x="573357" y="285202"/>
                  <a:pt x="571837" y="286718"/>
                  <a:pt x="571078" y="287477"/>
                </a:cubicBezTo>
                <a:lnTo>
                  <a:pt x="449552" y="408798"/>
                </a:lnTo>
                <a:cubicBezTo>
                  <a:pt x="445754" y="412589"/>
                  <a:pt x="440437" y="414864"/>
                  <a:pt x="435120" y="414864"/>
                </a:cubicBezTo>
                <a:cubicBezTo>
                  <a:pt x="430563" y="414864"/>
                  <a:pt x="425246" y="412589"/>
                  <a:pt x="420689" y="408798"/>
                </a:cubicBezTo>
                <a:cubicBezTo>
                  <a:pt x="413094" y="400457"/>
                  <a:pt x="413094" y="388325"/>
                  <a:pt x="420689" y="379984"/>
                </a:cubicBezTo>
                <a:lnTo>
                  <a:pt x="508036" y="293543"/>
                </a:lnTo>
                <a:lnTo>
                  <a:pt x="172320" y="293543"/>
                </a:lnTo>
                <a:cubicBezTo>
                  <a:pt x="160927" y="293543"/>
                  <a:pt x="151812" y="284444"/>
                  <a:pt x="151812" y="273070"/>
                </a:cubicBezTo>
                <a:cubicBezTo>
                  <a:pt x="151812" y="261696"/>
                  <a:pt x="160927" y="252597"/>
                  <a:pt x="172320" y="252597"/>
                </a:cubicBezTo>
                <a:lnTo>
                  <a:pt x="508036" y="252597"/>
                </a:lnTo>
                <a:lnTo>
                  <a:pt x="420689" y="166155"/>
                </a:lnTo>
                <a:cubicBezTo>
                  <a:pt x="413094" y="157815"/>
                  <a:pt x="413094" y="145682"/>
                  <a:pt x="420689" y="137342"/>
                </a:cubicBezTo>
                <a:cubicBezTo>
                  <a:pt x="424867" y="133551"/>
                  <a:pt x="430183" y="131655"/>
                  <a:pt x="435405" y="131655"/>
                </a:cubicBezTo>
                <a:close/>
                <a:moveTo>
                  <a:pt x="202799" y="30338"/>
                </a:moveTo>
                <a:cubicBezTo>
                  <a:pt x="196723" y="30338"/>
                  <a:pt x="192166" y="34889"/>
                  <a:pt x="192166" y="40198"/>
                </a:cubicBezTo>
                <a:cubicBezTo>
                  <a:pt x="192166" y="46266"/>
                  <a:pt x="196723" y="50816"/>
                  <a:pt x="202799" y="50816"/>
                </a:cubicBezTo>
                <a:lnTo>
                  <a:pt x="212674" y="50816"/>
                </a:lnTo>
                <a:cubicBezTo>
                  <a:pt x="217990" y="50816"/>
                  <a:pt x="222548" y="46266"/>
                  <a:pt x="222548" y="40198"/>
                </a:cubicBezTo>
                <a:cubicBezTo>
                  <a:pt x="222548" y="34889"/>
                  <a:pt x="217990" y="30338"/>
                  <a:pt x="212674" y="30338"/>
                </a:cubicBezTo>
                <a:close/>
                <a:moveTo>
                  <a:pt x="131401" y="30338"/>
                </a:moveTo>
                <a:cubicBezTo>
                  <a:pt x="126085" y="30338"/>
                  <a:pt x="121527" y="34889"/>
                  <a:pt x="121527" y="40198"/>
                </a:cubicBezTo>
                <a:cubicBezTo>
                  <a:pt x="121527" y="46266"/>
                  <a:pt x="126085" y="50816"/>
                  <a:pt x="131401" y="50816"/>
                </a:cubicBezTo>
                <a:lnTo>
                  <a:pt x="172418" y="50816"/>
                </a:lnTo>
                <a:cubicBezTo>
                  <a:pt x="177734" y="50816"/>
                  <a:pt x="182292" y="46266"/>
                  <a:pt x="182292" y="40198"/>
                </a:cubicBezTo>
                <a:cubicBezTo>
                  <a:pt x="182292" y="34889"/>
                  <a:pt x="177734" y="30338"/>
                  <a:pt x="172418" y="30338"/>
                </a:cubicBezTo>
                <a:close/>
                <a:moveTo>
                  <a:pt x="44813" y="0"/>
                </a:moveTo>
                <a:lnTo>
                  <a:pt x="300021" y="0"/>
                </a:lnTo>
                <a:cubicBezTo>
                  <a:pt x="324327" y="0"/>
                  <a:pt x="344075" y="19720"/>
                  <a:pt x="344075" y="44749"/>
                </a:cubicBezTo>
                <a:lnTo>
                  <a:pt x="344075" y="212366"/>
                </a:lnTo>
                <a:lnTo>
                  <a:pt x="324327" y="212366"/>
                </a:lnTo>
                <a:lnTo>
                  <a:pt x="324327" y="81154"/>
                </a:lnTo>
                <a:lnTo>
                  <a:pt x="20508" y="81154"/>
                </a:lnTo>
                <a:lnTo>
                  <a:pt x="20508" y="464931"/>
                </a:lnTo>
                <a:lnTo>
                  <a:pt x="324327" y="464931"/>
                </a:lnTo>
                <a:lnTo>
                  <a:pt x="324327" y="323859"/>
                </a:lnTo>
                <a:lnTo>
                  <a:pt x="344075" y="323859"/>
                </a:lnTo>
                <a:lnTo>
                  <a:pt x="344075" y="562012"/>
                </a:lnTo>
                <a:cubicBezTo>
                  <a:pt x="344075" y="587041"/>
                  <a:pt x="324327" y="606761"/>
                  <a:pt x="300021" y="606761"/>
                </a:cubicBezTo>
                <a:lnTo>
                  <a:pt x="44813" y="606761"/>
                </a:lnTo>
                <a:cubicBezTo>
                  <a:pt x="19748" y="606761"/>
                  <a:pt x="0" y="587041"/>
                  <a:pt x="0" y="562012"/>
                </a:cubicBezTo>
                <a:lnTo>
                  <a:pt x="0" y="44749"/>
                </a:lnTo>
                <a:cubicBezTo>
                  <a:pt x="0" y="19720"/>
                  <a:pt x="19748" y="0"/>
                  <a:pt x="448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913885">
              <a:defRPr/>
            </a:pPr>
            <a:endParaRPr lang="zh-CN" altLang="en-US" sz="14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hexagonal-interconnections_83803">
            <a:extLst>
              <a:ext uri="{FF2B5EF4-FFF2-40B4-BE49-F238E27FC236}">
                <a16:creationId xmlns:a16="http://schemas.microsoft.com/office/drawing/2014/main" id="{E087D509-0996-4ECB-BB5E-88C5AF2B713B}"/>
              </a:ext>
            </a:extLst>
          </p:cNvPr>
          <p:cNvSpPr>
            <a:spLocks noChangeAspect="1"/>
          </p:cNvSpPr>
          <p:nvPr/>
        </p:nvSpPr>
        <p:spPr bwMode="auto">
          <a:xfrm>
            <a:off x="10757295" y="5791058"/>
            <a:ext cx="361857" cy="319004"/>
          </a:xfrm>
          <a:custGeom>
            <a:avLst/>
            <a:gdLst>
              <a:gd name="connsiteX0" fmla="*/ 433837 w 608769"/>
              <a:gd name="connsiteY0" fmla="*/ 451337 h 537991"/>
              <a:gd name="connsiteX1" fmla="*/ 477235 w 608769"/>
              <a:gd name="connsiteY1" fmla="*/ 494664 h 537991"/>
              <a:gd name="connsiteX2" fmla="*/ 433837 w 608769"/>
              <a:gd name="connsiteY2" fmla="*/ 537991 h 537991"/>
              <a:gd name="connsiteX3" fmla="*/ 390439 w 608769"/>
              <a:gd name="connsiteY3" fmla="*/ 494664 h 537991"/>
              <a:gd name="connsiteX4" fmla="*/ 433837 w 608769"/>
              <a:gd name="connsiteY4" fmla="*/ 451337 h 537991"/>
              <a:gd name="connsiteX5" fmla="*/ 174862 w 608769"/>
              <a:gd name="connsiteY5" fmla="*/ 451337 h 537991"/>
              <a:gd name="connsiteX6" fmla="*/ 218331 w 608769"/>
              <a:gd name="connsiteY6" fmla="*/ 494664 h 537991"/>
              <a:gd name="connsiteX7" fmla="*/ 174862 w 608769"/>
              <a:gd name="connsiteY7" fmla="*/ 537991 h 537991"/>
              <a:gd name="connsiteX8" fmla="*/ 131393 w 608769"/>
              <a:gd name="connsiteY8" fmla="*/ 494664 h 537991"/>
              <a:gd name="connsiteX9" fmla="*/ 174862 w 608769"/>
              <a:gd name="connsiteY9" fmla="*/ 451337 h 537991"/>
              <a:gd name="connsiteX10" fmla="*/ 303863 w 608769"/>
              <a:gd name="connsiteY10" fmla="*/ 435344 h 537991"/>
              <a:gd name="connsiteX11" fmla="*/ 239590 w 608769"/>
              <a:gd name="connsiteY11" fmla="*/ 477394 h 537991"/>
              <a:gd name="connsiteX12" fmla="*/ 368267 w 608769"/>
              <a:gd name="connsiteY12" fmla="*/ 477394 h 537991"/>
              <a:gd name="connsiteX13" fmla="*/ 521078 w 608769"/>
              <a:gd name="connsiteY13" fmla="*/ 310770 h 537991"/>
              <a:gd name="connsiteX14" fmla="*/ 551187 w 608769"/>
              <a:gd name="connsiteY14" fmla="*/ 328209 h 537991"/>
              <a:gd name="connsiteX15" fmla="*/ 478716 w 608769"/>
              <a:gd name="connsiteY15" fmla="*/ 453665 h 537991"/>
              <a:gd name="connsiteX16" fmla="*/ 448867 w 608769"/>
              <a:gd name="connsiteY16" fmla="*/ 435836 h 537991"/>
              <a:gd name="connsiteX17" fmla="*/ 87624 w 608769"/>
              <a:gd name="connsiteY17" fmla="*/ 310770 h 537991"/>
              <a:gd name="connsiteX18" fmla="*/ 159972 w 608769"/>
              <a:gd name="connsiteY18" fmla="*/ 435836 h 537991"/>
              <a:gd name="connsiteX19" fmla="*/ 130120 w 608769"/>
              <a:gd name="connsiteY19" fmla="*/ 453665 h 537991"/>
              <a:gd name="connsiteX20" fmla="*/ 57511 w 608769"/>
              <a:gd name="connsiteY20" fmla="*/ 328209 h 537991"/>
              <a:gd name="connsiteX21" fmla="*/ 87624 w 608769"/>
              <a:gd name="connsiteY21" fmla="*/ 310770 h 537991"/>
              <a:gd name="connsiteX22" fmla="*/ 303993 w 608769"/>
              <a:gd name="connsiteY22" fmla="*/ 294092 h 537991"/>
              <a:gd name="connsiteX23" fmla="*/ 258103 w 608769"/>
              <a:gd name="connsiteY23" fmla="*/ 374286 h 537991"/>
              <a:gd name="connsiteX24" fmla="*/ 303863 w 608769"/>
              <a:gd name="connsiteY24" fmla="*/ 404229 h 537991"/>
              <a:gd name="connsiteX25" fmla="*/ 350145 w 608769"/>
              <a:gd name="connsiteY25" fmla="*/ 374026 h 537991"/>
              <a:gd name="connsiteX26" fmla="*/ 447011 w 608769"/>
              <a:gd name="connsiteY26" fmla="*/ 282115 h 537991"/>
              <a:gd name="connsiteX27" fmla="*/ 447011 w 608769"/>
              <a:gd name="connsiteY27" fmla="*/ 310756 h 537991"/>
              <a:gd name="connsiteX28" fmla="*/ 490946 w 608769"/>
              <a:gd name="connsiteY28" fmla="*/ 282115 h 537991"/>
              <a:gd name="connsiteX29" fmla="*/ 327069 w 608769"/>
              <a:gd name="connsiteY29" fmla="*/ 282115 h 537991"/>
              <a:gd name="connsiteX30" fmla="*/ 372047 w 608769"/>
              <a:gd name="connsiteY30" fmla="*/ 359706 h 537991"/>
              <a:gd name="connsiteX31" fmla="*/ 420937 w 608769"/>
              <a:gd name="connsiteY31" fmla="*/ 327810 h 537991"/>
              <a:gd name="connsiteX32" fmla="*/ 420937 w 608769"/>
              <a:gd name="connsiteY32" fmla="*/ 282115 h 537991"/>
              <a:gd name="connsiteX33" fmla="*/ 186789 w 608769"/>
              <a:gd name="connsiteY33" fmla="*/ 282115 h 537991"/>
              <a:gd name="connsiteX34" fmla="*/ 186789 w 608769"/>
              <a:gd name="connsiteY34" fmla="*/ 327810 h 537991"/>
              <a:gd name="connsiteX35" fmla="*/ 236200 w 608769"/>
              <a:gd name="connsiteY35" fmla="*/ 359966 h 537991"/>
              <a:gd name="connsiteX36" fmla="*/ 280787 w 608769"/>
              <a:gd name="connsiteY36" fmla="*/ 282115 h 537991"/>
              <a:gd name="connsiteX37" fmla="*/ 116910 w 608769"/>
              <a:gd name="connsiteY37" fmla="*/ 282115 h 537991"/>
              <a:gd name="connsiteX38" fmla="*/ 160715 w 608769"/>
              <a:gd name="connsiteY38" fmla="*/ 310756 h 537991"/>
              <a:gd name="connsiteX39" fmla="*/ 160715 w 608769"/>
              <a:gd name="connsiteY39" fmla="*/ 282115 h 537991"/>
              <a:gd name="connsiteX40" fmla="*/ 447011 w 608769"/>
              <a:gd name="connsiteY40" fmla="*/ 227437 h 537991"/>
              <a:gd name="connsiteX41" fmla="*/ 447011 w 608769"/>
              <a:gd name="connsiteY41" fmla="*/ 256078 h 537991"/>
              <a:gd name="connsiteX42" fmla="*/ 490946 w 608769"/>
              <a:gd name="connsiteY42" fmla="*/ 256078 h 537991"/>
              <a:gd name="connsiteX43" fmla="*/ 160715 w 608769"/>
              <a:gd name="connsiteY43" fmla="*/ 227437 h 537991"/>
              <a:gd name="connsiteX44" fmla="*/ 116910 w 608769"/>
              <a:gd name="connsiteY44" fmla="*/ 256078 h 537991"/>
              <a:gd name="connsiteX45" fmla="*/ 160715 w 608769"/>
              <a:gd name="connsiteY45" fmla="*/ 256078 h 537991"/>
              <a:gd name="connsiteX46" fmla="*/ 565300 w 608769"/>
              <a:gd name="connsiteY46" fmla="*/ 225598 h 537991"/>
              <a:gd name="connsiteX47" fmla="*/ 608769 w 608769"/>
              <a:gd name="connsiteY47" fmla="*/ 269031 h 537991"/>
              <a:gd name="connsiteX48" fmla="*/ 565300 w 608769"/>
              <a:gd name="connsiteY48" fmla="*/ 312464 h 537991"/>
              <a:gd name="connsiteX49" fmla="*/ 521831 w 608769"/>
              <a:gd name="connsiteY49" fmla="*/ 269031 h 537991"/>
              <a:gd name="connsiteX50" fmla="*/ 565300 w 608769"/>
              <a:gd name="connsiteY50" fmla="*/ 225598 h 537991"/>
              <a:gd name="connsiteX51" fmla="*/ 43469 w 608769"/>
              <a:gd name="connsiteY51" fmla="*/ 225598 h 537991"/>
              <a:gd name="connsiteX52" fmla="*/ 86938 w 608769"/>
              <a:gd name="connsiteY52" fmla="*/ 269031 h 537991"/>
              <a:gd name="connsiteX53" fmla="*/ 43469 w 608769"/>
              <a:gd name="connsiteY53" fmla="*/ 312464 h 537991"/>
              <a:gd name="connsiteX54" fmla="*/ 0 w 608769"/>
              <a:gd name="connsiteY54" fmla="*/ 269031 h 537991"/>
              <a:gd name="connsiteX55" fmla="*/ 43469 w 608769"/>
              <a:gd name="connsiteY55" fmla="*/ 225598 h 537991"/>
              <a:gd name="connsiteX56" fmla="*/ 236722 w 608769"/>
              <a:gd name="connsiteY56" fmla="*/ 177836 h 537991"/>
              <a:gd name="connsiteX57" fmla="*/ 186789 w 608769"/>
              <a:gd name="connsiteY57" fmla="*/ 210382 h 537991"/>
              <a:gd name="connsiteX58" fmla="*/ 186789 w 608769"/>
              <a:gd name="connsiteY58" fmla="*/ 256078 h 537991"/>
              <a:gd name="connsiteX59" fmla="*/ 281961 w 608769"/>
              <a:gd name="connsiteY59" fmla="*/ 256078 h 537991"/>
              <a:gd name="connsiteX60" fmla="*/ 370744 w 608769"/>
              <a:gd name="connsiteY60" fmla="*/ 177575 h 537991"/>
              <a:gd name="connsiteX61" fmla="*/ 325765 w 608769"/>
              <a:gd name="connsiteY61" fmla="*/ 256078 h 537991"/>
              <a:gd name="connsiteX62" fmla="*/ 420937 w 608769"/>
              <a:gd name="connsiteY62" fmla="*/ 256078 h 537991"/>
              <a:gd name="connsiteX63" fmla="*/ 420937 w 608769"/>
              <a:gd name="connsiteY63" fmla="*/ 210382 h 537991"/>
              <a:gd name="connsiteX64" fmla="*/ 303863 w 608769"/>
              <a:gd name="connsiteY64" fmla="*/ 133963 h 537991"/>
              <a:gd name="connsiteX65" fmla="*/ 258494 w 608769"/>
              <a:gd name="connsiteY65" fmla="*/ 163515 h 537991"/>
              <a:gd name="connsiteX66" fmla="*/ 303863 w 608769"/>
              <a:gd name="connsiteY66" fmla="*/ 241887 h 537991"/>
              <a:gd name="connsiteX67" fmla="*/ 348841 w 608769"/>
              <a:gd name="connsiteY67" fmla="*/ 163255 h 537991"/>
              <a:gd name="connsiteX68" fmla="*/ 478716 w 608769"/>
              <a:gd name="connsiteY68" fmla="*/ 84537 h 537991"/>
              <a:gd name="connsiteX69" fmla="*/ 551187 w 608769"/>
              <a:gd name="connsiteY69" fmla="*/ 209984 h 537991"/>
              <a:gd name="connsiteX70" fmla="*/ 521078 w 608769"/>
              <a:gd name="connsiteY70" fmla="*/ 227291 h 537991"/>
              <a:gd name="connsiteX71" fmla="*/ 448867 w 608769"/>
              <a:gd name="connsiteY71" fmla="*/ 102365 h 537991"/>
              <a:gd name="connsiteX72" fmla="*/ 478716 w 608769"/>
              <a:gd name="connsiteY72" fmla="*/ 84537 h 537991"/>
              <a:gd name="connsiteX73" fmla="*/ 130120 w 608769"/>
              <a:gd name="connsiteY73" fmla="*/ 84537 h 537991"/>
              <a:gd name="connsiteX74" fmla="*/ 159972 w 608769"/>
              <a:gd name="connsiteY74" fmla="*/ 102365 h 537991"/>
              <a:gd name="connsiteX75" fmla="*/ 87624 w 608769"/>
              <a:gd name="connsiteY75" fmla="*/ 227291 h 537991"/>
              <a:gd name="connsiteX76" fmla="*/ 57511 w 608769"/>
              <a:gd name="connsiteY76" fmla="*/ 209984 h 537991"/>
              <a:gd name="connsiteX77" fmla="*/ 239590 w 608769"/>
              <a:gd name="connsiteY77" fmla="*/ 60799 h 537991"/>
              <a:gd name="connsiteX78" fmla="*/ 303863 w 608769"/>
              <a:gd name="connsiteY78" fmla="*/ 102849 h 537991"/>
              <a:gd name="connsiteX79" fmla="*/ 368267 w 608769"/>
              <a:gd name="connsiteY79" fmla="*/ 60799 h 537991"/>
              <a:gd name="connsiteX80" fmla="*/ 233332 w 608769"/>
              <a:gd name="connsiteY80" fmla="*/ 26039 h 537991"/>
              <a:gd name="connsiteX81" fmla="*/ 375698 w 608769"/>
              <a:gd name="connsiteY81" fmla="*/ 26039 h 537991"/>
              <a:gd name="connsiteX82" fmla="*/ 373221 w 608769"/>
              <a:gd name="connsiteY82" fmla="*/ 43354 h 537991"/>
              <a:gd name="connsiteX83" fmla="*/ 385867 w 608769"/>
              <a:gd name="connsiteY83" fmla="*/ 80457 h 537991"/>
              <a:gd name="connsiteX84" fmla="*/ 327721 w 608769"/>
              <a:gd name="connsiteY84" fmla="*/ 118341 h 537991"/>
              <a:gd name="connsiteX85" fmla="*/ 361878 w 608769"/>
              <a:gd name="connsiteY85" fmla="*/ 140603 h 537991"/>
              <a:gd name="connsiteX86" fmla="*/ 392255 w 608769"/>
              <a:gd name="connsiteY86" fmla="*/ 87487 h 537991"/>
              <a:gd name="connsiteX87" fmla="*/ 414549 w 608769"/>
              <a:gd name="connsiteY87" fmla="*/ 101026 h 537991"/>
              <a:gd name="connsiteX88" fmla="*/ 383650 w 608769"/>
              <a:gd name="connsiteY88" fmla="*/ 154923 h 537991"/>
              <a:gd name="connsiteX89" fmla="*/ 420937 w 608769"/>
              <a:gd name="connsiteY89" fmla="*/ 179268 h 537991"/>
              <a:gd name="connsiteX90" fmla="*/ 420937 w 608769"/>
              <a:gd name="connsiteY90" fmla="*/ 102718 h 537991"/>
              <a:gd name="connsiteX91" fmla="*/ 433974 w 608769"/>
              <a:gd name="connsiteY91" fmla="*/ 104151 h 537991"/>
              <a:gd name="connsiteX92" fmla="*/ 447011 w 608769"/>
              <a:gd name="connsiteY92" fmla="*/ 102718 h 537991"/>
              <a:gd name="connsiteX93" fmla="*/ 447011 w 608769"/>
              <a:gd name="connsiteY93" fmla="*/ 196322 h 537991"/>
              <a:gd name="connsiteX94" fmla="*/ 512588 w 608769"/>
              <a:gd name="connsiteY94" fmla="*/ 239023 h 537991"/>
              <a:gd name="connsiteX95" fmla="*/ 504635 w 608769"/>
              <a:gd name="connsiteY95" fmla="*/ 269096 h 537991"/>
              <a:gd name="connsiteX96" fmla="*/ 512588 w 608769"/>
              <a:gd name="connsiteY96" fmla="*/ 299039 h 537991"/>
              <a:gd name="connsiteX97" fmla="*/ 447011 w 608769"/>
              <a:gd name="connsiteY97" fmla="*/ 341870 h 537991"/>
              <a:gd name="connsiteX98" fmla="*/ 447011 w 608769"/>
              <a:gd name="connsiteY98" fmla="*/ 435344 h 537991"/>
              <a:gd name="connsiteX99" fmla="*/ 433974 w 608769"/>
              <a:gd name="connsiteY99" fmla="*/ 433911 h 537991"/>
              <a:gd name="connsiteX100" fmla="*/ 420937 w 608769"/>
              <a:gd name="connsiteY100" fmla="*/ 435344 h 537991"/>
              <a:gd name="connsiteX101" fmla="*/ 420937 w 608769"/>
              <a:gd name="connsiteY101" fmla="*/ 358924 h 537991"/>
              <a:gd name="connsiteX102" fmla="*/ 385085 w 608769"/>
              <a:gd name="connsiteY102" fmla="*/ 382358 h 537991"/>
              <a:gd name="connsiteX103" fmla="*/ 416374 w 608769"/>
              <a:gd name="connsiteY103" fmla="*/ 436515 h 537991"/>
              <a:gd name="connsiteX104" fmla="*/ 393689 w 608769"/>
              <a:gd name="connsiteY104" fmla="*/ 449273 h 537991"/>
              <a:gd name="connsiteX105" fmla="*/ 363182 w 608769"/>
              <a:gd name="connsiteY105" fmla="*/ 396548 h 537991"/>
              <a:gd name="connsiteX106" fmla="*/ 327721 w 608769"/>
              <a:gd name="connsiteY106" fmla="*/ 419721 h 537991"/>
              <a:gd name="connsiteX107" fmla="*/ 385867 w 608769"/>
              <a:gd name="connsiteY107" fmla="*/ 457735 h 537991"/>
              <a:gd name="connsiteX108" fmla="*/ 373221 w 608769"/>
              <a:gd name="connsiteY108" fmla="*/ 494708 h 537991"/>
              <a:gd name="connsiteX109" fmla="*/ 375698 w 608769"/>
              <a:gd name="connsiteY109" fmla="*/ 512023 h 537991"/>
              <a:gd name="connsiteX110" fmla="*/ 233332 w 608769"/>
              <a:gd name="connsiteY110" fmla="*/ 512023 h 537991"/>
              <a:gd name="connsiteX111" fmla="*/ 235809 w 608769"/>
              <a:gd name="connsiteY111" fmla="*/ 494708 h 537991"/>
              <a:gd name="connsiteX112" fmla="*/ 222772 w 608769"/>
              <a:gd name="connsiteY112" fmla="*/ 457215 h 537991"/>
              <a:gd name="connsiteX113" fmla="*/ 280135 w 608769"/>
              <a:gd name="connsiteY113" fmla="*/ 419721 h 537991"/>
              <a:gd name="connsiteX114" fmla="*/ 245065 w 608769"/>
              <a:gd name="connsiteY114" fmla="*/ 396939 h 537991"/>
              <a:gd name="connsiteX115" fmla="*/ 215210 w 608769"/>
              <a:gd name="connsiteY115" fmla="*/ 449143 h 537991"/>
              <a:gd name="connsiteX116" fmla="*/ 192395 w 608769"/>
              <a:gd name="connsiteY116" fmla="*/ 436515 h 537991"/>
              <a:gd name="connsiteX117" fmla="*/ 223163 w 608769"/>
              <a:gd name="connsiteY117" fmla="*/ 382618 h 537991"/>
              <a:gd name="connsiteX118" fmla="*/ 186789 w 608769"/>
              <a:gd name="connsiteY118" fmla="*/ 358924 h 537991"/>
              <a:gd name="connsiteX119" fmla="*/ 186789 w 608769"/>
              <a:gd name="connsiteY119" fmla="*/ 435083 h 537991"/>
              <a:gd name="connsiteX120" fmla="*/ 175056 w 608769"/>
              <a:gd name="connsiteY120" fmla="*/ 433911 h 537991"/>
              <a:gd name="connsiteX121" fmla="*/ 160715 w 608769"/>
              <a:gd name="connsiteY121" fmla="*/ 435734 h 537991"/>
              <a:gd name="connsiteX122" fmla="*/ 160715 w 608769"/>
              <a:gd name="connsiteY122" fmla="*/ 341870 h 537991"/>
              <a:gd name="connsiteX123" fmla="*/ 96181 w 608769"/>
              <a:gd name="connsiteY123" fmla="*/ 299690 h 537991"/>
              <a:gd name="connsiteX124" fmla="*/ 104394 w 608769"/>
              <a:gd name="connsiteY124" fmla="*/ 269096 h 537991"/>
              <a:gd name="connsiteX125" fmla="*/ 96181 w 608769"/>
              <a:gd name="connsiteY125" fmla="*/ 238502 h 537991"/>
              <a:gd name="connsiteX126" fmla="*/ 160715 w 608769"/>
              <a:gd name="connsiteY126" fmla="*/ 196322 h 537991"/>
              <a:gd name="connsiteX127" fmla="*/ 160715 w 608769"/>
              <a:gd name="connsiteY127" fmla="*/ 102458 h 537991"/>
              <a:gd name="connsiteX128" fmla="*/ 175056 w 608769"/>
              <a:gd name="connsiteY128" fmla="*/ 104151 h 537991"/>
              <a:gd name="connsiteX129" fmla="*/ 186789 w 608769"/>
              <a:gd name="connsiteY129" fmla="*/ 102979 h 537991"/>
              <a:gd name="connsiteX130" fmla="*/ 186789 w 608769"/>
              <a:gd name="connsiteY130" fmla="*/ 179268 h 537991"/>
              <a:gd name="connsiteX131" fmla="*/ 223684 w 608769"/>
              <a:gd name="connsiteY131" fmla="*/ 155183 h 537991"/>
              <a:gd name="connsiteX132" fmla="*/ 192656 w 608769"/>
              <a:gd name="connsiteY132" fmla="*/ 101547 h 537991"/>
              <a:gd name="connsiteX133" fmla="*/ 215341 w 608769"/>
              <a:gd name="connsiteY133" fmla="*/ 88789 h 537991"/>
              <a:gd name="connsiteX134" fmla="*/ 245457 w 608769"/>
              <a:gd name="connsiteY134" fmla="*/ 140993 h 537991"/>
              <a:gd name="connsiteX135" fmla="*/ 280135 w 608769"/>
              <a:gd name="connsiteY135" fmla="*/ 118341 h 537991"/>
              <a:gd name="connsiteX136" fmla="*/ 222772 w 608769"/>
              <a:gd name="connsiteY136" fmla="*/ 80977 h 537991"/>
              <a:gd name="connsiteX137" fmla="*/ 235809 w 608769"/>
              <a:gd name="connsiteY137" fmla="*/ 43354 h 537991"/>
              <a:gd name="connsiteX138" fmla="*/ 233332 w 608769"/>
              <a:gd name="connsiteY138" fmla="*/ 26039 h 537991"/>
              <a:gd name="connsiteX139" fmla="*/ 433837 w 608769"/>
              <a:gd name="connsiteY139" fmla="*/ 0 h 537991"/>
              <a:gd name="connsiteX140" fmla="*/ 477235 w 608769"/>
              <a:gd name="connsiteY140" fmla="*/ 43433 h 537991"/>
              <a:gd name="connsiteX141" fmla="*/ 433837 w 608769"/>
              <a:gd name="connsiteY141" fmla="*/ 86866 h 537991"/>
              <a:gd name="connsiteX142" fmla="*/ 390439 w 608769"/>
              <a:gd name="connsiteY142" fmla="*/ 43433 h 537991"/>
              <a:gd name="connsiteX143" fmla="*/ 433837 w 608769"/>
              <a:gd name="connsiteY143" fmla="*/ 0 h 537991"/>
              <a:gd name="connsiteX144" fmla="*/ 174862 w 608769"/>
              <a:gd name="connsiteY144" fmla="*/ 0 h 537991"/>
              <a:gd name="connsiteX145" fmla="*/ 218331 w 608769"/>
              <a:gd name="connsiteY145" fmla="*/ 43433 h 537991"/>
              <a:gd name="connsiteX146" fmla="*/ 174862 w 608769"/>
              <a:gd name="connsiteY146" fmla="*/ 86866 h 537991"/>
              <a:gd name="connsiteX147" fmla="*/ 131393 w 608769"/>
              <a:gd name="connsiteY147" fmla="*/ 43433 h 537991"/>
              <a:gd name="connsiteX148" fmla="*/ 174862 w 608769"/>
              <a:gd name="connsiteY148" fmla="*/ 0 h 53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8769" h="537991">
                <a:moveTo>
                  <a:pt x="433837" y="451337"/>
                </a:moveTo>
                <a:cubicBezTo>
                  <a:pt x="457805" y="451337"/>
                  <a:pt x="477235" y="470735"/>
                  <a:pt x="477235" y="494664"/>
                </a:cubicBezTo>
                <a:cubicBezTo>
                  <a:pt x="477235" y="518593"/>
                  <a:pt x="457805" y="537991"/>
                  <a:pt x="433837" y="537991"/>
                </a:cubicBezTo>
                <a:cubicBezTo>
                  <a:pt x="409869" y="537991"/>
                  <a:pt x="390439" y="518593"/>
                  <a:pt x="390439" y="494664"/>
                </a:cubicBezTo>
                <a:cubicBezTo>
                  <a:pt x="390439" y="470735"/>
                  <a:pt x="409869" y="451337"/>
                  <a:pt x="433837" y="451337"/>
                </a:cubicBezTo>
                <a:close/>
                <a:moveTo>
                  <a:pt x="174862" y="451337"/>
                </a:moveTo>
                <a:cubicBezTo>
                  <a:pt x="198869" y="451337"/>
                  <a:pt x="218331" y="470735"/>
                  <a:pt x="218331" y="494664"/>
                </a:cubicBezTo>
                <a:cubicBezTo>
                  <a:pt x="218331" y="518593"/>
                  <a:pt x="198869" y="537991"/>
                  <a:pt x="174862" y="537991"/>
                </a:cubicBezTo>
                <a:cubicBezTo>
                  <a:pt x="150855" y="537991"/>
                  <a:pt x="131393" y="518593"/>
                  <a:pt x="131393" y="494664"/>
                </a:cubicBezTo>
                <a:cubicBezTo>
                  <a:pt x="131393" y="470735"/>
                  <a:pt x="150855" y="451337"/>
                  <a:pt x="174862" y="451337"/>
                </a:cubicBezTo>
                <a:close/>
                <a:moveTo>
                  <a:pt x="303863" y="435344"/>
                </a:moveTo>
                <a:lnTo>
                  <a:pt x="239590" y="477394"/>
                </a:lnTo>
                <a:lnTo>
                  <a:pt x="368267" y="477394"/>
                </a:lnTo>
                <a:close/>
                <a:moveTo>
                  <a:pt x="521078" y="310770"/>
                </a:moveTo>
                <a:cubicBezTo>
                  <a:pt x="529159" y="319229"/>
                  <a:pt x="539456" y="325346"/>
                  <a:pt x="551187" y="328209"/>
                </a:cubicBezTo>
                <a:lnTo>
                  <a:pt x="478716" y="453665"/>
                </a:lnTo>
                <a:cubicBezTo>
                  <a:pt x="470765" y="445076"/>
                  <a:pt x="460468" y="438699"/>
                  <a:pt x="448867" y="435836"/>
                </a:cubicBezTo>
                <a:close/>
                <a:moveTo>
                  <a:pt x="87624" y="310770"/>
                </a:moveTo>
                <a:lnTo>
                  <a:pt x="159972" y="435836"/>
                </a:lnTo>
                <a:cubicBezTo>
                  <a:pt x="148370" y="438699"/>
                  <a:pt x="137942" y="445076"/>
                  <a:pt x="130120" y="453665"/>
                </a:cubicBezTo>
                <a:lnTo>
                  <a:pt x="57511" y="328209"/>
                </a:lnTo>
                <a:cubicBezTo>
                  <a:pt x="69243" y="325346"/>
                  <a:pt x="79672" y="319229"/>
                  <a:pt x="87624" y="310770"/>
                </a:cubicBezTo>
                <a:close/>
                <a:moveTo>
                  <a:pt x="303993" y="294092"/>
                </a:moveTo>
                <a:lnTo>
                  <a:pt x="258103" y="374286"/>
                </a:lnTo>
                <a:lnTo>
                  <a:pt x="303863" y="404229"/>
                </a:lnTo>
                <a:lnTo>
                  <a:pt x="350145" y="374026"/>
                </a:lnTo>
                <a:close/>
                <a:moveTo>
                  <a:pt x="447011" y="282115"/>
                </a:moveTo>
                <a:lnTo>
                  <a:pt x="447011" y="310756"/>
                </a:lnTo>
                <a:lnTo>
                  <a:pt x="490946" y="282115"/>
                </a:lnTo>
                <a:close/>
                <a:moveTo>
                  <a:pt x="327069" y="282115"/>
                </a:moveTo>
                <a:lnTo>
                  <a:pt x="372047" y="359706"/>
                </a:lnTo>
                <a:lnTo>
                  <a:pt x="420937" y="327810"/>
                </a:lnTo>
                <a:lnTo>
                  <a:pt x="420937" y="282115"/>
                </a:lnTo>
                <a:close/>
                <a:moveTo>
                  <a:pt x="186789" y="282115"/>
                </a:moveTo>
                <a:lnTo>
                  <a:pt x="186789" y="327810"/>
                </a:lnTo>
                <a:lnTo>
                  <a:pt x="236200" y="359966"/>
                </a:lnTo>
                <a:lnTo>
                  <a:pt x="280787" y="282115"/>
                </a:lnTo>
                <a:close/>
                <a:moveTo>
                  <a:pt x="116910" y="282115"/>
                </a:moveTo>
                <a:lnTo>
                  <a:pt x="160715" y="310756"/>
                </a:lnTo>
                <a:lnTo>
                  <a:pt x="160715" y="282115"/>
                </a:lnTo>
                <a:close/>
                <a:moveTo>
                  <a:pt x="447011" y="227437"/>
                </a:moveTo>
                <a:lnTo>
                  <a:pt x="447011" y="256078"/>
                </a:lnTo>
                <a:lnTo>
                  <a:pt x="490946" y="256078"/>
                </a:lnTo>
                <a:close/>
                <a:moveTo>
                  <a:pt x="160715" y="227437"/>
                </a:moveTo>
                <a:lnTo>
                  <a:pt x="116910" y="256078"/>
                </a:lnTo>
                <a:lnTo>
                  <a:pt x="160715" y="256078"/>
                </a:lnTo>
                <a:close/>
                <a:moveTo>
                  <a:pt x="565300" y="225598"/>
                </a:moveTo>
                <a:cubicBezTo>
                  <a:pt x="589307" y="225598"/>
                  <a:pt x="608769" y="245044"/>
                  <a:pt x="608769" y="269031"/>
                </a:cubicBezTo>
                <a:cubicBezTo>
                  <a:pt x="608769" y="293018"/>
                  <a:pt x="589307" y="312464"/>
                  <a:pt x="565300" y="312464"/>
                </a:cubicBezTo>
                <a:cubicBezTo>
                  <a:pt x="541293" y="312464"/>
                  <a:pt x="521831" y="293018"/>
                  <a:pt x="521831" y="269031"/>
                </a:cubicBezTo>
                <a:cubicBezTo>
                  <a:pt x="521831" y="245044"/>
                  <a:pt x="541293" y="225598"/>
                  <a:pt x="565300" y="225598"/>
                </a:cubicBezTo>
                <a:close/>
                <a:moveTo>
                  <a:pt x="43469" y="225598"/>
                </a:moveTo>
                <a:cubicBezTo>
                  <a:pt x="67476" y="225598"/>
                  <a:pt x="86938" y="245044"/>
                  <a:pt x="86938" y="269031"/>
                </a:cubicBezTo>
                <a:cubicBezTo>
                  <a:pt x="86938" y="293018"/>
                  <a:pt x="67476" y="312464"/>
                  <a:pt x="43469" y="312464"/>
                </a:cubicBezTo>
                <a:cubicBezTo>
                  <a:pt x="19462" y="312464"/>
                  <a:pt x="0" y="293018"/>
                  <a:pt x="0" y="269031"/>
                </a:cubicBezTo>
                <a:cubicBezTo>
                  <a:pt x="0" y="245044"/>
                  <a:pt x="19462" y="225598"/>
                  <a:pt x="43469" y="225598"/>
                </a:cubicBezTo>
                <a:close/>
                <a:moveTo>
                  <a:pt x="236722" y="177836"/>
                </a:moveTo>
                <a:lnTo>
                  <a:pt x="186789" y="210382"/>
                </a:lnTo>
                <a:lnTo>
                  <a:pt x="186789" y="256078"/>
                </a:lnTo>
                <a:lnTo>
                  <a:pt x="281961" y="256078"/>
                </a:lnTo>
                <a:close/>
                <a:moveTo>
                  <a:pt x="370744" y="177575"/>
                </a:moveTo>
                <a:lnTo>
                  <a:pt x="325765" y="256078"/>
                </a:lnTo>
                <a:lnTo>
                  <a:pt x="420937" y="256078"/>
                </a:lnTo>
                <a:lnTo>
                  <a:pt x="420937" y="210382"/>
                </a:lnTo>
                <a:close/>
                <a:moveTo>
                  <a:pt x="303863" y="133963"/>
                </a:moveTo>
                <a:lnTo>
                  <a:pt x="258494" y="163515"/>
                </a:lnTo>
                <a:lnTo>
                  <a:pt x="303863" y="241887"/>
                </a:lnTo>
                <a:lnTo>
                  <a:pt x="348841" y="163255"/>
                </a:lnTo>
                <a:close/>
                <a:moveTo>
                  <a:pt x="478716" y="84537"/>
                </a:moveTo>
                <a:lnTo>
                  <a:pt x="551187" y="209984"/>
                </a:lnTo>
                <a:cubicBezTo>
                  <a:pt x="539456" y="212716"/>
                  <a:pt x="529159" y="218963"/>
                  <a:pt x="521078" y="227291"/>
                </a:cubicBezTo>
                <a:lnTo>
                  <a:pt x="448867" y="102365"/>
                </a:lnTo>
                <a:cubicBezTo>
                  <a:pt x="460468" y="99372"/>
                  <a:pt x="470765" y="93126"/>
                  <a:pt x="478716" y="84537"/>
                </a:cubicBezTo>
                <a:close/>
                <a:moveTo>
                  <a:pt x="130120" y="84537"/>
                </a:moveTo>
                <a:cubicBezTo>
                  <a:pt x="137942" y="93126"/>
                  <a:pt x="148370" y="99372"/>
                  <a:pt x="159972" y="102365"/>
                </a:cubicBezTo>
                <a:lnTo>
                  <a:pt x="87624" y="227291"/>
                </a:lnTo>
                <a:cubicBezTo>
                  <a:pt x="79672" y="218963"/>
                  <a:pt x="69243" y="212716"/>
                  <a:pt x="57511" y="209984"/>
                </a:cubicBezTo>
                <a:close/>
                <a:moveTo>
                  <a:pt x="239590" y="60799"/>
                </a:moveTo>
                <a:lnTo>
                  <a:pt x="303863" y="102849"/>
                </a:lnTo>
                <a:lnTo>
                  <a:pt x="368267" y="60799"/>
                </a:lnTo>
                <a:close/>
                <a:moveTo>
                  <a:pt x="233332" y="26039"/>
                </a:moveTo>
                <a:lnTo>
                  <a:pt x="375698" y="26039"/>
                </a:lnTo>
                <a:cubicBezTo>
                  <a:pt x="374133" y="31507"/>
                  <a:pt x="373221" y="37365"/>
                  <a:pt x="373221" y="43354"/>
                </a:cubicBezTo>
                <a:cubicBezTo>
                  <a:pt x="373221" y="57284"/>
                  <a:pt x="377914" y="70172"/>
                  <a:pt x="385867" y="80457"/>
                </a:cubicBezTo>
                <a:lnTo>
                  <a:pt x="327721" y="118341"/>
                </a:lnTo>
                <a:lnTo>
                  <a:pt x="361878" y="140603"/>
                </a:lnTo>
                <a:lnTo>
                  <a:pt x="392255" y="87487"/>
                </a:lnTo>
                <a:cubicBezTo>
                  <a:pt x="398513" y="93475"/>
                  <a:pt x="406205" y="98162"/>
                  <a:pt x="414549" y="101026"/>
                </a:cubicBezTo>
                <a:lnTo>
                  <a:pt x="383650" y="154923"/>
                </a:lnTo>
                <a:lnTo>
                  <a:pt x="420937" y="179268"/>
                </a:lnTo>
                <a:lnTo>
                  <a:pt x="420937" y="102718"/>
                </a:lnTo>
                <a:cubicBezTo>
                  <a:pt x="425239" y="103630"/>
                  <a:pt x="429541" y="104151"/>
                  <a:pt x="433974" y="104151"/>
                </a:cubicBezTo>
                <a:cubicBezTo>
                  <a:pt x="438537" y="104151"/>
                  <a:pt x="442839" y="103630"/>
                  <a:pt x="447011" y="102718"/>
                </a:cubicBezTo>
                <a:lnTo>
                  <a:pt x="447011" y="196322"/>
                </a:lnTo>
                <a:lnTo>
                  <a:pt x="512588" y="239023"/>
                </a:lnTo>
                <a:cubicBezTo>
                  <a:pt x="507504" y="247876"/>
                  <a:pt x="504635" y="258160"/>
                  <a:pt x="504635" y="269096"/>
                </a:cubicBezTo>
                <a:cubicBezTo>
                  <a:pt x="504635" y="280032"/>
                  <a:pt x="507504" y="290186"/>
                  <a:pt x="512588" y="299039"/>
                </a:cubicBezTo>
                <a:lnTo>
                  <a:pt x="447011" y="341870"/>
                </a:lnTo>
                <a:lnTo>
                  <a:pt x="447011" y="435344"/>
                </a:lnTo>
                <a:cubicBezTo>
                  <a:pt x="442839" y="434432"/>
                  <a:pt x="438537" y="433911"/>
                  <a:pt x="433974" y="433911"/>
                </a:cubicBezTo>
                <a:cubicBezTo>
                  <a:pt x="429541" y="433911"/>
                  <a:pt x="425239" y="434432"/>
                  <a:pt x="420937" y="435344"/>
                </a:cubicBezTo>
                <a:lnTo>
                  <a:pt x="420937" y="358924"/>
                </a:lnTo>
                <a:lnTo>
                  <a:pt x="385085" y="382358"/>
                </a:lnTo>
                <a:lnTo>
                  <a:pt x="416374" y="436515"/>
                </a:lnTo>
                <a:cubicBezTo>
                  <a:pt x="407900" y="439119"/>
                  <a:pt x="400208" y="443545"/>
                  <a:pt x="393689" y="449273"/>
                </a:cubicBezTo>
                <a:lnTo>
                  <a:pt x="363182" y="396548"/>
                </a:lnTo>
                <a:lnTo>
                  <a:pt x="327721" y="419721"/>
                </a:lnTo>
                <a:lnTo>
                  <a:pt x="385867" y="457735"/>
                </a:lnTo>
                <a:cubicBezTo>
                  <a:pt x="377914" y="468020"/>
                  <a:pt x="373221" y="480778"/>
                  <a:pt x="373221" y="494708"/>
                </a:cubicBezTo>
                <a:cubicBezTo>
                  <a:pt x="373221" y="500697"/>
                  <a:pt x="374133" y="506555"/>
                  <a:pt x="375698" y="512023"/>
                </a:cubicBezTo>
                <a:lnTo>
                  <a:pt x="233332" y="512023"/>
                </a:lnTo>
                <a:cubicBezTo>
                  <a:pt x="235027" y="506555"/>
                  <a:pt x="235809" y="500697"/>
                  <a:pt x="235809" y="494708"/>
                </a:cubicBezTo>
                <a:cubicBezTo>
                  <a:pt x="235809" y="480518"/>
                  <a:pt x="230985" y="467499"/>
                  <a:pt x="222772" y="457215"/>
                </a:cubicBezTo>
                <a:lnTo>
                  <a:pt x="280135" y="419721"/>
                </a:lnTo>
                <a:lnTo>
                  <a:pt x="245065" y="396939"/>
                </a:lnTo>
                <a:lnTo>
                  <a:pt x="215210" y="449143"/>
                </a:lnTo>
                <a:cubicBezTo>
                  <a:pt x="208692" y="443415"/>
                  <a:pt x="200869" y="438989"/>
                  <a:pt x="192395" y="436515"/>
                </a:cubicBezTo>
                <a:lnTo>
                  <a:pt x="223163" y="382618"/>
                </a:lnTo>
                <a:lnTo>
                  <a:pt x="186789" y="358924"/>
                </a:lnTo>
                <a:lnTo>
                  <a:pt x="186789" y="435083"/>
                </a:lnTo>
                <a:cubicBezTo>
                  <a:pt x="183009" y="434432"/>
                  <a:pt x="179097" y="433911"/>
                  <a:pt x="175056" y="433911"/>
                </a:cubicBezTo>
                <a:cubicBezTo>
                  <a:pt x="170102" y="433911"/>
                  <a:pt x="165278" y="434562"/>
                  <a:pt x="160715" y="435734"/>
                </a:cubicBezTo>
                <a:lnTo>
                  <a:pt x="160715" y="341870"/>
                </a:lnTo>
                <a:lnTo>
                  <a:pt x="96181" y="299690"/>
                </a:lnTo>
                <a:cubicBezTo>
                  <a:pt x="101396" y="290707"/>
                  <a:pt x="104394" y="280162"/>
                  <a:pt x="104394" y="269096"/>
                </a:cubicBezTo>
                <a:cubicBezTo>
                  <a:pt x="104394" y="257900"/>
                  <a:pt x="101396" y="247485"/>
                  <a:pt x="96181" y="238502"/>
                </a:cubicBezTo>
                <a:lnTo>
                  <a:pt x="160715" y="196322"/>
                </a:lnTo>
                <a:lnTo>
                  <a:pt x="160715" y="102458"/>
                </a:lnTo>
                <a:cubicBezTo>
                  <a:pt x="165278" y="103630"/>
                  <a:pt x="170102" y="104151"/>
                  <a:pt x="175056" y="104151"/>
                </a:cubicBezTo>
                <a:cubicBezTo>
                  <a:pt x="179097" y="104151"/>
                  <a:pt x="183009" y="103760"/>
                  <a:pt x="186789" y="102979"/>
                </a:cubicBezTo>
                <a:lnTo>
                  <a:pt x="186789" y="179268"/>
                </a:lnTo>
                <a:lnTo>
                  <a:pt x="223684" y="155183"/>
                </a:lnTo>
                <a:lnTo>
                  <a:pt x="192656" y="101547"/>
                </a:lnTo>
                <a:cubicBezTo>
                  <a:pt x="201130" y="98943"/>
                  <a:pt x="208822" y="94647"/>
                  <a:pt x="215341" y="88789"/>
                </a:cubicBezTo>
                <a:lnTo>
                  <a:pt x="245457" y="140993"/>
                </a:lnTo>
                <a:lnTo>
                  <a:pt x="280135" y="118341"/>
                </a:lnTo>
                <a:lnTo>
                  <a:pt x="222772" y="80977"/>
                </a:lnTo>
                <a:cubicBezTo>
                  <a:pt x="230985" y="70563"/>
                  <a:pt x="235809" y="57544"/>
                  <a:pt x="235809" y="43354"/>
                </a:cubicBezTo>
                <a:cubicBezTo>
                  <a:pt x="235809" y="37365"/>
                  <a:pt x="235027" y="31507"/>
                  <a:pt x="233332" y="26039"/>
                </a:cubicBezTo>
                <a:close/>
                <a:moveTo>
                  <a:pt x="433837" y="0"/>
                </a:moveTo>
                <a:cubicBezTo>
                  <a:pt x="457805" y="0"/>
                  <a:pt x="477235" y="19446"/>
                  <a:pt x="477235" y="43433"/>
                </a:cubicBezTo>
                <a:cubicBezTo>
                  <a:pt x="477235" y="67420"/>
                  <a:pt x="457805" y="86866"/>
                  <a:pt x="433837" y="86866"/>
                </a:cubicBezTo>
                <a:cubicBezTo>
                  <a:pt x="409869" y="86866"/>
                  <a:pt x="390439" y="67420"/>
                  <a:pt x="390439" y="43433"/>
                </a:cubicBezTo>
                <a:cubicBezTo>
                  <a:pt x="390439" y="19446"/>
                  <a:pt x="409869" y="0"/>
                  <a:pt x="433837" y="0"/>
                </a:cubicBezTo>
                <a:close/>
                <a:moveTo>
                  <a:pt x="174862" y="0"/>
                </a:moveTo>
                <a:cubicBezTo>
                  <a:pt x="198869" y="0"/>
                  <a:pt x="218331" y="19446"/>
                  <a:pt x="218331" y="43433"/>
                </a:cubicBezTo>
                <a:cubicBezTo>
                  <a:pt x="218331" y="67420"/>
                  <a:pt x="198869" y="86866"/>
                  <a:pt x="174862" y="86866"/>
                </a:cubicBezTo>
                <a:cubicBezTo>
                  <a:pt x="150855" y="86866"/>
                  <a:pt x="131393" y="67420"/>
                  <a:pt x="131393" y="43433"/>
                </a:cubicBezTo>
                <a:cubicBezTo>
                  <a:pt x="131393" y="19446"/>
                  <a:pt x="150855" y="0"/>
                  <a:pt x="1748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913885">
              <a:defRPr/>
            </a:pPr>
            <a:endParaRPr lang="zh-CN" altLang="en-US" sz="14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cloud_118040">
            <a:extLst>
              <a:ext uri="{FF2B5EF4-FFF2-40B4-BE49-F238E27FC236}">
                <a16:creationId xmlns:a16="http://schemas.microsoft.com/office/drawing/2014/main" id="{8F6B4BB0-6778-4465-B0C4-6AB9F9A9B981}"/>
              </a:ext>
            </a:extLst>
          </p:cNvPr>
          <p:cNvSpPr>
            <a:spLocks noChangeAspect="1"/>
          </p:cNvSpPr>
          <p:nvPr/>
        </p:nvSpPr>
        <p:spPr bwMode="auto">
          <a:xfrm>
            <a:off x="5707388" y="5764229"/>
            <a:ext cx="428514" cy="261871"/>
          </a:xfrm>
          <a:custGeom>
            <a:avLst/>
            <a:gdLst>
              <a:gd name="connsiteX0" fmla="*/ 433025 w 581193"/>
              <a:gd name="connsiteY0" fmla="*/ 230181 h 355297"/>
              <a:gd name="connsiteX1" fmla="*/ 413181 w 581193"/>
              <a:gd name="connsiteY1" fmla="*/ 250270 h 355297"/>
              <a:gd name="connsiteX2" fmla="*/ 433025 w 581193"/>
              <a:gd name="connsiteY2" fmla="*/ 270269 h 355297"/>
              <a:gd name="connsiteX3" fmla="*/ 452868 w 581193"/>
              <a:gd name="connsiteY3" fmla="*/ 250270 h 355297"/>
              <a:gd name="connsiteX4" fmla="*/ 433025 w 581193"/>
              <a:gd name="connsiteY4" fmla="*/ 230181 h 355297"/>
              <a:gd name="connsiteX5" fmla="*/ 290695 w 581193"/>
              <a:gd name="connsiteY5" fmla="*/ 230181 h 355297"/>
              <a:gd name="connsiteX6" fmla="*/ 270940 w 581193"/>
              <a:gd name="connsiteY6" fmla="*/ 250270 h 355297"/>
              <a:gd name="connsiteX7" fmla="*/ 290695 w 581193"/>
              <a:gd name="connsiteY7" fmla="*/ 270269 h 355297"/>
              <a:gd name="connsiteX8" fmla="*/ 310538 w 581193"/>
              <a:gd name="connsiteY8" fmla="*/ 250270 h 355297"/>
              <a:gd name="connsiteX9" fmla="*/ 290695 w 581193"/>
              <a:gd name="connsiteY9" fmla="*/ 230181 h 355297"/>
              <a:gd name="connsiteX10" fmla="*/ 148505 w 581193"/>
              <a:gd name="connsiteY10" fmla="*/ 230181 h 355297"/>
              <a:gd name="connsiteX11" fmla="*/ 128661 w 581193"/>
              <a:gd name="connsiteY11" fmla="*/ 250270 h 355297"/>
              <a:gd name="connsiteX12" fmla="*/ 148505 w 581193"/>
              <a:gd name="connsiteY12" fmla="*/ 270269 h 355297"/>
              <a:gd name="connsiteX13" fmla="*/ 168259 w 581193"/>
              <a:gd name="connsiteY13" fmla="*/ 250270 h 355297"/>
              <a:gd name="connsiteX14" fmla="*/ 148505 w 581193"/>
              <a:gd name="connsiteY14" fmla="*/ 230181 h 355297"/>
              <a:gd name="connsiteX15" fmla="*/ 433025 w 581193"/>
              <a:gd name="connsiteY15" fmla="*/ 205204 h 355297"/>
              <a:gd name="connsiteX16" fmla="*/ 477516 w 581193"/>
              <a:gd name="connsiteY16" fmla="*/ 250270 h 355297"/>
              <a:gd name="connsiteX17" fmla="*/ 433025 w 581193"/>
              <a:gd name="connsiteY17" fmla="*/ 295246 h 355297"/>
              <a:gd name="connsiteX18" fmla="*/ 388533 w 581193"/>
              <a:gd name="connsiteY18" fmla="*/ 250270 h 355297"/>
              <a:gd name="connsiteX19" fmla="*/ 433025 w 581193"/>
              <a:gd name="connsiteY19" fmla="*/ 205204 h 355297"/>
              <a:gd name="connsiteX20" fmla="*/ 290695 w 581193"/>
              <a:gd name="connsiteY20" fmla="*/ 205204 h 355297"/>
              <a:gd name="connsiteX21" fmla="*/ 335186 w 581193"/>
              <a:gd name="connsiteY21" fmla="*/ 250270 h 355297"/>
              <a:gd name="connsiteX22" fmla="*/ 290695 w 581193"/>
              <a:gd name="connsiteY22" fmla="*/ 295246 h 355297"/>
              <a:gd name="connsiteX23" fmla="*/ 246203 w 581193"/>
              <a:gd name="connsiteY23" fmla="*/ 250270 h 355297"/>
              <a:gd name="connsiteX24" fmla="*/ 290695 w 581193"/>
              <a:gd name="connsiteY24" fmla="*/ 205204 h 355297"/>
              <a:gd name="connsiteX25" fmla="*/ 148505 w 581193"/>
              <a:gd name="connsiteY25" fmla="*/ 205204 h 355297"/>
              <a:gd name="connsiteX26" fmla="*/ 192996 w 581193"/>
              <a:gd name="connsiteY26" fmla="*/ 250270 h 355297"/>
              <a:gd name="connsiteX27" fmla="*/ 148505 w 581193"/>
              <a:gd name="connsiteY27" fmla="*/ 295246 h 355297"/>
              <a:gd name="connsiteX28" fmla="*/ 104013 w 581193"/>
              <a:gd name="connsiteY28" fmla="*/ 250270 h 355297"/>
              <a:gd name="connsiteX29" fmla="*/ 148505 w 581193"/>
              <a:gd name="connsiteY29" fmla="*/ 205204 h 355297"/>
              <a:gd name="connsiteX30" fmla="*/ 266031 w 581193"/>
              <a:gd name="connsiteY30" fmla="*/ 24883 h 355297"/>
              <a:gd name="connsiteX31" fmla="*/ 142227 w 581193"/>
              <a:gd name="connsiteY31" fmla="*/ 119973 h 355297"/>
              <a:gd name="connsiteX32" fmla="*/ 123715 w 581193"/>
              <a:gd name="connsiteY32" fmla="*/ 128771 h 355297"/>
              <a:gd name="connsiteX33" fmla="*/ 24743 w 581193"/>
              <a:gd name="connsiteY33" fmla="*/ 228926 h 355297"/>
              <a:gd name="connsiteX34" fmla="*/ 123715 w 581193"/>
              <a:gd name="connsiteY34" fmla="*/ 328992 h 355297"/>
              <a:gd name="connsiteX35" fmla="*/ 477592 w 581193"/>
              <a:gd name="connsiteY35" fmla="*/ 328992 h 355297"/>
              <a:gd name="connsiteX36" fmla="*/ 556805 w 581193"/>
              <a:gd name="connsiteY36" fmla="*/ 248921 h 355297"/>
              <a:gd name="connsiteX37" fmla="*/ 486314 w 581193"/>
              <a:gd name="connsiteY37" fmla="*/ 168850 h 355297"/>
              <a:gd name="connsiteX38" fmla="*/ 476435 w 581193"/>
              <a:gd name="connsiteY38" fmla="*/ 151254 h 355297"/>
              <a:gd name="connsiteX39" fmla="*/ 485068 w 581193"/>
              <a:gd name="connsiteY39" fmla="*/ 116240 h 355297"/>
              <a:gd name="connsiteX40" fmla="*/ 407101 w 581193"/>
              <a:gd name="connsiteY40" fmla="*/ 37414 h 355297"/>
              <a:gd name="connsiteX41" fmla="*/ 361354 w 581193"/>
              <a:gd name="connsiteY41" fmla="*/ 53677 h 355297"/>
              <a:gd name="connsiteX42" fmla="*/ 346490 w 581193"/>
              <a:gd name="connsiteY42" fmla="*/ 53677 h 355297"/>
              <a:gd name="connsiteX43" fmla="*/ 266031 w 581193"/>
              <a:gd name="connsiteY43" fmla="*/ 24883 h 355297"/>
              <a:gd name="connsiteX44" fmla="*/ 265942 w 581193"/>
              <a:gd name="connsiteY44" fmla="*/ 0 h 355297"/>
              <a:gd name="connsiteX45" fmla="*/ 353699 w 581193"/>
              <a:gd name="connsiteY45" fmla="*/ 28793 h 355297"/>
              <a:gd name="connsiteX46" fmla="*/ 406923 w 581193"/>
              <a:gd name="connsiteY46" fmla="*/ 13686 h 355297"/>
              <a:gd name="connsiteX47" fmla="*/ 509544 w 581193"/>
              <a:gd name="connsiteY47" fmla="*/ 117662 h 355297"/>
              <a:gd name="connsiteX48" fmla="*/ 504560 w 581193"/>
              <a:gd name="connsiteY48" fmla="*/ 147700 h 355297"/>
              <a:gd name="connsiteX49" fmla="*/ 581192 w 581193"/>
              <a:gd name="connsiteY49" fmla="*/ 249188 h 355297"/>
              <a:gd name="connsiteX50" fmla="*/ 477503 w 581193"/>
              <a:gd name="connsiteY50" fmla="*/ 355297 h 355297"/>
              <a:gd name="connsiteX51" fmla="*/ 123715 w 581193"/>
              <a:gd name="connsiteY51" fmla="*/ 355297 h 355297"/>
              <a:gd name="connsiteX52" fmla="*/ 0 w 581193"/>
              <a:gd name="connsiteY52" fmla="*/ 230170 h 355297"/>
              <a:gd name="connsiteX53" fmla="*/ 119977 w 581193"/>
              <a:gd name="connsiteY53" fmla="*/ 105043 h 355297"/>
              <a:gd name="connsiteX54" fmla="*/ 265942 w 581193"/>
              <a:gd name="connsiteY54" fmla="*/ 0 h 35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81193" h="355297">
                <a:moveTo>
                  <a:pt x="433025" y="230181"/>
                </a:moveTo>
                <a:cubicBezTo>
                  <a:pt x="421902" y="230181"/>
                  <a:pt x="413181" y="238981"/>
                  <a:pt x="413181" y="250270"/>
                </a:cubicBezTo>
                <a:cubicBezTo>
                  <a:pt x="413181" y="261469"/>
                  <a:pt x="421902" y="270269"/>
                  <a:pt x="433025" y="270269"/>
                </a:cubicBezTo>
                <a:cubicBezTo>
                  <a:pt x="444147" y="270269"/>
                  <a:pt x="452868" y="261469"/>
                  <a:pt x="452868" y="250270"/>
                </a:cubicBezTo>
                <a:cubicBezTo>
                  <a:pt x="452868" y="238981"/>
                  <a:pt x="444147" y="230181"/>
                  <a:pt x="433025" y="230181"/>
                </a:cubicBezTo>
                <a:close/>
                <a:moveTo>
                  <a:pt x="290695" y="230181"/>
                </a:moveTo>
                <a:cubicBezTo>
                  <a:pt x="279572" y="230181"/>
                  <a:pt x="270940" y="238981"/>
                  <a:pt x="270940" y="250270"/>
                </a:cubicBezTo>
                <a:cubicBezTo>
                  <a:pt x="270940" y="261469"/>
                  <a:pt x="279572" y="270269"/>
                  <a:pt x="290695" y="270269"/>
                </a:cubicBezTo>
                <a:cubicBezTo>
                  <a:pt x="301906" y="270269"/>
                  <a:pt x="310538" y="261469"/>
                  <a:pt x="310538" y="250270"/>
                </a:cubicBezTo>
                <a:cubicBezTo>
                  <a:pt x="310538" y="238981"/>
                  <a:pt x="301906" y="230181"/>
                  <a:pt x="290695" y="230181"/>
                </a:cubicBezTo>
                <a:close/>
                <a:moveTo>
                  <a:pt x="148505" y="230181"/>
                </a:moveTo>
                <a:cubicBezTo>
                  <a:pt x="137293" y="230181"/>
                  <a:pt x="128661" y="238981"/>
                  <a:pt x="128661" y="250270"/>
                </a:cubicBezTo>
                <a:cubicBezTo>
                  <a:pt x="128661" y="261469"/>
                  <a:pt x="137293" y="270269"/>
                  <a:pt x="148505" y="270269"/>
                </a:cubicBezTo>
                <a:cubicBezTo>
                  <a:pt x="159627" y="270269"/>
                  <a:pt x="168259" y="261469"/>
                  <a:pt x="168259" y="250270"/>
                </a:cubicBezTo>
                <a:cubicBezTo>
                  <a:pt x="168259" y="238981"/>
                  <a:pt x="159627" y="230181"/>
                  <a:pt x="148505" y="230181"/>
                </a:cubicBezTo>
                <a:close/>
                <a:moveTo>
                  <a:pt x="433025" y="205204"/>
                </a:moveTo>
                <a:cubicBezTo>
                  <a:pt x="457673" y="205204"/>
                  <a:pt x="477516" y="225204"/>
                  <a:pt x="477516" y="250270"/>
                </a:cubicBezTo>
                <a:cubicBezTo>
                  <a:pt x="477516" y="275247"/>
                  <a:pt x="457673" y="295246"/>
                  <a:pt x="433025" y="295246"/>
                </a:cubicBezTo>
                <a:cubicBezTo>
                  <a:pt x="408198" y="295246"/>
                  <a:pt x="388533" y="275247"/>
                  <a:pt x="388533" y="250270"/>
                </a:cubicBezTo>
                <a:cubicBezTo>
                  <a:pt x="388533" y="225204"/>
                  <a:pt x="408376" y="205204"/>
                  <a:pt x="433025" y="205204"/>
                </a:cubicBezTo>
                <a:close/>
                <a:moveTo>
                  <a:pt x="290695" y="205204"/>
                </a:moveTo>
                <a:cubicBezTo>
                  <a:pt x="315432" y="205204"/>
                  <a:pt x="335186" y="225204"/>
                  <a:pt x="335186" y="250270"/>
                </a:cubicBezTo>
                <a:cubicBezTo>
                  <a:pt x="335186" y="275247"/>
                  <a:pt x="315521" y="295246"/>
                  <a:pt x="290695" y="295246"/>
                </a:cubicBezTo>
                <a:cubicBezTo>
                  <a:pt x="265957" y="295246"/>
                  <a:pt x="246203" y="275247"/>
                  <a:pt x="246203" y="250270"/>
                </a:cubicBezTo>
                <a:cubicBezTo>
                  <a:pt x="246203" y="225204"/>
                  <a:pt x="266046" y="205204"/>
                  <a:pt x="290695" y="205204"/>
                </a:cubicBezTo>
                <a:close/>
                <a:moveTo>
                  <a:pt x="148505" y="205204"/>
                </a:moveTo>
                <a:cubicBezTo>
                  <a:pt x="173153" y="205204"/>
                  <a:pt x="192996" y="225204"/>
                  <a:pt x="192996" y="250270"/>
                </a:cubicBezTo>
                <a:cubicBezTo>
                  <a:pt x="192996" y="275247"/>
                  <a:pt x="173242" y="295246"/>
                  <a:pt x="148505" y="295246"/>
                </a:cubicBezTo>
                <a:cubicBezTo>
                  <a:pt x="123678" y="295246"/>
                  <a:pt x="104013" y="275247"/>
                  <a:pt x="104013" y="250270"/>
                </a:cubicBezTo>
                <a:cubicBezTo>
                  <a:pt x="104013" y="225204"/>
                  <a:pt x="123767" y="205204"/>
                  <a:pt x="148505" y="205204"/>
                </a:cubicBezTo>
                <a:close/>
                <a:moveTo>
                  <a:pt x="266031" y="24883"/>
                </a:moveTo>
                <a:cubicBezTo>
                  <a:pt x="209069" y="24883"/>
                  <a:pt x="157180" y="63630"/>
                  <a:pt x="142227" y="119973"/>
                </a:cubicBezTo>
                <a:cubicBezTo>
                  <a:pt x="141070" y="124949"/>
                  <a:pt x="136531" y="128771"/>
                  <a:pt x="123715" y="128771"/>
                </a:cubicBezTo>
                <a:cubicBezTo>
                  <a:pt x="69245" y="128771"/>
                  <a:pt x="24743" y="173827"/>
                  <a:pt x="24743" y="228926"/>
                </a:cubicBezTo>
                <a:cubicBezTo>
                  <a:pt x="24743" y="284024"/>
                  <a:pt x="69245" y="328992"/>
                  <a:pt x="123715" y="328992"/>
                </a:cubicBezTo>
                <a:lnTo>
                  <a:pt x="477592" y="328992"/>
                </a:lnTo>
                <a:cubicBezTo>
                  <a:pt x="520937" y="328992"/>
                  <a:pt x="556805" y="292734"/>
                  <a:pt x="556805" y="248921"/>
                </a:cubicBezTo>
                <a:cubicBezTo>
                  <a:pt x="556805" y="207597"/>
                  <a:pt x="525832" y="173827"/>
                  <a:pt x="486314" y="168850"/>
                </a:cubicBezTo>
                <a:cubicBezTo>
                  <a:pt x="479016" y="167517"/>
                  <a:pt x="472074" y="160852"/>
                  <a:pt x="476435" y="151254"/>
                </a:cubicBezTo>
                <a:cubicBezTo>
                  <a:pt x="481419" y="140057"/>
                  <a:pt x="485068" y="128771"/>
                  <a:pt x="485068" y="116240"/>
                </a:cubicBezTo>
                <a:cubicBezTo>
                  <a:pt x="485068" y="73672"/>
                  <a:pt x="450446" y="37414"/>
                  <a:pt x="407101" y="37414"/>
                </a:cubicBezTo>
                <a:cubicBezTo>
                  <a:pt x="389835" y="37414"/>
                  <a:pt x="374971" y="42390"/>
                  <a:pt x="361354" y="53677"/>
                </a:cubicBezTo>
                <a:cubicBezTo>
                  <a:pt x="356369" y="57409"/>
                  <a:pt x="350139" y="57409"/>
                  <a:pt x="346490" y="53677"/>
                </a:cubicBezTo>
                <a:cubicBezTo>
                  <a:pt x="322993" y="34925"/>
                  <a:pt x="295847" y="24883"/>
                  <a:pt x="266031" y="24883"/>
                </a:cubicBezTo>
                <a:close/>
                <a:moveTo>
                  <a:pt x="265942" y="0"/>
                </a:moveTo>
                <a:cubicBezTo>
                  <a:pt x="298072" y="0"/>
                  <a:pt x="327710" y="10042"/>
                  <a:pt x="353699" y="28793"/>
                </a:cubicBezTo>
                <a:cubicBezTo>
                  <a:pt x="369898" y="18662"/>
                  <a:pt x="388411" y="13686"/>
                  <a:pt x="406923" y="13686"/>
                </a:cubicBezTo>
                <a:cubicBezTo>
                  <a:pt x="463886" y="13686"/>
                  <a:pt x="509544" y="60075"/>
                  <a:pt x="509544" y="117662"/>
                </a:cubicBezTo>
                <a:cubicBezTo>
                  <a:pt x="509544" y="127704"/>
                  <a:pt x="508387" y="138990"/>
                  <a:pt x="504560" y="147700"/>
                </a:cubicBezTo>
                <a:cubicBezTo>
                  <a:pt x="549062" y="160319"/>
                  <a:pt x="581192" y="201554"/>
                  <a:pt x="581192" y="249188"/>
                </a:cubicBezTo>
                <a:cubicBezTo>
                  <a:pt x="581459" y="307841"/>
                  <a:pt x="534465" y="355297"/>
                  <a:pt x="477503" y="355297"/>
                </a:cubicBezTo>
                <a:lnTo>
                  <a:pt x="123715" y="355297"/>
                </a:lnTo>
                <a:cubicBezTo>
                  <a:pt x="55627" y="355297"/>
                  <a:pt x="0" y="299043"/>
                  <a:pt x="0" y="230170"/>
                </a:cubicBezTo>
                <a:cubicBezTo>
                  <a:pt x="0" y="162630"/>
                  <a:pt x="53135" y="106287"/>
                  <a:pt x="119977" y="105043"/>
                </a:cubicBezTo>
                <a:cubicBezTo>
                  <a:pt x="142227" y="42479"/>
                  <a:pt x="200436" y="0"/>
                  <a:pt x="2659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913885">
              <a:defRPr/>
            </a:pPr>
            <a:endParaRPr lang="zh-CN" altLang="en-US" sz="14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B9620CE6-9B46-42DB-BCDA-670048291EEB}"/>
              </a:ext>
            </a:extLst>
          </p:cNvPr>
          <p:cNvSpPr/>
          <p:nvPr/>
        </p:nvSpPr>
        <p:spPr>
          <a:xfrm>
            <a:off x="4952507" y="6021627"/>
            <a:ext cx="2079084" cy="330114"/>
          </a:xfrm>
          <a:prstGeom prst="roundRect">
            <a:avLst/>
          </a:prstGeom>
          <a:gradFill flip="none" rotWithShape="1">
            <a:gsLst>
              <a:gs pos="81000">
                <a:srgbClr val="00ADED">
                  <a:alpha val="37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r>
              <a:rPr lang="zh-CN" altLang="en-US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全链路数据管理</a:t>
            </a:r>
          </a:p>
        </p:txBody>
      </p:sp>
      <p:cxnSp>
        <p:nvCxnSpPr>
          <p:cNvPr id="21" name="直接连接符 209">
            <a:extLst>
              <a:ext uri="{FF2B5EF4-FFF2-40B4-BE49-F238E27FC236}">
                <a16:creationId xmlns:a16="http://schemas.microsoft.com/office/drawing/2014/main" id="{CD2FC97A-D8F2-4AD4-A484-34FDD0D3AD08}"/>
              </a:ext>
            </a:extLst>
          </p:cNvPr>
          <p:cNvCxnSpPr>
            <a:cxnSpLocks/>
          </p:cNvCxnSpPr>
          <p:nvPr/>
        </p:nvCxnSpPr>
        <p:spPr bwMode="auto">
          <a:xfrm>
            <a:off x="2541126" y="5200444"/>
            <a:ext cx="0" cy="793544"/>
          </a:xfrm>
          <a:prstGeom prst="line">
            <a:avLst/>
          </a:prstGeom>
          <a:noFill/>
          <a:ln w="28575" algn="ctr">
            <a:solidFill>
              <a:srgbClr val="E0E0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1781066" y="5302741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集成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1133847" y="5215060"/>
            <a:ext cx="7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批量集成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实时集成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交换集成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存储计算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等腰三角形 76">
            <a:extLst>
              <a:ext uri="{FF2B5EF4-FFF2-40B4-BE49-F238E27FC236}">
                <a16:creationId xmlns:a16="http://schemas.microsoft.com/office/drawing/2014/main" id="{3E540423-0410-40A7-8414-EB8826C8874A}"/>
              </a:ext>
            </a:extLst>
          </p:cNvPr>
          <p:cNvSpPr/>
          <p:nvPr/>
        </p:nvSpPr>
        <p:spPr bwMode="auto">
          <a:xfrm>
            <a:off x="446767" y="1288935"/>
            <a:ext cx="11042949" cy="298373"/>
          </a:xfrm>
          <a:prstGeom prst="triangle">
            <a:avLst>
              <a:gd name="adj" fmla="val 49834"/>
            </a:avLst>
          </a:prstGeom>
          <a:gradFill flip="none" rotWithShape="1">
            <a:gsLst>
              <a:gs pos="81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endParaRPr lang="zh-CN" altLang="en-US" sz="10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5E32A8-6CF3-45C6-B1B2-FCE09E662CAE}"/>
              </a:ext>
            </a:extLst>
          </p:cNvPr>
          <p:cNvSpPr/>
          <p:nvPr/>
        </p:nvSpPr>
        <p:spPr bwMode="auto">
          <a:xfrm>
            <a:off x="451529" y="1582546"/>
            <a:ext cx="11042949" cy="436450"/>
          </a:xfrm>
          <a:prstGeom prst="rect">
            <a:avLst/>
          </a:prstGeom>
          <a:gradFill flip="none" rotWithShape="1">
            <a:gsLst>
              <a:gs pos="68000">
                <a:srgbClr val="00ADED">
                  <a:alpha val="0"/>
                </a:srgbClr>
              </a:gs>
              <a:gs pos="100000">
                <a:srgbClr val="00B0F0">
                  <a:alpha val="2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21751" tIns="10875" rIns="21751" bIns="10875" anchor="ctr" anchorCtr="1"/>
          <a:lstStyle/>
          <a:p>
            <a:pPr indent="-39878" algn="ctr" defTabSz="270573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100000"/>
            </a:pPr>
            <a:endParaRPr lang="zh-CN" altLang="en-US" sz="1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03B575F-F1DE-4AF2-9726-6CC89ABE7B9A}"/>
              </a:ext>
            </a:extLst>
          </p:cNvPr>
          <p:cNvSpPr/>
          <p:nvPr/>
        </p:nvSpPr>
        <p:spPr bwMode="auto">
          <a:xfrm>
            <a:off x="5281947" y="167142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4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统一门户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16A977-0913-4397-9163-A2D109E3B8EA}"/>
              </a:ext>
            </a:extLst>
          </p:cNvPr>
          <p:cNvSpPr txBox="1"/>
          <p:nvPr/>
        </p:nvSpPr>
        <p:spPr bwMode="auto">
          <a:xfrm>
            <a:off x="4219272" y="1309360"/>
            <a:ext cx="321861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4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一体化大数据服务体系</a:t>
            </a: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17EB0C25-4675-488B-984F-1CE3ED884BC8}"/>
              </a:ext>
            </a:extLst>
          </p:cNvPr>
          <p:cNvSpPr>
            <a:spLocks noEditPoints="1"/>
          </p:cNvSpPr>
          <p:nvPr/>
        </p:nvSpPr>
        <p:spPr bwMode="auto">
          <a:xfrm>
            <a:off x="1345056" y="1666661"/>
            <a:ext cx="287264" cy="309482"/>
          </a:xfrm>
          <a:custGeom>
            <a:avLst/>
            <a:gdLst>
              <a:gd name="T0" fmla="*/ 658915727 w 256"/>
              <a:gd name="T1" fmla="*/ 691321849 h 256"/>
              <a:gd name="T2" fmla="*/ 32406123 w 256"/>
              <a:gd name="T3" fmla="*/ 691321849 h 256"/>
              <a:gd name="T4" fmla="*/ 0 w 256"/>
              <a:gd name="T5" fmla="*/ 658915727 h 256"/>
              <a:gd name="T6" fmla="*/ 0 w 256"/>
              <a:gd name="T7" fmla="*/ 32406123 h 256"/>
              <a:gd name="T8" fmla="*/ 32406123 w 256"/>
              <a:gd name="T9" fmla="*/ 0 h 256"/>
              <a:gd name="T10" fmla="*/ 658915727 w 256"/>
              <a:gd name="T11" fmla="*/ 0 h 256"/>
              <a:gd name="T12" fmla="*/ 691321849 w 256"/>
              <a:gd name="T13" fmla="*/ 32406123 h 256"/>
              <a:gd name="T14" fmla="*/ 691321849 w 256"/>
              <a:gd name="T15" fmla="*/ 658915727 h 256"/>
              <a:gd name="T16" fmla="*/ 658915727 w 256"/>
              <a:gd name="T17" fmla="*/ 691321849 h 256"/>
              <a:gd name="T18" fmla="*/ 64812245 w 256"/>
              <a:gd name="T19" fmla="*/ 64812245 h 256"/>
              <a:gd name="T20" fmla="*/ 64812245 w 256"/>
              <a:gd name="T21" fmla="*/ 613008149 h 256"/>
              <a:gd name="T22" fmla="*/ 126922884 w 256"/>
              <a:gd name="T23" fmla="*/ 537394410 h 256"/>
              <a:gd name="T24" fmla="*/ 210636510 w 256"/>
              <a:gd name="T25" fmla="*/ 507689894 h 256"/>
              <a:gd name="T26" fmla="*/ 280850323 w 256"/>
              <a:gd name="T27" fmla="*/ 475283771 h 256"/>
              <a:gd name="T28" fmla="*/ 280850323 w 256"/>
              <a:gd name="T29" fmla="*/ 421274663 h 256"/>
              <a:gd name="T30" fmla="*/ 253844125 w 256"/>
              <a:gd name="T31" fmla="*/ 353762455 h 256"/>
              <a:gd name="T32" fmla="*/ 234941102 w 256"/>
              <a:gd name="T33" fmla="*/ 326757901 h 256"/>
              <a:gd name="T34" fmla="*/ 245742595 w 256"/>
              <a:gd name="T35" fmla="*/ 278148717 h 256"/>
              <a:gd name="T36" fmla="*/ 240342670 w 256"/>
              <a:gd name="T37" fmla="*/ 218738040 h 256"/>
              <a:gd name="T38" fmla="*/ 345660925 w 256"/>
              <a:gd name="T39" fmla="*/ 129622847 h 256"/>
              <a:gd name="T40" fmla="*/ 450979179 w 256"/>
              <a:gd name="T41" fmla="*/ 218738040 h 256"/>
              <a:gd name="T42" fmla="*/ 448279217 w 256"/>
              <a:gd name="T43" fmla="*/ 278148717 h 256"/>
              <a:gd name="T44" fmla="*/ 456380748 w 256"/>
              <a:gd name="T45" fmla="*/ 326757901 h 256"/>
              <a:gd name="T46" fmla="*/ 437477724 w 256"/>
              <a:gd name="T47" fmla="*/ 353762455 h 256"/>
              <a:gd name="T48" fmla="*/ 410473170 w 256"/>
              <a:gd name="T49" fmla="*/ 421274663 h 256"/>
              <a:gd name="T50" fmla="*/ 410473170 w 256"/>
              <a:gd name="T51" fmla="*/ 475283771 h 256"/>
              <a:gd name="T52" fmla="*/ 480685339 w 256"/>
              <a:gd name="T53" fmla="*/ 507689894 h 256"/>
              <a:gd name="T54" fmla="*/ 564398965 w 256"/>
              <a:gd name="T55" fmla="*/ 537394410 h 256"/>
              <a:gd name="T56" fmla="*/ 626511247 w 256"/>
              <a:gd name="T57" fmla="*/ 613008149 h 256"/>
              <a:gd name="T58" fmla="*/ 626511247 w 256"/>
              <a:gd name="T59" fmla="*/ 64812245 h 256"/>
              <a:gd name="T60" fmla="*/ 64812245 w 256"/>
              <a:gd name="T61" fmla="*/ 64812245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DBEFF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616">
              <a:defRPr/>
            </a:pPr>
            <a:endParaRPr lang="zh-CN" altLang="en-US" sz="800" dirty="0">
              <a:solidFill>
                <a:srgbClr val="DBEFF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8151E90-CEB8-420D-A224-5C0726684ACC}"/>
              </a:ext>
            </a:extLst>
          </p:cNvPr>
          <p:cNvSpPr/>
          <p:nvPr/>
        </p:nvSpPr>
        <p:spPr>
          <a:xfrm>
            <a:off x="1841494" y="170547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200" b="1" dirty="0">
                <a:solidFill>
                  <a:srgbClr val="DBEFF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提供方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8336962-2EA7-487B-8D7F-C1455976F52F}"/>
              </a:ext>
            </a:extLst>
          </p:cNvPr>
          <p:cNvGrpSpPr/>
          <p:nvPr/>
        </p:nvGrpSpPr>
        <p:grpSpPr>
          <a:xfrm>
            <a:off x="3251890" y="1659608"/>
            <a:ext cx="358578" cy="362972"/>
            <a:chOff x="4046538" y="1506538"/>
            <a:chExt cx="1033463" cy="1000125"/>
          </a:xfrm>
          <a:solidFill>
            <a:srgbClr val="DBEFF9"/>
          </a:solidFill>
        </p:grpSpPr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4F784F38-5F61-4F39-84D1-73DECFEB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1506538"/>
              <a:ext cx="385763" cy="595313"/>
            </a:xfrm>
            <a:custGeom>
              <a:avLst/>
              <a:gdLst>
                <a:gd name="T0" fmla="*/ 145 w 151"/>
                <a:gd name="T1" fmla="*/ 96 h 233"/>
                <a:gd name="T2" fmla="*/ 141 w 151"/>
                <a:gd name="T3" fmla="*/ 97 h 233"/>
                <a:gd name="T4" fmla="*/ 143 w 151"/>
                <a:gd name="T5" fmla="*/ 76 h 233"/>
                <a:gd name="T6" fmla="*/ 130 w 151"/>
                <a:gd name="T7" fmla="*/ 26 h 233"/>
                <a:gd name="T8" fmla="*/ 21 w 151"/>
                <a:gd name="T9" fmla="*/ 26 h 233"/>
                <a:gd name="T10" fmla="*/ 8 w 151"/>
                <a:gd name="T11" fmla="*/ 76 h 233"/>
                <a:gd name="T12" fmla="*/ 11 w 151"/>
                <a:gd name="T13" fmla="*/ 97 h 233"/>
                <a:gd name="T14" fmla="*/ 7 w 151"/>
                <a:gd name="T15" fmla="*/ 96 h 233"/>
                <a:gd name="T16" fmla="*/ 1 w 151"/>
                <a:gd name="T17" fmla="*/ 103 h 233"/>
                <a:gd name="T18" fmla="*/ 4 w 151"/>
                <a:gd name="T19" fmla="*/ 139 h 233"/>
                <a:gd name="T20" fmla="*/ 12 w 151"/>
                <a:gd name="T21" fmla="*/ 145 h 233"/>
                <a:gd name="T22" fmla="*/ 16 w 151"/>
                <a:gd name="T23" fmla="*/ 143 h 233"/>
                <a:gd name="T24" fmla="*/ 19 w 151"/>
                <a:gd name="T25" fmla="*/ 166 h 233"/>
                <a:gd name="T26" fmla="*/ 33 w 151"/>
                <a:gd name="T27" fmla="*/ 185 h 233"/>
                <a:gd name="T28" fmla="*/ 37 w 151"/>
                <a:gd name="T29" fmla="*/ 219 h 233"/>
                <a:gd name="T30" fmla="*/ 55 w 151"/>
                <a:gd name="T31" fmla="*/ 232 h 233"/>
                <a:gd name="T32" fmla="*/ 96 w 151"/>
                <a:gd name="T33" fmla="*/ 232 h 233"/>
                <a:gd name="T34" fmla="*/ 114 w 151"/>
                <a:gd name="T35" fmla="*/ 219 h 233"/>
                <a:gd name="T36" fmla="*/ 119 w 151"/>
                <a:gd name="T37" fmla="*/ 185 h 233"/>
                <a:gd name="T38" fmla="*/ 133 w 151"/>
                <a:gd name="T39" fmla="*/ 166 h 233"/>
                <a:gd name="T40" fmla="*/ 135 w 151"/>
                <a:gd name="T41" fmla="*/ 143 h 233"/>
                <a:gd name="T42" fmla="*/ 139 w 151"/>
                <a:gd name="T43" fmla="*/ 145 h 233"/>
                <a:gd name="T44" fmla="*/ 147 w 151"/>
                <a:gd name="T45" fmla="*/ 139 h 233"/>
                <a:gd name="T46" fmla="*/ 151 w 151"/>
                <a:gd name="T47" fmla="*/ 103 h 233"/>
                <a:gd name="T48" fmla="*/ 145 w 151"/>
                <a:gd name="T49" fmla="*/ 9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233">
                  <a:moveTo>
                    <a:pt x="145" y="96"/>
                  </a:moveTo>
                  <a:cubicBezTo>
                    <a:pt x="143" y="96"/>
                    <a:pt x="142" y="96"/>
                    <a:pt x="141" y="97"/>
                  </a:cubicBezTo>
                  <a:cubicBezTo>
                    <a:pt x="141" y="90"/>
                    <a:pt x="142" y="83"/>
                    <a:pt x="143" y="76"/>
                  </a:cubicBezTo>
                  <a:cubicBezTo>
                    <a:pt x="144" y="67"/>
                    <a:pt x="148" y="42"/>
                    <a:pt x="130" y="26"/>
                  </a:cubicBezTo>
                  <a:cubicBezTo>
                    <a:pt x="104" y="0"/>
                    <a:pt x="47" y="0"/>
                    <a:pt x="21" y="26"/>
                  </a:cubicBezTo>
                  <a:cubicBezTo>
                    <a:pt x="3" y="42"/>
                    <a:pt x="8" y="67"/>
                    <a:pt x="8" y="76"/>
                  </a:cubicBezTo>
                  <a:cubicBezTo>
                    <a:pt x="9" y="83"/>
                    <a:pt x="10" y="90"/>
                    <a:pt x="11" y="97"/>
                  </a:cubicBezTo>
                  <a:cubicBezTo>
                    <a:pt x="9" y="96"/>
                    <a:pt x="8" y="96"/>
                    <a:pt x="7" y="96"/>
                  </a:cubicBezTo>
                  <a:cubicBezTo>
                    <a:pt x="3" y="96"/>
                    <a:pt x="0" y="100"/>
                    <a:pt x="1" y="103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43"/>
                    <a:pt x="8" y="146"/>
                    <a:pt x="12" y="145"/>
                  </a:cubicBezTo>
                  <a:cubicBezTo>
                    <a:pt x="13" y="145"/>
                    <a:pt x="15" y="144"/>
                    <a:pt x="16" y="143"/>
                  </a:cubicBezTo>
                  <a:cubicBezTo>
                    <a:pt x="17" y="151"/>
                    <a:pt x="18" y="159"/>
                    <a:pt x="19" y="166"/>
                  </a:cubicBezTo>
                  <a:cubicBezTo>
                    <a:pt x="19" y="172"/>
                    <a:pt x="25" y="180"/>
                    <a:pt x="33" y="185"/>
                  </a:cubicBezTo>
                  <a:cubicBezTo>
                    <a:pt x="34" y="196"/>
                    <a:pt x="36" y="207"/>
                    <a:pt x="37" y="219"/>
                  </a:cubicBezTo>
                  <a:cubicBezTo>
                    <a:pt x="38" y="224"/>
                    <a:pt x="46" y="230"/>
                    <a:pt x="55" y="232"/>
                  </a:cubicBezTo>
                  <a:cubicBezTo>
                    <a:pt x="69" y="233"/>
                    <a:pt x="83" y="233"/>
                    <a:pt x="96" y="232"/>
                  </a:cubicBezTo>
                  <a:cubicBezTo>
                    <a:pt x="105" y="230"/>
                    <a:pt x="113" y="224"/>
                    <a:pt x="114" y="219"/>
                  </a:cubicBezTo>
                  <a:cubicBezTo>
                    <a:pt x="115" y="207"/>
                    <a:pt x="117" y="196"/>
                    <a:pt x="119" y="185"/>
                  </a:cubicBezTo>
                  <a:cubicBezTo>
                    <a:pt x="126" y="180"/>
                    <a:pt x="132" y="172"/>
                    <a:pt x="133" y="166"/>
                  </a:cubicBezTo>
                  <a:cubicBezTo>
                    <a:pt x="133" y="159"/>
                    <a:pt x="134" y="151"/>
                    <a:pt x="135" y="143"/>
                  </a:cubicBezTo>
                  <a:cubicBezTo>
                    <a:pt x="136" y="144"/>
                    <a:pt x="138" y="145"/>
                    <a:pt x="139" y="145"/>
                  </a:cubicBezTo>
                  <a:cubicBezTo>
                    <a:pt x="143" y="146"/>
                    <a:pt x="146" y="143"/>
                    <a:pt x="147" y="139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0"/>
                    <a:pt x="148" y="96"/>
                    <a:pt x="145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EC8F24EB-9355-4045-B0C0-9D07EED38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084388"/>
              <a:ext cx="309563" cy="295275"/>
            </a:xfrm>
            <a:custGeom>
              <a:avLst/>
              <a:gdLst>
                <a:gd name="T0" fmla="*/ 110 w 121"/>
                <a:gd name="T1" fmla="*/ 0 h 115"/>
                <a:gd name="T2" fmla="*/ 18 w 121"/>
                <a:gd name="T3" fmla="*/ 25 h 115"/>
                <a:gd name="T4" fmla="*/ 2 w 121"/>
                <a:gd name="T5" fmla="*/ 52 h 115"/>
                <a:gd name="T6" fmla="*/ 5 w 121"/>
                <a:gd name="T7" fmla="*/ 85 h 115"/>
                <a:gd name="T8" fmla="*/ 26 w 121"/>
                <a:gd name="T9" fmla="*/ 107 h 115"/>
                <a:gd name="T10" fmla="*/ 121 w 121"/>
                <a:gd name="T11" fmla="*/ 115 h 115"/>
                <a:gd name="T12" fmla="*/ 88 w 121"/>
                <a:gd name="T13" fmla="*/ 48 h 115"/>
                <a:gd name="T14" fmla="*/ 110 w 121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15">
                  <a:moveTo>
                    <a:pt x="110" y="0"/>
                  </a:moveTo>
                  <a:cubicBezTo>
                    <a:pt x="78" y="4"/>
                    <a:pt x="47" y="12"/>
                    <a:pt x="18" y="25"/>
                  </a:cubicBezTo>
                  <a:cubicBezTo>
                    <a:pt x="8" y="29"/>
                    <a:pt x="0" y="42"/>
                    <a:pt x="2" y="52"/>
                  </a:cubicBezTo>
                  <a:cubicBezTo>
                    <a:pt x="3" y="63"/>
                    <a:pt x="4" y="74"/>
                    <a:pt x="5" y="85"/>
                  </a:cubicBezTo>
                  <a:cubicBezTo>
                    <a:pt x="6" y="95"/>
                    <a:pt x="16" y="105"/>
                    <a:pt x="26" y="107"/>
                  </a:cubicBezTo>
                  <a:cubicBezTo>
                    <a:pt x="58" y="111"/>
                    <a:pt x="89" y="114"/>
                    <a:pt x="121" y="115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2A2A1C43-5D1A-43B3-B670-28C6DD3B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2135188"/>
              <a:ext cx="133350" cy="258763"/>
            </a:xfrm>
            <a:custGeom>
              <a:avLst/>
              <a:gdLst>
                <a:gd name="T0" fmla="*/ 63 w 84"/>
                <a:gd name="T1" fmla="*/ 0 h 163"/>
                <a:gd name="T2" fmla="*/ 21 w 84"/>
                <a:gd name="T3" fmla="*/ 0 h 163"/>
                <a:gd name="T4" fmla="*/ 0 w 84"/>
                <a:gd name="T5" fmla="*/ 23 h 163"/>
                <a:gd name="T6" fmla="*/ 21 w 84"/>
                <a:gd name="T7" fmla="*/ 73 h 163"/>
                <a:gd name="T8" fmla="*/ 6 w 84"/>
                <a:gd name="T9" fmla="*/ 163 h 163"/>
                <a:gd name="T10" fmla="*/ 76 w 84"/>
                <a:gd name="T11" fmla="*/ 163 h 163"/>
                <a:gd name="T12" fmla="*/ 63 w 84"/>
                <a:gd name="T13" fmla="*/ 73 h 163"/>
                <a:gd name="T14" fmla="*/ 84 w 84"/>
                <a:gd name="T15" fmla="*/ 23 h 163"/>
                <a:gd name="T16" fmla="*/ 63 w 84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63">
                  <a:moveTo>
                    <a:pt x="63" y="0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21" y="73"/>
                  </a:lnTo>
                  <a:lnTo>
                    <a:pt x="6" y="163"/>
                  </a:lnTo>
                  <a:lnTo>
                    <a:pt x="76" y="163"/>
                  </a:lnTo>
                  <a:lnTo>
                    <a:pt x="63" y="73"/>
                  </a:lnTo>
                  <a:lnTo>
                    <a:pt x="84" y="23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E3DAD59F-3446-4DB8-89CD-FBE59A13B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838" y="1970088"/>
              <a:ext cx="538163" cy="536575"/>
            </a:xfrm>
            <a:custGeom>
              <a:avLst/>
              <a:gdLst>
                <a:gd name="T0" fmla="*/ 180 w 210"/>
                <a:gd name="T1" fmla="*/ 160 h 210"/>
                <a:gd name="T2" fmla="*/ 190 w 210"/>
                <a:gd name="T3" fmla="*/ 136 h 210"/>
                <a:gd name="T4" fmla="*/ 41 w 210"/>
                <a:gd name="T5" fmla="*/ 43 h 210"/>
                <a:gd name="T6" fmla="*/ 54 w 210"/>
                <a:gd name="T7" fmla="*/ 43 h 210"/>
                <a:gd name="T8" fmla="*/ 49 w 210"/>
                <a:gd name="T9" fmla="*/ 42 h 210"/>
                <a:gd name="T10" fmla="*/ 39 w 210"/>
                <a:gd name="T11" fmla="*/ 61 h 210"/>
                <a:gd name="T12" fmla="*/ 51 w 210"/>
                <a:gd name="T13" fmla="*/ 57 h 210"/>
                <a:gd name="T14" fmla="*/ 58 w 210"/>
                <a:gd name="T15" fmla="*/ 72 h 210"/>
                <a:gd name="T16" fmla="*/ 45 w 210"/>
                <a:gd name="T17" fmla="*/ 80 h 210"/>
                <a:gd name="T18" fmla="*/ 26 w 210"/>
                <a:gd name="T19" fmla="*/ 94 h 210"/>
                <a:gd name="T20" fmla="*/ 46 w 210"/>
                <a:gd name="T21" fmla="*/ 110 h 210"/>
                <a:gd name="T22" fmla="*/ 72 w 210"/>
                <a:gd name="T23" fmla="*/ 127 h 210"/>
                <a:gd name="T24" fmla="*/ 61 w 210"/>
                <a:gd name="T25" fmla="*/ 156 h 210"/>
                <a:gd name="T26" fmla="*/ 51 w 210"/>
                <a:gd name="T27" fmla="*/ 181 h 210"/>
                <a:gd name="T28" fmla="*/ 44 w 210"/>
                <a:gd name="T29" fmla="*/ 163 h 210"/>
                <a:gd name="T30" fmla="*/ 38 w 210"/>
                <a:gd name="T31" fmla="*/ 123 h 210"/>
                <a:gd name="T32" fmla="*/ 20 w 210"/>
                <a:gd name="T33" fmla="*/ 100 h 210"/>
                <a:gd name="T34" fmla="*/ 60 w 210"/>
                <a:gd name="T35" fmla="*/ 20 h 210"/>
                <a:gd name="T36" fmla="*/ 41 w 210"/>
                <a:gd name="T37" fmla="*/ 33 h 210"/>
                <a:gd name="T38" fmla="*/ 187 w 210"/>
                <a:gd name="T39" fmla="*/ 87 h 210"/>
                <a:gd name="T40" fmla="*/ 175 w 210"/>
                <a:gd name="T41" fmla="*/ 103 h 210"/>
                <a:gd name="T42" fmla="*/ 167 w 210"/>
                <a:gd name="T43" fmla="*/ 112 h 210"/>
                <a:gd name="T44" fmla="*/ 153 w 210"/>
                <a:gd name="T45" fmla="*/ 115 h 210"/>
                <a:gd name="T46" fmla="*/ 136 w 210"/>
                <a:gd name="T47" fmla="*/ 97 h 210"/>
                <a:gd name="T48" fmla="*/ 124 w 210"/>
                <a:gd name="T49" fmla="*/ 105 h 210"/>
                <a:gd name="T50" fmla="*/ 125 w 210"/>
                <a:gd name="T51" fmla="*/ 124 h 210"/>
                <a:gd name="T52" fmla="*/ 102 w 210"/>
                <a:gd name="T53" fmla="*/ 136 h 210"/>
                <a:gd name="T54" fmla="*/ 80 w 210"/>
                <a:gd name="T55" fmla="*/ 101 h 210"/>
                <a:gd name="T56" fmla="*/ 109 w 210"/>
                <a:gd name="T57" fmla="*/ 89 h 210"/>
                <a:gd name="T58" fmla="*/ 112 w 210"/>
                <a:gd name="T59" fmla="*/ 86 h 210"/>
                <a:gd name="T60" fmla="*/ 105 w 210"/>
                <a:gd name="T61" fmla="*/ 84 h 210"/>
                <a:gd name="T62" fmla="*/ 87 w 210"/>
                <a:gd name="T63" fmla="*/ 84 h 210"/>
                <a:gd name="T64" fmla="*/ 90 w 210"/>
                <a:gd name="T65" fmla="*/ 67 h 210"/>
                <a:gd name="T66" fmla="*/ 96 w 210"/>
                <a:gd name="T67" fmla="*/ 66 h 210"/>
                <a:gd name="T68" fmla="*/ 106 w 210"/>
                <a:gd name="T69" fmla="*/ 41 h 210"/>
                <a:gd name="T70" fmla="*/ 133 w 210"/>
                <a:gd name="T71" fmla="*/ 43 h 210"/>
                <a:gd name="T72" fmla="*/ 148 w 210"/>
                <a:gd name="T73" fmla="*/ 34 h 210"/>
                <a:gd name="T74" fmla="*/ 170 w 210"/>
                <a:gd name="T75" fmla="*/ 35 h 210"/>
                <a:gd name="T76" fmla="*/ 188 w 210"/>
                <a:gd name="T77" fmla="*/ 110 h 210"/>
                <a:gd name="T78" fmla="*/ 187 w 210"/>
                <a:gd name="T79" fmla="*/ 123 h 210"/>
                <a:gd name="T80" fmla="*/ 182 w 210"/>
                <a:gd name="T81" fmla="*/ 119 h 210"/>
                <a:gd name="T82" fmla="*/ 186 w 210"/>
                <a:gd name="T83" fmla="*/ 103 h 210"/>
                <a:gd name="T84" fmla="*/ 191 w 210"/>
                <a:gd name="T85" fmla="*/ 88 h 210"/>
                <a:gd name="T86" fmla="*/ 194 w 210"/>
                <a:gd name="T87" fmla="*/ 69 h 210"/>
                <a:gd name="T88" fmla="*/ 154 w 210"/>
                <a:gd name="T89" fmla="*/ 116 h 210"/>
                <a:gd name="T90" fmla="*/ 130 w 210"/>
                <a:gd name="T91" fmla="*/ 134 h 210"/>
                <a:gd name="T92" fmla="*/ 63 w 210"/>
                <a:gd name="T93" fmla="*/ 44 h 210"/>
                <a:gd name="T94" fmla="*/ 56 w 210"/>
                <a:gd name="T95" fmla="*/ 30 h 210"/>
                <a:gd name="T96" fmla="*/ 82 w 210"/>
                <a:gd name="T97" fmla="*/ 18 h 210"/>
                <a:gd name="T98" fmla="*/ 89 w 210"/>
                <a:gd name="T99" fmla="*/ 31 h 210"/>
                <a:gd name="T100" fmla="*/ 75 w 210"/>
                <a:gd name="T101" fmla="*/ 47 h 210"/>
                <a:gd name="T102" fmla="*/ 103 w 210"/>
                <a:gd name="T103" fmla="*/ 28 h 210"/>
                <a:gd name="T104" fmla="*/ 105 w 210"/>
                <a:gd name="T105" fmla="*/ 24 h 210"/>
                <a:gd name="T106" fmla="*/ 83 w 210"/>
                <a:gd name="T107" fmla="*/ 47 h 210"/>
                <a:gd name="T108" fmla="*/ 134 w 210"/>
                <a:gd name="T109" fmla="*/ 33 h 210"/>
                <a:gd name="T110" fmla="*/ 156 w 210"/>
                <a:gd name="T111" fmla="*/ 26 h 210"/>
                <a:gd name="T112" fmla="*/ 48 w 210"/>
                <a:gd name="T113" fmla="*/ 104 h 210"/>
                <a:gd name="T114" fmla="*/ 43 w 210"/>
                <a:gd name="T115" fmla="*/ 104 h 210"/>
                <a:gd name="T116" fmla="*/ 42 w 210"/>
                <a:gd name="T117" fmla="*/ 97 h 210"/>
                <a:gd name="T118" fmla="*/ 198 w 210"/>
                <a:gd name="T119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" h="21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5" y="210"/>
                  </a:cubicBezTo>
                  <a:cubicBezTo>
                    <a:pt x="163" y="210"/>
                    <a:pt x="210" y="163"/>
                    <a:pt x="210" y="105"/>
                  </a:cubicBezTo>
                  <a:cubicBezTo>
                    <a:pt x="210" y="47"/>
                    <a:pt x="163" y="0"/>
                    <a:pt x="105" y="0"/>
                  </a:cubicBezTo>
                  <a:close/>
                  <a:moveTo>
                    <a:pt x="196" y="136"/>
                  </a:moveTo>
                  <a:cubicBezTo>
                    <a:pt x="196" y="136"/>
                    <a:pt x="195" y="136"/>
                    <a:pt x="195" y="137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193" y="144"/>
                    <a:pt x="190" y="151"/>
                    <a:pt x="186" y="157"/>
                  </a:cubicBezTo>
                  <a:cubicBezTo>
                    <a:pt x="185" y="157"/>
                    <a:pt x="184" y="157"/>
                    <a:pt x="184" y="158"/>
                  </a:cubicBezTo>
                  <a:cubicBezTo>
                    <a:pt x="182" y="158"/>
                    <a:pt x="181" y="159"/>
                    <a:pt x="180" y="160"/>
                  </a:cubicBezTo>
                  <a:cubicBezTo>
                    <a:pt x="179" y="160"/>
                    <a:pt x="179" y="159"/>
                    <a:pt x="178" y="159"/>
                  </a:cubicBezTo>
                  <a:cubicBezTo>
                    <a:pt x="177" y="157"/>
                    <a:pt x="178" y="156"/>
                    <a:pt x="178" y="155"/>
                  </a:cubicBezTo>
                  <a:cubicBezTo>
                    <a:pt x="178" y="154"/>
                    <a:pt x="178" y="153"/>
                    <a:pt x="177" y="153"/>
                  </a:cubicBezTo>
                  <a:cubicBezTo>
                    <a:pt x="178" y="151"/>
                    <a:pt x="177" y="149"/>
                    <a:pt x="177" y="147"/>
                  </a:cubicBezTo>
                  <a:cubicBezTo>
                    <a:pt x="177" y="146"/>
                    <a:pt x="179" y="147"/>
                    <a:pt x="179" y="146"/>
                  </a:cubicBezTo>
                  <a:cubicBezTo>
                    <a:pt x="180" y="146"/>
                    <a:pt x="180" y="143"/>
                    <a:pt x="181" y="142"/>
                  </a:cubicBezTo>
                  <a:cubicBezTo>
                    <a:pt x="182" y="142"/>
                    <a:pt x="182" y="142"/>
                    <a:pt x="182" y="143"/>
                  </a:cubicBezTo>
                  <a:cubicBezTo>
                    <a:pt x="183" y="143"/>
                    <a:pt x="182" y="141"/>
                    <a:pt x="183" y="140"/>
                  </a:cubicBezTo>
                  <a:cubicBezTo>
                    <a:pt x="184" y="141"/>
                    <a:pt x="185" y="140"/>
                    <a:pt x="185" y="140"/>
                  </a:cubicBezTo>
                  <a:cubicBezTo>
                    <a:pt x="187" y="140"/>
                    <a:pt x="186" y="138"/>
                    <a:pt x="187" y="137"/>
                  </a:cubicBezTo>
                  <a:cubicBezTo>
                    <a:pt x="188" y="137"/>
                    <a:pt x="189" y="136"/>
                    <a:pt x="190" y="136"/>
                  </a:cubicBezTo>
                  <a:cubicBezTo>
                    <a:pt x="191" y="136"/>
                    <a:pt x="190" y="134"/>
                    <a:pt x="191" y="134"/>
                  </a:cubicBezTo>
                  <a:cubicBezTo>
                    <a:pt x="192" y="135"/>
                    <a:pt x="195" y="134"/>
                    <a:pt x="196" y="135"/>
                  </a:cubicBezTo>
                  <a:cubicBezTo>
                    <a:pt x="196" y="135"/>
                    <a:pt x="196" y="136"/>
                    <a:pt x="196" y="136"/>
                  </a:cubicBezTo>
                  <a:close/>
                  <a:moveTo>
                    <a:pt x="31" y="43"/>
                  </a:moveTo>
                  <a:cubicBezTo>
                    <a:pt x="31" y="44"/>
                    <a:pt x="32" y="44"/>
                    <a:pt x="32" y="44"/>
                  </a:cubicBezTo>
                  <a:cubicBezTo>
                    <a:pt x="33" y="44"/>
                    <a:pt x="33" y="42"/>
                    <a:pt x="35" y="43"/>
                  </a:cubicBezTo>
                  <a:cubicBezTo>
                    <a:pt x="35" y="43"/>
                    <a:pt x="35" y="44"/>
                    <a:pt x="36" y="44"/>
                  </a:cubicBezTo>
                  <a:cubicBezTo>
                    <a:pt x="36" y="44"/>
                    <a:pt x="37" y="41"/>
                    <a:pt x="36" y="40"/>
                  </a:cubicBezTo>
                  <a:cubicBezTo>
                    <a:pt x="35" y="39"/>
                    <a:pt x="36" y="39"/>
                    <a:pt x="36" y="38"/>
                  </a:cubicBezTo>
                  <a:cubicBezTo>
                    <a:pt x="38" y="38"/>
                    <a:pt x="37" y="39"/>
                    <a:pt x="39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4"/>
                    <a:pt x="40" y="44"/>
                    <a:pt x="41" y="45"/>
                  </a:cubicBezTo>
                  <a:cubicBezTo>
                    <a:pt x="41" y="44"/>
                    <a:pt x="42" y="43"/>
                    <a:pt x="42" y="42"/>
                  </a:cubicBezTo>
                  <a:cubicBezTo>
                    <a:pt x="42" y="41"/>
                    <a:pt x="41" y="42"/>
                    <a:pt x="41" y="42"/>
                  </a:cubicBezTo>
                  <a:cubicBezTo>
                    <a:pt x="39" y="40"/>
                    <a:pt x="41" y="36"/>
                    <a:pt x="42" y="35"/>
                  </a:cubicBezTo>
                  <a:cubicBezTo>
                    <a:pt x="43" y="35"/>
                    <a:pt x="44" y="35"/>
                    <a:pt x="44" y="37"/>
                  </a:cubicBezTo>
                  <a:cubicBezTo>
                    <a:pt x="44" y="36"/>
                    <a:pt x="47" y="35"/>
                    <a:pt x="47" y="37"/>
                  </a:cubicBezTo>
                  <a:cubicBezTo>
                    <a:pt x="48" y="37"/>
                    <a:pt x="48" y="37"/>
                    <a:pt x="50" y="37"/>
                  </a:cubicBezTo>
                  <a:cubicBezTo>
                    <a:pt x="50" y="38"/>
                    <a:pt x="51" y="38"/>
                    <a:pt x="51" y="39"/>
                  </a:cubicBezTo>
                  <a:cubicBezTo>
                    <a:pt x="52" y="39"/>
                    <a:pt x="53" y="39"/>
                    <a:pt x="54" y="39"/>
                  </a:cubicBezTo>
                  <a:cubicBezTo>
                    <a:pt x="54" y="40"/>
                    <a:pt x="55" y="40"/>
                    <a:pt x="55" y="41"/>
                  </a:cubicBezTo>
                  <a:cubicBezTo>
                    <a:pt x="55" y="42"/>
                    <a:pt x="54" y="42"/>
                    <a:pt x="54" y="43"/>
                  </a:cubicBezTo>
                  <a:cubicBezTo>
                    <a:pt x="55" y="43"/>
                    <a:pt x="56" y="44"/>
                    <a:pt x="57" y="44"/>
                  </a:cubicBezTo>
                  <a:cubicBezTo>
                    <a:pt x="57" y="44"/>
                    <a:pt x="57" y="45"/>
                    <a:pt x="58" y="45"/>
                  </a:cubicBezTo>
                  <a:cubicBezTo>
                    <a:pt x="58" y="46"/>
                    <a:pt x="57" y="46"/>
                    <a:pt x="57" y="47"/>
                  </a:cubicBezTo>
                  <a:cubicBezTo>
                    <a:pt x="56" y="47"/>
                    <a:pt x="56" y="48"/>
                    <a:pt x="57" y="49"/>
                  </a:cubicBezTo>
                  <a:cubicBezTo>
                    <a:pt x="56" y="49"/>
                    <a:pt x="55" y="47"/>
                    <a:pt x="54" y="47"/>
                  </a:cubicBezTo>
                  <a:cubicBezTo>
                    <a:pt x="54" y="49"/>
                    <a:pt x="55" y="49"/>
                    <a:pt x="55" y="50"/>
                  </a:cubicBezTo>
                  <a:cubicBezTo>
                    <a:pt x="55" y="52"/>
                    <a:pt x="54" y="52"/>
                    <a:pt x="55" y="54"/>
                  </a:cubicBezTo>
                  <a:cubicBezTo>
                    <a:pt x="52" y="54"/>
                    <a:pt x="51" y="51"/>
                    <a:pt x="49" y="50"/>
                  </a:cubicBezTo>
                  <a:cubicBezTo>
                    <a:pt x="48" y="50"/>
                    <a:pt x="46" y="50"/>
                    <a:pt x="46" y="49"/>
                  </a:cubicBezTo>
                  <a:cubicBezTo>
                    <a:pt x="46" y="47"/>
                    <a:pt x="50" y="48"/>
                    <a:pt x="50" y="45"/>
                  </a:cubicBezTo>
                  <a:cubicBezTo>
                    <a:pt x="50" y="43"/>
                    <a:pt x="48" y="44"/>
                    <a:pt x="49" y="42"/>
                  </a:cubicBezTo>
                  <a:cubicBezTo>
                    <a:pt x="48" y="43"/>
                    <a:pt x="47" y="41"/>
                    <a:pt x="46" y="42"/>
                  </a:cubicBezTo>
                  <a:cubicBezTo>
                    <a:pt x="46" y="41"/>
                    <a:pt x="45" y="41"/>
                    <a:pt x="43" y="41"/>
                  </a:cubicBezTo>
                  <a:cubicBezTo>
                    <a:pt x="44" y="42"/>
                    <a:pt x="45" y="42"/>
                    <a:pt x="45" y="43"/>
                  </a:cubicBezTo>
                  <a:cubicBezTo>
                    <a:pt x="45" y="44"/>
                    <a:pt x="45" y="45"/>
                    <a:pt x="45" y="46"/>
                  </a:cubicBezTo>
                  <a:cubicBezTo>
                    <a:pt x="43" y="47"/>
                    <a:pt x="42" y="47"/>
                    <a:pt x="40" y="48"/>
                  </a:cubicBezTo>
                  <a:cubicBezTo>
                    <a:pt x="40" y="48"/>
                    <a:pt x="40" y="49"/>
                    <a:pt x="40" y="49"/>
                  </a:cubicBezTo>
                  <a:cubicBezTo>
                    <a:pt x="38" y="49"/>
                    <a:pt x="38" y="51"/>
                    <a:pt x="37" y="52"/>
                  </a:cubicBezTo>
                  <a:cubicBezTo>
                    <a:pt x="36" y="53"/>
                    <a:pt x="36" y="54"/>
                    <a:pt x="35" y="55"/>
                  </a:cubicBezTo>
                  <a:cubicBezTo>
                    <a:pt x="35" y="55"/>
                    <a:pt x="35" y="56"/>
                    <a:pt x="34" y="56"/>
                  </a:cubicBezTo>
                  <a:cubicBezTo>
                    <a:pt x="34" y="57"/>
                    <a:pt x="36" y="57"/>
                    <a:pt x="35" y="59"/>
                  </a:cubicBezTo>
                  <a:cubicBezTo>
                    <a:pt x="37" y="59"/>
                    <a:pt x="38" y="60"/>
                    <a:pt x="39" y="61"/>
                  </a:cubicBezTo>
                  <a:cubicBezTo>
                    <a:pt x="39" y="61"/>
                    <a:pt x="40" y="61"/>
                    <a:pt x="40" y="62"/>
                  </a:cubicBezTo>
                  <a:cubicBezTo>
                    <a:pt x="40" y="61"/>
                    <a:pt x="40" y="61"/>
                    <a:pt x="41" y="61"/>
                  </a:cubicBezTo>
                  <a:cubicBezTo>
                    <a:pt x="42" y="63"/>
                    <a:pt x="42" y="65"/>
                    <a:pt x="42" y="66"/>
                  </a:cubicBezTo>
                  <a:cubicBezTo>
                    <a:pt x="43" y="64"/>
                    <a:pt x="43" y="62"/>
                    <a:pt x="44" y="61"/>
                  </a:cubicBezTo>
                  <a:cubicBezTo>
                    <a:pt x="44" y="61"/>
                    <a:pt x="43" y="62"/>
                    <a:pt x="43" y="61"/>
                  </a:cubicBezTo>
                  <a:cubicBezTo>
                    <a:pt x="43" y="59"/>
                    <a:pt x="44" y="61"/>
                    <a:pt x="45" y="61"/>
                  </a:cubicBezTo>
                  <a:cubicBezTo>
                    <a:pt x="44" y="58"/>
                    <a:pt x="45" y="56"/>
                    <a:pt x="45" y="52"/>
                  </a:cubicBezTo>
                  <a:cubicBezTo>
                    <a:pt x="46" y="52"/>
                    <a:pt x="46" y="51"/>
                    <a:pt x="47" y="52"/>
                  </a:cubicBezTo>
                  <a:cubicBezTo>
                    <a:pt x="47" y="51"/>
                    <a:pt x="47" y="53"/>
                    <a:pt x="48" y="52"/>
                  </a:cubicBezTo>
                  <a:cubicBezTo>
                    <a:pt x="50" y="52"/>
                    <a:pt x="49" y="54"/>
                    <a:pt x="51" y="53"/>
                  </a:cubicBezTo>
                  <a:cubicBezTo>
                    <a:pt x="51" y="54"/>
                    <a:pt x="51" y="56"/>
                    <a:pt x="51" y="57"/>
                  </a:cubicBezTo>
                  <a:cubicBezTo>
                    <a:pt x="51" y="58"/>
                    <a:pt x="53" y="57"/>
                    <a:pt x="53" y="57"/>
                  </a:cubicBezTo>
                  <a:cubicBezTo>
                    <a:pt x="54" y="57"/>
                    <a:pt x="53" y="56"/>
                    <a:pt x="54" y="55"/>
                  </a:cubicBezTo>
                  <a:cubicBezTo>
                    <a:pt x="55" y="55"/>
                    <a:pt x="55" y="58"/>
                    <a:pt x="56" y="59"/>
                  </a:cubicBezTo>
                  <a:cubicBezTo>
                    <a:pt x="56" y="60"/>
                    <a:pt x="56" y="60"/>
                    <a:pt x="56" y="61"/>
                  </a:cubicBezTo>
                  <a:cubicBezTo>
                    <a:pt x="56" y="62"/>
                    <a:pt x="58" y="62"/>
                    <a:pt x="57" y="64"/>
                  </a:cubicBezTo>
                  <a:cubicBezTo>
                    <a:pt x="58" y="64"/>
                    <a:pt x="58" y="63"/>
                    <a:pt x="59" y="64"/>
                  </a:cubicBezTo>
                  <a:cubicBezTo>
                    <a:pt x="59" y="66"/>
                    <a:pt x="59" y="66"/>
                    <a:pt x="59" y="69"/>
                  </a:cubicBezTo>
                  <a:cubicBezTo>
                    <a:pt x="60" y="70"/>
                    <a:pt x="60" y="71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0" y="74"/>
                    <a:pt x="59" y="73"/>
                    <a:pt x="59" y="74"/>
                  </a:cubicBezTo>
                  <a:cubicBezTo>
                    <a:pt x="58" y="74"/>
                    <a:pt x="58" y="73"/>
                    <a:pt x="58" y="72"/>
                  </a:cubicBezTo>
                  <a:cubicBezTo>
                    <a:pt x="57" y="72"/>
                    <a:pt x="57" y="73"/>
                    <a:pt x="56" y="73"/>
                  </a:cubicBezTo>
                  <a:cubicBezTo>
                    <a:pt x="56" y="70"/>
                    <a:pt x="58" y="69"/>
                    <a:pt x="59" y="67"/>
                  </a:cubicBezTo>
                  <a:cubicBezTo>
                    <a:pt x="58" y="67"/>
                    <a:pt x="56" y="70"/>
                    <a:pt x="54" y="68"/>
                  </a:cubicBezTo>
                  <a:cubicBezTo>
                    <a:pt x="54" y="69"/>
                    <a:pt x="55" y="69"/>
                    <a:pt x="55" y="70"/>
                  </a:cubicBezTo>
                  <a:cubicBezTo>
                    <a:pt x="54" y="71"/>
                    <a:pt x="53" y="71"/>
                    <a:pt x="53" y="72"/>
                  </a:cubicBezTo>
                  <a:cubicBezTo>
                    <a:pt x="53" y="73"/>
                    <a:pt x="54" y="73"/>
                    <a:pt x="55" y="74"/>
                  </a:cubicBezTo>
                  <a:cubicBezTo>
                    <a:pt x="54" y="75"/>
                    <a:pt x="53" y="75"/>
                    <a:pt x="51" y="76"/>
                  </a:cubicBezTo>
                  <a:cubicBezTo>
                    <a:pt x="51" y="75"/>
                    <a:pt x="52" y="75"/>
                    <a:pt x="52" y="74"/>
                  </a:cubicBezTo>
                  <a:cubicBezTo>
                    <a:pt x="50" y="75"/>
                    <a:pt x="49" y="76"/>
                    <a:pt x="48" y="77"/>
                  </a:cubicBezTo>
                  <a:cubicBezTo>
                    <a:pt x="47" y="78"/>
                    <a:pt x="48" y="78"/>
                    <a:pt x="48" y="79"/>
                  </a:cubicBezTo>
                  <a:cubicBezTo>
                    <a:pt x="47" y="79"/>
                    <a:pt x="46" y="80"/>
                    <a:pt x="45" y="80"/>
                  </a:cubicBezTo>
                  <a:cubicBezTo>
                    <a:pt x="45" y="83"/>
                    <a:pt x="44" y="82"/>
                    <a:pt x="44" y="85"/>
                  </a:cubicBezTo>
                  <a:cubicBezTo>
                    <a:pt x="44" y="85"/>
                    <a:pt x="43" y="85"/>
                    <a:pt x="43" y="85"/>
                  </a:cubicBezTo>
                  <a:cubicBezTo>
                    <a:pt x="43" y="86"/>
                    <a:pt x="43" y="86"/>
                    <a:pt x="43" y="87"/>
                  </a:cubicBezTo>
                  <a:cubicBezTo>
                    <a:pt x="41" y="88"/>
                    <a:pt x="39" y="89"/>
                    <a:pt x="39" y="92"/>
                  </a:cubicBezTo>
                  <a:cubicBezTo>
                    <a:pt x="39" y="93"/>
                    <a:pt x="39" y="93"/>
                    <a:pt x="40" y="94"/>
                  </a:cubicBezTo>
                  <a:cubicBezTo>
                    <a:pt x="39" y="95"/>
                    <a:pt x="39" y="95"/>
                    <a:pt x="40" y="97"/>
                  </a:cubicBezTo>
                  <a:cubicBezTo>
                    <a:pt x="38" y="97"/>
                    <a:pt x="37" y="96"/>
                    <a:pt x="37" y="94"/>
                  </a:cubicBezTo>
                  <a:cubicBezTo>
                    <a:pt x="37" y="92"/>
                    <a:pt x="35" y="93"/>
                    <a:pt x="33" y="93"/>
                  </a:cubicBezTo>
                  <a:cubicBezTo>
                    <a:pt x="33" y="93"/>
                    <a:pt x="33" y="93"/>
                    <a:pt x="33" y="94"/>
                  </a:cubicBezTo>
                  <a:cubicBezTo>
                    <a:pt x="31" y="94"/>
                    <a:pt x="31" y="93"/>
                    <a:pt x="29" y="93"/>
                  </a:cubicBezTo>
                  <a:cubicBezTo>
                    <a:pt x="28" y="93"/>
                    <a:pt x="28" y="94"/>
                    <a:pt x="26" y="94"/>
                  </a:cubicBezTo>
                  <a:cubicBezTo>
                    <a:pt x="27" y="97"/>
                    <a:pt x="25" y="104"/>
                    <a:pt x="29" y="104"/>
                  </a:cubicBezTo>
                  <a:cubicBezTo>
                    <a:pt x="30" y="103"/>
                    <a:pt x="30" y="101"/>
                    <a:pt x="30" y="101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34" y="103"/>
                    <a:pt x="33" y="104"/>
                    <a:pt x="32" y="106"/>
                  </a:cubicBezTo>
                  <a:cubicBezTo>
                    <a:pt x="34" y="106"/>
                    <a:pt x="36" y="106"/>
                    <a:pt x="36" y="107"/>
                  </a:cubicBezTo>
                  <a:cubicBezTo>
                    <a:pt x="37" y="109"/>
                    <a:pt x="36" y="111"/>
                    <a:pt x="36" y="113"/>
                  </a:cubicBezTo>
                  <a:cubicBezTo>
                    <a:pt x="37" y="113"/>
                    <a:pt x="38" y="112"/>
                    <a:pt x="39" y="112"/>
                  </a:cubicBezTo>
                  <a:cubicBezTo>
                    <a:pt x="39" y="112"/>
                    <a:pt x="40" y="112"/>
                    <a:pt x="40" y="113"/>
                  </a:cubicBezTo>
                  <a:cubicBezTo>
                    <a:pt x="41" y="112"/>
                    <a:pt x="42" y="112"/>
                    <a:pt x="42" y="110"/>
                  </a:cubicBezTo>
                  <a:cubicBezTo>
                    <a:pt x="43" y="110"/>
                    <a:pt x="44" y="110"/>
                    <a:pt x="44" y="109"/>
                  </a:cubicBezTo>
                  <a:cubicBezTo>
                    <a:pt x="45" y="109"/>
                    <a:pt x="45" y="110"/>
                    <a:pt x="46" y="110"/>
                  </a:cubicBezTo>
                  <a:cubicBezTo>
                    <a:pt x="46" y="110"/>
                    <a:pt x="46" y="109"/>
                    <a:pt x="47" y="109"/>
                  </a:cubicBezTo>
                  <a:cubicBezTo>
                    <a:pt x="47" y="111"/>
                    <a:pt x="49" y="111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2" y="112"/>
                    <a:pt x="53" y="113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9" y="116"/>
                    <a:pt x="61" y="120"/>
                    <a:pt x="60" y="122"/>
                  </a:cubicBezTo>
                  <a:cubicBezTo>
                    <a:pt x="60" y="123"/>
                    <a:pt x="61" y="123"/>
                    <a:pt x="62" y="123"/>
                  </a:cubicBezTo>
                  <a:cubicBezTo>
                    <a:pt x="62" y="124"/>
                    <a:pt x="65" y="124"/>
                    <a:pt x="65" y="125"/>
                  </a:cubicBezTo>
                  <a:cubicBezTo>
                    <a:pt x="66" y="125"/>
                    <a:pt x="67" y="125"/>
                    <a:pt x="67" y="125"/>
                  </a:cubicBezTo>
                  <a:cubicBezTo>
                    <a:pt x="69" y="125"/>
                    <a:pt x="70" y="126"/>
                    <a:pt x="70" y="127"/>
                  </a:cubicBezTo>
                  <a:cubicBezTo>
                    <a:pt x="71" y="127"/>
                    <a:pt x="71" y="126"/>
                    <a:pt x="72" y="127"/>
                  </a:cubicBezTo>
                  <a:cubicBezTo>
                    <a:pt x="72" y="128"/>
                    <a:pt x="73" y="129"/>
                    <a:pt x="73" y="130"/>
                  </a:cubicBezTo>
                  <a:cubicBezTo>
                    <a:pt x="73" y="131"/>
                    <a:pt x="72" y="131"/>
                    <a:pt x="72" y="132"/>
                  </a:cubicBezTo>
                  <a:cubicBezTo>
                    <a:pt x="71" y="133"/>
                    <a:pt x="72" y="133"/>
                    <a:pt x="71" y="134"/>
                  </a:cubicBezTo>
                  <a:cubicBezTo>
                    <a:pt x="71" y="135"/>
                    <a:pt x="70" y="136"/>
                    <a:pt x="70" y="137"/>
                  </a:cubicBezTo>
                  <a:cubicBezTo>
                    <a:pt x="70" y="137"/>
                    <a:pt x="70" y="138"/>
                    <a:pt x="69" y="137"/>
                  </a:cubicBezTo>
                  <a:cubicBezTo>
                    <a:pt x="69" y="138"/>
                    <a:pt x="69" y="139"/>
                    <a:pt x="68" y="139"/>
                  </a:cubicBezTo>
                  <a:cubicBezTo>
                    <a:pt x="69" y="142"/>
                    <a:pt x="68" y="144"/>
                    <a:pt x="68" y="146"/>
                  </a:cubicBezTo>
                  <a:cubicBezTo>
                    <a:pt x="66" y="147"/>
                    <a:pt x="66" y="147"/>
                    <a:pt x="65" y="148"/>
                  </a:cubicBezTo>
                  <a:cubicBezTo>
                    <a:pt x="64" y="148"/>
                    <a:pt x="64" y="149"/>
                    <a:pt x="63" y="150"/>
                  </a:cubicBezTo>
                  <a:cubicBezTo>
                    <a:pt x="63" y="151"/>
                    <a:pt x="63" y="152"/>
                    <a:pt x="63" y="152"/>
                  </a:cubicBezTo>
                  <a:cubicBezTo>
                    <a:pt x="63" y="154"/>
                    <a:pt x="61" y="154"/>
                    <a:pt x="61" y="156"/>
                  </a:cubicBezTo>
                  <a:cubicBezTo>
                    <a:pt x="60" y="156"/>
                    <a:pt x="60" y="157"/>
                    <a:pt x="60" y="158"/>
                  </a:cubicBezTo>
                  <a:cubicBezTo>
                    <a:pt x="60" y="158"/>
                    <a:pt x="59" y="158"/>
                    <a:pt x="59" y="158"/>
                  </a:cubicBezTo>
                  <a:cubicBezTo>
                    <a:pt x="59" y="158"/>
                    <a:pt x="58" y="158"/>
                    <a:pt x="57" y="158"/>
                  </a:cubicBezTo>
                  <a:cubicBezTo>
                    <a:pt x="57" y="160"/>
                    <a:pt x="58" y="160"/>
                    <a:pt x="57" y="162"/>
                  </a:cubicBezTo>
                  <a:cubicBezTo>
                    <a:pt x="56" y="163"/>
                    <a:pt x="56" y="164"/>
                    <a:pt x="54" y="164"/>
                  </a:cubicBezTo>
                  <a:cubicBezTo>
                    <a:pt x="53" y="165"/>
                    <a:pt x="54" y="167"/>
                    <a:pt x="51" y="166"/>
                  </a:cubicBezTo>
                  <a:cubicBezTo>
                    <a:pt x="54" y="167"/>
                    <a:pt x="52" y="170"/>
                    <a:pt x="51" y="172"/>
                  </a:cubicBezTo>
                  <a:cubicBezTo>
                    <a:pt x="51" y="173"/>
                    <a:pt x="53" y="173"/>
                    <a:pt x="52" y="174"/>
                  </a:cubicBezTo>
                  <a:cubicBezTo>
                    <a:pt x="52" y="175"/>
                    <a:pt x="52" y="175"/>
                    <a:pt x="51" y="175"/>
                  </a:cubicBezTo>
                  <a:cubicBezTo>
                    <a:pt x="51" y="177"/>
                    <a:pt x="50" y="177"/>
                    <a:pt x="50" y="179"/>
                  </a:cubicBezTo>
                  <a:cubicBezTo>
                    <a:pt x="50" y="180"/>
                    <a:pt x="51" y="179"/>
                    <a:pt x="51" y="181"/>
                  </a:cubicBezTo>
                  <a:cubicBezTo>
                    <a:pt x="51" y="181"/>
                    <a:pt x="52" y="182"/>
                    <a:pt x="53" y="182"/>
                  </a:cubicBezTo>
                  <a:cubicBezTo>
                    <a:pt x="53" y="183"/>
                    <a:pt x="51" y="183"/>
                    <a:pt x="49" y="183"/>
                  </a:cubicBezTo>
                  <a:cubicBezTo>
                    <a:pt x="49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1"/>
                    <a:pt x="47" y="181"/>
                    <a:pt x="47" y="180"/>
                  </a:cubicBezTo>
                  <a:cubicBezTo>
                    <a:pt x="46" y="179"/>
                    <a:pt x="46" y="177"/>
                    <a:pt x="45" y="176"/>
                  </a:cubicBezTo>
                  <a:cubicBezTo>
                    <a:pt x="46" y="174"/>
                    <a:pt x="45" y="173"/>
                    <a:pt x="45" y="170"/>
                  </a:cubicBezTo>
                  <a:cubicBezTo>
                    <a:pt x="45" y="169"/>
                    <a:pt x="44" y="168"/>
                    <a:pt x="45" y="167"/>
                  </a:cubicBezTo>
                  <a:cubicBezTo>
                    <a:pt x="45" y="166"/>
                    <a:pt x="44" y="167"/>
                    <a:pt x="44" y="166"/>
                  </a:cubicBezTo>
                  <a:cubicBezTo>
                    <a:pt x="45" y="165"/>
                    <a:pt x="46" y="165"/>
                    <a:pt x="46" y="163"/>
                  </a:cubicBezTo>
                  <a:cubicBezTo>
                    <a:pt x="46" y="162"/>
                    <a:pt x="45" y="164"/>
                    <a:pt x="44" y="163"/>
                  </a:cubicBezTo>
                  <a:cubicBezTo>
                    <a:pt x="45" y="160"/>
                    <a:pt x="44" y="156"/>
                    <a:pt x="46" y="155"/>
                  </a:cubicBezTo>
                  <a:cubicBezTo>
                    <a:pt x="46" y="153"/>
                    <a:pt x="45" y="151"/>
                    <a:pt x="46" y="149"/>
                  </a:cubicBezTo>
                  <a:cubicBezTo>
                    <a:pt x="46" y="148"/>
                    <a:pt x="46" y="148"/>
                    <a:pt x="45" y="148"/>
                  </a:cubicBezTo>
                  <a:cubicBezTo>
                    <a:pt x="46" y="147"/>
                    <a:pt x="46" y="146"/>
                    <a:pt x="46" y="146"/>
                  </a:cubicBezTo>
                  <a:cubicBezTo>
                    <a:pt x="46" y="143"/>
                    <a:pt x="45" y="142"/>
                    <a:pt x="44" y="140"/>
                  </a:cubicBezTo>
                  <a:cubicBezTo>
                    <a:pt x="42" y="140"/>
                    <a:pt x="42" y="138"/>
                    <a:pt x="41" y="137"/>
                  </a:cubicBezTo>
                  <a:cubicBezTo>
                    <a:pt x="41" y="136"/>
                    <a:pt x="41" y="136"/>
                    <a:pt x="41" y="135"/>
                  </a:cubicBezTo>
                  <a:cubicBezTo>
                    <a:pt x="39" y="134"/>
                    <a:pt x="38" y="133"/>
                    <a:pt x="38" y="130"/>
                  </a:cubicBezTo>
                  <a:cubicBezTo>
                    <a:pt x="39" y="130"/>
                    <a:pt x="40" y="130"/>
                    <a:pt x="40" y="130"/>
                  </a:cubicBezTo>
                  <a:cubicBezTo>
                    <a:pt x="39" y="129"/>
                    <a:pt x="38" y="129"/>
                    <a:pt x="38" y="128"/>
                  </a:cubicBezTo>
                  <a:cubicBezTo>
                    <a:pt x="39" y="127"/>
                    <a:pt x="37" y="125"/>
                    <a:pt x="38" y="123"/>
                  </a:cubicBezTo>
                  <a:cubicBezTo>
                    <a:pt x="38" y="121"/>
                    <a:pt x="39" y="121"/>
                    <a:pt x="39" y="119"/>
                  </a:cubicBezTo>
                  <a:cubicBezTo>
                    <a:pt x="39" y="118"/>
                    <a:pt x="40" y="118"/>
                    <a:pt x="40" y="118"/>
                  </a:cubicBezTo>
                  <a:cubicBezTo>
                    <a:pt x="39" y="116"/>
                    <a:pt x="39" y="116"/>
                    <a:pt x="39" y="114"/>
                  </a:cubicBezTo>
                  <a:cubicBezTo>
                    <a:pt x="38" y="114"/>
                    <a:pt x="38" y="115"/>
                    <a:pt x="38" y="116"/>
                  </a:cubicBezTo>
                  <a:cubicBezTo>
                    <a:pt x="36" y="115"/>
                    <a:pt x="36" y="113"/>
                    <a:pt x="34" y="113"/>
                  </a:cubicBezTo>
                  <a:cubicBezTo>
                    <a:pt x="34" y="113"/>
                    <a:pt x="34" y="112"/>
                    <a:pt x="34" y="112"/>
                  </a:cubicBezTo>
                  <a:cubicBezTo>
                    <a:pt x="33" y="111"/>
                    <a:pt x="32" y="111"/>
                    <a:pt x="32" y="110"/>
                  </a:cubicBezTo>
                  <a:cubicBezTo>
                    <a:pt x="31" y="110"/>
                    <a:pt x="31" y="109"/>
                    <a:pt x="30" y="110"/>
                  </a:cubicBezTo>
                  <a:cubicBezTo>
                    <a:pt x="29" y="109"/>
                    <a:pt x="29" y="108"/>
                    <a:pt x="28" y="107"/>
                  </a:cubicBezTo>
                  <a:cubicBezTo>
                    <a:pt x="25" y="108"/>
                    <a:pt x="24" y="106"/>
                    <a:pt x="21" y="105"/>
                  </a:cubicBezTo>
                  <a:cubicBezTo>
                    <a:pt x="20" y="104"/>
                    <a:pt x="19" y="102"/>
                    <a:pt x="20" y="100"/>
                  </a:cubicBezTo>
                  <a:cubicBezTo>
                    <a:pt x="19" y="98"/>
                    <a:pt x="18" y="97"/>
                    <a:pt x="17" y="97"/>
                  </a:cubicBezTo>
                  <a:cubicBezTo>
                    <a:pt x="17" y="96"/>
                    <a:pt x="17" y="95"/>
                    <a:pt x="16" y="95"/>
                  </a:cubicBezTo>
                  <a:cubicBezTo>
                    <a:pt x="16" y="98"/>
                    <a:pt x="17" y="97"/>
                    <a:pt x="17" y="99"/>
                  </a:cubicBezTo>
                  <a:cubicBezTo>
                    <a:pt x="16" y="99"/>
                    <a:pt x="16" y="98"/>
                    <a:pt x="15" y="98"/>
                  </a:cubicBezTo>
                  <a:cubicBezTo>
                    <a:pt x="15" y="97"/>
                    <a:pt x="14" y="95"/>
                    <a:pt x="13" y="95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92"/>
                    <a:pt x="12" y="90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4" y="71"/>
                    <a:pt x="21" y="56"/>
                    <a:pt x="31" y="43"/>
                  </a:cubicBezTo>
                  <a:close/>
                  <a:moveTo>
                    <a:pt x="43" y="31"/>
                  </a:moveTo>
                  <a:cubicBezTo>
                    <a:pt x="48" y="27"/>
                    <a:pt x="54" y="23"/>
                    <a:pt x="60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3"/>
                    <a:pt x="59" y="22"/>
                    <a:pt x="57" y="22"/>
                  </a:cubicBezTo>
                  <a:cubicBezTo>
                    <a:pt x="57" y="22"/>
                    <a:pt x="58" y="23"/>
                    <a:pt x="57" y="24"/>
                  </a:cubicBezTo>
                  <a:cubicBezTo>
                    <a:pt x="56" y="24"/>
                    <a:pt x="56" y="25"/>
                    <a:pt x="55" y="26"/>
                  </a:cubicBezTo>
                  <a:cubicBezTo>
                    <a:pt x="53" y="25"/>
                    <a:pt x="53" y="27"/>
                    <a:pt x="51" y="27"/>
                  </a:cubicBezTo>
                  <a:cubicBezTo>
                    <a:pt x="52" y="30"/>
                    <a:pt x="50" y="29"/>
                    <a:pt x="50" y="31"/>
                  </a:cubicBezTo>
                  <a:cubicBezTo>
                    <a:pt x="49" y="31"/>
                    <a:pt x="48" y="31"/>
                    <a:pt x="48" y="31"/>
                  </a:cubicBezTo>
                  <a:cubicBezTo>
                    <a:pt x="47" y="32"/>
                    <a:pt x="49" y="31"/>
                    <a:pt x="49" y="32"/>
                  </a:cubicBezTo>
                  <a:cubicBezTo>
                    <a:pt x="49" y="33"/>
                    <a:pt x="48" y="33"/>
                    <a:pt x="48" y="33"/>
                  </a:cubicBezTo>
                  <a:cubicBezTo>
                    <a:pt x="47" y="36"/>
                    <a:pt x="44" y="34"/>
                    <a:pt x="41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1" y="33"/>
                    <a:pt x="41" y="33"/>
                    <a:pt x="42" y="32"/>
                  </a:cubicBezTo>
                  <a:cubicBezTo>
                    <a:pt x="43" y="33"/>
                    <a:pt x="44" y="33"/>
                    <a:pt x="45" y="33"/>
                  </a:cubicBezTo>
                  <a:cubicBezTo>
                    <a:pt x="44" y="32"/>
                    <a:pt x="44" y="32"/>
                    <a:pt x="43" y="31"/>
                  </a:cubicBezTo>
                  <a:close/>
                  <a:moveTo>
                    <a:pt x="190" y="60"/>
                  </a:moveTo>
                  <a:cubicBezTo>
                    <a:pt x="190" y="61"/>
                    <a:pt x="189" y="61"/>
                    <a:pt x="189" y="62"/>
                  </a:cubicBezTo>
                  <a:cubicBezTo>
                    <a:pt x="189" y="64"/>
                    <a:pt x="190" y="63"/>
                    <a:pt x="191" y="62"/>
                  </a:cubicBezTo>
                  <a:cubicBezTo>
                    <a:pt x="192" y="63"/>
                    <a:pt x="192" y="65"/>
                    <a:pt x="193" y="66"/>
                  </a:cubicBezTo>
                  <a:cubicBezTo>
                    <a:pt x="193" y="68"/>
                    <a:pt x="193" y="70"/>
                    <a:pt x="193" y="72"/>
                  </a:cubicBezTo>
                  <a:cubicBezTo>
                    <a:pt x="192" y="73"/>
                    <a:pt x="191" y="75"/>
                    <a:pt x="191" y="77"/>
                  </a:cubicBezTo>
                  <a:cubicBezTo>
                    <a:pt x="190" y="77"/>
                    <a:pt x="189" y="77"/>
                    <a:pt x="188" y="78"/>
                  </a:cubicBezTo>
                  <a:cubicBezTo>
                    <a:pt x="187" y="81"/>
                    <a:pt x="189" y="85"/>
                    <a:pt x="187" y="87"/>
                  </a:cubicBezTo>
                  <a:cubicBezTo>
                    <a:pt x="186" y="86"/>
                    <a:pt x="185" y="86"/>
                    <a:pt x="185" y="84"/>
                  </a:cubicBezTo>
                  <a:cubicBezTo>
                    <a:pt x="185" y="83"/>
                    <a:pt x="184" y="82"/>
                    <a:pt x="183" y="81"/>
                  </a:cubicBezTo>
                  <a:cubicBezTo>
                    <a:pt x="181" y="81"/>
                    <a:pt x="184" y="83"/>
                    <a:pt x="183" y="83"/>
                  </a:cubicBezTo>
                  <a:cubicBezTo>
                    <a:pt x="183" y="84"/>
                    <a:pt x="182" y="84"/>
                    <a:pt x="182" y="84"/>
                  </a:cubicBezTo>
                  <a:cubicBezTo>
                    <a:pt x="182" y="85"/>
                    <a:pt x="181" y="85"/>
                    <a:pt x="182" y="86"/>
                  </a:cubicBezTo>
                  <a:cubicBezTo>
                    <a:pt x="182" y="87"/>
                    <a:pt x="182" y="87"/>
                    <a:pt x="183" y="88"/>
                  </a:cubicBezTo>
                  <a:cubicBezTo>
                    <a:pt x="183" y="89"/>
                    <a:pt x="183" y="90"/>
                    <a:pt x="184" y="90"/>
                  </a:cubicBezTo>
                  <a:cubicBezTo>
                    <a:pt x="183" y="91"/>
                    <a:pt x="183" y="94"/>
                    <a:pt x="183" y="95"/>
                  </a:cubicBezTo>
                  <a:cubicBezTo>
                    <a:pt x="182" y="95"/>
                    <a:pt x="182" y="96"/>
                    <a:pt x="182" y="96"/>
                  </a:cubicBezTo>
                  <a:cubicBezTo>
                    <a:pt x="181" y="98"/>
                    <a:pt x="180" y="100"/>
                    <a:pt x="179" y="101"/>
                  </a:cubicBezTo>
                  <a:cubicBezTo>
                    <a:pt x="177" y="101"/>
                    <a:pt x="176" y="101"/>
                    <a:pt x="175" y="103"/>
                  </a:cubicBezTo>
                  <a:cubicBezTo>
                    <a:pt x="176" y="103"/>
                    <a:pt x="176" y="103"/>
                    <a:pt x="177" y="103"/>
                  </a:cubicBezTo>
                  <a:cubicBezTo>
                    <a:pt x="176" y="104"/>
                    <a:pt x="176" y="105"/>
                    <a:pt x="175" y="106"/>
                  </a:cubicBezTo>
                  <a:cubicBezTo>
                    <a:pt x="176" y="110"/>
                    <a:pt x="175" y="113"/>
                    <a:pt x="172" y="114"/>
                  </a:cubicBezTo>
                  <a:cubicBezTo>
                    <a:pt x="172" y="113"/>
                    <a:pt x="172" y="113"/>
                    <a:pt x="172" y="112"/>
                  </a:cubicBezTo>
                  <a:cubicBezTo>
                    <a:pt x="170" y="112"/>
                    <a:pt x="170" y="111"/>
                    <a:pt x="169" y="110"/>
                  </a:cubicBezTo>
                  <a:cubicBezTo>
                    <a:pt x="168" y="110"/>
                    <a:pt x="169" y="112"/>
                    <a:pt x="168" y="113"/>
                  </a:cubicBezTo>
                  <a:cubicBezTo>
                    <a:pt x="169" y="114"/>
                    <a:pt x="170" y="115"/>
                    <a:pt x="171" y="116"/>
                  </a:cubicBezTo>
                  <a:cubicBezTo>
                    <a:pt x="171" y="118"/>
                    <a:pt x="172" y="118"/>
                    <a:pt x="172" y="121"/>
                  </a:cubicBezTo>
                  <a:cubicBezTo>
                    <a:pt x="170" y="120"/>
                    <a:pt x="169" y="118"/>
                    <a:pt x="167" y="116"/>
                  </a:cubicBezTo>
                  <a:cubicBezTo>
                    <a:pt x="168" y="115"/>
                    <a:pt x="167" y="115"/>
                    <a:pt x="167" y="113"/>
                  </a:cubicBezTo>
                  <a:cubicBezTo>
                    <a:pt x="166" y="112"/>
                    <a:pt x="167" y="112"/>
                    <a:pt x="167" y="112"/>
                  </a:cubicBezTo>
                  <a:cubicBezTo>
                    <a:pt x="167" y="110"/>
                    <a:pt x="167" y="110"/>
                    <a:pt x="166" y="109"/>
                  </a:cubicBezTo>
                  <a:cubicBezTo>
                    <a:pt x="166" y="108"/>
                    <a:pt x="166" y="108"/>
                    <a:pt x="166" y="107"/>
                  </a:cubicBezTo>
                  <a:cubicBezTo>
                    <a:pt x="165" y="106"/>
                    <a:pt x="163" y="107"/>
                    <a:pt x="163" y="106"/>
                  </a:cubicBezTo>
                  <a:cubicBezTo>
                    <a:pt x="163" y="105"/>
                    <a:pt x="163" y="105"/>
                    <a:pt x="163" y="104"/>
                  </a:cubicBezTo>
                  <a:cubicBezTo>
                    <a:pt x="162" y="104"/>
                    <a:pt x="162" y="102"/>
                    <a:pt x="161" y="101"/>
                  </a:cubicBezTo>
                  <a:cubicBezTo>
                    <a:pt x="160" y="101"/>
                    <a:pt x="159" y="101"/>
                    <a:pt x="158" y="102"/>
                  </a:cubicBezTo>
                  <a:cubicBezTo>
                    <a:pt x="158" y="103"/>
                    <a:pt x="157" y="103"/>
                    <a:pt x="157" y="105"/>
                  </a:cubicBezTo>
                  <a:cubicBezTo>
                    <a:pt x="156" y="105"/>
                    <a:pt x="156" y="106"/>
                    <a:pt x="155" y="106"/>
                  </a:cubicBezTo>
                  <a:cubicBezTo>
                    <a:pt x="155" y="106"/>
                    <a:pt x="155" y="107"/>
                    <a:pt x="155" y="107"/>
                  </a:cubicBezTo>
                  <a:cubicBezTo>
                    <a:pt x="155" y="107"/>
                    <a:pt x="154" y="107"/>
                    <a:pt x="154" y="107"/>
                  </a:cubicBezTo>
                  <a:cubicBezTo>
                    <a:pt x="154" y="111"/>
                    <a:pt x="153" y="112"/>
                    <a:pt x="153" y="115"/>
                  </a:cubicBezTo>
                  <a:cubicBezTo>
                    <a:pt x="152" y="115"/>
                    <a:pt x="151" y="115"/>
                    <a:pt x="150" y="114"/>
                  </a:cubicBezTo>
                  <a:cubicBezTo>
                    <a:pt x="150" y="113"/>
                    <a:pt x="150" y="113"/>
                    <a:pt x="150" y="112"/>
                  </a:cubicBezTo>
                  <a:cubicBezTo>
                    <a:pt x="150" y="111"/>
                    <a:pt x="149" y="110"/>
                    <a:pt x="149" y="109"/>
                  </a:cubicBezTo>
                  <a:cubicBezTo>
                    <a:pt x="148" y="108"/>
                    <a:pt x="148" y="106"/>
                    <a:pt x="147" y="104"/>
                  </a:cubicBezTo>
                  <a:cubicBezTo>
                    <a:pt x="147" y="103"/>
                    <a:pt x="146" y="103"/>
                    <a:pt x="147" y="102"/>
                  </a:cubicBezTo>
                  <a:cubicBezTo>
                    <a:pt x="146" y="101"/>
                    <a:pt x="145" y="101"/>
                    <a:pt x="145" y="101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4" y="99"/>
                    <a:pt x="143" y="98"/>
                    <a:pt x="141" y="98"/>
                  </a:cubicBezTo>
                  <a:cubicBezTo>
                    <a:pt x="140" y="98"/>
                    <a:pt x="140" y="98"/>
                    <a:pt x="140" y="97"/>
                  </a:cubicBezTo>
                  <a:cubicBezTo>
                    <a:pt x="139" y="97"/>
                    <a:pt x="138" y="99"/>
                    <a:pt x="137" y="98"/>
                  </a:cubicBezTo>
                  <a:cubicBezTo>
                    <a:pt x="137" y="97"/>
                    <a:pt x="136" y="97"/>
                    <a:pt x="136" y="97"/>
                  </a:cubicBezTo>
                  <a:cubicBezTo>
                    <a:pt x="133" y="97"/>
                    <a:pt x="134" y="93"/>
                    <a:pt x="132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3"/>
                    <a:pt x="131" y="94"/>
                    <a:pt x="132" y="94"/>
                  </a:cubicBezTo>
                  <a:cubicBezTo>
                    <a:pt x="132" y="96"/>
                    <a:pt x="133" y="96"/>
                    <a:pt x="133" y="98"/>
                  </a:cubicBezTo>
                  <a:cubicBezTo>
                    <a:pt x="134" y="97"/>
                    <a:pt x="135" y="97"/>
                    <a:pt x="136" y="97"/>
                  </a:cubicBezTo>
                  <a:cubicBezTo>
                    <a:pt x="136" y="99"/>
                    <a:pt x="137" y="99"/>
                    <a:pt x="138" y="101"/>
                  </a:cubicBezTo>
                  <a:cubicBezTo>
                    <a:pt x="138" y="102"/>
                    <a:pt x="137" y="102"/>
                    <a:pt x="137" y="104"/>
                  </a:cubicBezTo>
                  <a:cubicBezTo>
                    <a:pt x="136" y="104"/>
                    <a:pt x="135" y="105"/>
                    <a:pt x="134" y="106"/>
                  </a:cubicBezTo>
                  <a:cubicBezTo>
                    <a:pt x="133" y="106"/>
                    <a:pt x="134" y="107"/>
                    <a:pt x="133" y="107"/>
                  </a:cubicBezTo>
                  <a:cubicBezTo>
                    <a:pt x="130" y="108"/>
                    <a:pt x="129" y="109"/>
                    <a:pt x="127" y="110"/>
                  </a:cubicBezTo>
                  <a:cubicBezTo>
                    <a:pt x="125" y="109"/>
                    <a:pt x="125" y="106"/>
                    <a:pt x="124" y="105"/>
                  </a:cubicBezTo>
                  <a:cubicBezTo>
                    <a:pt x="123" y="103"/>
                    <a:pt x="122" y="101"/>
                    <a:pt x="121" y="100"/>
                  </a:cubicBezTo>
                  <a:cubicBezTo>
                    <a:pt x="121" y="99"/>
                    <a:pt x="120" y="97"/>
                    <a:pt x="120" y="96"/>
                  </a:cubicBezTo>
                  <a:cubicBezTo>
                    <a:pt x="119" y="96"/>
                    <a:pt x="120" y="98"/>
                    <a:pt x="120" y="99"/>
                  </a:cubicBezTo>
                  <a:cubicBezTo>
                    <a:pt x="120" y="100"/>
                    <a:pt x="121" y="101"/>
                    <a:pt x="122" y="101"/>
                  </a:cubicBezTo>
                  <a:cubicBezTo>
                    <a:pt x="121" y="104"/>
                    <a:pt x="123" y="104"/>
                    <a:pt x="123" y="106"/>
                  </a:cubicBezTo>
                  <a:cubicBezTo>
                    <a:pt x="124" y="108"/>
                    <a:pt x="126" y="109"/>
                    <a:pt x="126" y="111"/>
                  </a:cubicBezTo>
                  <a:cubicBezTo>
                    <a:pt x="127" y="111"/>
                    <a:pt x="128" y="111"/>
                    <a:pt x="129" y="111"/>
                  </a:cubicBezTo>
                  <a:cubicBezTo>
                    <a:pt x="130" y="111"/>
                    <a:pt x="130" y="110"/>
                    <a:pt x="131" y="110"/>
                  </a:cubicBezTo>
                  <a:cubicBezTo>
                    <a:pt x="132" y="111"/>
                    <a:pt x="132" y="113"/>
                    <a:pt x="131" y="114"/>
                  </a:cubicBezTo>
                  <a:cubicBezTo>
                    <a:pt x="130" y="117"/>
                    <a:pt x="129" y="119"/>
                    <a:pt x="127" y="122"/>
                  </a:cubicBezTo>
                  <a:cubicBezTo>
                    <a:pt x="126" y="123"/>
                    <a:pt x="126" y="123"/>
                    <a:pt x="125" y="124"/>
                  </a:cubicBezTo>
                  <a:cubicBezTo>
                    <a:pt x="124" y="126"/>
                    <a:pt x="124" y="127"/>
                    <a:pt x="123" y="129"/>
                  </a:cubicBezTo>
                  <a:cubicBezTo>
                    <a:pt x="124" y="132"/>
                    <a:pt x="124" y="136"/>
                    <a:pt x="123" y="139"/>
                  </a:cubicBezTo>
                  <a:cubicBezTo>
                    <a:pt x="121" y="141"/>
                    <a:pt x="119" y="144"/>
                    <a:pt x="119" y="148"/>
                  </a:cubicBezTo>
                  <a:cubicBezTo>
                    <a:pt x="118" y="148"/>
                    <a:pt x="118" y="148"/>
                    <a:pt x="117" y="149"/>
                  </a:cubicBezTo>
                  <a:cubicBezTo>
                    <a:pt x="118" y="150"/>
                    <a:pt x="117" y="151"/>
                    <a:pt x="117" y="152"/>
                  </a:cubicBezTo>
                  <a:cubicBezTo>
                    <a:pt x="116" y="153"/>
                    <a:pt x="115" y="155"/>
                    <a:pt x="114" y="157"/>
                  </a:cubicBezTo>
                  <a:cubicBezTo>
                    <a:pt x="111" y="157"/>
                    <a:pt x="110" y="159"/>
                    <a:pt x="107" y="160"/>
                  </a:cubicBezTo>
                  <a:cubicBezTo>
                    <a:pt x="105" y="158"/>
                    <a:pt x="105" y="154"/>
                    <a:pt x="104" y="152"/>
                  </a:cubicBezTo>
                  <a:cubicBezTo>
                    <a:pt x="104" y="151"/>
                    <a:pt x="104" y="150"/>
                    <a:pt x="104" y="149"/>
                  </a:cubicBezTo>
                  <a:cubicBezTo>
                    <a:pt x="103" y="146"/>
                    <a:pt x="102" y="144"/>
                    <a:pt x="101" y="143"/>
                  </a:cubicBezTo>
                  <a:cubicBezTo>
                    <a:pt x="102" y="141"/>
                    <a:pt x="101" y="138"/>
                    <a:pt x="102" y="136"/>
                  </a:cubicBezTo>
                  <a:cubicBezTo>
                    <a:pt x="102" y="135"/>
                    <a:pt x="102" y="132"/>
                    <a:pt x="101" y="131"/>
                  </a:cubicBezTo>
                  <a:cubicBezTo>
                    <a:pt x="102" y="128"/>
                    <a:pt x="100" y="127"/>
                    <a:pt x="99" y="125"/>
                  </a:cubicBezTo>
                  <a:cubicBezTo>
                    <a:pt x="99" y="123"/>
                    <a:pt x="100" y="121"/>
                    <a:pt x="100" y="118"/>
                  </a:cubicBezTo>
                  <a:cubicBezTo>
                    <a:pt x="99" y="118"/>
                    <a:pt x="98" y="119"/>
                    <a:pt x="98" y="119"/>
                  </a:cubicBezTo>
                  <a:cubicBezTo>
                    <a:pt x="97" y="119"/>
                    <a:pt x="96" y="118"/>
                    <a:pt x="95" y="118"/>
                  </a:cubicBezTo>
                  <a:cubicBezTo>
                    <a:pt x="94" y="118"/>
                    <a:pt x="95" y="117"/>
                    <a:pt x="94" y="117"/>
                  </a:cubicBezTo>
                  <a:cubicBezTo>
                    <a:pt x="93" y="117"/>
                    <a:pt x="93" y="118"/>
                    <a:pt x="92" y="119"/>
                  </a:cubicBezTo>
                  <a:cubicBezTo>
                    <a:pt x="90" y="119"/>
                    <a:pt x="89" y="119"/>
                    <a:pt x="88" y="119"/>
                  </a:cubicBezTo>
                  <a:cubicBezTo>
                    <a:pt x="85" y="119"/>
                    <a:pt x="85" y="117"/>
                    <a:pt x="83" y="116"/>
                  </a:cubicBezTo>
                  <a:cubicBezTo>
                    <a:pt x="83" y="114"/>
                    <a:pt x="82" y="112"/>
                    <a:pt x="80" y="111"/>
                  </a:cubicBezTo>
                  <a:cubicBezTo>
                    <a:pt x="80" y="108"/>
                    <a:pt x="80" y="104"/>
                    <a:pt x="80" y="101"/>
                  </a:cubicBezTo>
                  <a:cubicBezTo>
                    <a:pt x="81" y="100"/>
                    <a:pt x="82" y="98"/>
                    <a:pt x="82" y="96"/>
                  </a:cubicBezTo>
                  <a:cubicBezTo>
                    <a:pt x="83" y="95"/>
                    <a:pt x="84" y="94"/>
                    <a:pt x="85" y="93"/>
                  </a:cubicBezTo>
                  <a:cubicBezTo>
                    <a:pt x="86" y="92"/>
                    <a:pt x="85" y="89"/>
                    <a:pt x="86" y="88"/>
                  </a:cubicBezTo>
                  <a:cubicBezTo>
                    <a:pt x="87" y="87"/>
                    <a:pt x="88" y="87"/>
                    <a:pt x="88" y="85"/>
                  </a:cubicBezTo>
                  <a:cubicBezTo>
                    <a:pt x="89" y="85"/>
                    <a:pt x="90" y="86"/>
                    <a:pt x="90" y="86"/>
                  </a:cubicBezTo>
                  <a:cubicBezTo>
                    <a:pt x="92" y="85"/>
                    <a:pt x="94" y="85"/>
                    <a:pt x="96" y="85"/>
                  </a:cubicBezTo>
                  <a:cubicBezTo>
                    <a:pt x="98" y="84"/>
                    <a:pt x="99" y="84"/>
                    <a:pt x="101" y="84"/>
                  </a:cubicBezTo>
                  <a:cubicBezTo>
                    <a:pt x="102" y="84"/>
                    <a:pt x="102" y="85"/>
                    <a:pt x="101" y="85"/>
                  </a:cubicBezTo>
                  <a:cubicBezTo>
                    <a:pt x="101" y="86"/>
                    <a:pt x="102" y="86"/>
                    <a:pt x="102" y="88"/>
                  </a:cubicBezTo>
                  <a:cubicBezTo>
                    <a:pt x="103" y="89"/>
                    <a:pt x="106" y="90"/>
                    <a:pt x="107" y="91"/>
                  </a:cubicBezTo>
                  <a:cubicBezTo>
                    <a:pt x="108" y="91"/>
                    <a:pt x="108" y="89"/>
                    <a:pt x="109" y="89"/>
                  </a:cubicBezTo>
                  <a:cubicBezTo>
                    <a:pt x="112" y="89"/>
                    <a:pt x="115" y="90"/>
                    <a:pt x="117" y="91"/>
                  </a:cubicBezTo>
                  <a:cubicBezTo>
                    <a:pt x="119" y="90"/>
                    <a:pt x="118" y="88"/>
                    <a:pt x="119" y="87"/>
                  </a:cubicBezTo>
                  <a:cubicBezTo>
                    <a:pt x="119" y="86"/>
                    <a:pt x="119" y="86"/>
                    <a:pt x="119" y="85"/>
                  </a:cubicBezTo>
                  <a:cubicBezTo>
                    <a:pt x="117" y="84"/>
                    <a:pt x="119" y="87"/>
                    <a:pt x="117" y="87"/>
                  </a:cubicBezTo>
                  <a:cubicBezTo>
                    <a:pt x="116" y="87"/>
                    <a:pt x="118" y="85"/>
                    <a:pt x="117" y="85"/>
                  </a:cubicBezTo>
                  <a:cubicBezTo>
                    <a:pt x="116" y="86"/>
                    <a:pt x="114" y="86"/>
                    <a:pt x="113" y="85"/>
                  </a:cubicBezTo>
                  <a:cubicBezTo>
                    <a:pt x="112" y="84"/>
                    <a:pt x="112" y="83"/>
                    <a:pt x="112" y="83"/>
                  </a:cubicBezTo>
                  <a:cubicBezTo>
                    <a:pt x="112" y="82"/>
                    <a:pt x="112" y="82"/>
                    <a:pt x="112" y="80"/>
                  </a:cubicBezTo>
                  <a:cubicBezTo>
                    <a:pt x="112" y="80"/>
                    <a:pt x="111" y="80"/>
                    <a:pt x="111" y="80"/>
                  </a:cubicBezTo>
                  <a:cubicBezTo>
                    <a:pt x="110" y="82"/>
                    <a:pt x="111" y="84"/>
                    <a:pt x="111" y="85"/>
                  </a:cubicBezTo>
                  <a:cubicBezTo>
                    <a:pt x="112" y="85"/>
                    <a:pt x="112" y="85"/>
                    <a:pt x="112" y="86"/>
                  </a:cubicBezTo>
                  <a:cubicBezTo>
                    <a:pt x="111" y="86"/>
                    <a:pt x="110" y="86"/>
                    <a:pt x="110" y="85"/>
                  </a:cubicBezTo>
                  <a:cubicBezTo>
                    <a:pt x="110" y="85"/>
                    <a:pt x="111" y="85"/>
                    <a:pt x="111" y="85"/>
                  </a:cubicBezTo>
                  <a:cubicBezTo>
                    <a:pt x="110" y="85"/>
                    <a:pt x="109" y="85"/>
                    <a:pt x="108" y="85"/>
                  </a:cubicBezTo>
                  <a:cubicBezTo>
                    <a:pt x="108" y="84"/>
                    <a:pt x="108" y="83"/>
                    <a:pt x="108" y="82"/>
                  </a:cubicBezTo>
                  <a:cubicBezTo>
                    <a:pt x="109" y="82"/>
                    <a:pt x="108" y="81"/>
                    <a:pt x="108" y="81"/>
                  </a:cubicBezTo>
                  <a:cubicBezTo>
                    <a:pt x="108" y="80"/>
                    <a:pt x="107" y="80"/>
                    <a:pt x="107" y="79"/>
                  </a:cubicBezTo>
                  <a:cubicBezTo>
                    <a:pt x="106" y="78"/>
                    <a:pt x="104" y="77"/>
                    <a:pt x="103" y="75"/>
                  </a:cubicBezTo>
                  <a:cubicBezTo>
                    <a:pt x="102" y="78"/>
                    <a:pt x="106" y="78"/>
                    <a:pt x="107" y="80"/>
                  </a:cubicBezTo>
                  <a:cubicBezTo>
                    <a:pt x="107" y="82"/>
                    <a:pt x="106" y="79"/>
                    <a:pt x="105" y="80"/>
                  </a:cubicBezTo>
                  <a:cubicBezTo>
                    <a:pt x="106" y="81"/>
                    <a:pt x="106" y="81"/>
                    <a:pt x="106" y="82"/>
                  </a:cubicBezTo>
                  <a:cubicBezTo>
                    <a:pt x="105" y="82"/>
                    <a:pt x="104" y="82"/>
                    <a:pt x="105" y="84"/>
                  </a:cubicBezTo>
                  <a:cubicBezTo>
                    <a:pt x="104" y="83"/>
                    <a:pt x="103" y="84"/>
                    <a:pt x="103" y="82"/>
                  </a:cubicBezTo>
                  <a:cubicBezTo>
                    <a:pt x="104" y="82"/>
                    <a:pt x="104" y="82"/>
                    <a:pt x="105" y="82"/>
                  </a:cubicBezTo>
                  <a:cubicBezTo>
                    <a:pt x="104" y="80"/>
                    <a:pt x="103" y="79"/>
                    <a:pt x="102" y="79"/>
                  </a:cubicBezTo>
                  <a:cubicBezTo>
                    <a:pt x="101" y="79"/>
                    <a:pt x="101" y="78"/>
                    <a:pt x="101" y="78"/>
                  </a:cubicBezTo>
                  <a:cubicBezTo>
                    <a:pt x="100" y="80"/>
                    <a:pt x="102" y="82"/>
                    <a:pt x="100" y="82"/>
                  </a:cubicBezTo>
                  <a:cubicBezTo>
                    <a:pt x="99" y="80"/>
                    <a:pt x="99" y="78"/>
                    <a:pt x="100" y="76"/>
                  </a:cubicBezTo>
                  <a:cubicBezTo>
                    <a:pt x="98" y="76"/>
                    <a:pt x="98" y="78"/>
                    <a:pt x="96" y="77"/>
                  </a:cubicBezTo>
                  <a:cubicBezTo>
                    <a:pt x="95" y="77"/>
                    <a:pt x="95" y="79"/>
                    <a:pt x="94" y="80"/>
                  </a:cubicBezTo>
                  <a:cubicBezTo>
                    <a:pt x="94" y="82"/>
                    <a:pt x="93" y="83"/>
                    <a:pt x="92" y="85"/>
                  </a:cubicBezTo>
                  <a:cubicBezTo>
                    <a:pt x="91" y="84"/>
                    <a:pt x="91" y="84"/>
                    <a:pt x="89" y="85"/>
                  </a:cubicBezTo>
                  <a:cubicBezTo>
                    <a:pt x="88" y="85"/>
                    <a:pt x="88" y="84"/>
                    <a:pt x="87" y="84"/>
                  </a:cubicBezTo>
                  <a:cubicBezTo>
                    <a:pt x="87" y="82"/>
                    <a:pt x="86" y="82"/>
                    <a:pt x="86" y="81"/>
                  </a:cubicBezTo>
                  <a:cubicBezTo>
                    <a:pt x="87" y="81"/>
                    <a:pt x="86" y="78"/>
                    <a:pt x="87" y="77"/>
                  </a:cubicBezTo>
                  <a:cubicBezTo>
                    <a:pt x="89" y="77"/>
                    <a:pt x="90" y="76"/>
                    <a:pt x="91" y="77"/>
                  </a:cubicBezTo>
                  <a:cubicBezTo>
                    <a:pt x="92" y="77"/>
                    <a:pt x="92" y="76"/>
                    <a:pt x="92" y="75"/>
                  </a:cubicBezTo>
                  <a:cubicBezTo>
                    <a:pt x="93" y="73"/>
                    <a:pt x="91" y="74"/>
                    <a:pt x="91" y="72"/>
                  </a:cubicBezTo>
                  <a:cubicBezTo>
                    <a:pt x="90" y="72"/>
                    <a:pt x="89" y="72"/>
                    <a:pt x="89" y="72"/>
                  </a:cubicBezTo>
                  <a:cubicBezTo>
                    <a:pt x="89" y="71"/>
                    <a:pt x="90" y="70"/>
                    <a:pt x="90" y="70"/>
                  </a:cubicBezTo>
                  <a:cubicBezTo>
                    <a:pt x="91" y="70"/>
                    <a:pt x="92" y="69"/>
                    <a:pt x="93" y="69"/>
                  </a:cubicBezTo>
                  <a:cubicBezTo>
                    <a:pt x="93" y="69"/>
                    <a:pt x="93" y="68"/>
                    <a:pt x="93" y="68"/>
                  </a:cubicBezTo>
                  <a:cubicBezTo>
                    <a:pt x="91" y="68"/>
                    <a:pt x="90" y="68"/>
                    <a:pt x="88" y="68"/>
                  </a:cubicBezTo>
                  <a:cubicBezTo>
                    <a:pt x="88" y="67"/>
                    <a:pt x="89" y="68"/>
                    <a:pt x="90" y="67"/>
                  </a:cubicBezTo>
                  <a:cubicBezTo>
                    <a:pt x="89" y="66"/>
                    <a:pt x="89" y="66"/>
                    <a:pt x="89" y="64"/>
                  </a:cubicBezTo>
                  <a:cubicBezTo>
                    <a:pt x="90" y="64"/>
                    <a:pt x="91" y="64"/>
                    <a:pt x="91" y="62"/>
                  </a:cubicBezTo>
                  <a:cubicBezTo>
                    <a:pt x="90" y="62"/>
                    <a:pt x="90" y="62"/>
                    <a:pt x="89" y="62"/>
                  </a:cubicBezTo>
                  <a:cubicBezTo>
                    <a:pt x="89" y="60"/>
                    <a:pt x="90" y="59"/>
                    <a:pt x="89" y="57"/>
                  </a:cubicBezTo>
                  <a:cubicBezTo>
                    <a:pt x="90" y="56"/>
                    <a:pt x="91" y="56"/>
                    <a:pt x="92" y="56"/>
                  </a:cubicBezTo>
                  <a:cubicBezTo>
                    <a:pt x="92" y="57"/>
                    <a:pt x="92" y="57"/>
                    <a:pt x="91" y="58"/>
                  </a:cubicBezTo>
                  <a:cubicBezTo>
                    <a:pt x="91" y="58"/>
                    <a:pt x="92" y="58"/>
                    <a:pt x="92" y="59"/>
                  </a:cubicBezTo>
                  <a:cubicBezTo>
                    <a:pt x="91" y="61"/>
                    <a:pt x="94" y="61"/>
                    <a:pt x="93" y="63"/>
                  </a:cubicBezTo>
                  <a:cubicBezTo>
                    <a:pt x="94" y="64"/>
                    <a:pt x="94" y="64"/>
                    <a:pt x="95" y="64"/>
                  </a:cubicBezTo>
                  <a:cubicBezTo>
                    <a:pt x="93" y="65"/>
                    <a:pt x="94" y="66"/>
                    <a:pt x="93" y="68"/>
                  </a:cubicBezTo>
                  <a:cubicBezTo>
                    <a:pt x="95" y="68"/>
                    <a:pt x="94" y="66"/>
                    <a:pt x="96" y="66"/>
                  </a:cubicBezTo>
                  <a:cubicBezTo>
                    <a:pt x="95" y="65"/>
                    <a:pt x="96" y="65"/>
                    <a:pt x="96" y="64"/>
                  </a:cubicBezTo>
                  <a:cubicBezTo>
                    <a:pt x="97" y="64"/>
                    <a:pt x="98" y="63"/>
                    <a:pt x="99" y="63"/>
                  </a:cubicBezTo>
                  <a:cubicBezTo>
                    <a:pt x="99" y="63"/>
                    <a:pt x="99" y="62"/>
                    <a:pt x="98" y="62"/>
                  </a:cubicBezTo>
                  <a:cubicBezTo>
                    <a:pt x="98" y="61"/>
                    <a:pt x="99" y="61"/>
                    <a:pt x="100" y="59"/>
                  </a:cubicBezTo>
                  <a:cubicBezTo>
                    <a:pt x="99" y="59"/>
                    <a:pt x="97" y="59"/>
                    <a:pt x="97" y="58"/>
                  </a:cubicBezTo>
                  <a:cubicBezTo>
                    <a:pt x="97" y="57"/>
                    <a:pt x="97" y="55"/>
                    <a:pt x="96" y="54"/>
                  </a:cubicBezTo>
                  <a:cubicBezTo>
                    <a:pt x="97" y="52"/>
                    <a:pt x="97" y="50"/>
                    <a:pt x="99" y="50"/>
                  </a:cubicBezTo>
                  <a:cubicBezTo>
                    <a:pt x="99" y="50"/>
                    <a:pt x="99" y="49"/>
                    <a:pt x="99" y="49"/>
                  </a:cubicBezTo>
                  <a:cubicBezTo>
                    <a:pt x="100" y="49"/>
                    <a:pt x="100" y="48"/>
                    <a:pt x="100" y="49"/>
                  </a:cubicBezTo>
                  <a:cubicBezTo>
                    <a:pt x="101" y="48"/>
                    <a:pt x="102" y="46"/>
                    <a:pt x="102" y="45"/>
                  </a:cubicBezTo>
                  <a:cubicBezTo>
                    <a:pt x="104" y="43"/>
                    <a:pt x="105" y="42"/>
                    <a:pt x="106" y="41"/>
                  </a:cubicBezTo>
                  <a:cubicBezTo>
                    <a:pt x="107" y="41"/>
                    <a:pt x="107" y="40"/>
                    <a:pt x="107" y="41"/>
                  </a:cubicBezTo>
                  <a:cubicBezTo>
                    <a:pt x="108" y="40"/>
                    <a:pt x="109" y="39"/>
                    <a:pt x="110" y="39"/>
                  </a:cubicBezTo>
                  <a:cubicBezTo>
                    <a:pt x="111" y="39"/>
                    <a:pt x="112" y="39"/>
                    <a:pt x="113" y="39"/>
                  </a:cubicBezTo>
                  <a:cubicBezTo>
                    <a:pt x="113" y="39"/>
                    <a:pt x="114" y="40"/>
                    <a:pt x="114" y="41"/>
                  </a:cubicBezTo>
                  <a:cubicBezTo>
                    <a:pt x="115" y="41"/>
                    <a:pt x="116" y="42"/>
                    <a:pt x="117" y="43"/>
                  </a:cubicBezTo>
                  <a:cubicBezTo>
                    <a:pt x="119" y="43"/>
                    <a:pt x="121" y="44"/>
                    <a:pt x="121" y="46"/>
                  </a:cubicBezTo>
                  <a:cubicBezTo>
                    <a:pt x="122" y="47"/>
                    <a:pt x="123" y="45"/>
                    <a:pt x="122" y="43"/>
                  </a:cubicBezTo>
                  <a:cubicBezTo>
                    <a:pt x="123" y="43"/>
                    <a:pt x="124" y="43"/>
                    <a:pt x="124" y="43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6" y="45"/>
                    <a:pt x="127" y="43"/>
                    <a:pt x="128" y="43"/>
                  </a:cubicBezTo>
                  <a:cubicBezTo>
                    <a:pt x="130" y="43"/>
                    <a:pt x="132" y="42"/>
                    <a:pt x="133" y="43"/>
                  </a:cubicBezTo>
                  <a:cubicBezTo>
                    <a:pt x="133" y="41"/>
                    <a:pt x="131" y="42"/>
                    <a:pt x="132" y="40"/>
                  </a:cubicBezTo>
                  <a:cubicBezTo>
                    <a:pt x="134" y="40"/>
                    <a:pt x="134" y="41"/>
                    <a:pt x="136" y="41"/>
                  </a:cubicBezTo>
                  <a:cubicBezTo>
                    <a:pt x="137" y="40"/>
                    <a:pt x="138" y="38"/>
                    <a:pt x="139" y="37"/>
                  </a:cubicBezTo>
                  <a:cubicBezTo>
                    <a:pt x="141" y="36"/>
                    <a:pt x="141" y="38"/>
                    <a:pt x="141" y="38"/>
                  </a:cubicBezTo>
                  <a:cubicBezTo>
                    <a:pt x="142" y="39"/>
                    <a:pt x="142" y="37"/>
                    <a:pt x="143" y="37"/>
                  </a:cubicBezTo>
                  <a:cubicBezTo>
                    <a:pt x="143" y="38"/>
                    <a:pt x="143" y="39"/>
                    <a:pt x="143" y="40"/>
                  </a:cubicBezTo>
                  <a:cubicBezTo>
                    <a:pt x="144" y="39"/>
                    <a:pt x="144" y="38"/>
                    <a:pt x="144" y="37"/>
                  </a:cubicBezTo>
                  <a:cubicBezTo>
                    <a:pt x="146" y="37"/>
                    <a:pt x="146" y="38"/>
                    <a:pt x="147" y="39"/>
                  </a:cubicBezTo>
                  <a:cubicBezTo>
                    <a:pt x="147" y="37"/>
                    <a:pt x="146" y="38"/>
                    <a:pt x="146" y="37"/>
                  </a:cubicBezTo>
                  <a:cubicBezTo>
                    <a:pt x="145" y="35"/>
                    <a:pt x="147" y="36"/>
                    <a:pt x="148" y="36"/>
                  </a:cubicBezTo>
                  <a:cubicBezTo>
                    <a:pt x="148" y="36"/>
                    <a:pt x="148" y="34"/>
                    <a:pt x="148" y="34"/>
                  </a:cubicBezTo>
                  <a:cubicBezTo>
                    <a:pt x="150" y="34"/>
                    <a:pt x="150" y="33"/>
                    <a:pt x="150" y="33"/>
                  </a:cubicBezTo>
                  <a:cubicBezTo>
                    <a:pt x="152" y="33"/>
                    <a:pt x="153" y="32"/>
                    <a:pt x="154" y="31"/>
                  </a:cubicBezTo>
                  <a:cubicBezTo>
                    <a:pt x="155" y="31"/>
                    <a:pt x="155" y="32"/>
                    <a:pt x="156" y="32"/>
                  </a:cubicBezTo>
                  <a:cubicBezTo>
                    <a:pt x="157" y="33"/>
                    <a:pt x="156" y="31"/>
                    <a:pt x="158" y="31"/>
                  </a:cubicBezTo>
                  <a:cubicBezTo>
                    <a:pt x="158" y="30"/>
                    <a:pt x="158" y="29"/>
                    <a:pt x="159" y="29"/>
                  </a:cubicBezTo>
                  <a:cubicBezTo>
                    <a:pt x="160" y="28"/>
                    <a:pt x="160" y="30"/>
                    <a:pt x="161" y="30"/>
                  </a:cubicBezTo>
                  <a:cubicBezTo>
                    <a:pt x="162" y="30"/>
                    <a:pt x="164" y="30"/>
                    <a:pt x="165" y="30"/>
                  </a:cubicBezTo>
                  <a:cubicBezTo>
                    <a:pt x="165" y="31"/>
                    <a:pt x="166" y="31"/>
                    <a:pt x="166" y="32"/>
                  </a:cubicBezTo>
                  <a:cubicBezTo>
                    <a:pt x="166" y="34"/>
                    <a:pt x="166" y="34"/>
                    <a:pt x="165" y="35"/>
                  </a:cubicBezTo>
                  <a:cubicBezTo>
                    <a:pt x="167" y="34"/>
                    <a:pt x="168" y="35"/>
                    <a:pt x="169" y="35"/>
                  </a:cubicBezTo>
                  <a:cubicBezTo>
                    <a:pt x="169" y="35"/>
                    <a:pt x="170" y="35"/>
                    <a:pt x="170" y="35"/>
                  </a:cubicBezTo>
                  <a:cubicBezTo>
                    <a:pt x="171" y="36"/>
                    <a:pt x="171" y="36"/>
                    <a:pt x="172" y="36"/>
                  </a:cubicBezTo>
                  <a:cubicBezTo>
                    <a:pt x="179" y="43"/>
                    <a:pt x="185" y="51"/>
                    <a:pt x="190" y="60"/>
                  </a:cubicBezTo>
                  <a:close/>
                  <a:moveTo>
                    <a:pt x="197" y="77"/>
                  </a:moveTo>
                  <a:cubicBezTo>
                    <a:pt x="197" y="78"/>
                    <a:pt x="197" y="78"/>
                    <a:pt x="197" y="78"/>
                  </a:cubicBezTo>
                  <a:cubicBezTo>
                    <a:pt x="196" y="78"/>
                    <a:pt x="197" y="77"/>
                    <a:pt x="196" y="77"/>
                  </a:cubicBezTo>
                  <a:cubicBezTo>
                    <a:pt x="195" y="76"/>
                    <a:pt x="195" y="78"/>
                    <a:pt x="194" y="77"/>
                  </a:cubicBezTo>
                  <a:cubicBezTo>
                    <a:pt x="194" y="76"/>
                    <a:pt x="195" y="75"/>
                    <a:pt x="194" y="73"/>
                  </a:cubicBezTo>
                  <a:cubicBezTo>
                    <a:pt x="195" y="73"/>
                    <a:pt x="195" y="74"/>
                    <a:pt x="196" y="74"/>
                  </a:cubicBezTo>
                  <a:cubicBezTo>
                    <a:pt x="196" y="75"/>
                    <a:pt x="197" y="76"/>
                    <a:pt x="197" y="77"/>
                  </a:cubicBezTo>
                  <a:close/>
                  <a:moveTo>
                    <a:pt x="186" y="111"/>
                  </a:moveTo>
                  <a:cubicBezTo>
                    <a:pt x="186" y="110"/>
                    <a:pt x="187" y="109"/>
                    <a:pt x="188" y="110"/>
                  </a:cubicBezTo>
                  <a:cubicBezTo>
                    <a:pt x="188" y="109"/>
                    <a:pt x="187" y="108"/>
                    <a:pt x="188" y="107"/>
                  </a:cubicBezTo>
                  <a:cubicBezTo>
                    <a:pt x="189" y="108"/>
                    <a:pt x="189" y="108"/>
                    <a:pt x="189" y="109"/>
                  </a:cubicBezTo>
                  <a:cubicBezTo>
                    <a:pt x="190" y="110"/>
                    <a:pt x="191" y="110"/>
                    <a:pt x="191" y="112"/>
                  </a:cubicBezTo>
                  <a:cubicBezTo>
                    <a:pt x="189" y="111"/>
                    <a:pt x="188" y="112"/>
                    <a:pt x="188" y="113"/>
                  </a:cubicBezTo>
                  <a:cubicBezTo>
                    <a:pt x="187" y="113"/>
                    <a:pt x="188" y="112"/>
                    <a:pt x="188" y="111"/>
                  </a:cubicBezTo>
                  <a:cubicBezTo>
                    <a:pt x="187" y="111"/>
                    <a:pt x="186" y="112"/>
                    <a:pt x="186" y="111"/>
                  </a:cubicBezTo>
                  <a:close/>
                  <a:moveTo>
                    <a:pt x="187" y="127"/>
                  </a:moveTo>
                  <a:cubicBezTo>
                    <a:pt x="185" y="127"/>
                    <a:pt x="185" y="126"/>
                    <a:pt x="185" y="125"/>
                  </a:cubicBezTo>
                  <a:cubicBezTo>
                    <a:pt x="184" y="126"/>
                    <a:pt x="184" y="127"/>
                    <a:pt x="184" y="128"/>
                  </a:cubicBezTo>
                  <a:cubicBezTo>
                    <a:pt x="182" y="126"/>
                    <a:pt x="183" y="122"/>
                    <a:pt x="184" y="121"/>
                  </a:cubicBezTo>
                  <a:cubicBezTo>
                    <a:pt x="185" y="122"/>
                    <a:pt x="187" y="121"/>
                    <a:pt x="187" y="123"/>
                  </a:cubicBezTo>
                  <a:cubicBezTo>
                    <a:pt x="187" y="123"/>
                    <a:pt x="186" y="123"/>
                    <a:pt x="185" y="123"/>
                  </a:cubicBezTo>
                  <a:cubicBezTo>
                    <a:pt x="185" y="125"/>
                    <a:pt x="186" y="125"/>
                    <a:pt x="187" y="127"/>
                  </a:cubicBezTo>
                  <a:close/>
                  <a:moveTo>
                    <a:pt x="182" y="122"/>
                  </a:moveTo>
                  <a:cubicBezTo>
                    <a:pt x="181" y="123"/>
                    <a:pt x="182" y="125"/>
                    <a:pt x="181" y="126"/>
                  </a:cubicBezTo>
                  <a:cubicBezTo>
                    <a:pt x="181" y="126"/>
                    <a:pt x="181" y="126"/>
                    <a:pt x="182" y="126"/>
                  </a:cubicBezTo>
                  <a:cubicBezTo>
                    <a:pt x="181" y="127"/>
                    <a:pt x="180" y="126"/>
                    <a:pt x="181" y="127"/>
                  </a:cubicBezTo>
                  <a:cubicBezTo>
                    <a:pt x="178" y="128"/>
                    <a:pt x="179" y="126"/>
                    <a:pt x="177" y="126"/>
                  </a:cubicBezTo>
                  <a:cubicBezTo>
                    <a:pt x="177" y="124"/>
                    <a:pt x="175" y="124"/>
                    <a:pt x="175" y="122"/>
                  </a:cubicBezTo>
                  <a:cubicBezTo>
                    <a:pt x="176" y="119"/>
                    <a:pt x="180" y="120"/>
                    <a:pt x="180" y="116"/>
                  </a:cubicBezTo>
                  <a:cubicBezTo>
                    <a:pt x="182" y="116"/>
                    <a:pt x="182" y="116"/>
                    <a:pt x="183" y="117"/>
                  </a:cubicBezTo>
                  <a:cubicBezTo>
                    <a:pt x="183" y="118"/>
                    <a:pt x="183" y="119"/>
                    <a:pt x="182" y="119"/>
                  </a:cubicBezTo>
                  <a:cubicBezTo>
                    <a:pt x="183" y="120"/>
                    <a:pt x="182" y="121"/>
                    <a:pt x="182" y="122"/>
                  </a:cubicBezTo>
                  <a:close/>
                  <a:moveTo>
                    <a:pt x="181" y="131"/>
                  </a:moveTo>
                  <a:cubicBezTo>
                    <a:pt x="177" y="132"/>
                    <a:pt x="176" y="130"/>
                    <a:pt x="173" y="130"/>
                  </a:cubicBezTo>
                  <a:cubicBezTo>
                    <a:pt x="172" y="129"/>
                    <a:pt x="173" y="128"/>
                    <a:pt x="173" y="128"/>
                  </a:cubicBezTo>
                  <a:cubicBezTo>
                    <a:pt x="175" y="128"/>
                    <a:pt x="177" y="129"/>
                    <a:pt x="180" y="129"/>
                  </a:cubicBezTo>
                  <a:cubicBezTo>
                    <a:pt x="179" y="131"/>
                    <a:pt x="181" y="130"/>
                    <a:pt x="181" y="131"/>
                  </a:cubicBezTo>
                  <a:close/>
                  <a:moveTo>
                    <a:pt x="183" y="100"/>
                  </a:moveTo>
                  <a:cubicBezTo>
                    <a:pt x="183" y="99"/>
                    <a:pt x="182" y="99"/>
                    <a:pt x="182" y="98"/>
                  </a:cubicBezTo>
                  <a:cubicBezTo>
                    <a:pt x="182" y="97"/>
                    <a:pt x="183" y="96"/>
                    <a:pt x="184" y="97"/>
                  </a:cubicBezTo>
                  <a:cubicBezTo>
                    <a:pt x="184" y="98"/>
                    <a:pt x="184" y="100"/>
                    <a:pt x="183" y="100"/>
                  </a:cubicBezTo>
                  <a:close/>
                  <a:moveTo>
                    <a:pt x="186" y="103"/>
                  </a:moveTo>
                  <a:cubicBezTo>
                    <a:pt x="187" y="105"/>
                    <a:pt x="185" y="106"/>
                    <a:pt x="185" y="107"/>
                  </a:cubicBezTo>
                  <a:cubicBezTo>
                    <a:pt x="184" y="106"/>
                    <a:pt x="184" y="105"/>
                    <a:pt x="183" y="104"/>
                  </a:cubicBezTo>
                  <a:cubicBezTo>
                    <a:pt x="183" y="103"/>
                    <a:pt x="185" y="102"/>
                    <a:pt x="186" y="103"/>
                  </a:cubicBezTo>
                  <a:close/>
                  <a:moveTo>
                    <a:pt x="194" y="121"/>
                  </a:moveTo>
                  <a:cubicBezTo>
                    <a:pt x="194" y="123"/>
                    <a:pt x="192" y="123"/>
                    <a:pt x="191" y="122"/>
                  </a:cubicBezTo>
                  <a:cubicBezTo>
                    <a:pt x="190" y="121"/>
                    <a:pt x="193" y="121"/>
                    <a:pt x="194" y="121"/>
                  </a:cubicBezTo>
                  <a:close/>
                  <a:moveTo>
                    <a:pt x="193" y="88"/>
                  </a:move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0" y="89"/>
                    <a:pt x="190" y="91"/>
                  </a:cubicBezTo>
                  <a:cubicBezTo>
                    <a:pt x="189" y="90"/>
                    <a:pt x="189" y="90"/>
                    <a:pt x="189" y="88"/>
                  </a:cubicBezTo>
                  <a:cubicBezTo>
                    <a:pt x="189" y="88"/>
                    <a:pt x="190" y="88"/>
                    <a:pt x="191" y="88"/>
                  </a:cubicBezTo>
                  <a:cubicBezTo>
                    <a:pt x="191" y="87"/>
                    <a:pt x="189" y="89"/>
                    <a:pt x="189" y="88"/>
                  </a:cubicBezTo>
                  <a:cubicBezTo>
                    <a:pt x="189" y="86"/>
                    <a:pt x="191" y="86"/>
                    <a:pt x="192" y="85"/>
                  </a:cubicBezTo>
                  <a:cubicBezTo>
                    <a:pt x="193" y="84"/>
                    <a:pt x="194" y="84"/>
                    <a:pt x="195" y="83"/>
                  </a:cubicBezTo>
                  <a:cubicBezTo>
                    <a:pt x="195" y="83"/>
                    <a:pt x="195" y="82"/>
                    <a:pt x="195" y="82"/>
                  </a:cubicBezTo>
                  <a:cubicBezTo>
                    <a:pt x="195" y="80"/>
                    <a:pt x="195" y="80"/>
                    <a:pt x="195" y="78"/>
                  </a:cubicBezTo>
                  <a:cubicBezTo>
                    <a:pt x="195" y="78"/>
                    <a:pt x="196" y="78"/>
                    <a:pt x="196" y="78"/>
                  </a:cubicBezTo>
                  <a:cubicBezTo>
                    <a:pt x="196" y="81"/>
                    <a:pt x="197" y="83"/>
                    <a:pt x="197" y="85"/>
                  </a:cubicBezTo>
                  <a:cubicBezTo>
                    <a:pt x="196" y="87"/>
                    <a:pt x="194" y="87"/>
                    <a:pt x="193" y="88"/>
                  </a:cubicBezTo>
                  <a:close/>
                  <a:moveTo>
                    <a:pt x="194" y="69"/>
                  </a:moveTo>
                  <a:cubicBezTo>
                    <a:pt x="195" y="70"/>
                    <a:pt x="195" y="71"/>
                    <a:pt x="196" y="72"/>
                  </a:cubicBezTo>
                  <a:cubicBezTo>
                    <a:pt x="194" y="72"/>
                    <a:pt x="194" y="70"/>
                    <a:pt x="194" y="69"/>
                  </a:cubicBezTo>
                  <a:close/>
                  <a:moveTo>
                    <a:pt x="165" y="117"/>
                  </a:moveTo>
                  <a:cubicBezTo>
                    <a:pt x="166" y="116"/>
                    <a:pt x="166" y="118"/>
                    <a:pt x="166" y="116"/>
                  </a:cubicBezTo>
                  <a:cubicBezTo>
                    <a:pt x="167" y="116"/>
                    <a:pt x="167" y="117"/>
                    <a:pt x="168" y="117"/>
                  </a:cubicBezTo>
                  <a:cubicBezTo>
                    <a:pt x="168" y="118"/>
                    <a:pt x="169" y="119"/>
                    <a:pt x="169" y="120"/>
                  </a:cubicBezTo>
                  <a:cubicBezTo>
                    <a:pt x="169" y="121"/>
                    <a:pt x="171" y="122"/>
                    <a:pt x="172" y="122"/>
                  </a:cubicBezTo>
                  <a:cubicBezTo>
                    <a:pt x="172" y="124"/>
                    <a:pt x="173" y="126"/>
                    <a:pt x="172" y="127"/>
                  </a:cubicBezTo>
                  <a:cubicBezTo>
                    <a:pt x="171" y="128"/>
                    <a:pt x="170" y="126"/>
                    <a:pt x="169" y="125"/>
                  </a:cubicBezTo>
                  <a:cubicBezTo>
                    <a:pt x="169" y="120"/>
                    <a:pt x="165" y="121"/>
                    <a:pt x="165" y="117"/>
                  </a:cubicBezTo>
                  <a:close/>
                  <a:moveTo>
                    <a:pt x="154" y="112"/>
                  </a:moveTo>
                  <a:cubicBezTo>
                    <a:pt x="155" y="113"/>
                    <a:pt x="155" y="114"/>
                    <a:pt x="156" y="115"/>
                  </a:cubicBezTo>
                  <a:cubicBezTo>
                    <a:pt x="155" y="115"/>
                    <a:pt x="155" y="116"/>
                    <a:pt x="154" y="116"/>
                  </a:cubicBezTo>
                  <a:cubicBezTo>
                    <a:pt x="153" y="115"/>
                    <a:pt x="154" y="115"/>
                    <a:pt x="154" y="112"/>
                  </a:cubicBezTo>
                  <a:close/>
                  <a:moveTo>
                    <a:pt x="130" y="143"/>
                  </a:move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5"/>
                    <a:pt x="130" y="145"/>
                  </a:cubicBezTo>
                  <a:cubicBezTo>
                    <a:pt x="129" y="147"/>
                    <a:pt x="129" y="148"/>
                    <a:pt x="128" y="149"/>
                  </a:cubicBezTo>
                  <a:cubicBezTo>
                    <a:pt x="127" y="149"/>
                    <a:pt x="127" y="150"/>
                    <a:pt x="126" y="150"/>
                  </a:cubicBezTo>
                  <a:cubicBezTo>
                    <a:pt x="124" y="149"/>
                    <a:pt x="125" y="147"/>
                    <a:pt x="125" y="145"/>
                  </a:cubicBezTo>
                  <a:cubicBezTo>
                    <a:pt x="125" y="145"/>
                    <a:pt x="125" y="144"/>
                    <a:pt x="126" y="143"/>
                  </a:cubicBezTo>
                  <a:cubicBezTo>
                    <a:pt x="126" y="142"/>
                    <a:pt x="125" y="142"/>
                    <a:pt x="125" y="140"/>
                  </a:cubicBezTo>
                  <a:cubicBezTo>
                    <a:pt x="126" y="139"/>
                    <a:pt x="127" y="138"/>
                    <a:pt x="128" y="138"/>
                  </a:cubicBezTo>
                  <a:cubicBezTo>
                    <a:pt x="128" y="136"/>
                    <a:pt x="129" y="135"/>
                    <a:pt x="130" y="134"/>
                  </a:cubicBezTo>
                  <a:cubicBezTo>
                    <a:pt x="131" y="134"/>
                    <a:pt x="130" y="137"/>
                    <a:pt x="131" y="137"/>
                  </a:cubicBezTo>
                  <a:cubicBezTo>
                    <a:pt x="131" y="139"/>
                    <a:pt x="130" y="141"/>
                    <a:pt x="130" y="143"/>
                  </a:cubicBezTo>
                  <a:close/>
                  <a:moveTo>
                    <a:pt x="58" y="177"/>
                  </a:moveTo>
                  <a:cubicBezTo>
                    <a:pt x="58" y="176"/>
                    <a:pt x="59" y="175"/>
                    <a:pt x="59" y="177"/>
                  </a:cubicBezTo>
                  <a:cubicBezTo>
                    <a:pt x="59" y="177"/>
                    <a:pt x="58" y="177"/>
                    <a:pt x="58" y="177"/>
                  </a:cubicBezTo>
                  <a:close/>
                  <a:moveTo>
                    <a:pt x="70" y="55"/>
                  </a:moveTo>
                  <a:cubicBezTo>
                    <a:pt x="69" y="55"/>
                    <a:pt x="69" y="56"/>
                    <a:pt x="69" y="56"/>
                  </a:cubicBezTo>
                  <a:cubicBezTo>
                    <a:pt x="68" y="57"/>
                    <a:pt x="68" y="55"/>
                    <a:pt x="67" y="55"/>
                  </a:cubicBezTo>
                  <a:cubicBezTo>
                    <a:pt x="66" y="55"/>
                    <a:pt x="66" y="55"/>
                    <a:pt x="65" y="55"/>
                  </a:cubicBezTo>
                  <a:cubicBezTo>
                    <a:pt x="63" y="52"/>
                    <a:pt x="65" y="48"/>
                    <a:pt x="63" y="46"/>
                  </a:cubicBezTo>
                  <a:cubicBezTo>
                    <a:pt x="62" y="45"/>
                    <a:pt x="64" y="45"/>
                    <a:pt x="63" y="44"/>
                  </a:cubicBezTo>
                  <a:cubicBezTo>
                    <a:pt x="64" y="44"/>
                    <a:pt x="65" y="43"/>
                    <a:pt x="66" y="43"/>
                  </a:cubicBezTo>
                  <a:cubicBezTo>
                    <a:pt x="65" y="41"/>
                    <a:pt x="63" y="42"/>
                    <a:pt x="63" y="40"/>
                  </a:cubicBezTo>
                  <a:cubicBezTo>
                    <a:pt x="64" y="40"/>
                    <a:pt x="65" y="40"/>
                    <a:pt x="65" y="39"/>
                  </a:cubicBezTo>
                  <a:cubicBezTo>
                    <a:pt x="64" y="37"/>
                    <a:pt x="64" y="40"/>
                    <a:pt x="62" y="39"/>
                  </a:cubicBezTo>
                  <a:cubicBezTo>
                    <a:pt x="62" y="38"/>
                    <a:pt x="63" y="37"/>
                    <a:pt x="63" y="37"/>
                  </a:cubicBezTo>
                  <a:cubicBezTo>
                    <a:pt x="62" y="36"/>
                    <a:pt x="62" y="35"/>
                    <a:pt x="62" y="33"/>
                  </a:cubicBezTo>
                  <a:cubicBezTo>
                    <a:pt x="60" y="33"/>
                    <a:pt x="59" y="33"/>
                    <a:pt x="58" y="32"/>
                  </a:cubicBezTo>
                  <a:cubicBezTo>
                    <a:pt x="57" y="32"/>
                    <a:pt x="58" y="33"/>
                    <a:pt x="57" y="33"/>
                  </a:cubicBezTo>
                  <a:cubicBezTo>
                    <a:pt x="55" y="32"/>
                    <a:pt x="54" y="32"/>
                    <a:pt x="54" y="31"/>
                  </a:cubicBezTo>
                  <a:cubicBezTo>
                    <a:pt x="55" y="30"/>
                    <a:pt x="57" y="30"/>
                    <a:pt x="58" y="30"/>
                  </a:cubicBezTo>
                  <a:cubicBezTo>
                    <a:pt x="58" y="28"/>
                    <a:pt x="57" y="30"/>
                    <a:pt x="56" y="30"/>
                  </a:cubicBezTo>
                  <a:cubicBezTo>
                    <a:pt x="56" y="29"/>
                    <a:pt x="54" y="29"/>
                    <a:pt x="54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3" y="27"/>
                    <a:pt x="54" y="27"/>
                    <a:pt x="55" y="28"/>
                  </a:cubicBezTo>
                  <a:cubicBezTo>
                    <a:pt x="56" y="27"/>
                    <a:pt x="58" y="27"/>
                    <a:pt x="58" y="26"/>
                  </a:cubicBezTo>
                  <a:cubicBezTo>
                    <a:pt x="59" y="25"/>
                    <a:pt x="57" y="26"/>
                    <a:pt x="57" y="25"/>
                  </a:cubicBezTo>
                  <a:cubicBezTo>
                    <a:pt x="60" y="24"/>
                    <a:pt x="62" y="22"/>
                    <a:pt x="65" y="21"/>
                  </a:cubicBezTo>
                  <a:cubicBezTo>
                    <a:pt x="67" y="22"/>
                    <a:pt x="69" y="21"/>
                    <a:pt x="71" y="22"/>
                  </a:cubicBezTo>
                  <a:cubicBezTo>
                    <a:pt x="72" y="21"/>
                    <a:pt x="71" y="20"/>
                    <a:pt x="71" y="19"/>
                  </a:cubicBezTo>
                  <a:cubicBezTo>
                    <a:pt x="71" y="18"/>
                    <a:pt x="73" y="18"/>
                    <a:pt x="74" y="18"/>
                  </a:cubicBezTo>
                  <a:cubicBezTo>
                    <a:pt x="76" y="17"/>
                    <a:pt x="79" y="18"/>
                    <a:pt x="80" y="17"/>
                  </a:cubicBezTo>
                  <a:cubicBezTo>
                    <a:pt x="81" y="18"/>
                    <a:pt x="82" y="18"/>
                    <a:pt x="82" y="18"/>
                  </a:cubicBezTo>
                  <a:cubicBezTo>
                    <a:pt x="82" y="17"/>
                    <a:pt x="84" y="18"/>
                    <a:pt x="85" y="18"/>
                  </a:cubicBezTo>
                  <a:cubicBezTo>
                    <a:pt x="87" y="18"/>
                    <a:pt x="88" y="18"/>
                    <a:pt x="89" y="19"/>
                  </a:cubicBezTo>
                  <a:cubicBezTo>
                    <a:pt x="88" y="21"/>
                    <a:pt x="86" y="20"/>
                    <a:pt x="85" y="22"/>
                  </a:cubicBezTo>
                  <a:cubicBezTo>
                    <a:pt x="86" y="22"/>
                    <a:pt x="88" y="21"/>
                    <a:pt x="89" y="21"/>
                  </a:cubicBezTo>
                  <a:cubicBezTo>
                    <a:pt x="90" y="21"/>
                    <a:pt x="90" y="22"/>
                    <a:pt x="91" y="22"/>
                  </a:cubicBezTo>
                  <a:cubicBezTo>
                    <a:pt x="91" y="23"/>
                    <a:pt x="92" y="22"/>
                    <a:pt x="92" y="23"/>
                  </a:cubicBezTo>
                  <a:cubicBezTo>
                    <a:pt x="92" y="25"/>
                    <a:pt x="90" y="24"/>
                    <a:pt x="90" y="24"/>
                  </a:cubicBezTo>
                  <a:cubicBezTo>
                    <a:pt x="88" y="24"/>
                    <a:pt x="89" y="25"/>
                    <a:pt x="88" y="25"/>
                  </a:cubicBezTo>
                  <a:cubicBezTo>
                    <a:pt x="87" y="26"/>
                    <a:pt x="88" y="26"/>
                    <a:pt x="88" y="28"/>
                  </a:cubicBezTo>
                  <a:cubicBezTo>
                    <a:pt x="87" y="27"/>
                    <a:pt x="87" y="28"/>
                    <a:pt x="86" y="28"/>
                  </a:cubicBezTo>
                  <a:cubicBezTo>
                    <a:pt x="87" y="29"/>
                    <a:pt x="89" y="29"/>
                    <a:pt x="89" y="31"/>
                  </a:cubicBezTo>
                  <a:cubicBezTo>
                    <a:pt x="87" y="30"/>
                    <a:pt x="87" y="31"/>
                    <a:pt x="86" y="31"/>
                  </a:cubicBezTo>
                  <a:cubicBezTo>
                    <a:pt x="86" y="33"/>
                    <a:pt x="87" y="37"/>
                    <a:pt x="84" y="37"/>
                  </a:cubicBezTo>
                  <a:cubicBezTo>
                    <a:pt x="85" y="38"/>
                    <a:pt x="85" y="38"/>
                    <a:pt x="85" y="39"/>
                  </a:cubicBezTo>
                  <a:cubicBezTo>
                    <a:pt x="85" y="39"/>
                    <a:pt x="84" y="39"/>
                    <a:pt x="84" y="38"/>
                  </a:cubicBezTo>
                  <a:cubicBezTo>
                    <a:pt x="83" y="39"/>
                    <a:pt x="86" y="40"/>
                    <a:pt x="84" y="41"/>
                  </a:cubicBezTo>
                  <a:cubicBezTo>
                    <a:pt x="83" y="41"/>
                    <a:pt x="82" y="40"/>
                    <a:pt x="81" y="39"/>
                  </a:cubicBezTo>
                  <a:cubicBezTo>
                    <a:pt x="80" y="39"/>
                    <a:pt x="80" y="40"/>
                    <a:pt x="80" y="40"/>
                  </a:cubicBezTo>
                  <a:cubicBezTo>
                    <a:pt x="81" y="40"/>
                    <a:pt x="82" y="42"/>
                    <a:pt x="83" y="41"/>
                  </a:cubicBezTo>
                  <a:cubicBezTo>
                    <a:pt x="83" y="42"/>
                    <a:pt x="81" y="42"/>
                    <a:pt x="81" y="44"/>
                  </a:cubicBezTo>
                  <a:cubicBezTo>
                    <a:pt x="79" y="44"/>
                    <a:pt x="78" y="45"/>
                    <a:pt x="77" y="46"/>
                  </a:cubicBezTo>
                  <a:cubicBezTo>
                    <a:pt x="76" y="46"/>
                    <a:pt x="76" y="47"/>
                    <a:pt x="75" y="47"/>
                  </a:cubicBezTo>
                  <a:cubicBezTo>
                    <a:pt x="74" y="47"/>
                    <a:pt x="74" y="48"/>
                    <a:pt x="73" y="47"/>
                  </a:cubicBezTo>
                  <a:cubicBezTo>
                    <a:pt x="72" y="47"/>
                    <a:pt x="72" y="49"/>
                    <a:pt x="71" y="49"/>
                  </a:cubicBezTo>
                  <a:cubicBezTo>
                    <a:pt x="72" y="52"/>
                    <a:pt x="70" y="52"/>
                    <a:pt x="70" y="55"/>
                  </a:cubicBezTo>
                  <a:close/>
                  <a:moveTo>
                    <a:pt x="105" y="26"/>
                  </a:moveTo>
                  <a:cubicBezTo>
                    <a:pt x="106" y="26"/>
                    <a:pt x="107" y="27"/>
                    <a:pt x="107" y="26"/>
                  </a:cubicBezTo>
                  <a:cubicBezTo>
                    <a:pt x="108" y="27"/>
                    <a:pt x="110" y="28"/>
                    <a:pt x="109" y="31"/>
                  </a:cubicBezTo>
                  <a:cubicBezTo>
                    <a:pt x="107" y="31"/>
                    <a:pt x="107" y="30"/>
                    <a:pt x="106" y="29"/>
                  </a:cubicBezTo>
                  <a:cubicBezTo>
                    <a:pt x="105" y="30"/>
                    <a:pt x="105" y="31"/>
                    <a:pt x="105" y="33"/>
                  </a:cubicBezTo>
                  <a:cubicBezTo>
                    <a:pt x="104" y="33"/>
                    <a:pt x="103" y="33"/>
                    <a:pt x="103" y="32"/>
                  </a:cubicBezTo>
                  <a:cubicBezTo>
                    <a:pt x="102" y="32"/>
                    <a:pt x="102" y="31"/>
                    <a:pt x="101" y="31"/>
                  </a:cubicBezTo>
                  <a:cubicBezTo>
                    <a:pt x="101" y="29"/>
                    <a:pt x="103" y="29"/>
                    <a:pt x="103" y="28"/>
                  </a:cubicBezTo>
                  <a:cubicBezTo>
                    <a:pt x="101" y="27"/>
                    <a:pt x="101" y="29"/>
                    <a:pt x="100" y="29"/>
                  </a:cubicBezTo>
                  <a:cubicBezTo>
                    <a:pt x="99" y="28"/>
                    <a:pt x="100" y="28"/>
                    <a:pt x="100" y="27"/>
                  </a:cubicBezTo>
                  <a:cubicBezTo>
                    <a:pt x="99" y="26"/>
                    <a:pt x="98" y="26"/>
                    <a:pt x="98" y="25"/>
                  </a:cubicBezTo>
                  <a:cubicBezTo>
                    <a:pt x="98" y="22"/>
                    <a:pt x="101" y="23"/>
                    <a:pt x="102" y="25"/>
                  </a:cubicBezTo>
                  <a:cubicBezTo>
                    <a:pt x="103" y="25"/>
                    <a:pt x="101" y="24"/>
                    <a:pt x="102" y="23"/>
                  </a:cubicBezTo>
                  <a:cubicBezTo>
                    <a:pt x="104" y="23"/>
                    <a:pt x="105" y="24"/>
                    <a:pt x="104" y="25"/>
                  </a:cubicBezTo>
                  <a:cubicBezTo>
                    <a:pt x="104" y="25"/>
                    <a:pt x="105" y="26"/>
                    <a:pt x="105" y="26"/>
                  </a:cubicBezTo>
                  <a:close/>
                  <a:moveTo>
                    <a:pt x="105" y="22"/>
                  </a:moveTo>
                  <a:cubicBezTo>
                    <a:pt x="108" y="22"/>
                    <a:pt x="111" y="22"/>
                    <a:pt x="114" y="23"/>
                  </a:cubicBezTo>
                  <a:cubicBezTo>
                    <a:pt x="114" y="25"/>
                    <a:pt x="112" y="24"/>
                    <a:pt x="112" y="25"/>
                  </a:cubicBezTo>
                  <a:cubicBezTo>
                    <a:pt x="109" y="26"/>
                    <a:pt x="108" y="25"/>
                    <a:pt x="105" y="24"/>
                  </a:cubicBezTo>
                  <a:cubicBezTo>
                    <a:pt x="105" y="23"/>
                    <a:pt x="105" y="23"/>
                    <a:pt x="105" y="22"/>
                  </a:cubicBezTo>
                  <a:close/>
                  <a:moveTo>
                    <a:pt x="88" y="65"/>
                  </a:moveTo>
                  <a:cubicBezTo>
                    <a:pt x="88" y="66"/>
                    <a:pt x="87" y="65"/>
                    <a:pt x="86" y="66"/>
                  </a:cubicBezTo>
                  <a:cubicBezTo>
                    <a:pt x="85" y="65"/>
                    <a:pt x="86" y="64"/>
                    <a:pt x="86" y="63"/>
                  </a:cubicBezTo>
                  <a:cubicBezTo>
                    <a:pt x="86" y="62"/>
                    <a:pt x="87" y="63"/>
                    <a:pt x="87" y="62"/>
                  </a:cubicBezTo>
                  <a:cubicBezTo>
                    <a:pt x="87" y="62"/>
                    <a:pt x="88" y="62"/>
                    <a:pt x="88" y="62"/>
                  </a:cubicBezTo>
                  <a:cubicBezTo>
                    <a:pt x="88" y="63"/>
                    <a:pt x="88" y="63"/>
                    <a:pt x="88" y="65"/>
                  </a:cubicBezTo>
                  <a:close/>
                  <a:moveTo>
                    <a:pt x="86" y="51"/>
                  </a:moveTo>
                  <a:cubicBezTo>
                    <a:pt x="85" y="51"/>
                    <a:pt x="85" y="49"/>
                    <a:pt x="84" y="49"/>
                  </a:cubicBezTo>
                  <a:cubicBezTo>
                    <a:pt x="84" y="48"/>
                    <a:pt x="85" y="48"/>
                    <a:pt x="85" y="47"/>
                  </a:cubicBezTo>
                  <a:cubicBezTo>
                    <a:pt x="84" y="47"/>
                    <a:pt x="84" y="48"/>
                    <a:pt x="83" y="47"/>
                  </a:cubicBezTo>
                  <a:cubicBezTo>
                    <a:pt x="83" y="46"/>
                    <a:pt x="85" y="47"/>
                    <a:pt x="84" y="45"/>
                  </a:cubicBezTo>
                  <a:cubicBezTo>
                    <a:pt x="86" y="45"/>
                    <a:pt x="85" y="46"/>
                    <a:pt x="86" y="46"/>
                  </a:cubicBezTo>
                  <a:cubicBezTo>
                    <a:pt x="88" y="46"/>
                    <a:pt x="88" y="46"/>
                    <a:pt x="90" y="46"/>
                  </a:cubicBezTo>
                  <a:cubicBezTo>
                    <a:pt x="89" y="48"/>
                    <a:pt x="91" y="48"/>
                    <a:pt x="90" y="50"/>
                  </a:cubicBezTo>
                  <a:cubicBezTo>
                    <a:pt x="90" y="50"/>
                    <a:pt x="89" y="50"/>
                    <a:pt x="89" y="51"/>
                  </a:cubicBezTo>
                  <a:cubicBezTo>
                    <a:pt x="88" y="50"/>
                    <a:pt x="86" y="50"/>
                    <a:pt x="86" y="51"/>
                  </a:cubicBezTo>
                  <a:close/>
                  <a:moveTo>
                    <a:pt x="129" y="33"/>
                  </a:moveTo>
                  <a:cubicBezTo>
                    <a:pt x="131" y="32"/>
                    <a:pt x="133" y="31"/>
                    <a:pt x="135" y="31"/>
                  </a:cubicBezTo>
                  <a:cubicBezTo>
                    <a:pt x="136" y="31"/>
                    <a:pt x="136" y="30"/>
                    <a:pt x="136" y="30"/>
                  </a:cubicBezTo>
                  <a:cubicBezTo>
                    <a:pt x="136" y="30"/>
                    <a:pt x="137" y="30"/>
                    <a:pt x="137" y="30"/>
                  </a:cubicBezTo>
                  <a:cubicBezTo>
                    <a:pt x="137" y="32"/>
                    <a:pt x="136" y="33"/>
                    <a:pt x="134" y="33"/>
                  </a:cubicBezTo>
                  <a:cubicBezTo>
                    <a:pt x="132" y="34"/>
                    <a:pt x="131" y="36"/>
                    <a:pt x="129" y="36"/>
                  </a:cubicBezTo>
                  <a:cubicBezTo>
                    <a:pt x="129" y="38"/>
                    <a:pt x="130" y="39"/>
                    <a:pt x="131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9" y="41"/>
                    <a:pt x="128" y="40"/>
                    <a:pt x="127" y="39"/>
                  </a:cubicBezTo>
                  <a:cubicBezTo>
                    <a:pt x="127" y="38"/>
                    <a:pt x="128" y="38"/>
                    <a:pt x="128" y="37"/>
                  </a:cubicBezTo>
                  <a:cubicBezTo>
                    <a:pt x="128" y="35"/>
                    <a:pt x="129" y="35"/>
                    <a:pt x="129" y="33"/>
                  </a:cubicBezTo>
                  <a:close/>
                  <a:moveTo>
                    <a:pt x="129" y="25"/>
                  </a:moveTo>
                  <a:cubicBezTo>
                    <a:pt x="129" y="23"/>
                    <a:pt x="132" y="22"/>
                    <a:pt x="132" y="25"/>
                  </a:cubicBezTo>
                  <a:cubicBezTo>
                    <a:pt x="131" y="24"/>
                    <a:pt x="130" y="26"/>
                    <a:pt x="129" y="25"/>
                  </a:cubicBezTo>
                  <a:close/>
                  <a:moveTo>
                    <a:pt x="150" y="25"/>
                  </a:moveTo>
                  <a:cubicBezTo>
                    <a:pt x="152" y="24"/>
                    <a:pt x="155" y="24"/>
                    <a:pt x="156" y="26"/>
                  </a:cubicBezTo>
                  <a:cubicBezTo>
                    <a:pt x="155" y="28"/>
                    <a:pt x="153" y="26"/>
                    <a:pt x="150" y="27"/>
                  </a:cubicBezTo>
                  <a:cubicBezTo>
                    <a:pt x="150" y="26"/>
                    <a:pt x="150" y="25"/>
                    <a:pt x="150" y="25"/>
                  </a:cubicBezTo>
                  <a:close/>
                  <a:moveTo>
                    <a:pt x="45" y="51"/>
                  </a:moveTo>
                  <a:cubicBezTo>
                    <a:pt x="44" y="53"/>
                    <a:pt x="42" y="49"/>
                    <a:pt x="42" y="52"/>
                  </a:cubicBezTo>
                  <a:cubicBezTo>
                    <a:pt x="41" y="52"/>
                    <a:pt x="40" y="52"/>
                    <a:pt x="40" y="50"/>
                  </a:cubicBezTo>
                  <a:cubicBezTo>
                    <a:pt x="41" y="51"/>
                    <a:pt x="41" y="49"/>
                    <a:pt x="41" y="49"/>
                  </a:cubicBezTo>
                  <a:cubicBezTo>
                    <a:pt x="42" y="48"/>
                    <a:pt x="42" y="49"/>
                    <a:pt x="43" y="49"/>
                  </a:cubicBezTo>
                  <a:cubicBezTo>
                    <a:pt x="44" y="50"/>
                    <a:pt x="43" y="50"/>
                    <a:pt x="45" y="51"/>
                  </a:cubicBezTo>
                  <a:close/>
                  <a:moveTo>
                    <a:pt x="50" y="104"/>
                  </a:moveTo>
                  <a:cubicBezTo>
                    <a:pt x="50" y="105"/>
                    <a:pt x="49" y="105"/>
                    <a:pt x="48" y="105"/>
                  </a:cubicBezTo>
                  <a:cubicBezTo>
                    <a:pt x="48" y="105"/>
                    <a:pt x="48" y="104"/>
                    <a:pt x="48" y="104"/>
                  </a:cubicBezTo>
                  <a:cubicBezTo>
                    <a:pt x="49" y="104"/>
                    <a:pt x="49" y="104"/>
                    <a:pt x="50" y="104"/>
                  </a:cubicBezTo>
                  <a:close/>
                  <a:moveTo>
                    <a:pt x="41" y="103"/>
                  </a:moveTo>
                  <a:cubicBezTo>
                    <a:pt x="40" y="102"/>
                    <a:pt x="40" y="101"/>
                    <a:pt x="38" y="100"/>
                  </a:cubicBezTo>
                  <a:cubicBezTo>
                    <a:pt x="37" y="100"/>
                    <a:pt x="37" y="101"/>
                    <a:pt x="35" y="101"/>
                  </a:cubicBezTo>
                  <a:cubicBezTo>
                    <a:pt x="35" y="100"/>
                    <a:pt x="36" y="100"/>
                    <a:pt x="36" y="99"/>
                  </a:cubicBezTo>
                  <a:cubicBezTo>
                    <a:pt x="38" y="99"/>
                    <a:pt x="39" y="99"/>
                    <a:pt x="41" y="99"/>
                  </a:cubicBezTo>
                  <a:cubicBezTo>
                    <a:pt x="41" y="100"/>
                    <a:pt x="42" y="100"/>
                    <a:pt x="43" y="101"/>
                  </a:cubicBezTo>
                  <a:cubicBezTo>
                    <a:pt x="43" y="101"/>
                    <a:pt x="44" y="101"/>
                    <a:pt x="43" y="102"/>
                  </a:cubicBezTo>
                  <a:cubicBezTo>
                    <a:pt x="45" y="102"/>
                    <a:pt x="47" y="102"/>
                    <a:pt x="48" y="104"/>
                  </a:cubicBezTo>
                  <a:cubicBezTo>
                    <a:pt x="47" y="104"/>
                    <a:pt x="45" y="104"/>
                    <a:pt x="45" y="105"/>
                  </a:cubicBezTo>
                  <a:cubicBezTo>
                    <a:pt x="45" y="105"/>
                    <a:pt x="44" y="104"/>
                    <a:pt x="43" y="104"/>
                  </a:cubicBezTo>
                  <a:cubicBezTo>
                    <a:pt x="43" y="103"/>
                    <a:pt x="42" y="103"/>
                    <a:pt x="44" y="103"/>
                  </a:cubicBezTo>
                  <a:cubicBezTo>
                    <a:pt x="43" y="102"/>
                    <a:pt x="42" y="103"/>
                    <a:pt x="41" y="103"/>
                  </a:cubicBezTo>
                  <a:close/>
                  <a:moveTo>
                    <a:pt x="42" y="105"/>
                  </a:moveTo>
                  <a:cubicBezTo>
                    <a:pt x="41" y="105"/>
                    <a:pt x="41" y="105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41" y="104"/>
                    <a:pt x="42" y="103"/>
                    <a:pt x="42" y="105"/>
                  </a:cubicBezTo>
                  <a:close/>
                  <a:moveTo>
                    <a:pt x="40" y="98"/>
                  </a:moveTo>
                  <a:cubicBezTo>
                    <a:pt x="40" y="98"/>
                    <a:pt x="40" y="97"/>
                    <a:pt x="40" y="97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lose/>
                  <a:moveTo>
                    <a:pt x="42" y="97"/>
                  </a:moveTo>
                  <a:cubicBezTo>
                    <a:pt x="42" y="97"/>
                    <a:pt x="43" y="97"/>
                    <a:pt x="43" y="97"/>
                  </a:cubicBezTo>
                  <a:cubicBezTo>
                    <a:pt x="43" y="97"/>
                    <a:pt x="43" y="98"/>
                    <a:pt x="43" y="99"/>
                  </a:cubicBezTo>
                  <a:cubicBezTo>
                    <a:pt x="42" y="99"/>
                    <a:pt x="42" y="98"/>
                    <a:pt x="42" y="97"/>
                  </a:cubicBezTo>
                  <a:close/>
                  <a:moveTo>
                    <a:pt x="44" y="100"/>
                  </a:moveTo>
                  <a:cubicBezTo>
                    <a:pt x="44" y="100"/>
                    <a:pt x="44" y="99"/>
                    <a:pt x="44" y="98"/>
                  </a:cubicBezTo>
                  <a:cubicBezTo>
                    <a:pt x="45" y="98"/>
                    <a:pt x="45" y="99"/>
                    <a:pt x="45" y="100"/>
                  </a:cubicBezTo>
                  <a:cubicBezTo>
                    <a:pt x="45" y="100"/>
                    <a:pt x="46" y="100"/>
                    <a:pt x="46" y="100"/>
                  </a:cubicBezTo>
                  <a:cubicBezTo>
                    <a:pt x="47" y="102"/>
                    <a:pt x="44" y="101"/>
                    <a:pt x="45" y="100"/>
                  </a:cubicBezTo>
                  <a:cubicBezTo>
                    <a:pt x="45" y="100"/>
                    <a:pt x="44" y="100"/>
                    <a:pt x="44" y="100"/>
                  </a:cubicBezTo>
                  <a:close/>
                  <a:moveTo>
                    <a:pt x="198" y="131"/>
                  </a:moveTo>
                  <a:cubicBezTo>
                    <a:pt x="198" y="130"/>
                    <a:pt x="198" y="129"/>
                    <a:pt x="198" y="128"/>
                  </a:cubicBezTo>
                  <a:cubicBezTo>
                    <a:pt x="196" y="127"/>
                    <a:pt x="194" y="126"/>
                    <a:pt x="193" y="125"/>
                  </a:cubicBezTo>
                  <a:cubicBezTo>
                    <a:pt x="192" y="124"/>
                    <a:pt x="192" y="126"/>
                    <a:pt x="191" y="125"/>
                  </a:cubicBezTo>
                  <a:cubicBezTo>
                    <a:pt x="191" y="123"/>
                    <a:pt x="193" y="124"/>
                    <a:pt x="192" y="123"/>
                  </a:cubicBezTo>
                  <a:cubicBezTo>
                    <a:pt x="193" y="123"/>
                    <a:pt x="193" y="124"/>
                    <a:pt x="194" y="124"/>
                  </a:cubicBezTo>
                  <a:cubicBezTo>
                    <a:pt x="195" y="124"/>
                    <a:pt x="195" y="123"/>
                    <a:pt x="195" y="123"/>
                  </a:cubicBezTo>
                  <a:cubicBezTo>
                    <a:pt x="196" y="123"/>
                    <a:pt x="197" y="123"/>
                    <a:pt x="198" y="123"/>
                  </a:cubicBezTo>
                  <a:cubicBezTo>
                    <a:pt x="198" y="123"/>
                    <a:pt x="199" y="123"/>
                    <a:pt x="199" y="124"/>
                  </a:cubicBezTo>
                  <a:cubicBezTo>
                    <a:pt x="199" y="126"/>
                    <a:pt x="198" y="128"/>
                    <a:pt x="19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0FDB746D-BECB-47AD-A450-B5B6AB20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205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52C5925C-7BEE-414D-8831-51D9D02F3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6" y="2176463"/>
              <a:ext cx="7938" cy="4763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0F991DC5-8F57-42AE-A333-64ED6DED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1" y="206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17F216FC-86F7-4D1C-8035-F716CDFF6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20589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73E660A1-FDE6-4A4D-8DA1-855477A6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20764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64E11196-2513-4BB8-83B0-1D47CE36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212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40F9F6C9-BF29-4EA7-9326-F1A8A693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6" y="2166938"/>
              <a:ext cx="3175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D8DD41F3-8D22-4188-A56E-DBAE1172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6" y="2089150"/>
              <a:ext cx="25400" cy="41275"/>
            </a:xfrm>
            <a:custGeom>
              <a:avLst/>
              <a:gdLst>
                <a:gd name="T0" fmla="*/ 9 w 10"/>
                <a:gd name="T1" fmla="*/ 0 h 16"/>
                <a:gd name="T2" fmla="*/ 5 w 10"/>
                <a:gd name="T3" fmla="*/ 8 h 16"/>
                <a:gd name="T4" fmla="*/ 6 w 10"/>
                <a:gd name="T5" fmla="*/ 10 h 16"/>
                <a:gd name="T6" fmla="*/ 4 w 10"/>
                <a:gd name="T7" fmla="*/ 15 h 16"/>
                <a:gd name="T8" fmla="*/ 0 w 10"/>
                <a:gd name="T9" fmla="*/ 11 h 16"/>
                <a:gd name="T10" fmla="*/ 2 w 10"/>
                <a:gd name="T11" fmla="*/ 15 h 16"/>
                <a:gd name="T12" fmla="*/ 2 w 10"/>
                <a:gd name="T13" fmla="*/ 16 h 16"/>
                <a:gd name="T14" fmla="*/ 3 w 10"/>
                <a:gd name="T15" fmla="*/ 16 h 16"/>
                <a:gd name="T16" fmla="*/ 5 w 10"/>
                <a:gd name="T17" fmla="*/ 15 h 16"/>
                <a:gd name="T18" fmla="*/ 7 w 10"/>
                <a:gd name="T19" fmla="*/ 15 h 16"/>
                <a:gd name="T20" fmla="*/ 8 w 10"/>
                <a:gd name="T21" fmla="*/ 10 h 16"/>
                <a:gd name="T22" fmla="*/ 10 w 10"/>
                <a:gd name="T23" fmla="*/ 12 h 16"/>
                <a:gd name="T24" fmla="*/ 10 w 10"/>
                <a:gd name="T25" fmla="*/ 8 h 16"/>
                <a:gd name="T26" fmla="*/ 7 w 10"/>
                <a:gd name="T27" fmla="*/ 6 h 16"/>
                <a:gd name="T28" fmla="*/ 10 w 10"/>
                <a:gd name="T29" fmla="*/ 1 h 16"/>
                <a:gd name="T30" fmla="*/ 9 w 10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6">
                  <a:moveTo>
                    <a:pt x="9" y="0"/>
                  </a:moveTo>
                  <a:cubicBezTo>
                    <a:pt x="8" y="3"/>
                    <a:pt x="6" y="4"/>
                    <a:pt x="5" y="8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1"/>
                    <a:pt x="5" y="13"/>
                    <a:pt x="4" y="15"/>
                  </a:cubicBezTo>
                  <a:cubicBezTo>
                    <a:pt x="1" y="16"/>
                    <a:pt x="2" y="11"/>
                    <a:pt x="0" y="11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8" y="11"/>
                    <a:pt x="8" y="10"/>
                  </a:cubicBezTo>
                  <a:cubicBezTo>
                    <a:pt x="10" y="9"/>
                    <a:pt x="9" y="12"/>
                    <a:pt x="10" y="12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8" y="7"/>
                    <a:pt x="7" y="6"/>
                  </a:cubicBezTo>
                  <a:cubicBezTo>
                    <a:pt x="7" y="3"/>
                    <a:pt x="9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141E0FB-0A95-4540-9EA3-84F08796B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888" y="213360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F8ECB709-9889-4E70-8B34-6C2A83292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6" y="2227263"/>
              <a:ext cx="7938" cy="14288"/>
            </a:xfrm>
            <a:custGeom>
              <a:avLst/>
              <a:gdLst>
                <a:gd name="T0" fmla="*/ 1 w 3"/>
                <a:gd name="T1" fmla="*/ 1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2 h 5"/>
                <a:gd name="T8" fmla="*/ 1 w 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0" y="2"/>
                    <a:pt x="2" y="2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999E552-C13B-418D-9913-155C0547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1" y="2087563"/>
              <a:ext cx="12700" cy="9525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3 h 4"/>
                <a:gd name="T4" fmla="*/ 3 w 5"/>
                <a:gd name="T5" fmla="*/ 2 h 4"/>
                <a:gd name="T6" fmla="*/ 5 w 5"/>
                <a:gd name="T7" fmla="*/ 0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1"/>
                    <a:pt x="0" y="4"/>
                    <a:pt x="2" y="3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1"/>
                    <a:pt x="5" y="2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5B4F1BDC-89D2-4F6B-8FA9-63737A96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63" y="2074863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2456DB20-432A-4D53-8DE0-00213D1D5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221297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0E81714B-5F3A-46D9-B318-F43D460D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20923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4AE73D36-EDE8-40A9-91EB-9C0E695C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2071688"/>
              <a:ext cx="3175" cy="476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1EFE0C36-9105-45DA-9F0E-D307D6B2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1" y="2109788"/>
              <a:ext cx="4763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FDE6CE25-76ED-49FA-B85E-3937A16A9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2058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8EB79866-4344-40C3-AD8D-5AA0F1B4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2020888"/>
              <a:ext cx="12700" cy="4763"/>
            </a:xfrm>
            <a:custGeom>
              <a:avLst/>
              <a:gdLst>
                <a:gd name="T0" fmla="*/ 4 w 5"/>
                <a:gd name="T1" fmla="*/ 2 h 2"/>
                <a:gd name="T2" fmla="*/ 5 w 5"/>
                <a:gd name="T3" fmla="*/ 0 h 2"/>
                <a:gd name="T4" fmla="*/ 0 w 5"/>
                <a:gd name="T5" fmla="*/ 2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1" y="0"/>
                    <a:pt x="0" y="2"/>
                  </a:cubicBezTo>
                  <a:cubicBezTo>
                    <a:pt x="1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381749E5-8312-4C8D-8F5B-A88A3AF9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2062163"/>
              <a:ext cx="6350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607920E7-A7DD-49F0-9D10-D79D87303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2205038"/>
              <a:ext cx="3175" cy="7938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2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F147D4C-7335-4D09-9992-0A663E32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2201863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34DDF422-8675-41A0-AE4B-1D64F2C4BEBF}"/>
              </a:ext>
            </a:extLst>
          </p:cNvPr>
          <p:cNvSpPr/>
          <p:nvPr/>
        </p:nvSpPr>
        <p:spPr>
          <a:xfrm>
            <a:off x="3670740" y="171109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200" b="1" dirty="0">
                <a:solidFill>
                  <a:srgbClr val="DBEFF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消费方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BA3C1F5-14D6-49BB-BEE7-2B75DF7E1B73}"/>
              </a:ext>
            </a:extLst>
          </p:cNvPr>
          <p:cNvGrpSpPr/>
          <p:nvPr/>
        </p:nvGrpSpPr>
        <p:grpSpPr>
          <a:xfrm>
            <a:off x="7235139" y="1616849"/>
            <a:ext cx="363845" cy="352878"/>
            <a:chOff x="8532813" y="1450975"/>
            <a:chExt cx="911225" cy="889001"/>
          </a:xfrm>
          <a:solidFill>
            <a:srgbClr val="DBEFF9"/>
          </a:solidFill>
        </p:grpSpPr>
        <p:sp>
          <p:nvSpPr>
            <p:cNvPr id="58" name="Freeform 97">
              <a:extLst>
                <a:ext uri="{FF2B5EF4-FFF2-40B4-BE49-F238E27FC236}">
                  <a16:creationId xmlns:a16="http://schemas.microsoft.com/office/drawing/2014/main" id="{34958961-6105-4A4B-ACA8-1FD00B04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3" y="1928813"/>
              <a:ext cx="381000" cy="411163"/>
            </a:xfrm>
            <a:custGeom>
              <a:avLst/>
              <a:gdLst>
                <a:gd name="T0" fmla="*/ 140 w 149"/>
                <a:gd name="T1" fmla="*/ 112 h 161"/>
                <a:gd name="T2" fmla="*/ 93 w 149"/>
                <a:gd name="T3" fmla="*/ 98 h 161"/>
                <a:gd name="T4" fmla="*/ 94 w 149"/>
                <a:gd name="T5" fmla="*/ 86 h 161"/>
                <a:gd name="T6" fmla="*/ 101 w 149"/>
                <a:gd name="T7" fmla="*/ 78 h 161"/>
                <a:gd name="T8" fmla="*/ 102 w 149"/>
                <a:gd name="T9" fmla="*/ 67 h 161"/>
                <a:gd name="T10" fmla="*/ 104 w 149"/>
                <a:gd name="T11" fmla="*/ 68 h 161"/>
                <a:gd name="T12" fmla="*/ 108 w 149"/>
                <a:gd name="T13" fmla="*/ 65 h 161"/>
                <a:gd name="T14" fmla="*/ 109 w 149"/>
                <a:gd name="T15" fmla="*/ 48 h 161"/>
                <a:gd name="T16" fmla="*/ 107 w 149"/>
                <a:gd name="T17" fmla="*/ 45 h 161"/>
                <a:gd name="T18" fmla="*/ 105 w 149"/>
                <a:gd name="T19" fmla="*/ 45 h 161"/>
                <a:gd name="T20" fmla="*/ 106 w 149"/>
                <a:gd name="T21" fmla="*/ 36 h 161"/>
                <a:gd name="T22" fmla="*/ 100 w 149"/>
                <a:gd name="T23" fmla="*/ 12 h 161"/>
                <a:gd name="T24" fmla="*/ 49 w 149"/>
                <a:gd name="T25" fmla="*/ 12 h 161"/>
                <a:gd name="T26" fmla="*/ 43 w 149"/>
                <a:gd name="T27" fmla="*/ 36 h 161"/>
                <a:gd name="T28" fmla="*/ 44 w 149"/>
                <a:gd name="T29" fmla="*/ 45 h 161"/>
                <a:gd name="T30" fmla="*/ 42 w 149"/>
                <a:gd name="T31" fmla="*/ 45 h 161"/>
                <a:gd name="T32" fmla="*/ 39 w 149"/>
                <a:gd name="T33" fmla="*/ 48 h 161"/>
                <a:gd name="T34" fmla="*/ 41 w 149"/>
                <a:gd name="T35" fmla="*/ 65 h 161"/>
                <a:gd name="T36" fmla="*/ 45 w 149"/>
                <a:gd name="T37" fmla="*/ 68 h 161"/>
                <a:gd name="T38" fmla="*/ 47 w 149"/>
                <a:gd name="T39" fmla="*/ 67 h 161"/>
                <a:gd name="T40" fmla="*/ 48 w 149"/>
                <a:gd name="T41" fmla="*/ 78 h 161"/>
                <a:gd name="T42" fmla="*/ 54 w 149"/>
                <a:gd name="T43" fmla="*/ 86 h 161"/>
                <a:gd name="T44" fmla="*/ 56 w 149"/>
                <a:gd name="T45" fmla="*/ 98 h 161"/>
                <a:gd name="T46" fmla="*/ 8 w 149"/>
                <a:gd name="T47" fmla="*/ 112 h 161"/>
                <a:gd name="T48" fmla="*/ 1 w 149"/>
                <a:gd name="T49" fmla="*/ 126 h 161"/>
                <a:gd name="T50" fmla="*/ 2 w 149"/>
                <a:gd name="T51" fmla="*/ 143 h 161"/>
                <a:gd name="T52" fmla="*/ 12 w 149"/>
                <a:gd name="T53" fmla="*/ 154 h 161"/>
                <a:gd name="T54" fmla="*/ 137 w 149"/>
                <a:gd name="T55" fmla="*/ 154 h 161"/>
                <a:gd name="T56" fmla="*/ 146 w 149"/>
                <a:gd name="T57" fmla="*/ 143 h 161"/>
                <a:gd name="T58" fmla="*/ 148 w 149"/>
                <a:gd name="T59" fmla="*/ 126 h 161"/>
                <a:gd name="T60" fmla="*/ 140 w 149"/>
                <a:gd name="T61" fmla="*/ 1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161">
                  <a:moveTo>
                    <a:pt x="140" y="112"/>
                  </a:moveTo>
                  <a:cubicBezTo>
                    <a:pt x="125" y="104"/>
                    <a:pt x="109" y="100"/>
                    <a:pt x="93" y="98"/>
                  </a:cubicBezTo>
                  <a:cubicBezTo>
                    <a:pt x="93" y="94"/>
                    <a:pt x="94" y="90"/>
                    <a:pt x="94" y="86"/>
                  </a:cubicBezTo>
                  <a:cubicBezTo>
                    <a:pt x="98" y="84"/>
                    <a:pt x="101" y="80"/>
                    <a:pt x="101" y="78"/>
                  </a:cubicBezTo>
                  <a:cubicBezTo>
                    <a:pt x="101" y="74"/>
                    <a:pt x="102" y="70"/>
                    <a:pt x="102" y="67"/>
                  </a:cubicBezTo>
                  <a:cubicBezTo>
                    <a:pt x="103" y="67"/>
                    <a:pt x="103" y="68"/>
                    <a:pt x="104" y="68"/>
                  </a:cubicBezTo>
                  <a:cubicBezTo>
                    <a:pt x="106" y="68"/>
                    <a:pt x="107" y="67"/>
                    <a:pt x="108" y="65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6"/>
                    <a:pt x="108" y="45"/>
                    <a:pt x="107" y="45"/>
                  </a:cubicBezTo>
                  <a:cubicBezTo>
                    <a:pt x="106" y="45"/>
                    <a:pt x="105" y="45"/>
                    <a:pt x="105" y="45"/>
                  </a:cubicBezTo>
                  <a:cubicBezTo>
                    <a:pt x="105" y="42"/>
                    <a:pt x="105" y="39"/>
                    <a:pt x="106" y="36"/>
                  </a:cubicBezTo>
                  <a:cubicBezTo>
                    <a:pt x="106" y="31"/>
                    <a:pt x="108" y="20"/>
                    <a:pt x="100" y="12"/>
                  </a:cubicBezTo>
                  <a:cubicBezTo>
                    <a:pt x="88" y="0"/>
                    <a:pt x="61" y="0"/>
                    <a:pt x="49" y="12"/>
                  </a:cubicBezTo>
                  <a:cubicBezTo>
                    <a:pt x="41" y="20"/>
                    <a:pt x="43" y="31"/>
                    <a:pt x="43" y="36"/>
                  </a:cubicBezTo>
                  <a:cubicBezTo>
                    <a:pt x="43" y="39"/>
                    <a:pt x="44" y="42"/>
                    <a:pt x="44" y="45"/>
                  </a:cubicBezTo>
                  <a:cubicBezTo>
                    <a:pt x="44" y="45"/>
                    <a:pt x="43" y="45"/>
                    <a:pt x="42" y="45"/>
                  </a:cubicBezTo>
                  <a:cubicBezTo>
                    <a:pt x="41" y="45"/>
                    <a:pt x="39" y="46"/>
                    <a:pt x="39" y="48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3" y="68"/>
                    <a:pt x="45" y="68"/>
                  </a:cubicBezTo>
                  <a:cubicBezTo>
                    <a:pt x="45" y="68"/>
                    <a:pt x="46" y="67"/>
                    <a:pt x="47" y="67"/>
                  </a:cubicBezTo>
                  <a:cubicBezTo>
                    <a:pt x="47" y="70"/>
                    <a:pt x="47" y="74"/>
                    <a:pt x="48" y="78"/>
                  </a:cubicBezTo>
                  <a:cubicBezTo>
                    <a:pt x="48" y="80"/>
                    <a:pt x="51" y="84"/>
                    <a:pt x="54" y="86"/>
                  </a:cubicBezTo>
                  <a:cubicBezTo>
                    <a:pt x="55" y="90"/>
                    <a:pt x="56" y="94"/>
                    <a:pt x="56" y="98"/>
                  </a:cubicBezTo>
                  <a:cubicBezTo>
                    <a:pt x="40" y="100"/>
                    <a:pt x="24" y="104"/>
                    <a:pt x="8" y="112"/>
                  </a:cubicBezTo>
                  <a:cubicBezTo>
                    <a:pt x="4" y="114"/>
                    <a:pt x="0" y="121"/>
                    <a:pt x="1" y="126"/>
                  </a:cubicBezTo>
                  <a:cubicBezTo>
                    <a:pt x="1" y="132"/>
                    <a:pt x="2" y="138"/>
                    <a:pt x="2" y="143"/>
                  </a:cubicBezTo>
                  <a:cubicBezTo>
                    <a:pt x="3" y="148"/>
                    <a:pt x="7" y="154"/>
                    <a:pt x="12" y="154"/>
                  </a:cubicBezTo>
                  <a:cubicBezTo>
                    <a:pt x="54" y="161"/>
                    <a:pt x="95" y="161"/>
                    <a:pt x="137" y="154"/>
                  </a:cubicBezTo>
                  <a:cubicBezTo>
                    <a:pt x="141" y="154"/>
                    <a:pt x="146" y="148"/>
                    <a:pt x="146" y="143"/>
                  </a:cubicBezTo>
                  <a:cubicBezTo>
                    <a:pt x="147" y="138"/>
                    <a:pt x="148" y="132"/>
                    <a:pt x="148" y="126"/>
                  </a:cubicBezTo>
                  <a:cubicBezTo>
                    <a:pt x="149" y="121"/>
                    <a:pt x="145" y="114"/>
                    <a:pt x="140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98">
              <a:extLst>
                <a:ext uri="{FF2B5EF4-FFF2-40B4-BE49-F238E27FC236}">
                  <a16:creationId xmlns:a16="http://schemas.microsoft.com/office/drawing/2014/main" id="{B901D04F-B7D7-4D54-81F7-3E15F8A6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1928813"/>
              <a:ext cx="381000" cy="411163"/>
            </a:xfrm>
            <a:custGeom>
              <a:avLst/>
              <a:gdLst>
                <a:gd name="T0" fmla="*/ 140 w 149"/>
                <a:gd name="T1" fmla="*/ 112 h 161"/>
                <a:gd name="T2" fmla="*/ 93 w 149"/>
                <a:gd name="T3" fmla="*/ 98 h 161"/>
                <a:gd name="T4" fmla="*/ 95 w 149"/>
                <a:gd name="T5" fmla="*/ 86 h 161"/>
                <a:gd name="T6" fmla="*/ 101 w 149"/>
                <a:gd name="T7" fmla="*/ 78 h 161"/>
                <a:gd name="T8" fmla="*/ 102 w 149"/>
                <a:gd name="T9" fmla="*/ 67 h 161"/>
                <a:gd name="T10" fmla="*/ 104 w 149"/>
                <a:gd name="T11" fmla="*/ 68 h 161"/>
                <a:gd name="T12" fmla="*/ 108 w 149"/>
                <a:gd name="T13" fmla="*/ 65 h 161"/>
                <a:gd name="T14" fmla="*/ 109 w 149"/>
                <a:gd name="T15" fmla="*/ 48 h 161"/>
                <a:gd name="T16" fmla="*/ 107 w 149"/>
                <a:gd name="T17" fmla="*/ 45 h 161"/>
                <a:gd name="T18" fmla="*/ 105 w 149"/>
                <a:gd name="T19" fmla="*/ 45 h 161"/>
                <a:gd name="T20" fmla="*/ 106 w 149"/>
                <a:gd name="T21" fmla="*/ 36 h 161"/>
                <a:gd name="T22" fmla="*/ 100 w 149"/>
                <a:gd name="T23" fmla="*/ 12 h 161"/>
                <a:gd name="T24" fmla="*/ 49 w 149"/>
                <a:gd name="T25" fmla="*/ 12 h 161"/>
                <a:gd name="T26" fmla="*/ 43 w 149"/>
                <a:gd name="T27" fmla="*/ 36 h 161"/>
                <a:gd name="T28" fmla="*/ 44 w 149"/>
                <a:gd name="T29" fmla="*/ 45 h 161"/>
                <a:gd name="T30" fmla="*/ 42 w 149"/>
                <a:gd name="T31" fmla="*/ 45 h 161"/>
                <a:gd name="T32" fmla="*/ 40 w 149"/>
                <a:gd name="T33" fmla="*/ 48 h 161"/>
                <a:gd name="T34" fmla="*/ 41 w 149"/>
                <a:gd name="T35" fmla="*/ 65 h 161"/>
                <a:gd name="T36" fmla="*/ 45 w 149"/>
                <a:gd name="T37" fmla="*/ 68 h 161"/>
                <a:gd name="T38" fmla="*/ 47 w 149"/>
                <a:gd name="T39" fmla="*/ 67 h 161"/>
                <a:gd name="T40" fmla="*/ 48 w 149"/>
                <a:gd name="T41" fmla="*/ 78 h 161"/>
                <a:gd name="T42" fmla="*/ 54 w 149"/>
                <a:gd name="T43" fmla="*/ 86 h 161"/>
                <a:gd name="T44" fmla="*/ 56 w 149"/>
                <a:gd name="T45" fmla="*/ 98 h 161"/>
                <a:gd name="T46" fmla="*/ 9 w 149"/>
                <a:gd name="T47" fmla="*/ 112 h 161"/>
                <a:gd name="T48" fmla="*/ 1 w 149"/>
                <a:gd name="T49" fmla="*/ 126 h 161"/>
                <a:gd name="T50" fmla="*/ 3 w 149"/>
                <a:gd name="T51" fmla="*/ 143 h 161"/>
                <a:gd name="T52" fmla="*/ 12 w 149"/>
                <a:gd name="T53" fmla="*/ 154 h 161"/>
                <a:gd name="T54" fmla="*/ 137 w 149"/>
                <a:gd name="T55" fmla="*/ 154 h 161"/>
                <a:gd name="T56" fmla="*/ 146 w 149"/>
                <a:gd name="T57" fmla="*/ 143 h 161"/>
                <a:gd name="T58" fmla="*/ 148 w 149"/>
                <a:gd name="T59" fmla="*/ 126 h 161"/>
                <a:gd name="T60" fmla="*/ 140 w 149"/>
                <a:gd name="T61" fmla="*/ 1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161">
                  <a:moveTo>
                    <a:pt x="140" y="112"/>
                  </a:moveTo>
                  <a:cubicBezTo>
                    <a:pt x="125" y="104"/>
                    <a:pt x="109" y="100"/>
                    <a:pt x="93" y="98"/>
                  </a:cubicBezTo>
                  <a:cubicBezTo>
                    <a:pt x="93" y="94"/>
                    <a:pt x="94" y="90"/>
                    <a:pt x="95" y="86"/>
                  </a:cubicBezTo>
                  <a:cubicBezTo>
                    <a:pt x="98" y="84"/>
                    <a:pt x="101" y="80"/>
                    <a:pt x="101" y="78"/>
                  </a:cubicBezTo>
                  <a:cubicBezTo>
                    <a:pt x="101" y="74"/>
                    <a:pt x="102" y="70"/>
                    <a:pt x="102" y="67"/>
                  </a:cubicBezTo>
                  <a:cubicBezTo>
                    <a:pt x="103" y="67"/>
                    <a:pt x="103" y="68"/>
                    <a:pt x="104" y="68"/>
                  </a:cubicBezTo>
                  <a:cubicBezTo>
                    <a:pt x="106" y="68"/>
                    <a:pt x="108" y="67"/>
                    <a:pt x="108" y="65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6"/>
                    <a:pt x="108" y="45"/>
                    <a:pt x="107" y="45"/>
                  </a:cubicBezTo>
                  <a:cubicBezTo>
                    <a:pt x="106" y="45"/>
                    <a:pt x="105" y="45"/>
                    <a:pt x="105" y="45"/>
                  </a:cubicBezTo>
                  <a:cubicBezTo>
                    <a:pt x="105" y="42"/>
                    <a:pt x="106" y="39"/>
                    <a:pt x="106" y="36"/>
                  </a:cubicBezTo>
                  <a:cubicBezTo>
                    <a:pt x="106" y="31"/>
                    <a:pt x="108" y="20"/>
                    <a:pt x="100" y="12"/>
                  </a:cubicBezTo>
                  <a:cubicBezTo>
                    <a:pt x="88" y="0"/>
                    <a:pt x="61" y="0"/>
                    <a:pt x="49" y="12"/>
                  </a:cubicBezTo>
                  <a:cubicBezTo>
                    <a:pt x="41" y="20"/>
                    <a:pt x="43" y="31"/>
                    <a:pt x="43" y="36"/>
                  </a:cubicBezTo>
                  <a:cubicBezTo>
                    <a:pt x="43" y="39"/>
                    <a:pt x="44" y="42"/>
                    <a:pt x="44" y="45"/>
                  </a:cubicBezTo>
                  <a:cubicBezTo>
                    <a:pt x="44" y="45"/>
                    <a:pt x="43" y="45"/>
                    <a:pt x="42" y="45"/>
                  </a:cubicBezTo>
                  <a:cubicBezTo>
                    <a:pt x="41" y="45"/>
                    <a:pt x="39" y="46"/>
                    <a:pt x="40" y="48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3" y="68"/>
                    <a:pt x="45" y="68"/>
                  </a:cubicBezTo>
                  <a:cubicBezTo>
                    <a:pt x="46" y="68"/>
                    <a:pt x="46" y="67"/>
                    <a:pt x="47" y="67"/>
                  </a:cubicBezTo>
                  <a:cubicBezTo>
                    <a:pt x="47" y="70"/>
                    <a:pt x="48" y="74"/>
                    <a:pt x="48" y="78"/>
                  </a:cubicBezTo>
                  <a:cubicBezTo>
                    <a:pt x="48" y="80"/>
                    <a:pt x="51" y="84"/>
                    <a:pt x="54" y="86"/>
                  </a:cubicBezTo>
                  <a:cubicBezTo>
                    <a:pt x="55" y="90"/>
                    <a:pt x="56" y="94"/>
                    <a:pt x="56" y="98"/>
                  </a:cubicBezTo>
                  <a:cubicBezTo>
                    <a:pt x="40" y="100"/>
                    <a:pt x="24" y="104"/>
                    <a:pt x="9" y="112"/>
                  </a:cubicBezTo>
                  <a:cubicBezTo>
                    <a:pt x="4" y="114"/>
                    <a:pt x="0" y="121"/>
                    <a:pt x="1" y="126"/>
                  </a:cubicBezTo>
                  <a:cubicBezTo>
                    <a:pt x="1" y="132"/>
                    <a:pt x="2" y="138"/>
                    <a:pt x="3" y="143"/>
                  </a:cubicBezTo>
                  <a:cubicBezTo>
                    <a:pt x="3" y="148"/>
                    <a:pt x="7" y="154"/>
                    <a:pt x="12" y="154"/>
                  </a:cubicBezTo>
                  <a:cubicBezTo>
                    <a:pt x="54" y="161"/>
                    <a:pt x="95" y="161"/>
                    <a:pt x="137" y="154"/>
                  </a:cubicBezTo>
                  <a:cubicBezTo>
                    <a:pt x="142" y="154"/>
                    <a:pt x="146" y="148"/>
                    <a:pt x="146" y="143"/>
                  </a:cubicBezTo>
                  <a:cubicBezTo>
                    <a:pt x="147" y="138"/>
                    <a:pt x="148" y="132"/>
                    <a:pt x="148" y="126"/>
                  </a:cubicBezTo>
                  <a:cubicBezTo>
                    <a:pt x="149" y="121"/>
                    <a:pt x="145" y="114"/>
                    <a:pt x="140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99">
              <a:extLst>
                <a:ext uri="{FF2B5EF4-FFF2-40B4-BE49-F238E27FC236}">
                  <a16:creationId xmlns:a16="http://schemas.microsoft.com/office/drawing/2014/main" id="{B8CB8D47-A305-420B-9B0C-A74E45E6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450975"/>
              <a:ext cx="377825" cy="411163"/>
            </a:xfrm>
            <a:custGeom>
              <a:avLst/>
              <a:gdLst>
                <a:gd name="T0" fmla="*/ 140 w 148"/>
                <a:gd name="T1" fmla="*/ 112 h 161"/>
                <a:gd name="T2" fmla="*/ 92 w 148"/>
                <a:gd name="T3" fmla="*/ 98 h 161"/>
                <a:gd name="T4" fmla="*/ 94 w 148"/>
                <a:gd name="T5" fmla="*/ 86 h 161"/>
                <a:gd name="T6" fmla="*/ 100 w 148"/>
                <a:gd name="T7" fmla="*/ 78 h 161"/>
                <a:gd name="T8" fmla="*/ 102 w 148"/>
                <a:gd name="T9" fmla="*/ 67 h 161"/>
                <a:gd name="T10" fmla="*/ 104 w 148"/>
                <a:gd name="T11" fmla="*/ 68 h 161"/>
                <a:gd name="T12" fmla="*/ 107 w 148"/>
                <a:gd name="T13" fmla="*/ 65 h 161"/>
                <a:gd name="T14" fmla="*/ 109 w 148"/>
                <a:gd name="T15" fmla="*/ 48 h 161"/>
                <a:gd name="T16" fmla="*/ 106 w 148"/>
                <a:gd name="T17" fmla="*/ 45 h 161"/>
                <a:gd name="T18" fmla="*/ 104 w 148"/>
                <a:gd name="T19" fmla="*/ 45 h 161"/>
                <a:gd name="T20" fmla="*/ 105 w 148"/>
                <a:gd name="T21" fmla="*/ 36 h 161"/>
                <a:gd name="T22" fmla="*/ 99 w 148"/>
                <a:gd name="T23" fmla="*/ 12 h 161"/>
                <a:gd name="T24" fmla="*/ 48 w 148"/>
                <a:gd name="T25" fmla="*/ 12 h 161"/>
                <a:gd name="T26" fmla="*/ 43 w 148"/>
                <a:gd name="T27" fmla="*/ 36 h 161"/>
                <a:gd name="T28" fmla="*/ 44 w 148"/>
                <a:gd name="T29" fmla="*/ 45 h 161"/>
                <a:gd name="T30" fmla="*/ 42 w 148"/>
                <a:gd name="T31" fmla="*/ 45 h 161"/>
                <a:gd name="T32" fmla="*/ 39 w 148"/>
                <a:gd name="T33" fmla="*/ 48 h 161"/>
                <a:gd name="T34" fmla="*/ 41 w 148"/>
                <a:gd name="T35" fmla="*/ 65 h 161"/>
                <a:gd name="T36" fmla="*/ 44 w 148"/>
                <a:gd name="T37" fmla="*/ 68 h 161"/>
                <a:gd name="T38" fmla="*/ 46 w 148"/>
                <a:gd name="T39" fmla="*/ 67 h 161"/>
                <a:gd name="T40" fmla="*/ 47 w 148"/>
                <a:gd name="T41" fmla="*/ 78 h 161"/>
                <a:gd name="T42" fmla="*/ 54 w 148"/>
                <a:gd name="T43" fmla="*/ 86 h 161"/>
                <a:gd name="T44" fmla="*/ 56 w 148"/>
                <a:gd name="T45" fmla="*/ 98 h 161"/>
                <a:gd name="T46" fmla="*/ 8 w 148"/>
                <a:gd name="T47" fmla="*/ 112 h 161"/>
                <a:gd name="T48" fmla="*/ 0 w 148"/>
                <a:gd name="T49" fmla="*/ 126 h 161"/>
                <a:gd name="T50" fmla="*/ 2 w 148"/>
                <a:gd name="T51" fmla="*/ 144 h 161"/>
                <a:gd name="T52" fmla="*/ 12 w 148"/>
                <a:gd name="T53" fmla="*/ 155 h 161"/>
                <a:gd name="T54" fmla="*/ 136 w 148"/>
                <a:gd name="T55" fmla="*/ 155 h 161"/>
                <a:gd name="T56" fmla="*/ 146 w 148"/>
                <a:gd name="T57" fmla="*/ 144 h 161"/>
                <a:gd name="T58" fmla="*/ 148 w 148"/>
                <a:gd name="T59" fmla="*/ 126 h 161"/>
                <a:gd name="T60" fmla="*/ 140 w 148"/>
                <a:gd name="T61" fmla="*/ 1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161">
                  <a:moveTo>
                    <a:pt x="140" y="112"/>
                  </a:moveTo>
                  <a:cubicBezTo>
                    <a:pt x="125" y="105"/>
                    <a:pt x="109" y="100"/>
                    <a:pt x="92" y="98"/>
                  </a:cubicBezTo>
                  <a:cubicBezTo>
                    <a:pt x="93" y="94"/>
                    <a:pt x="93" y="90"/>
                    <a:pt x="94" y="86"/>
                  </a:cubicBezTo>
                  <a:cubicBezTo>
                    <a:pt x="98" y="84"/>
                    <a:pt x="100" y="81"/>
                    <a:pt x="100" y="78"/>
                  </a:cubicBezTo>
                  <a:cubicBezTo>
                    <a:pt x="101" y="74"/>
                    <a:pt x="101" y="71"/>
                    <a:pt x="102" y="67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5" y="68"/>
                    <a:pt x="107" y="67"/>
                    <a:pt x="107" y="65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7"/>
                    <a:pt x="108" y="45"/>
                    <a:pt x="106" y="45"/>
                  </a:cubicBezTo>
                  <a:cubicBezTo>
                    <a:pt x="105" y="45"/>
                    <a:pt x="105" y="45"/>
                    <a:pt x="104" y="45"/>
                  </a:cubicBezTo>
                  <a:cubicBezTo>
                    <a:pt x="105" y="42"/>
                    <a:pt x="105" y="39"/>
                    <a:pt x="105" y="36"/>
                  </a:cubicBezTo>
                  <a:cubicBezTo>
                    <a:pt x="106" y="31"/>
                    <a:pt x="108" y="20"/>
                    <a:pt x="99" y="12"/>
                  </a:cubicBezTo>
                  <a:cubicBezTo>
                    <a:pt x="87" y="0"/>
                    <a:pt x="61" y="0"/>
                    <a:pt x="48" y="12"/>
                  </a:cubicBezTo>
                  <a:cubicBezTo>
                    <a:pt x="40" y="20"/>
                    <a:pt x="42" y="31"/>
                    <a:pt x="43" y="36"/>
                  </a:cubicBezTo>
                  <a:cubicBezTo>
                    <a:pt x="43" y="39"/>
                    <a:pt x="43" y="42"/>
                    <a:pt x="44" y="45"/>
                  </a:cubicBezTo>
                  <a:cubicBezTo>
                    <a:pt x="43" y="45"/>
                    <a:pt x="42" y="45"/>
                    <a:pt x="42" y="45"/>
                  </a:cubicBezTo>
                  <a:cubicBezTo>
                    <a:pt x="40" y="45"/>
                    <a:pt x="39" y="47"/>
                    <a:pt x="39" y="48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7"/>
                    <a:pt x="42" y="68"/>
                    <a:pt x="44" y="68"/>
                  </a:cubicBezTo>
                  <a:cubicBezTo>
                    <a:pt x="45" y="68"/>
                    <a:pt x="46" y="67"/>
                    <a:pt x="46" y="67"/>
                  </a:cubicBezTo>
                  <a:cubicBezTo>
                    <a:pt x="47" y="71"/>
                    <a:pt x="47" y="74"/>
                    <a:pt x="47" y="78"/>
                  </a:cubicBezTo>
                  <a:cubicBezTo>
                    <a:pt x="48" y="81"/>
                    <a:pt x="50" y="84"/>
                    <a:pt x="54" y="86"/>
                  </a:cubicBezTo>
                  <a:cubicBezTo>
                    <a:pt x="54" y="90"/>
                    <a:pt x="55" y="94"/>
                    <a:pt x="56" y="98"/>
                  </a:cubicBezTo>
                  <a:cubicBezTo>
                    <a:pt x="39" y="100"/>
                    <a:pt x="23" y="105"/>
                    <a:pt x="8" y="112"/>
                  </a:cubicBezTo>
                  <a:cubicBezTo>
                    <a:pt x="3" y="114"/>
                    <a:pt x="0" y="121"/>
                    <a:pt x="0" y="126"/>
                  </a:cubicBezTo>
                  <a:cubicBezTo>
                    <a:pt x="1" y="132"/>
                    <a:pt x="1" y="138"/>
                    <a:pt x="2" y="144"/>
                  </a:cubicBezTo>
                  <a:cubicBezTo>
                    <a:pt x="3" y="149"/>
                    <a:pt x="7" y="154"/>
                    <a:pt x="12" y="155"/>
                  </a:cubicBezTo>
                  <a:cubicBezTo>
                    <a:pt x="53" y="161"/>
                    <a:pt x="95" y="161"/>
                    <a:pt x="136" y="155"/>
                  </a:cubicBezTo>
                  <a:cubicBezTo>
                    <a:pt x="141" y="154"/>
                    <a:pt x="145" y="149"/>
                    <a:pt x="146" y="144"/>
                  </a:cubicBezTo>
                  <a:cubicBezTo>
                    <a:pt x="147" y="138"/>
                    <a:pt x="147" y="132"/>
                    <a:pt x="148" y="126"/>
                  </a:cubicBezTo>
                  <a:cubicBezTo>
                    <a:pt x="148" y="121"/>
                    <a:pt x="145" y="114"/>
                    <a:pt x="140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00">
              <a:extLst>
                <a:ext uri="{FF2B5EF4-FFF2-40B4-BE49-F238E27FC236}">
                  <a16:creationId xmlns:a16="http://schemas.microsoft.com/office/drawing/2014/main" id="{9B2E328D-C584-482E-BBCA-20EF58351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6" y="1900238"/>
              <a:ext cx="280988" cy="242888"/>
            </a:xfrm>
            <a:custGeom>
              <a:avLst/>
              <a:gdLst>
                <a:gd name="T0" fmla="*/ 104 w 110"/>
                <a:gd name="T1" fmla="*/ 79 h 95"/>
                <a:gd name="T2" fmla="*/ 64 w 110"/>
                <a:gd name="T3" fmla="*/ 55 h 95"/>
                <a:gd name="T4" fmla="*/ 64 w 110"/>
                <a:gd name="T5" fmla="*/ 9 h 95"/>
                <a:gd name="T6" fmla="*/ 55 w 110"/>
                <a:gd name="T7" fmla="*/ 0 h 95"/>
                <a:gd name="T8" fmla="*/ 46 w 110"/>
                <a:gd name="T9" fmla="*/ 9 h 95"/>
                <a:gd name="T10" fmla="*/ 46 w 110"/>
                <a:gd name="T11" fmla="*/ 55 h 95"/>
                <a:gd name="T12" fmla="*/ 6 w 110"/>
                <a:gd name="T13" fmla="*/ 79 h 95"/>
                <a:gd name="T14" fmla="*/ 2 w 110"/>
                <a:gd name="T15" fmla="*/ 91 h 95"/>
                <a:gd name="T16" fmla="*/ 10 w 110"/>
                <a:gd name="T17" fmla="*/ 95 h 95"/>
                <a:gd name="T18" fmla="*/ 15 w 110"/>
                <a:gd name="T19" fmla="*/ 94 h 95"/>
                <a:gd name="T20" fmla="*/ 55 w 110"/>
                <a:gd name="T21" fmla="*/ 71 h 95"/>
                <a:gd name="T22" fmla="*/ 95 w 110"/>
                <a:gd name="T23" fmla="*/ 94 h 95"/>
                <a:gd name="T24" fmla="*/ 100 w 110"/>
                <a:gd name="T25" fmla="*/ 95 h 95"/>
                <a:gd name="T26" fmla="*/ 108 w 110"/>
                <a:gd name="T27" fmla="*/ 91 h 95"/>
                <a:gd name="T28" fmla="*/ 104 w 110"/>
                <a:gd name="T2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95">
                  <a:moveTo>
                    <a:pt x="104" y="79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50" y="0"/>
                    <a:pt x="46" y="4"/>
                    <a:pt x="46" y="9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" y="81"/>
                    <a:pt x="0" y="87"/>
                    <a:pt x="2" y="91"/>
                  </a:cubicBezTo>
                  <a:cubicBezTo>
                    <a:pt x="4" y="94"/>
                    <a:pt x="7" y="95"/>
                    <a:pt x="10" y="95"/>
                  </a:cubicBezTo>
                  <a:cubicBezTo>
                    <a:pt x="12" y="95"/>
                    <a:pt x="13" y="95"/>
                    <a:pt x="15" y="9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95"/>
                    <a:pt x="98" y="95"/>
                    <a:pt x="100" y="95"/>
                  </a:cubicBezTo>
                  <a:cubicBezTo>
                    <a:pt x="103" y="95"/>
                    <a:pt x="106" y="94"/>
                    <a:pt x="108" y="91"/>
                  </a:cubicBezTo>
                  <a:cubicBezTo>
                    <a:pt x="110" y="87"/>
                    <a:pt x="109" y="81"/>
                    <a:pt x="104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27805EF7-E87F-4848-ADA5-F235E077931C}"/>
              </a:ext>
            </a:extLst>
          </p:cNvPr>
          <p:cNvSpPr/>
          <p:nvPr/>
        </p:nvSpPr>
        <p:spPr>
          <a:xfrm>
            <a:off x="7620999" y="169522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200" b="1">
                <a:solidFill>
                  <a:srgbClr val="DBEFF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监管方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BADE2D6-6F1B-42F2-857B-0115C8669085}"/>
              </a:ext>
            </a:extLst>
          </p:cNvPr>
          <p:cNvGrpSpPr/>
          <p:nvPr/>
        </p:nvGrpSpPr>
        <p:grpSpPr>
          <a:xfrm>
            <a:off x="9036692" y="1614179"/>
            <a:ext cx="322187" cy="372602"/>
            <a:chOff x="9278931" y="1786212"/>
            <a:chExt cx="614509" cy="782475"/>
          </a:xfrm>
          <a:solidFill>
            <a:srgbClr val="DBEFF9"/>
          </a:solidFill>
        </p:grpSpPr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C20C2C0F-8C98-4907-983E-BB9784BC2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8931" y="1786212"/>
              <a:ext cx="614509" cy="782475"/>
            </a:xfrm>
            <a:custGeom>
              <a:avLst/>
              <a:gdLst>
                <a:gd name="T0" fmla="*/ 139 w 279"/>
                <a:gd name="T1" fmla="*/ 0 h 356"/>
                <a:gd name="T2" fmla="*/ 0 w 279"/>
                <a:gd name="T3" fmla="*/ 140 h 356"/>
                <a:gd name="T4" fmla="*/ 139 w 279"/>
                <a:gd name="T5" fmla="*/ 356 h 356"/>
                <a:gd name="T6" fmla="*/ 279 w 279"/>
                <a:gd name="T7" fmla="*/ 140 h 356"/>
                <a:gd name="T8" fmla="*/ 139 w 279"/>
                <a:gd name="T9" fmla="*/ 0 h 356"/>
                <a:gd name="T10" fmla="*/ 139 w 279"/>
                <a:gd name="T11" fmla="*/ 249 h 356"/>
                <a:gd name="T12" fmla="*/ 23 w 279"/>
                <a:gd name="T13" fmla="*/ 137 h 356"/>
                <a:gd name="T14" fmla="*/ 139 w 279"/>
                <a:gd name="T15" fmla="*/ 24 h 356"/>
                <a:gd name="T16" fmla="*/ 255 w 279"/>
                <a:gd name="T17" fmla="*/ 137 h 356"/>
                <a:gd name="T18" fmla="*/ 139 w 279"/>
                <a:gd name="T19" fmla="*/ 2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356">
                  <a:moveTo>
                    <a:pt x="139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106" y="356"/>
                    <a:pt x="139" y="356"/>
                  </a:cubicBezTo>
                  <a:cubicBezTo>
                    <a:pt x="177" y="356"/>
                    <a:pt x="279" y="217"/>
                    <a:pt x="279" y="140"/>
                  </a:cubicBezTo>
                  <a:cubicBezTo>
                    <a:pt x="279" y="62"/>
                    <a:pt x="216" y="0"/>
                    <a:pt x="139" y="0"/>
                  </a:cubicBezTo>
                  <a:close/>
                  <a:moveTo>
                    <a:pt x="139" y="249"/>
                  </a:moveTo>
                  <a:cubicBezTo>
                    <a:pt x="75" y="249"/>
                    <a:pt x="23" y="199"/>
                    <a:pt x="23" y="137"/>
                  </a:cubicBezTo>
                  <a:cubicBezTo>
                    <a:pt x="23" y="75"/>
                    <a:pt x="75" y="24"/>
                    <a:pt x="139" y="24"/>
                  </a:cubicBezTo>
                  <a:cubicBezTo>
                    <a:pt x="203" y="24"/>
                    <a:pt x="255" y="75"/>
                    <a:pt x="255" y="137"/>
                  </a:cubicBezTo>
                  <a:cubicBezTo>
                    <a:pt x="255" y="199"/>
                    <a:pt x="203" y="249"/>
                    <a:pt x="139" y="2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5E2CDC2A-85DE-450C-9D50-1ED5C84E1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2316" y="1905017"/>
              <a:ext cx="325007" cy="350953"/>
            </a:xfrm>
            <a:custGeom>
              <a:avLst/>
              <a:gdLst>
                <a:gd name="T0" fmla="*/ 140 w 148"/>
                <a:gd name="T1" fmla="*/ 111 h 160"/>
                <a:gd name="T2" fmla="*/ 93 w 148"/>
                <a:gd name="T3" fmla="*/ 97 h 160"/>
                <a:gd name="T4" fmla="*/ 94 w 148"/>
                <a:gd name="T5" fmla="*/ 85 h 160"/>
                <a:gd name="T6" fmla="*/ 101 w 148"/>
                <a:gd name="T7" fmla="*/ 77 h 160"/>
                <a:gd name="T8" fmla="*/ 102 w 148"/>
                <a:gd name="T9" fmla="*/ 66 h 160"/>
                <a:gd name="T10" fmla="*/ 104 w 148"/>
                <a:gd name="T11" fmla="*/ 67 h 160"/>
                <a:gd name="T12" fmla="*/ 107 w 148"/>
                <a:gd name="T13" fmla="*/ 64 h 160"/>
                <a:gd name="T14" fmla="*/ 109 w 148"/>
                <a:gd name="T15" fmla="*/ 47 h 160"/>
                <a:gd name="T16" fmla="*/ 106 w 148"/>
                <a:gd name="T17" fmla="*/ 44 h 160"/>
                <a:gd name="T18" fmla="*/ 104 w 148"/>
                <a:gd name="T19" fmla="*/ 44 h 160"/>
                <a:gd name="T20" fmla="*/ 106 w 148"/>
                <a:gd name="T21" fmla="*/ 35 h 160"/>
                <a:gd name="T22" fmla="*/ 100 w 148"/>
                <a:gd name="T23" fmla="*/ 11 h 160"/>
                <a:gd name="T24" fmla="*/ 49 w 148"/>
                <a:gd name="T25" fmla="*/ 11 h 160"/>
                <a:gd name="T26" fmla="*/ 43 w 148"/>
                <a:gd name="T27" fmla="*/ 35 h 160"/>
                <a:gd name="T28" fmla="*/ 44 w 148"/>
                <a:gd name="T29" fmla="*/ 44 h 160"/>
                <a:gd name="T30" fmla="*/ 42 w 148"/>
                <a:gd name="T31" fmla="*/ 44 h 160"/>
                <a:gd name="T32" fmla="*/ 39 w 148"/>
                <a:gd name="T33" fmla="*/ 47 h 160"/>
                <a:gd name="T34" fmla="*/ 41 w 148"/>
                <a:gd name="T35" fmla="*/ 64 h 160"/>
                <a:gd name="T36" fmla="*/ 44 w 148"/>
                <a:gd name="T37" fmla="*/ 67 h 160"/>
                <a:gd name="T38" fmla="*/ 46 w 148"/>
                <a:gd name="T39" fmla="*/ 66 h 160"/>
                <a:gd name="T40" fmla="*/ 48 w 148"/>
                <a:gd name="T41" fmla="*/ 77 h 160"/>
                <a:gd name="T42" fmla="*/ 54 w 148"/>
                <a:gd name="T43" fmla="*/ 85 h 160"/>
                <a:gd name="T44" fmla="*/ 56 w 148"/>
                <a:gd name="T45" fmla="*/ 97 h 160"/>
                <a:gd name="T46" fmla="*/ 8 w 148"/>
                <a:gd name="T47" fmla="*/ 111 h 160"/>
                <a:gd name="T48" fmla="*/ 0 w 148"/>
                <a:gd name="T49" fmla="*/ 125 h 160"/>
                <a:gd name="T50" fmla="*/ 2 w 148"/>
                <a:gd name="T51" fmla="*/ 143 h 160"/>
                <a:gd name="T52" fmla="*/ 12 w 148"/>
                <a:gd name="T53" fmla="*/ 154 h 160"/>
                <a:gd name="T54" fmla="*/ 136 w 148"/>
                <a:gd name="T55" fmla="*/ 154 h 160"/>
                <a:gd name="T56" fmla="*/ 146 w 148"/>
                <a:gd name="T57" fmla="*/ 143 h 160"/>
                <a:gd name="T58" fmla="*/ 148 w 148"/>
                <a:gd name="T59" fmla="*/ 125 h 160"/>
                <a:gd name="T60" fmla="*/ 140 w 148"/>
                <a:gd name="T61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160">
                  <a:moveTo>
                    <a:pt x="140" y="111"/>
                  </a:moveTo>
                  <a:cubicBezTo>
                    <a:pt x="125" y="104"/>
                    <a:pt x="109" y="99"/>
                    <a:pt x="93" y="97"/>
                  </a:cubicBezTo>
                  <a:cubicBezTo>
                    <a:pt x="93" y="93"/>
                    <a:pt x="94" y="89"/>
                    <a:pt x="94" y="85"/>
                  </a:cubicBezTo>
                  <a:cubicBezTo>
                    <a:pt x="98" y="83"/>
                    <a:pt x="100" y="80"/>
                    <a:pt x="101" y="77"/>
                  </a:cubicBezTo>
                  <a:cubicBezTo>
                    <a:pt x="101" y="73"/>
                    <a:pt x="102" y="70"/>
                    <a:pt x="102" y="66"/>
                  </a:cubicBezTo>
                  <a:cubicBezTo>
                    <a:pt x="102" y="67"/>
                    <a:pt x="103" y="67"/>
                    <a:pt x="104" y="67"/>
                  </a:cubicBezTo>
                  <a:cubicBezTo>
                    <a:pt x="106" y="67"/>
                    <a:pt x="107" y="66"/>
                    <a:pt x="107" y="64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6"/>
                    <a:pt x="108" y="44"/>
                    <a:pt x="106" y="44"/>
                  </a:cubicBezTo>
                  <a:cubicBezTo>
                    <a:pt x="106" y="44"/>
                    <a:pt x="105" y="44"/>
                    <a:pt x="104" y="44"/>
                  </a:cubicBezTo>
                  <a:cubicBezTo>
                    <a:pt x="105" y="41"/>
                    <a:pt x="105" y="38"/>
                    <a:pt x="106" y="35"/>
                  </a:cubicBezTo>
                  <a:cubicBezTo>
                    <a:pt x="106" y="31"/>
                    <a:pt x="108" y="19"/>
                    <a:pt x="100" y="11"/>
                  </a:cubicBezTo>
                  <a:cubicBezTo>
                    <a:pt x="88" y="0"/>
                    <a:pt x="61" y="0"/>
                    <a:pt x="49" y="11"/>
                  </a:cubicBezTo>
                  <a:cubicBezTo>
                    <a:pt x="40" y="19"/>
                    <a:pt x="42" y="31"/>
                    <a:pt x="43" y="35"/>
                  </a:cubicBezTo>
                  <a:cubicBezTo>
                    <a:pt x="43" y="38"/>
                    <a:pt x="44" y="41"/>
                    <a:pt x="44" y="44"/>
                  </a:cubicBezTo>
                  <a:cubicBezTo>
                    <a:pt x="43" y="44"/>
                    <a:pt x="43" y="44"/>
                    <a:pt x="42" y="44"/>
                  </a:cubicBezTo>
                  <a:cubicBezTo>
                    <a:pt x="40" y="44"/>
                    <a:pt x="39" y="46"/>
                    <a:pt x="39" y="4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6"/>
                    <a:pt x="43" y="67"/>
                    <a:pt x="44" y="67"/>
                  </a:cubicBezTo>
                  <a:cubicBezTo>
                    <a:pt x="45" y="67"/>
                    <a:pt x="46" y="67"/>
                    <a:pt x="46" y="66"/>
                  </a:cubicBezTo>
                  <a:cubicBezTo>
                    <a:pt x="47" y="70"/>
                    <a:pt x="47" y="73"/>
                    <a:pt x="48" y="77"/>
                  </a:cubicBezTo>
                  <a:cubicBezTo>
                    <a:pt x="48" y="80"/>
                    <a:pt x="51" y="83"/>
                    <a:pt x="54" y="85"/>
                  </a:cubicBezTo>
                  <a:cubicBezTo>
                    <a:pt x="55" y="89"/>
                    <a:pt x="55" y="93"/>
                    <a:pt x="56" y="97"/>
                  </a:cubicBezTo>
                  <a:cubicBezTo>
                    <a:pt x="39" y="99"/>
                    <a:pt x="23" y="104"/>
                    <a:pt x="8" y="111"/>
                  </a:cubicBezTo>
                  <a:cubicBezTo>
                    <a:pt x="3" y="113"/>
                    <a:pt x="0" y="120"/>
                    <a:pt x="0" y="125"/>
                  </a:cubicBezTo>
                  <a:cubicBezTo>
                    <a:pt x="1" y="131"/>
                    <a:pt x="2" y="137"/>
                    <a:pt x="2" y="143"/>
                  </a:cubicBezTo>
                  <a:cubicBezTo>
                    <a:pt x="3" y="148"/>
                    <a:pt x="7" y="153"/>
                    <a:pt x="12" y="154"/>
                  </a:cubicBezTo>
                  <a:cubicBezTo>
                    <a:pt x="53" y="160"/>
                    <a:pt x="95" y="160"/>
                    <a:pt x="136" y="154"/>
                  </a:cubicBezTo>
                  <a:cubicBezTo>
                    <a:pt x="141" y="153"/>
                    <a:pt x="146" y="148"/>
                    <a:pt x="146" y="143"/>
                  </a:cubicBezTo>
                  <a:cubicBezTo>
                    <a:pt x="147" y="137"/>
                    <a:pt x="147" y="131"/>
                    <a:pt x="148" y="125"/>
                  </a:cubicBezTo>
                  <a:cubicBezTo>
                    <a:pt x="148" y="120"/>
                    <a:pt x="145" y="113"/>
                    <a:pt x="14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6E755356-3FD9-40E4-8645-A39C4DECB72A}"/>
              </a:ext>
            </a:extLst>
          </p:cNvPr>
          <p:cNvSpPr/>
          <p:nvPr/>
        </p:nvSpPr>
        <p:spPr>
          <a:xfrm>
            <a:off x="9395361" y="168094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172"/>
            <a:r>
              <a:rPr lang="zh-CN" altLang="en-US" sz="1200" b="1">
                <a:solidFill>
                  <a:srgbClr val="DBEFF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运营方</a:t>
            </a:r>
          </a:p>
        </p:txBody>
      </p:sp>
      <p:sp>
        <p:nvSpPr>
          <p:cNvPr id="67" name="security-camera_336652">
            <a:extLst>
              <a:ext uri="{FF2B5EF4-FFF2-40B4-BE49-F238E27FC236}">
                <a16:creationId xmlns:a16="http://schemas.microsoft.com/office/drawing/2014/main" id="{093171DC-00A6-419C-AD56-670ED700F1E9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051250" y="3571401"/>
            <a:ext cx="295198" cy="295198"/>
          </a:xfrm>
          <a:custGeom>
            <a:avLst/>
            <a:gdLst>
              <a:gd name="T0" fmla="*/ 245845 w 7015"/>
              <a:gd name="T1" fmla="*/ 211105 h 6962"/>
              <a:gd name="T2" fmla="*/ 211139 w 7015"/>
              <a:gd name="T3" fmla="*/ 158573 h 6962"/>
              <a:gd name="T4" fmla="*/ 282403 w 7015"/>
              <a:gd name="T5" fmla="*/ 50494 h 6962"/>
              <a:gd name="T6" fmla="*/ 275496 w 7015"/>
              <a:gd name="T7" fmla="*/ 28453 h 6962"/>
              <a:gd name="T8" fmla="*/ 246266 w 7015"/>
              <a:gd name="T9" fmla="*/ 3482 h 6962"/>
              <a:gd name="T10" fmla="*/ 6570 w 7015"/>
              <a:gd name="T11" fmla="*/ 178532 h 6962"/>
              <a:gd name="T12" fmla="*/ 22786 w 7015"/>
              <a:gd name="T13" fmla="*/ 196156 h 6962"/>
              <a:gd name="T14" fmla="*/ 19669 w 7015"/>
              <a:gd name="T15" fmla="*/ 227540 h 6962"/>
              <a:gd name="T16" fmla="*/ 83394 w 7015"/>
              <a:gd name="T17" fmla="*/ 252383 h 6962"/>
              <a:gd name="T18" fmla="*/ 118689 w 7015"/>
              <a:gd name="T19" fmla="*/ 215691 h 6962"/>
              <a:gd name="T20" fmla="*/ 170284 w 7015"/>
              <a:gd name="T21" fmla="*/ 237986 h 6962"/>
              <a:gd name="T22" fmla="*/ 212908 w 7015"/>
              <a:gd name="T23" fmla="*/ 279519 h 6962"/>
              <a:gd name="T24" fmla="*/ 270357 w 7015"/>
              <a:gd name="T25" fmla="*/ 288055 h 6962"/>
              <a:gd name="T26" fmla="*/ 290785 w 7015"/>
              <a:gd name="T27" fmla="*/ 194967 h 6962"/>
              <a:gd name="T28" fmla="*/ 248582 w 7015"/>
              <a:gd name="T29" fmla="*/ 30364 h 6962"/>
              <a:gd name="T30" fmla="*/ 250646 w 7015"/>
              <a:gd name="T31" fmla="*/ 59836 h 6962"/>
              <a:gd name="T32" fmla="*/ 227523 w 7015"/>
              <a:gd name="T33" fmla="*/ 74105 h 6962"/>
              <a:gd name="T34" fmla="*/ 62209 w 7015"/>
              <a:gd name="T35" fmla="*/ 176282 h 6962"/>
              <a:gd name="T36" fmla="*/ 27587 w 7015"/>
              <a:gd name="T37" fmla="*/ 166939 h 6962"/>
              <a:gd name="T38" fmla="*/ 70253 w 7015"/>
              <a:gd name="T39" fmla="*/ 229366 h 6962"/>
              <a:gd name="T40" fmla="*/ 44645 w 7015"/>
              <a:gd name="T41" fmla="*/ 206094 h 6962"/>
              <a:gd name="T42" fmla="*/ 64989 w 7015"/>
              <a:gd name="T43" fmla="*/ 204989 h 6962"/>
              <a:gd name="T44" fmla="*/ 70253 w 7015"/>
              <a:gd name="T45" fmla="*/ 229366 h 6962"/>
              <a:gd name="T46" fmla="*/ 101421 w 7015"/>
              <a:gd name="T47" fmla="*/ 196114 h 6962"/>
              <a:gd name="T48" fmla="*/ 85500 w 7015"/>
              <a:gd name="T49" fmla="*/ 190211 h 6962"/>
              <a:gd name="T50" fmla="*/ 182162 w 7015"/>
              <a:gd name="T51" fmla="*/ 130502 h 6962"/>
              <a:gd name="T52" fmla="*/ 263155 w 7015"/>
              <a:gd name="T53" fmla="*/ 80433 h 6962"/>
              <a:gd name="T54" fmla="*/ 261471 w 7015"/>
              <a:gd name="T55" fmla="*/ 99119 h 6962"/>
              <a:gd name="T56" fmla="*/ 138485 w 7015"/>
              <a:gd name="T57" fmla="*/ 175135 h 6962"/>
              <a:gd name="T58" fmla="*/ 106180 w 7015"/>
              <a:gd name="T59" fmla="*/ 195095 h 6962"/>
              <a:gd name="T60" fmla="*/ 190333 w 7015"/>
              <a:gd name="T61" fmla="*/ 171398 h 6962"/>
              <a:gd name="T62" fmla="*/ 180772 w 7015"/>
              <a:gd name="T63" fmla="*/ 210085 h 6962"/>
              <a:gd name="T64" fmla="*/ 212908 w 7015"/>
              <a:gd name="T65" fmla="*/ 255356 h 6962"/>
              <a:gd name="T66" fmla="*/ 195261 w 7015"/>
              <a:gd name="T67" fmla="*/ 233740 h 6962"/>
              <a:gd name="T68" fmla="*/ 210549 w 7015"/>
              <a:gd name="T69" fmla="*/ 219301 h 6962"/>
              <a:gd name="T70" fmla="*/ 211265 w 7015"/>
              <a:gd name="T71" fmla="*/ 219216 h 6962"/>
              <a:gd name="T72" fmla="*/ 212066 w 7015"/>
              <a:gd name="T73" fmla="*/ 219131 h 6962"/>
              <a:gd name="T74" fmla="*/ 216783 w 7015"/>
              <a:gd name="T75" fmla="*/ 219556 h 6962"/>
              <a:gd name="T76" fmla="*/ 230893 w 7015"/>
              <a:gd name="T77" fmla="*/ 237222 h 6962"/>
              <a:gd name="T78" fmla="*/ 266820 w 7015"/>
              <a:gd name="T79" fmla="*/ 250344 h 6962"/>
              <a:gd name="T80" fmla="*/ 254858 w 7015"/>
              <a:gd name="T81" fmla="*/ 237222 h 6962"/>
              <a:gd name="T82" fmla="*/ 266820 w 7015"/>
              <a:gd name="T83" fmla="*/ 224142 h 69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015" h="6962">
                <a:moveTo>
                  <a:pt x="6419" y="4390"/>
                </a:moveTo>
                <a:lnTo>
                  <a:pt x="5837" y="4971"/>
                </a:lnTo>
                <a:cubicBezTo>
                  <a:pt x="5743" y="4851"/>
                  <a:pt x="5622" y="4753"/>
                  <a:pt x="5483" y="4687"/>
                </a:cubicBezTo>
                <a:cubicBezTo>
                  <a:pt x="5277" y="4352"/>
                  <a:pt x="5128" y="4049"/>
                  <a:pt x="5013" y="3734"/>
                </a:cubicBezTo>
                <a:lnTo>
                  <a:pt x="6505" y="2819"/>
                </a:lnTo>
                <a:cubicBezTo>
                  <a:pt x="6982" y="2527"/>
                  <a:pt x="7015" y="1696"/>
                  <a:pt x="6705" y="1189"/>
                </a:cubicBezTo>
                <a:lnTo>
                  <a:pt x="6673" y="1136"/>
                </a:lnTo>
                <a:cubicBezTo>
                  <a:pt x="6673" y="977"/>
                  <a:pt x="6631" y="816"/>
                  <a:pt x="6541" y="670"/>
                </a:cubicBezTo>
                <a:lnTo>
                  <a:pt x="6238" y="176"/>
                </a:lnTo>
                <a:cubicBezTo>
                  <a:pt x="6156" y="42"/>
                  <a:pt x="5981" y="0"/>
                  <a:pt x="5847" y="82"/>
                </a:cubicBezTo>
                <a:lnTo>
                  <a:pt x="334" y="3460"/>
                </a:lnTo>
                <a:cubicBezTo>
                  <a:pt x="80" y="3616"/>
                  <a:pt x="0" y="3950"/>
                  <a:pt x="156" y="4204"/>
                </a:cubicBezTo>
                <a:lnTo>
                  <a:pt x="187" y="4256"/>
                </a:lnTo>
                <a:cubicBezTo>
                  <a:pt x="280" y="4407"/>
                  <a:pt x="402" y="4529"/>
                  <a:pt x="541" y="4619"/>
                </a:cubicBezTo>
                <a:lnTo>
                  <a:pt x="356" y="4984"/>
                </a:lnTo>
                <a:cubicBezTo>
                  <a:pt x="289" y="5119"/>
                  <a:pt x="337" y="5282"/>
                  <a:pt x="467" y="5358"/>
                </a:cubicBezTo>
                <a:lnTo>
                  <a:pt x="1605" y="6023"/>
                </a:lnTo>
                <a:cubicBezTo>
                  <a:pt x="1732" y="6097"/>
                  <a:pt x="1894" y="6062"/>
                  <a:pt x="1980" y="5943"/>
                </a:cubicBezTo>
                <a:lnTo>
                  <a:pt x="2528" y="5179"/>
                </a:lnTo>
                <a:cubicBezTo>
                  <a:pt x="2631" y="5166"/>
                  <a:pt x="2729" y="5133"/>
                  <a:pt x="2818" y="5079"/>
                </a:cubicBezTo>
                <a:lnTo>
                  <a:pt x="3390" y="4728"/>
                </a:lnTo>
                <a:cubicBezTo>
                  <a:pt x="3618" y="4977"/>
                  <a:pt x="3826" y="5255"/>
                  <a:pt x="4043" y="5604"/>
                </a:cubicBezTo>
                <a:cubicBezTo>
                  <a:pt x="4049" y="5613"/>
                  <a:pt x="4054" y="5621"/>
                  <a:pt x="4061" y="5629"/>
                </a:cubicBezTo>
                <a:cubicBezTo>
                  <a:pt x="4083" y="6159"/>
                  <a:pt x="4520" y="6582"/>
                  <a:pt x="5055" y="6582"/>
                </a:cubicBezTo>
                <a:cubicBezTo>
                  <a:pt x="5373" y="6582"/>
                  <a:pt x="5655" y="6433"/>
                  <a:pt x="5837" y="6202"/>
                </a:cubicBezTo>
                <a:lnTo>
                  <a:pt x="6419" y="6783"/>
                </a:lnTo>
                <a:cubicBezTo>
                  <a:pt x="6598" y="6962"/>
                  <a:pt x="6904" y="6835"/>
                  <a:pt x="6904" y="6582"/>
                </a:cubicBezTo>
                <a:lnTo>
                  <a:pt x="6904" y="4591"/>
                </a:lnTo>
                <a:cubicBezTo>
                  <a:pt x="6904" y="4337"/>
                  <a:pt x="6598" y="4211"/>
                  <a:pt x="6419" y="4390"/>
                </a:cubicBezTo>
                <a:close/>
                <a:moveTo>
                  <a:pt x="5902" y="715"/>
                </a:moveTo>
                <a:lnTo>
                  <a:pt x="6056" y="968"/>
                </a:lnTo>
                <a:cubicBezTo>
                  <a:pt x="6149" y="1119"/>
                  <a:pt x="6102" y="1316"/>
                  <a:pt x="5951" y="1409"/>
                </a:cubicBezTo>
                <a:lnTo>
                  <a:pt x="5950" y="1410"/>
                </a:lnTo>
                <a:lnTo>
                  <a:pt x="5402" y="1745"/>
                </a:lnTo>
                <a:lnTo>
                  <a:pt x="4026" y="2589"/>
                </a:lnTo>
                <a:lnTo>
                  <a:pt x="1477" y="4151"/>
                </a:lnTo>
                <a:cubicBezTo>
                  <a:pt x="1201" y="4320"/>
                  <a:pt x="841" y="4234"/>
                  <a:pt x="672" y="3958"/>
                </a:cubicBezTo>
                <a:lnTo>
                  <a:pt x="655" y="3931"/>
                </a:lnTo>
                <a:lnTo>
                  <a:pt x="5902" y="715"/>
                </a:lnTo>
                <a:close/>
                <a:moveTo>
                  <a:pt x="1668" y="5401"/>
                </a:moveTo>
                <a:lnTo>
                  <a:pt x="985" y="5002"/>
                </a:lnTo>
                <a:lnTo>
                  <a:pt x="1060" y="4853"/>
                </a:lnTo>
                <a:cubicBezTo>
                  <a:pt x="1207" y="4880"/>
                  <a:pt x="1348" y="4869"/>
                  <a:pt x="1477" y="4813"/>
                </a:cubicBezTo>
                <a:lnTo>
                  <a:pt x="1543" y="4827"/>
                </a:lnTo>
                <a:cubicBezTo>
                  <a:pt x="1654" y="4923"/>
                  <a:pt x="1779" y="5005"/>
                  <a:pt x="1909" y="5066"/>
                </a:cubicBezTo>
                <a:lnTo>
                  <a:pt x="1668" y="5401"/>
                </a:lnTo>
                <a:close/>
                <a:moveTo>
                  <a:pt x="2521" y="4594"/>
                </a:moveTo>
                <a:cubicBezTo>
                  <a:pt x="2492" y="4612"/>
                  <a:pt x="2453" y="4619"/>
                  <a:pt x="2408" y="4618"/>
                </a:cubicBezTo>
                <a:cubicBezTo>
                  <a:pt x="2403" y="4618"/>
                  <a:pt x="2399" y="4617"/>
                  <a:pt x="2394" y="4617"/>
                </a:cubicBezTo>
                <a:cubicBezTo>
                  <a:pt x="2286" y="4611"/>
                  <a:pt x="2153" y="4559"/>
                  <a:pt x="2030" y="4479"/>
                </a:cubicBezTo>
                <a:lnTo>
                  <a:pt x="2659" y="4094"/>
                </a:lnTo>
                <a:lnTo>
                  <a:pt x="4325" y="3073"/>
                </a:lnTo>
                <a:lnTo>
                  <a:pt x="6248" y="1895"/>
                </a:lnTo>
                <a:cubicBezTo>
                  <a:pt x="6248" y="1895"/>
                  <a:pt x="6248" y="1895"/>
                  <a:pt x="6248" y="1894"/>
                </a:cubicBezTo>
                <a:lnTo>
                  <a:pt x="6330" y="1844"/>
                </a:lnTo>
                <a:cubicBezTo>
                  <a:pt x="6352" y="2061"/>
                  <a:pt x="6307" y="2273"/>
                  <a:pt x="6208" y="2334"/>
                </a:cubicBezTo>
                <a:lnTo>
                  <a:pt x="3310" y="4110"/>
                </a:lnTo>
                <a:lnTo>
                  <a:pt x="3288" y="4124"/>
                </a:lnTo>
                <a:cubicBezTo>
                  <a:pt x="3288" y="4124"/>
                  <a:pt x="3287" y="4124"/>
                  <a:pt x="3287" y="4124"/>
                </a:cubicBezTo>
                <a:lnTo>
                  <a:pt x="2521" y="4594"/>
                </a:lnTo>
                <a:close/>
                <a:moveTo>
                  <a:pt x="3883" y="4426"/>
                </a:moveTo>
                <a:lnTo>
                  <a:pt x="4519" y="4036"/>
                </a:lnTo>
                <a:cubicBezTo>
                  <a:pt x="4596" y="4233"/>
                  <a:pt x="4685" y="4428"/>
                  <a:pt x="4791" y="4626"/>
                </a:cubicBezTo>
                <a:cubicBezTo>
                  <a:pt x="4593" y="4681"/>
                  <a:pt x="4420" y="4794"/>
                  <a:pt x="4292" y="4947"/>
                </a:cubicBezTo>
                <a:cubicBezTo>
                  <a:pt x="4159" y="4757"/>
                  <a:pt x="4025" y="4586"/>
                  <a:pt x="3883" y="4426"/>
                </a:cubicBezTo>
                <a:close/>
                <a:moveTo>
                  <a:pt x="5055" y="6013"/>
                </a:moveTo>
                <a:cubicBezTo>
                  <a:pt x="4819" y="6013"/>
                  <a:pt x="4629" y="5822"/>
                  <a:pt x="4629" y="5586"/>
                </a:cubicBezTo>
                <a:cubicBezTo>
                  <a:pt x="4629" y="5558"/>
                  <a:pt x="4631" y="5531"/>
                  <a:pt x="4636" y="5504"/>
                </a:cubicBezTo>
                <a:cubicBezTo>
                  <a:pt x="4640" y="5495"/>
                  <a:pt x="4644" y="5485"/>
                  <a:pt x="4646" y="5475"/>
                </a:cubicBezTo>
                <a:cubicBezTo>
                  <a:pt x="4692" y="5308"/>
                  <a:pt x="4831" y="5186"/>
                  <a:pt x="4999" y="5164"/>
                </a:cubicBezTo>
                <a:cubicBezTo>
                  <a:pt x="5001" y="5163"/>
                  <a:pt x="5003" y="5163"/>
                  <a:pt x="5005" y="5163"/>
                </a:cubicBezTo>
                <a:cubicBezTo>
                  <a:pt x="5009" y="5162"/>
                  <a:pt x="5012" y="5162"/>
                  <a:pt x="5016" y="5162"/>
                </a:cubicBezTo>
                <a:cubicBezTo>
                  <a:pt x="5020" y="5161"/>
                  <a:pt x="5023" y="5161"/>
                  <a:pt x="5027" y="5161"/>
                </a:cubicBezTo>
                <a:cubicBezTo>
                  <a:pt x="5030" y="5161"/>
                  <a:pt x="5033" y="5160"/>
                  <a:pt x="5035" y="5160"/>
                </a:cubicBezTo>
                <a:cubicBezTo>
                  <a:pt x="5042" y="5160"/>
                  <a:pt x="5049" y="5160"/>
                  <a:pt x="5055" y="5160"/>
                </a:cubicBezTo>
                <a:cubicBezTo>
                  <a:pt x="5084" y="5160"/>
                  <a:pt x="5114" y="5163"/>
                  <a:pt x="5147" y="5170"/>
                </a:cubicBezTo>
                <a:cubicBezTo>
                  <a:pt x="5151" y="5171"/>
                  <a:pt x="5154" y="5172"/>
                  <a:pt x="5157" y="5172"/>
                </a:cubicBezTo>
                <a:cubicBezTo>
                  <a:pt x="5344" y="5218"/>
                  <a:pt x="5482" y="5386"/>
                  <a:pt x="5482" y="5586"/>
                </a:cubicBezTo>
                <a:cubicBezTo>
                  <a:pt x="5482" y="5822"/>
                  <a:pt x="5291" y="6013"/>
                  <a:pt x="5055" y="6013"/>
                </a:cubicBezTo>
                <a:close/>
                <a:moveTo>
                  <a:pt x="6335" y="5895"/>
                </a:moveTo>
                <a:lnTo>
                  <a:pt x="6050" y="5610"/>
                </a:lnTo>
                <a:cubicBezTo>
                  <a:pt x="6050" y="5602"/>
                  <a:pt x="6051" y="5594"/>
                  <a:pt x="6051" y="5586"/>
                </a:cubicBezTo>
                <a:cubicBezTo>
                  <a:pt x="6051" y="5578"/>
                  <a:pt x="6050" y="5571"/>
                  <a:pt x="6050" y="5563"/>
                </a:cubicBezTo>
                <a:lnTo>
                  <a:pt x="6335" y="5278"/>
                </a:lnTo>
                <a:lnTo>
                  <a:pt x="6335" y="5895"/>
                </a:lnTo>
                <a:close/>
              </a:path>
            </a:pathLst>
          </a:custGeom>
          <a:solidFill>
            <a:srgbClr val="FE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172"/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heater-doors_93927">
            <a:extLst>
              <a:ext uri="{FF2B5EF4-FFF2-40B4-BE49-F238E27FC236}">
                <a16:creationId xmlns:a16="http://schemas.microsoft.com/office/drawing/2014/main" id="{E7C1ED3B-36F9-4C12-99CB-078974005A5D}"/>
              </a:ext>
            </a:extLst>
          </p:cNvPr>
          <p:cNvSpPr>
            <a:spLocks noChangeAspect="1"/>
          </p:cNvSpPr>
          <p:nvPr/>
        </p:nvSpPr>
        <p:spPr>
          <a:xfrm>
            <a:off x="2178261" y="3561594"/>
            <a:ext cx="280653" cy="265414"/>
          </a:xfrm>
          <a:custGeom>
            <a:avLst/>
            <a:gdLst>
              <a:gd name="connsiteX0" fmla="*/ 418836 w 606792"/>
              <a:gd name="connsiteY0" fmla="*/ 510851 h 572356"/>
              <a:gd name="connsiteX1" fmla="*/ 418836 w 606792"/>
              <a:gd name="connsiteY1" fmla="*/ 551400 h 572356"/>
              <a:gd name="connsiteX2" fmla="*/ 476644 w 606792"/>
              <a:gd name="connsiteY2" fmla="*/ 551400 h 572356"/>
              <a:gd name="connsiteX3" fmla="*/ 476644 w 606792"/>
              <a:gd name="connsiteY3" fmla="*/ 510851 h 572356"/>
              <a:gd name="connsiteX4" fmla="*/ 340150 w 606792"/>
              <a:gd name="connsiteY4" fmla="*/ 510851 h 572356"/>
              <a:gd name="connsiteX5" fmla="*/ 340150 w 606792"/>
              <a:gd name="connsiteY5" fmla="*/ 551400 h 572356"/>
              <a:gd name="connsiteX6" fmla="*/ 397853 w 606792"/>
              <a:gd name="connsiteY6" fmla="*/ 551400 h 572356"/>
              <a:gd name="connsiteX7" fmla="*/ 397853 w 606792"/>
              <a:gd name="connsiteY7" fmla="*/ 510851 h 572356"/>
              <a:gd name="connsiteX8" fmla="*/ 210033 w 606792"/>
              <a:gd name="connsiteY8" fmla="*/ 510851 h 572356"/>
              <a:gd name="connsiteX9" fmla="*/ 210033 w 606792"/>
              <a:gd name="connsiteY9" fmla="*/ 551400 h 572356"/>
              <a:gd name="connsiteX10" fmla="*/ 267841 w 606792"/>
              <a:gd name="connsiteY10" fmla="*/ 551400 h 572356"/>
              <a:gd name="connsiteX11" fmla="*/ 267841 w 606792"/>
              <a:gd name="connsiteY11" fmla="*/ 510851 h 572356"/>
              <a:gd name="connsiteX12" fmla="*/ 131347 w 606792"/>
              <a:gd name="connsiteY12" fmla="*/ 510851 h 572356"/>
              <a:gd name="connsiteX13" fmla="*/ 131347 w 606792"/>
              <a:gd name="connsiteY13" fmla="*/ 551400 h 572356"/>
              <a:gd name="connsiteX14" fmla="*/ 189050 w 606792"/>
              <a:gd name="connsiteY14" fmla="*/ 551400 h 572356"/>
              <a:gd name="connsiteX15" fmla="*/ 189050 w 606792"/>
              <a:gd name="connsiteY15" fmla="*/ 510851 h 572356"/>
              <a:gd name="connsiteX16" fmla="*/ 435652 w 606792"/>
              <a:gd name="connsiteY16" fmla="*/ 459522 h 572356"/>
              <a:gd name="connsiteX17" fmla="*/ 459894 w 606792"/>
              <a:gd name="connsiteY17" fmla="*/ 459522 h 572356"/>
              <a:gd name="connsiteX18" fmla="*/ 470389 w 606792"/>
              <a:gd name="connsiteY18" fmla="*/ 470001 h 572356"/>
              <a:gd name="connsiteX19" fmla="*/ 459894 w 606792"/>
              <a:gd name="connsiteY19" fmla="*/ 480480 h 572356"/>
              <a:gd name="connsiteX20" fmla="*/ 435652 w 606792"/>
              <a:gd name="connsiteY20" fmla="*/ 480480 h 572356"/>
              <a:gd name="connsiteX21" fmla="*/ 425157 w 606792"/>
              <a:gd name="connsiteY21" fmla="*/ 470001 h 572356"/>
              <a:gd name="connsiteX22" fmla="*/ 435652 w 606792"/>
              <a:gd name="connsiteY22" fmla="*/ 459522 h 572356"/>
              <a:gd name="connsiteX23" fmla="*/ 356838 w 606792"/>
              <a:gd name="connsiteY23" fmla="*/ 459522 h 572356"/>
              <a:gd name="connsiteX24" fmla="*/ 381206 w 606792"/>
              <a:gd name="connsiteY24" fmla="*/ 459522 h 572356"/>
              <a:gd name="connsiteX25" fmla="*/ 391709 w 606792"/>
              <a:gd name="connsiteY25" fmla="*/ 470001 h 572356"/>
              <a:gd name="connsiteX26" fmla="*/ 381206 w 606792"/>
              <a:gd name="connsiteY26" fmla="*/ 480480 h 572356"/>
              <a:gd name="connsiteX27" fmla="*/ 356838 w 606792"/>
              <a:gd name="connsiteY27" fmla="*/ 480480 h 572356"/>
              <a:gd name="connsiteX28" fmla="*/ 346335 w 606792"/>
              <a:gd name="connsiteY28" fmla="*/ 470001 h 572356"/>
              <a:gd name="connsiteX29" fmla="*/ 356838 w 606792"/>
              <a:gd name="connsiteY29" fmla="*/ 459522 h 572356"/>
              <a:gd name="connsiteX30" fmla="*/ 226849 w 606792"/>
              <a:gd name="connsiteY30" fmla="*/ 459522 h 572356"/>
              <a:gd name="connsiteX31" fmla="*/ 251091 w 606792"/>
              <a:gd name="connsiteY31" fmla="*/ 459522 h 572356"/>
              <a:gd name="connsiteX32" fmla="*/ 261586 w 606792"/>
              <a:gd name="connsiteY32" fmla="*/ 470001 h 572356"/>
              <a:gd name="connsiteX33" fmla="*/ 251091 w 606792"/>
              <a:gd name="connsiteY33" fmla="*/ 480480 h 572356"/>
              <a:gd name="connsiteX34" fmla="*/ 226849 w 606792"/>
              <a:gd name="connsiteY34" fmla="*/ 480480 h 572356"/>
              <a:gd name="connsiteX35" fmla="*/ 216354 w 606792"/>
              <a:gd name="connsiteY35" fmla="*/ 470001 h 572356"/>
              <a:gd name="connsiteX36" fmla="*/ 226849 w 606792"/>
              <a:gd name="connsiteY36" fmla="*/ 459522 h 572356"/>
              <a:gd name="connsiteX37" fmla="*/ 148035 w 606792"/>
              <a:gd name="connsiteY37" fmla="*/ 459522 h 572356"/>
              <a:gd name="connsiteX38" fmla="*/ 172403 w 606792"/>
              <a:gd name="connsiteY38" fmla="*/ 459522 h 572356"/>
              <a:gd name="connsiteX39" fmla="*/ 182906 w 606792"/>
              <a:gd name="connsiteY39" fmla="*/ 470001 h 572356"/>
              <a:gd name="connsiteX40" fmla="*/ 172403 w 606792"/>
              <a:gd name="connsiteY40" fmla="*/ 480480 h 572356"/>
              <a:gd name="connsiteX41" fmla="*/ 148035 w 606792"/>
              <a:gd name="connsiteY41" fmla="*/ 480480 h 572356"/>
              <a:gd name="connsiteX42" fmla="*/ 137532 w 606792"/>
              <a:gd name="connsiteY42" fmla="*/ 470001 h 572356"/>
              <a:gd name="connsiteX43" fmla="*/ 148035 w 606792"/>
              <a:gd name="connsiteY43" fmla="*/ 459522 h 572356"/>
              <a:gd name="connsiteX44" fmla="*/ 418836 w 606792"/>
              <a:gd name="connsiteY44" fmla="*/ 313450 h 572356"/>
              <a:gd name="connsiteX45" fmla="*/ 418836 w 606792"/>
              <a:gd name="connsiteY45" fmla="*/ 489896 h 572356"/>
              <a:gd name="connsiteX46" fmla="*/ 476644 w 606792"/>
              <a:gd name="connsiteY46" fmla="*/ 489896 h 572356"/>
              <a:gd name="connsiteX47" fmla="*/ 476644 w 606792"/>
              <a:gd name="connsiteY47" fmla="*/ 330109 h 572356"/>
              <a:gd name="connsiteX48" fmla="*/ 476644 w 606792"/>
              <a:gd name="connsiteY48" fmla="*/ 313450 h 572356"/>
              <a:gd name="connsiteX49" fmla="*/ 340150 w 606792"/>
              <a:gd name="connsiteY49" fmla="*/ 313450 h 572356"/>
              <a:gd name="connsiteX50" fmla="*/ 340150 w 606792"/>
              <a:gd name="connsiteY50" fmla="*/ 330109 h 572356"/>
              <a:gd name="connsiteX51" fmla="*/ 340150 w 606792"/>
              <a:gd name="connsiteY51" fmla="*/ 489896 h 572356"/>
              <a:gd name="connsiteX52" fmla="*/ 397853 w 606792"/>
              <a:gd name="connsiteY52" fmla="*/ 489896 h 572356"/>
              <a:gd name="connsiteX53" fmla="*/ 397853 w 606792"/>
              <a:gd name="connsiteY53" fmla="*/ 313450 h 572356"/>
              <a:gd name="connsiteX54" fmla="*/ 210033 w 606792"/>
              <a:gd name="connsiteY54" fmla="*/ 313450 h 572356"/>
              <a:gd name="connsiteX55" fmla="*/ 210033 w 606792"/>
              <a:gd name="connsiteY55" fmla="*/ 489896 h 572356"/>
              <a:gd name="connsiteX56" fmla="*/ 267841 w 606792"/>
              <a:gd name="connsiteY56" fmla="*/ 489896 h 572356"/>
              <a:gd name="connsiteX57" fmla="*/ 267841 w 606792"/>
              <a:gd name="connsiteY57" fmla="*/ 330109 h 572356"/>
              <a:gd name="connsiteX58" fmla="*/ 267841 w 606792"/>
              <a:gd name="connsiteY58" fmla="*/ 313450 h 572356"/>
              <a:gd name="connsiteX59" fmla="*/ 131347 w 606792"/>
              <a:gd name="connsiteY59" fmla="*/ 313450 h 572356"/>
              <a:gd name="connsiteX60" fmla="*/ 131347 w 606792"/>
              <a:gd name="connsiteY60" fmla="*/ 330109 h 572356"/>
              <a:gd name="connsiteX61" fmla="*/ 131347 w 606792"/>
              <a:gd name="connsiteY61" fmla="*/ 489896 h 572356"/>
              <a:gd name="connsiteX62" fmla="*/ 189050 w 606792"/>
              <a:gd name="connsiteY62" fmla="*/ 489896 h 572356"/>
              <a:gd name="connsiteX63" fmla="*/ 189050 w 606792"/>
              <a:gd name="connsiteY63" fmla="*/ 313450 h 572356"/>
              <a:gd name="connsiteX64" fmla="*/ 329658 w 606792"/>
              <a:gd name="connsiteY64" fmla="*/ 292494 h 572356"/>
              <a:gd name="connsiteX65" fmla="*/ 487136 w 606792"/>
              <a:gd name="connsiteY65" fmla="*/ 292494 h 572356"/>
              <a:gd name="connsiteX66" fmla="*/ 497627 w 606792"/>
              <a:gd name="connsiteY66" fmla="*/ 302972 h 572356"/>
              <a:gd name="connsiteX67" fmla="*/ 497627 w 606792"/>
              <a:gd name="connsiteY67" fmla="*/ 330109 h 572356"/>
              <a:gd name="connsiteX68" fmla="*/ 497627 w 606792"/>
              <a:gd name="connsiteY68" fmla="*/ 560935 h 572356"/>
              <a:gd name="connsiteX69" fmla="*/ 497627 w 606792"/>
              <a:gd name="connsiteY69" fmla="*/ 561878 h 572356"/>
              <a:gd name="connsiteX70" fmla="*/ 487136 w 606792"/>
              <a:gd name="connsiteY70" fmla="*/ 572356 h 572356"/>
              <a:gd name="connsiteX71" fmla="*/ 329658 w 606792"/>
              <a:gd name="connsiteY71" fmla="*/ 572356 h 572356"/>
              <a:gd name="connsiteX72" fmla="*/ 319167 w 606792"/>
              <a:gd name="connsiteY72" fmla="*/ 561878 h 572356"/>
              <a:gd name="connsiteX73" fmla="*/ 319167 w 606792"/>
              <a:gd name="connsiteY73" fmla="*/ 560935 h 572356"/>
              <a:gd name="connsiteX74" fmla="*/ 319167 w 606792"/>
              <a:gd name="connsiteY74" fmla="*/ 330109 h 572356"/>
              <a:gd name="connsiteX75" fmla="*/ 319167 w 606792"/>
              <a:gd name="connsiteY75" fmla="*/ 302972 h 572356"/>
              <a:gd name="connsiteX76" fmla="*/ 329658 w 606792"/>
              <a:gd name="connsiteY76" fmla="*/ 292494 h 572356"/>
              <a:gd name="connsiteX77" fmla="*/ 120855 w 606792"/>
              <a:gd name="connsiteY77" fmla="*/ 292494 h 572356"/>
              <a:gd name="connsiteX78" fmla="*/ 278333 w 606792"/>
              <a:gd name="connsiteY78" fmla="*/ 292494 h 572356"/>
              <a:gd name="connsiteX79" fmla="*/ 288824 w 606792"/>
              <a:gd name="connsiteY79" fmla="*/ 302972 h 572356"/>
              <a:gd name="connsiteX80" fmla="*/ 288824 w 606792"/>
              <a:gd name="connsiteY80" fmla="*/ 330109 h 572356"/>
              <a:gd name="connsiteX81" fmla="*/ 288824 w 606792"/>
              <a:gd name="connsiteY81" fmla="*/ 560935 h 572356"/>
              <a:gd name="connsiteX82" fmla="*/ 288824 w 606792"/>
              <a:gd name="connsiteY82" fmla="*/ 561878 h 572356"/>
              <a:gd name="connsiteX83" fmla="*/ 278333 w 606792"/>
              <a:gd name="connsiteY83" fmla="*/ 572356 h 572356"/>
              <a:gd name="connsiteX84" fmla="*/ 120855 w 606792"/>
              <a:gd name="connsiteY84" fmla="*/ 572356 h 572356"/>
              <a:gd name="connsiteX85" fmla="*/ 110364 w 606792"/>
              <a:gd name="connsiteY85" fmla="*/ 561878 h 572356"/>
              <a:gd name="connsiteX86" fmla="*/ 110364 w 606792"/>
              <a:gd name="connsiteY86" fmla="*/ 560935 h 572356"/>
              <a:gd name="connsiteX87" fmla="*/ 110364 w 606792"/>
              <a:gd name="connsiteY87" fmla="*/ 330109 h 572356"/>
              <a:gd name="connsiteX88" fmla="*/ 110364 w 606792"/>
              <a:gd name="connsiteY88" fmla="*/ 302972 h 572356"/>
              <a:gd name="connsiteX89" fmla="*/ 120855 w 606792"/>
              <a:gd name="connsiteY89" fmla="*/ 292494 h 572356"/>
              <a:gd name="connsiteX90" fmla="*/ 582755 w 606792"/>
              <a:gd name="connsiteY90" fmla="*/ 245779 h 572356"/>
              <a:gd name="connsiteX91" fmla="*/ 606687 w 606792"/>
              <a:gd name="connsiteY91" fmla="*/ 268718 h 572356"/>
              <a:gd name="connsiteX92" fmla="*/ 606792 w 606792"/>
              <a:gd name="connsiteY92" fmla="*/ 269766 h 572356"/>
              <a:gd name="connsiteX93" fmla="*/ 606792 w 606792"/>
              <a:gd name="connsiteY93" fmla="*/ 456527 h 572356"/>
              <a:gd name="connsiteX94" fmla="*/ 596295 w 606792"/>
              <a:gd name="connsiteY94" fmla="*/ 467002 h 572356"/>
              <a:gd name="connsiteX95" fmla="*/ 585799 w 606792"/>
              <a:gd name="connsiteY95" fmla="*/ 456527 h 572356"/>
              <a:gd name="connsiteX96" fmla="*/ 585799 w 606792"/>
              <a:gd name="connsiteY96" fmla="*/ 293543 h 572356"/>
              <a:gd name="connsiteX97" fmla="*/ 582755 w 606792"/>
              <a:gd name="connsiteY97" fmla="*/ 293753 h 572356"/>
              <a:gd name="connsiteX98" fmla="*/ 564911 w 606792"/>
              <a:gd name="connsiteY98" fmla="*/ 285792 h 572356"/>
              <a:gd name="connsiteX99" fmla="*/ 533946 w 606792"/>
              <a:gd name="connsiteY99" fmla="*/ 320882 h 572356"/>
              <a:gd name="connsiteX100" fmla="*/ 526073 w 606792"/>
              <a:gd name="connsiteY100" fmla="*/ 324443 h 572356"/>
              <a:gd name="connsiteX101" fmla="*/ 519145 w 606792"/>
              <a:gd name="connsiteY101" fmla="*/ 321824 h 572356"/>
              <a:gd name="connsiteX102" fmla="*/ 518201 w 606792"/>
              <a:gd name="connsiteY102" fmla="*/ 307055 h 572356"/>
              <a:gd name="connsiteX103" fmla="*/ 562391 w 606792"/>
              <a:gd name="connsiteY103" fmla="*/ 256987 h 572356"/>
              <a:gd name="connsiteX104" fmla="*/ 582755 w 606792"/>
              <a:gd name="connsiteY104" fmla="*/ 245779 h 572356"/>
              <a:gd name="connsiteX105" fmla="*/ 24019 w 606792"/>
              <a:gd name="connsiteY105" fmla="*/ 245779 h 572356"/>
              <a:gd name="connsiteX106" fmla="*/ 44367 w 606792"/>
              <a:gd name="connsiteY106" fmla="*/ 256987 h 572356"/>
              <a:gd name="connsiteX107" fmla="*/ 88524 w 606792"/>
              <a:gd name="connsiteY107" fmla="*/ 307055 h 572356"/>
              <a:gd name="connsiteX108" fmla="*/ 87580 w 606792"/>
              <a:gd name="connsiteY108" fmla="*/ 321824 h 572356"/>
              <a:gd name="connsiteX109" fmla="*/ 80658 w 606792"/>
              <a:gd name="connsiteY109" fmla="*/ 324443 h 572356"/>
              <a:gd name="connsiteX110" fmla="*/ 72791 w 606792"/>
              <a:gd name="connsiteY110" fmla="*/ 320882 h 572356"/>
              <a:gd name="connsiteX111" fmla="*/ 41850 w 606792"/>
              <a:gd name="connsiteY111" fmla="*/ 285792 h 572356"/>
              <a:gd name="connsiteX112" fmla="*/ 24019 w 606792"/>
              <a:gd name="connsiteY112" fmla="*/ 293753 h 572356"/>
              <a:gd name="connsiteX113" fmla="*/ 20977 w 606792"/>
              <a:gd name="connsiteY113" fmla="*/ 293543 h 572356"/>
              <a:gd name="connsiteX114" fmla="*/ 20977 w 606792"/>
              <a:gd name="connsiteY114" fmla="*/ 456527 h 572356"/>
              <a:gd name="connsiteX115" fmla="*/ 10489 w 606792"/>
              <a:gd name="connsiteY115" fmla="*/ 467002 h 572356"/>
              <a:gd name="connsiteX116" fmla="*/ 0 w 606792"/>
              <a:gd name="connsiteY116" fmla="*/ 456527 h 572356"/>
              <a:gd name="connsiteX117" fmla="*/ 0 w 606792"/>
              <a:gd name="connsiteY117" fmla="*/ 269766 h 572356"/>
              <a:gd name="connsiteX118" fmla="*/ 105 w 606792"/>
              <a:gd name="connsiteY118" fmla="*/ 268718 h 572356"/>
              <a:gd name="connsiteX119" fmla="*/ 24019 w 606792"/>
              <a:gd name="connsiteY119" fmla="*/ 245779 h 572356"/>
              <a:gd name="connsiteX120" fmla="*/ 135748 w 606792"/>
              <a:gd name="connsiteY120" fmla="*/ 178813 h 572356"/>
              <a:gd name="connsiteX121" fmla="*/ 472174 w 606792"/>
              <a:gd name="connsiteY121" fmla="*/ 178813 h 572356"/>
              <a:gd name="connsiteX122" fmla="*/ 482668 w 606792"/>
              <a:gd name="connsiteY122" fmla="*/ 189292 h 572356"/>
              <a:gd name="connsiteX123" fmla="*/ 472174 w 606792"/>
              <a:gd name="connsiteY123" fmla="*/ 199771 h 572356"/>
              <a:gd name="connsiteX124" fmla="*/ 135748 w 606792"/>
              <a:gd name="connsiteY124" fmla="*/ 199771 h 572356"/>
              <a:gd name="connsiteX125" fmla="*/ 125254 w 606792"/>
              <a:gd name="connsiteY125" fmla="*/ 189292 h 572356"/>
              <a:gd name="connsiteX126" fmla="*/ 135748 w 606792"/>
              <a:gd name="connsiteY126" fmla="*/ 178813 h 572356"/>
              <a:gd name="connsiteX127" fmla="*/ 87388 w 606792"/>
              <a:gd name="connsiteY127" fmla="*/ 155030 h 572356"/>
              <a:gd name="connsiteX128" fmla="*/ 87388 w 606792"/>
              <a:gd name="connsiteY128" fmla="*/ 224688 h 572356"/>
              <a:gd name="connsiteX129" fmla="*/ 520533 w 606792"/>
              <a:gd name="connsiteY129" fmla="*/ 224688 h 572356"/>
              <a:gd name="connsiteX130" fmla="*/ 520533 w 606792"/>
              <a:gd name="connsiteY130" fmla="*/ 155030 h 572356"/>
              <a:gd name="connsiteX131" fmla="*/ 303961 w 606792"/>
              <a:gd name="connsiteY131" fmla="*/ 112920 h 572356"/>
              <a:gd name="connsiteX132" fmla="*/ 225579 w 606792"/>
              <a:gd name="connsiteY132" fmla="*/ 134080 h 572356"/>
              <a:gd name="connsiteX133" fmla="*/ 382342 w 606792"/>
              <a:gd name="connsiteY133" fmla="*/ 134080 h 572356"/>
              <a:gd name="connsiteX134" fmla="*/ 303961 w 606792"/>
              <a:gd name="connsiteY134" fmla="*/ 112920 h 572356"/>
              <a:gd name="connsiteX135" fmla="*/ 303961 w 606792"/>
              <a:gd name="connsiteY135" fmla="*/ 65678 h 572356"/>
              <a:gd name="connsiteX136" fmla="*/ 149610 w 606792"/>
              <a:gd name="connsiteY136" fmla="*/ 134080 h 572356"/>
              <a:gd name="connsiteX137" fmla="*/ 201025 w 606792"/>
              <a:gd name="connsiteY137" fmla="*/ 134080 h 572356"/>
              <a:gd name="connsiteX138" fmla="*/ 303961 w 606792"/>
              <a:gd name="connsiteY138" fmla="*/ 91970 h 572356"/>
              <a:gd name="connsiteX139" fmla="*/ 406896 w 606792"/>
              <a:gd name="connsiteY139" fmla="*/ 134080 h 572356"/>
              <a:gd name="connsiteX140" fmla="*/ 458311 w 606792"/>
              <a:gd name="connsiteY140" fmla="*/ 134080 h 572356"/>
              <a:gd name="connsiteX141" fmla="*/ 303961 w 606792"/>
              <a:gd name="connsiteY141" fmla="*/ 65678 h 572356"/>
              <a:gd name="connsiteX142" fmla="*/ 303961 w 606792"/>
              <a:gd name="connsiteY142" fmla="*/ 20950 h 572356"/>
              <a:gd name="connsiteX143" fmla="*/ 148771 w 606792"/>
              <a:gd name="connsiteY143" fmla="*/ 58450 h 572356"/>
              <a:gd name="connsiteX144" fmla="*/ 88122 w 606792"/>
              <a:gd name="connsiteY144" fmla="*/ 134080 h 572356"/>
              <a:gd name="connsiteX145" fmla="*/ 128205 w 606792"/>
              <a:gd name="connsiteY145" fmla="*/ 134080 h 572356"/>
              <a:gd name="connsiteX146" fmla="*/ 303961 w 606792"/>
              <a:gd name="connsiteY146" fmla="*/ 44728 h 572356"/>
              <a:gd name="connsiteX147" fmla="*/ 479716 w 606792"/>
              <a:gd name="connsiteY147" fmla="*/ 134080 h 572356"/>
              <a:gd name="connsiteX148" fmla="*/ 519904 w 606792"/>
              <a:gd name="connsiteY148" fmla="*/ 134080 h 572356"/>
              <a:gd name="connsiteX149" fmla="*/ 459255 w 606792"/>
              <a:gd name="connsiteY149" fmla="*/ 58450 h 572356"/>
              <a:gd name="connsiteX150" fmla="*/ 303961 w 606792"/>
              <a:gd name="connsiteY150" fmla="*/ 20950 h 572356"/>
              <a:gd name="connsiteX151" fmla="*/ 303961 w 606792"/>
              <a:gd name="connsiteY151" fmla="*/ 0 h 572356"/>
              <a:gd name="connsiteX152" fmla="*/ 469853 w 606792"/>
              <a:gd name="connsiteY152" fmla="*/ 40433 h 572356"/>
              <a:gd name="connsiteX153" fmla="*/ 541519 w 606792"/>
              <a:gd name="connsiteY153" fmla="*/ 143402 h 572356"/>
              <a:gd name="connsiteX154" fmla="*/ 541519 w 606792"/>
              <a:gd name="connsiteY154" fmla="*/ 144031 h 572356"/>
              <a:gd name="connsiteX155" fmla="*/ 541519 w 606792"/>
              <a:gd name="connsiteY155" fmla="*/ 144555 h 572356"/>
              <a:gd name="connsiteX156" fmla="*/ 541519 w 606792"/>
              <a:gd name="connsiteY156" fmla="*/ 235163 h 572356"/>
              <a:gd name="connsiteX157" fmla="*/ 531026 w 606792"/>
              <a:gd name="connsiteY157" fmla="*/ 245638 h 572356"/>
              <a:gd name="connsiteX158" fmla="*/ 76895 w 606792"/>
              <a:gd name="connsiteY158" fmla="*/ 245638 h 572356"/>
              <a:gd name="connsiteX159" fmla="*/ 66402 w 606792"/>
              <a:gd name="connsiteY159" fmla="*/ 235163 h 572356"/>
              <a:gd name="connsiteX160" fmla="*/ 66402 w 606792"/>
              <a:gd name="connsiteY160" fmla="*/ 144555 h 572356"/>
              <a:gd name="connsiteX161" fmla="*/ 66507 w 606792"/>
              <a:gd name="connsiteY161" fmla="*/ 144031 h 572356"/>
              <a:gd name="connsiteX162" fmla="*/ 66402 w 606792"/>
              <a:gd name="connsiteY162" fmla="*/ 143402 h 572356"/>
              <a:gd name="connsiteX163" fmla="*/ 138173 w 606792"/>
              <a:gd name="connsiteY163" fmla="*/ 40433 h 572356"/>
              <a:gd name="connsiteX164" fmla="*/ 303961 w 606792"/>
              <a:gd name="connsiteY164" fmla="*/ 0 h 57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06792" h="572356">
                <a:moveTo>
                  <a:pt x="418836" y="510851"/>
                </a:moveTo>
                <a:lnTo>
                  <a:pt x="418836" y="551400"/>
                </a:lnTo>
                <a:lnTo>
                  <a:pt x="476644" y="551400"/>
                </a:lnTo>
                <a:lnTo>
                  <a:pt x="476644" y="510851"/>
                </a:lnTo>
                <a:close/>
                <a:moveTo>
                  <a:pt x="340150" y="510851"/>
                </a:moveTo>
                <a:lnTo>
                  <a:pt x="340150" y="551400"/>
                </a:lnTo>
                <a:lnTo>
                  <a:pt x="397853" y="551400"/>
                </a:lnTo>
                <a:lnTo>
                  <a:pt x="397853" y="510851"/>
                </a:lnTo>
                <a:close/>
                <a:moveTo>
                  <a:pt x="210033" y="510851"/>
                </a:moveTo>
                <a:lnTo>
                  <a:pt x="210033" y="551400"/>
                </a:lnTo>
                <a:lnTo>
                  <a:pt x="267841" y="551400"/>
                </a:lnTo>
                <a:lnTo>
                  <a:pt x="267841" y="510851"/>
                </a:lnTo>
                <a:close/>
                <a:moveTo>
                  <a:pt x="131347" y="510851"/>
                </a:moveTo>
                <a:lnTo>
                  <a:pt x="131347" y="551400"/>
                </a:lnTo>
                <a:lnTo>
                  <a:pt x="189050" y="551400"/>
                </a:lnTo>
                <a:lnTo>
                  <a:pt x="189050" y="510851"/>
                </a:lnTo>
                <a:close/>
                <a:moveTo>
                  <a:pt x="435652" y="459522"/>
                </a:moveTo>
                <a:lnTo>
                  <a:pt x="459894" y="459522"/>
                </a:lnTo>
                <a:cubicBezTo>
                  <a:pt x="465771" y="459522"/>
                  <a:pt x="470389" y="464133"/>
                  <a:pt x="470389" y="470001"/>
                </a:cubicBezTo>
                <a:cubicBezTo>
                  <a:pt x="470389" y="475764"/>
                  <a:pt x="465771" y="480480"/>
                  <a:pt x="459894" y="480480"/>
                </a:cubicBezTo>
                <a:lnTo>
                  <a:pt x="435652" y="480480"/>
                </a:lnTo>
                <a:cubicBezTo>
                  <a:pt x="429775" y="480480"/>
                  <a:pt x="425157" y="475764"/>
                  <a:pt x="425157" y="470001"/>
                </a:cubicBezTo>
                <a:cubicBezTo>
                  <a:pt x="425157" y="464133"/>
                  <a:pt x="429775" y="459522"/>
                  <a:pt x="435652" y="459522"/>
                </a:cubicBezTo>
                <a:close/>
                <a:moveTo>
                  <a:pt x="356838" y="459522"/>
                </a:moveTo>
                <a:lnTo>
                  <a:pt x="381206" y="459522"/>
                </a:lnTo>
                <a:cubicBezTo>
                  <a:pt x="386983" y="459522"/>
                  <a:pt x="391709" y="464133"/>
                  <a:pt x="391709" y="470001"/>
                </a:cubicBezTo>
                <a:cubicBezTo>
                  <a:pt x="391709" y="475764"/>
                  <a:pt x="386983" y="480480"/>
                  <a:pt x="381206" y="480480"/>
                </a:cubicBezTo>
                <a:lnTo>
                  <a:pt x="356838" y="480480"/>
                </a:lnTo>
                <a:cubicBezTo>
                  <a:pt x="351061" y="480480"/>
                  <a:pt x="346335" y="475764"/>
                  <a:pt x="346335" y="470001"/>
                </a:cubicBezTo>
                <a:cubicBezTo>
                  <a:pt x="346335" y="464133"/>
                  <a:pt x="351061" y="459522"/>
                  <a:pt x="356838" y="459522"/>
                </a:cubicBezTo>
                <a:close/>
                <a:moveTo>
                  <a:pt x="226849" y="459522"/>
                </a:moveTo>
                <a:lnTo>
                  <a:pt x="251091" y="459522"/>
                </a:lnTo>
                <a:cubicBezTo>
                  <a:pt x="256968" y="459522"/>
                  <a:pt x="261586" y="464133"/>
                  <a:pt x="261586" y="470001"/>
                </a:cubicBezTo>
                <a:cubicBezTo>
                  <a:pt x="261586" y="475764"/>
                  <a:pt x="256968" y="480480"/>
                  <a:pt x="251091" y="480480"/>
                </a:cubicBezTo>
                <a:lnTo>
                  <a:pt x="226849" y="480480"/>
                </a:lnTo>
                <a:cubicBezTo>
                  <a:pt x="220972" y="480480"/>
                  <a:pt x="216354" y="475764"/>
                  <a:pt x="216354" y="470001"/>
                </a:cubicBezTo>
                <a:cubicBezTo>
                  <a:pt x="216354" y="464133"/>
                  <a:pt x="220972" y="459522"/>
                  <a:pt x="226849" y="459522"/>
                </a:cubicBezTo>
                <a:close/>
                <a:moveTo>
                  <a:pt x="148035" y="459522"/>
                </a:moveTo>
                <a:lnTo>
                  <a:pt x="172403" y="459522"/>
                </a:lnTo>
                <a:cubicBezTo>
                  <a:pt x="178180" y="459522"/>
                  <a:pt x="182906" y="464133"/>
                  <a:pt x="182906" y="470001"/>
                </a:cubicBezTo>
                <a:cubicBezTo>
                  <a:pt x="182906" y="475764"/>
                  <a:pt x="178180" y="480480"/>
                  <a:pt x="172403" y="480480"/>
                </a:cubicBezTo>
                <a:lnTo>
                  <a:pt x="148035" y="480480"/>
                </a:lnTo>
                <a:cubicBezTo>
                  <a:pt x="142258" y="480480"/>
                  <a:pt x="137532" y="475764"/>
                  <a:pt x="137532" y="470001"/>
                </a:cubicBezTo>
                <a:cubicBezTo>
                  <a:pt x="137532" y="464133"/>
                  <a:pt x="142258" y="459522"/>
                  <a:pt x="148035" y="459522"/>
                </a:cubicBezTo>
                <a:close/>
                <a:moveTo>
                  <a:pt x="418836" y="313450"/>
                </a:moveTo>
                <a:lnTo>
                  <a:pt x="418836" y="489896"/>
                </a:lnTo>
                <a:lnTo>
                  <a:pt x="476644" y="489896"/>
                </a:lnTo>
                <a:lnTo>
                  <a:pt x="476644" y="330109"/>
                </a:lnTo>
                <a:lnTo>
                  <a:pt x="476644" y="313450"/>
                </a:lnTo>
                <a:close/>
                <a:moveTo>
                  <a:pt x="340150" y="313450"/>
                </a:moveTo>
                <a:lnTo>
                  <a:pt x="340150" y="330109"/>
                </a:lnTo>
                <a:lnTo>
                  <a:pt x="340150" y="489896"/>
                </a:lnTo>
                <a:lnTo>
                  <a:pt x="397853" y="489896"/>
                </a:lnTo>
                <a:lnTo>
                  <a:pt x="397853" y="313450"/>
                </a:lnTo>
                <a:close/>
                <a:moveTo>
                  <a:pt x="210033" y="313450"/>
                </a:moveTo>
                <a:lnTo>
                  <a:pt x="210033" y="489896"/>
                </a:lnTo>
                <a:lnTo>
                  <a:pt x="267841" y="489896"/>
                </a:lnTo>
                <a:lnTo>
                  <a:pt x="267841" y="330109"/>
                </a:lnTo>
                <a:lnTo>
                  <a:pt x="267841" y="313450"/>
                </a:lnTo>
                <a:close/>
                <a:moveTo>
                  <a:pt x="131347" y="313450"/>
                </a:moveTo>
                <a:lnTo>
                  <a:pt x="131347" y="330109"/>
                </a:lnTo>
                <a:lnTo>
                  <a:pt x="131347" y="489896"/>
                </a:lnTo>
                <a:lnTo>
                  <a:pt x="189050" y="489896"/>
                </a:lnTo>
                <a:lnTo>
                  <a:pt x="189050" y="313450"/>
                </a:lnTo>
                <a:close/>
                <a:moveTo>
                  <a:pt x="329658" y="292494"/>
                </a:moveTo>
                <a:lnTo>
                  <a:pt x="487136" y="292494"/>
                </a:lnTo>
                <a:cubicBezTo>
                  <a:pt x="492906" y="292494"/>
                  <a:pt x="497627" y="297104"/>
                  <a:pt x="497627" y="302972"/>
                </a:cubicBezTo>
                <a:lnTo>
                  <a:pt x="497627" y="330109"/>
                </a:lnTo>
                <a:lnTo>
                  <a:pt x="497627" y="560935"/>
                </a:lnTo>
                <a:lnTo>
                  <a:pt x="497627" y="561878"/>
                </a:lnTo>
                <a:cubicBezTo>
                  <a:pt x="497627" y="567641"/>
                  <a:pt x="492906" y="572356"/>
                  <a:pt x="487136" y="572356"/>
                </a:cubicBezTo>
                <a:lnTo>
                  <a:pt x="329658" y="572356"/>
                </a:lnTo>
                <a:cubicBezTo>
                  <a:pt x="323888" y="572356"/>
                  <a:pt x="319167" y="567641"/>
                  <a:pt x="319167" y="561878"/>
                </a:cubicBezTo>
                <a:lnTo>
                  <a:pt x="319167" y="560935"/>
                </a:lnTo>
                <a:lnTo>
                  <a:pt x="319167" y="330109"/>
                </a:lnTo>
                <a:lnTo>
                  <a:pt x="319167" y="302972"/>
                </a:lnTo>
                <a:cubicBezTo>
                  <a:pt x="319167" y="297104"/>
                  <a:pt x="323888" y="292494"/>
                  <a:pt x="329658" y="292494"/>
                </a:cubicBezTo>
                <a:close/>
                <a:moveTo>
                  <a:pt x="120855" y="292494"/>
                </a:moveTo>
                <a:lnTo>
                  <a:pt x="278333" y="292494"/>
                </a:lnTo>
                <a:cubicBezTo>
                  <a:pt x="284103" y="292494"/>
                  <a:pt x="288824" y="297104"/>
                  <a:pt x="288824" y="302972"/>
                </a:cubicBezTo>
                <a:lnTo>
                  <a:pt x="288824" y="330109"/>
                </a:lnTo>
                <a:lnTo>
                  <a:pt x="288824" y="560935"/>
                </a:lnTo>
                <a:lnTo>
                  <a:pt x="288824" y="561878"/>
                </a:lnTo>
                <a:cubicBezTo>
                  <a:pt x="288824" y="567641"/>
                  <a:pt x="284103" y="572356"/>
                  <a:pt x="278333" y="572356"/>
                </a:cubicBezTo>
                <a:lnTo>
                  <a:pt x="120855" y="572356"/>
                </a:lnTo>
                <a:cubicBezTo>
                  <a:pt x="115085" y="572356"/>
                  <a:pt x="110364" y="567641"/>
                  <a:pt x="110364" y="561878"/>
                </a:cubicBezTo>
                <a:lnTo>
                  <a:pt x="110364" y="560935"/>
                </a:lnTo>
                <a:lnTo>
                  <a:pt x="110364" y="330109"/>
                </a:lnTo>
                <a:lnTo>
                  <a:pt x="110364" y="302972"/>
                </a:lnTo>
                <a:cubicBezTo>
                  <a:pt x="110364" y="297104"/>
                  <a:pt x="115085" y="292494"/>
                  <a:pt x="120855" y="292494"/>
                </a:cubicBezTo>
                <a:close/>
                <a:moveTo>
                  <a:pt x="582755" y="245779"/>
                </a:moveTo>
                <a:cubicBezTo>
                  <a:pt x="595666" y="245779"/>
                  <a:pt x="606162" y="255939"/>
                  <a:pt x="606687" y="268718"/>
                </a:cubicBezTo>
                <a:cubicBezTo>
                  <a:pt x="606792" y="269033"/>
                  <a:pt x="606792" y="269347"/>
                  <a:pt x="606792" y="269766"/>
                </a:cubicBezTo>
                <a:lnTo>
                  <a:pt x="606792" y="456527"/>
                </a:lnTo>
                <a:cubicBezTo>
                  <a:pt x="606792" y="462288"/>
                  <a:pt x="602069" y="467002"/>
                  <a:pt x="596295" y="467002"/>
                </a:cubicBezTo>
                <a:cubicBezTo>
                  <a:pt x="590522" y="467002"/>
                  <a:pt x="585799" y="462288"/>
                  <a:pt x="585799" y="456527"/>
                </a:cubicBezTo>
                <a:lnTo>
                  <a:pt x="585799" y="293543"/>
                </a:lnTo>
                <a:cubicBezTo>
                  <a:pt x="584749" y="293648"/>
                  <a:pt x="583804" y="293753"/>
                  <a:pt x="582755" y="293753"/>
                </a:cubicBezTo>
                <a:cubicBezTo>
                  <a:pt x="575722" y="293753"/>
                  <a:pt x="569319" y="290715"/>
                  <a:pt x="564911" y="285792"/>
                </a:cubicBezTo>
                <a:lnTo>
                  <a:pt x="533946" y="320882"/>
                </a:lnTo>
                <a:cubicBezTo>
                  <a:pt x="531951" y="323291"/>
                  <a:pt x="529012" y="324443"/>
                  <a:pt x="526073" y="324443"/>
                </a:cubicBezTo>
                <a:cubicBezTo>
                  <a:pt x="523659" y="324443"/>
                  <a:pt x="521140" y="323605"/>
                  <a:pt x="519145" y="321824"/>
                </a:cubicBezTo>
                <a:cubicBezTo>
                  <a:pt x="514842" y="318054"/>
                  <a:pt x="514422" y="311350"/>
                  <a:pt x="518201" y="307055"/>
                </a:cubicBezTo>
                <a:lnTo>
                  <a:pt x="562391" y="256987"/>
                </a:lnTo>
                <a:cubicBezTo>
                  <a:pt x="566695" y="250283"/>
                  <a:pt x="574148" y="245779"/>
                  <a:pt x="582755" y="245779"/>
                </a:cubicBezTo>
                <a:close/>
                <a:moveTo>
                  <a:pt x="24019" y="245779"/>
                </a:moveTo>
                <a:cubicBezTo>
                  <a:pt x="32620" y="245779"/>
                  <a:pt x="40067" y="250283"/>
                  <a:pt x="44367" y="256987"/>
                </a:cubicBezTo>
                <a:lnTo>
                  <a:pt x="88524" y="307055"/>
                </a:lnTo>
                <a:cubicBezTo>
                  <a:pt x="92300" y="311350"/>
                  <a:pt x="91880" y="318054"/>
                  <a:pt x="87580" y="321824"/>
                </a:cubicBezTo>
                <a:cubicBezTo>
                  <a:pt x="85587" y="323605"/>
                  <a:pt x="83070" y="324443"/>
                  <a:pt x="80658" y="324443"/>
                </a:cubicBezTo>
                <a:cubicBezTo>
                  <a:pt x="77721" y="324443"/>
                  <a:pt x="74784" y="323291"/>
                  <a:pt x="72791" y="320882"/>
                </a:cubicBezTo>
                <a:lnTo>
                  <a:pt x="41850" y="285792"/>
                </a:lnTo>
                <a:cubicBezTo>
                  <a:pt x="37444" y="290715"/>
                  <a:pt x="31046" y="293753"/>
                  <a:pt x="24019" y="293753"/>
                </a:cubicBezTo>
                <a:cubicBezTo>
                  <a:pt x="22970" y="293753"/>
                  <a:pt x="22026" y="293648"/>
                  <a:pt x="20977" y="293543"/>
                </a:cubicBezTo>
                <a:lnTo>
                  <a:pt x="20977" y="456527"/>
                </a:lnTo>
                <a:cubicBezTo>
                  <a:pt x="20977" y="462288"/>
                  <a:pt x="16257" y="467002"/>
                  <a:pt x="10489" y="467002"/>
                </a:cubicBezTo>
                <a:cubicBezTo>
                  <a:pt x="4720" y="467002"/>
                  <a:pt x="0" y="462288"/>
                  <a:pt x="0" y="456527"/>
                </a:cubicBezTo>
                <a:lnTo>
                  <a:pt x="0" y="269766"/>
                </a:lnTo>
                <a:cubicBezTo>
                  <a:pt x="0" y="269347"/>
                  <a:pt x="0" y="269033"/>
                  <a:pt x="105" y="268718"/>
                </a:cubicBezTo>
                <a:cubicBezTo>
                  <a:pt x="629" y="255939"/>
                  <a:pt x="11118" y="245779"/>
                  <a:pt x="24019" y="245779"/>
                </a:cubicBezTo>
                <a:close/>
                <a:moveTo>
                  <a:pt x="135748" y="178813"/>
                </a:moveTo>
                <a:lnTo>
                  <a:pt x="472174" y="178813"/>
                </a:lnTo>
                <a:cubicBezTo>
                  <a:pt x="478051" y="178813"/>
                  <a:pt x="482668" y="183424"/>
                  <a:pt x="482668" y="189292"/>
                </a:cubicBezTo>
                <a:cubicBezTo>
                  <a:pt x="482668" y="195055"/>
                  <a:pt x="478051" y="199771"/>
                  <a:pt x="472174" y="199771"/>
                </a:cubicBezTo>
                <a:lnTo>
                  <a:pt x="135748" y="199771"/>
                </a:lnTo>
                <a:cubicBezTo>
                  <a:pt x="129976" y="199771"/>
                  <a:pt x="125254" y="195055"/>
                  <a:pt x="125254" y="189292"/>
                </a:cubicBezTo>
                <a:cubicBezTo>
                  <a:pt x="125254" y="183424"/>
                  <a:pt x="129976" y="178813"/>
                  <a:pt x="135748" y="178813"/>
                </a:cubicBezTo>
                <a:close/>
                <a:moveTo>
                  <a:pt x="87388" y="155030"/>
                </a:moveTo>
                <a:lnTo>
                  <a:pt x="87388" y="224688"/>
                </a:lnTo>
                <a:lnTo>
                  <a:pt x="520533" y="224688"/>
                </a:lnTo>
                <a:lnTo>
                  <a:pt x="520533" y="155030"/>
                </a:lnTo>
                <a:close/>
                <a:moveTo>
                  <a:pt x="303961" y="112920"/>
                </a:moveTo>
                <a:cubicBezTo>
                  <a:pt x="264927" y="112920"/>
                  <a:pt x="236701" y="123500"/>
                  <a:pt x="225579" y="134080"/>
                </a:cubicBezTo>
                <a:lnTo>
                  <a:pt x="382342" y="134080"/>
                </a:lnTo>
                <a:cubicBezTo>
                  <a:pt x="371325" y="123500"/>
                  <a:pt x="343099" y="112920"/>
                  <a:pt x="303961" y="112920"/>
                </a:cubicBezTo>
                <a:close/>
                <a:moveTo>
                  <a:pt x="303961" y="65678"/>
                </a:moveTo>
                <a:cubicBezTo>
                  <a:pt x="225999" y="65678"/>
                  <a:pt x="159264" y="96160"/>
                  <a:pt x="149610" y="134080"/>
                </a:cubicBezTo>
                <a:lnTo>
                  <a:pt x="201025" y="134080"/>
                </a:lnTo>
                <a:cubicBezTo>
                  <a:pt x="209525" y="109463"/>
                  <a:pt x="250972" y="91970"/>
                  <a:pt x="303961" y="91970"/>
                </a:cubicBezTo>
                <a:cubicBezTo>
                  <a:pt x="357054" y="91970"/>
                  <a:pt x="398501" y="109463"/>
                  <a:pt x="406896" y="134080"/>
                </a:cubicBezTo>
                <a:lnTo>
                  <a:pt x="458311" y="134080"/>
                </a:lnTo>
                <a:cubicBezTo>
                  <a:pt x="448762" y="96160"/>
                  <a:pt x="381923" y="65678"/>
                  <a:pt x="303961" y="65678"/>
                </a:cubicBezTo>
                <a:close/>
                <a:moveTo>
                  <a:pt x="303961" y="20950"/>
                </a:moveTo>
                <a:cubicBezTo>
                  <a:pt x="245200" y="20950"/>
                  <a:pt x="190008" y="34253"/>
                  <a:pt x="148771" y="58450"/>
                </a:cubicBezTo>
                <a:cubicBezTo>
                  <a:pt x="113095" y="79296"/>
                  <a:pt x="91900" y="105902"/>
                  <a:pt x="88122" y="134080"/>
                </a:cubicBezTo>
                <a:lnTo>
                  <a:pt x="128205" y="134080"/>
                </a:lnTo>
                <a:cubicBezTo>
                  <a:pt x="136389" y="83276"/>
                  <a:pt x="210679" y="44728"/>
                  <a:pt x="303961" y="44728"/>
                </a:cubicBezTo>
                <a:cubicBezTo>
                  <a:pt x="397347" y="44728"/>
                  <a:pt x="471532" y="83276"/>
                  <a:pt x="479716" y="134080"/>
                </a:cubicBezTo>
                <a:lnTo>
                  <a:pt x="519904" y="134080"/>
                </a:lnTo>
                <a:cubicBezTo>
                  <a:pt x="516021" y="105902"/>
                  <a:pt x="494826" y="79296"/>
                  <a:pt x="459255" y="58450"/>
                </a:cubicBezTo>
                <a:cubicBezTo>
                  <a:pt x="417913" y="34253"/>
                  <a:pt x="362825" y="20950"/>
                  <a:pt x="303961" y="20950"/>
                </a:cubicBezTo>
                <a:close/>
                <a:moveTo>
                  <a:pt x="303961" y="0"/>
                </a:moveTo>
                <a:cubicBezTo>
                  <a:pt x="366498" y="0"/>
                  <a:pt x="425363" y="14351"/>
                  <a:pt x="469853" y="40433"/>
                </a:cubicBezTo>
                <a:cubicBezTo>
                  <a:pt x="516126" y="67459"/>
                  <a:pt x="541519" y="104017"/>
                  <a:pt x="541519" y="143402"/>
                </a:cubicBezTo>
                <a:cubicBezTo>
                  <a:pt x="541519" y="143612"/>
                  <a:pt x="541519" y="143821"/>
                  <a:pt x="541519" y="144031"/>
                </a:cubicBezTo>
                <a:cubicBezTo>
                  <a:pt x="541519" y="144136"/>
                  <a:pt x="541519" y="144345"/>
                  <a:pt x="541519" y="144555"/>
                </a:cubicBezTo>
                <a:lnTo>
                  <a:pt x="541519" y="235163"/>
                </a:lnTo>
                <a:cubicBezTo>
                  <a:pt x="541519" y="241029"/>
                  <a:pt x="536797" y="245638"/>
                  <a:pt x="531026" y="245638"/>
                </a:cubicBezTo>
                <a:lnTo>
                  <a:pt x="76895" y="245638"/>
                </a:lnTo>
                <a:cubicBezTo>
                  <a:pt x="71124" y="245638"/>
                  <a:pt x="66402" y="241029"/>
                  <a:pt x="66402" y="235163"/>
                </a:cubicBezTo>
                <a:lnTo>
                  <a:pt x="66402" y="144555"/>
                </a:lnTo>
                <a:cubicBezTo>
                  <a:pt x="66402" y="144345"/>
                  <a:pt x="66507" y="144136"/>
                  <a:pt x="66507" y="144031"/>
                </a:cubicBezTo>
                <a:cubicBezTo>
                  <a:pt x="66507" y="143821"/>
                  <a:pt x="66402" y="143612"/>
                  <a:pt x="66402" y="143402"/>
                </a:cubicBezTo>
                <a:cubicBezTo>
                  <a:pt x="66402" y="104017"/>
                  <a:pt x="91900" y="67459"/>
                  <a:pt x="138173" y="40433"/>
                </a:cubicBezTo>
                <a:cubicBezTo>
                  <a:pt x="182558" y="14351"/>
                  <a:pt x="241528" y="0"/>
                  <a:pt x="303961" y="0"/>
                </a:cubicBezTo>
                <a:close/>
              </a:path>
            </a:pathLst>
          </a:custGeom>
          <a:solidFill>
            <a:srgbClr val="FEA805"/>
          </a:solidFill>
          <a:ln>
            <a:noFill/>
          </a:ln>
          <a:effectLst/>
        </p:spPr>
        <p:txBody>
          <a:bodyPr anchor="ctr"/>
          <a:lstStyle/>
          <a:p>
            <a:pPr algn="ctr" defTabSz="914172"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world-location_106118">
            <a:extLst>
              <a:ext uri="{FF2B5EF4-FFF2-40B4-BE49-F238E27FC236}">
                <a16:creationId xmlns:a16="http://schemas.microsoft.com/office/drawing/2014/main" id="{CE89A1C8-A633-4C61-BEE4-A94E8AF84B5C}"/>
              </a:ext>
            </a:extLst>
          </p:cNvPr>
          <p:cNvSpPr>
            <a:spLocks/>
          </p:cNvSpPr>
          <p:nvPr/>
        </p:nvSpPr>
        <p:spPr bwMode="auto">
          <a:xfrm>
            <a:off x="3646825" y="3523717"/>
            <a:ext cx="292277" cy="326851"/>
          </a:xfrm>
          <a:custGeom>
            <a:avLst/>
            <a:gdLst/>
            <a:ahLst/>
            <a:cxnLst/>
            <a:rect l="0" t="0" r="r" b="b"/>
            <a:pathLst>
              <a:path w="522043" h="607568">
                <a:moveTo>
                  <a:pt x="358425" y="489890"/>
                </a:moveTo>
                <a:cubicBezTo>
                  <a:pt x="355045" y="501857"/>
                  <a:pt x="351358" y="513364"/>
                  <a:pt x="347056" y="524104"/>
                </a:cubicBezTo>
                <a:cubicBezTo>
                  <a:pt x="342754" y="535151"/>
                  <a:pt x="337991" y="545277"/>
                  <a:pt x="332768" y="554329"/>
                </a:cubicBezTo>
                <a:cubicBezTo>
                  <a:pt x="369793" y="541441"/>
                  <a:pt x="402517" y="519041"/>
                  <a:pt x="427559" y="489890"/>
                </a:cubicBezTo>
                <a:lnTo>
                  <a:pt x="358425" y="489890"/>
                </a:lnTo>
                <a:close/>
                <a:moveTo>
                  <a:pt x="206636" y="489890"/>
                </a:moveTo>
                <a:cubicBezTo>
                  <a:pt x="208787" y="496488"/>
                  <a:pt x="210937" y="502931"/>
                  <a:pt x="213396" y="508915"/>
                </a:cubicBezTo>
                <a:cubicBezTo>
                  <a:pt x="227222" y="544357"/>
                  <a:pt x="245505" y="566296"/>
                  <a:pt x="261022" y="566296"/>
                </a:cubicBezTo>
                <a:cubicBezTo>
                  <a:pt x="276539" y="566296"/>
                  <a:pt x="294821" y="544357"/>
                  <a:pt x="308648" y="508915"/>
                </a:cubicBezTo>
                <a:cubicBezTo>
                  <a:pt x="311106" y="502931"/>
                  <a:pt x="313257" y="496488"/>
                  <a:pt x="315408" y="489890"/>
                </a:cubicBezTo>
                <a:lnTo>
                  <a:pt x="206636" y="489890"/>
                </a:lnTo>
                <a:close/>
                <a:moveTo>
                  <a:pt x="94484" y="489890"/>
                </a:moveTo>
                <a:cubicBezTo>
                  <a:pt x="119526" y="519041"/>
                  <a:pt x="152250" y="541441"/>
                  <a:pt x="189275" y="554329"/>
                </a:cubicBezTo>
                <a:cubicBezTo>
                  <a:pt x="184052" y="545277"/>
                  <a:pt x="179289" y="535151"/>
                  <a:pt x="174987" y="524104"/>
                </a:cubicBezTo>
                <a:cubicBezTo>
                  <a:pt x="170686" y="513364"/>
                  <a:pt x="166999" y="501857"/>
                  <a:pt x="163619" y="489890"/>
                </a:cubicBezTo>
                <a:lnTo>
                  <a:pt x="94484" y="489890"/>
                </a:lnTo>
                <a:close/>
                <a:moveTo>
                  <a:pt x="375939" y="367149"/>
                </a:moveTo>
                <a:cubicBezTo>
                  <a:pt x="375017" y="395533"/>
                  <a:pt x="372098" y="422996"/>
                  <a:pt x="367643" y="448619"/>
                </a:cubicBezTo>
                <a:lnTo>
                  <a:pt x="455674" y="448619"/>
                </a:lnTo>
                <a:cubicBezTo>
                  <a:pt x="468733" y="423917"/>
                  <a:pt x="477182" y="396300"/>
                  <a:pt x="479794" y="367149"/>
                </a:cubicBezTo>
                <a:lnTo>
                  <a:pt x="375939" y="367149"/>
                </a:lnTo>
                <a:close/>
                <a:moveTo>
                  <a:pt x="187432" y="367149"/>
                </a:moveTo>
                <a:cubicBezTo>
                  <a:pt x="188353" y="395840"/>
                  <a:pt x="191426" y="423303"/>
                  <a:pt x="196342" y="448619"/>
                </a:cubicBezTo>
                <a:lnTo>
                  <a:pt x="325701" y="448619"/>
                </a:lnTo>
                <a:cubicBezTo>
                  <a:pt x="330617" y="423303"/>
                  <a:pt x="333690" y="395840"/>
                  <a:pt x="334612" y="367149"/>
                </a:cubicBezTo>
                <a:lnTo>
                  <a:pt x="187432" y="367149"/>
                </a:lnTo>
                <a:close/>
                <a:moveTo>
                  <a:pt x="42249" y="367149"/>
                </a:moveTo>
                <a:cubicBezTo>
                  <a:pt x="44861" y="396300"/>
                  <a:pt x="53310" y="423917"/>
                  <a:pt x="66369" y="448619"/>
                </a:cubicBezTo>
                <a:lnTo>
                  <a:pt x="154401" y="448619"/>
                </a:lnTo>
                <a:cubicBezTo>
                  <a:pt x="149945" y="422996"/>
                  <a:pt x="147026" y="395533"/>
                  <a:pt x="146105" y="367149"/>
                </a:cubicBezTo>
                <a:lnTo>
                  <a:pt x="42249" y="367149"/>
                </a:lnTo>
                <a:close/>
                <a:moveTo>
                  <a:pt x="58687" y="260825"/>
                </a:moveTo>
                <a:cubicBezTo>
                  <a:pt x="49930" y="281077"/>
                  <a:pt x="44246" y="303017"/>
                  <a:pt x="42249" y="325878"/>
                </a:cubicBezTo>
                <a:lnTo>
                  <a:pt x="107850" y="325878"/>
                </a:lnTo>
                <a:cubicBezTo>
                  <a:pt x="92487" y="308694"/>
                  <a:pt x="74512" y="286294"/>
                  <a:pt x="58687" y="260825"/>
                </a:cubicBezTo>
                <a:close/>
                <a:moveTo>
                  <a:pt x="367643" y="244408"/>
                </a:moveTo>
                <a:cubicBezTo>
                  <a:pt x="372098" y="270030"/>
                  <a:pt x="375017" y="297494"/>
                  <a:pt x="375939" y="325878"/>
                </a:cubicBezTo>
                <a:lnTo>
                  <a:pt x="479794" y="325878"/>
                </a:lnTo>
                <a:cubicBezTo>
                  <a:pt x="477182" y="296727"/>
                  <a:pt x="468733" y="269110"/>
                  <a:pt x="455674" y="244408"/>
                </a:cubicBezTo>
                <a:lnTo>
                  <a:pt x="367643" y="244408"/>
                </a:lnTo>
                <a:close/>
                <a:moveTo>
                  <a:pt x="265323" y="244408"/>
                </a:moveTo>
                <a:cubicBezTo>
                  <a:pt x="247502" y="276781"/>
                  <a:pt x="225072" y="305165"/>
                  <a:pt x="206482" y="325878"/>
                </a:cubicBezTo>
                <a:lnTo>
                  <a:pt x="334612" y="325878"/>
                </a:lnTo>
                <a:cubicBezTo>
                  <a:pt x="333690" y="297187"/>
                  <a:pt x="330617" y="269570"/>
                  <a:pt x="325701" y="244408"/>
                </a:cubicBezTo>
                <a:lnTo>
                  <a:pt x="265323" y="244408"/>
                </a:lnTo>
                <a:close/>
                <a:moveTo>
                  <a:pt x="295128" y="156035"/>
                </a:moveTo>
                <a:cubicBezTo>
                  <a:pt x="293438" y="171991"/>
                  <a:pt x="289597" y="187794"/>
                  <a:pt x="284067" y="203137"/>
                </a:cubicBezTo>
                <a:lnTo>
                  <a:pt x="315408" y="203137"/>
                </a:lnTo>
                <a:cubicBezTo>
                  <a:pt x="313257" y="196539"/>
                  <a:pt x="311106" y="190095"/>
                  <a:pt x="308648" y="183958"/>
                </a:cubicBezTo>
                <a:cubicBezTo>
                  <a:pt x="304500" y="173372"/>
                  <a:pt x="299891" y="164013"/>
                  <a:pt x="295128" y="156035"/>
                </a:cubicBezTo>
                <a:close/>
                <a:moveTo>
                  <a:pt x="332768" y="138697"/>
                </a:moveTo>
                <a:cubicBezTo>
                  <a:pt x="337991" y="147750"/>
                  <a:pt x="342754" y="157722"/>
                  <a:pt x="347056" y="168922"/>
                </a:cubicBezTo>
                <a:cubicBezTo>
                  <a:pt x="351358" y="179662"/>
                  <a:pt x="355045" y="191016"/>
                  <a:pt x="358425" y="203137"/>
                </a:cubicBezTo>
                <a:lnTo>
                  <a:pt x="427559" y="203137"/>
                </a:lnTo>
                <a:cubicBezTo>
                  <a:pt x="402363" y="173986"/>
                  <a:pt x="369793" y="151585"/>
                  <a:pt x="332768" y="138697"/>
                </a:cubicBezTo>
                <a:close/>
                <a:moveTo>
                  <a:pt x="157185" y="123203"/>
                </a:moveTo>
                <a:cubicBezTo>
                  <a:pt x="148582" y="123203"/>
                  <a:pt x="141515" y="130261"/>
                  <a:pt x="141515" y="139161"/>
                </a:cubicBezTo>
                <a:cubicBezTo>
                  <a:pt x="141515" y="147907"/>
                  <a:pt x="148582" y="155119"/>
                  <a:pt x="157185" y="155119"/>
                </a:cubicBezTo>
                <a:cubicBezTo>
                  <a:pt x="165788" y="155119"/>
                  <a:pt x="172701" y="147907"/>
                  <a:pt x="172701" y="139161"/>
                </a:cubicBezTo>
                <a:cubicBezTo>
                  <a:pt x="172701" y="130261"/>
                  <a:pt x="165788" y="123203"/>
                  <a:pt x="157185" y="123203"/>
                </a:cubicBezTo>
                <a:close/>
                <a:moveTo>
                  <a:pt x="157185" y="81926"/>
                </a:moveTo>
                <a:cubicBezTo>
                  <a:pt x="188524" y="81926"/>
                  <a:pt x="214025" y="107551"/>
                  <a:pt x="214025" y="139161"/>
                </a:cubicBezTo>
                <a:cubicBezTo>
                  <a:pt x="214025" y="170617"/>
                  <a:pt x="188524" y="196242"/>
                  <a:pt x="157185" y="196242"/>
                </a:cubicBezTo>
                <a:cubicBezTo>
                  <a:pt x="125846" y="196242"/>
                  <a:pt x="100344" y="170617"/>
                  <a:pt x="100344" y="139161"/>
                </a:cubicBezTo>
                <a:cubicBezTo>
                  <a:pt x="100344" y="107551"/>
                  <a:pt x="125846" y="81926"/>
                  <a:pt x="157185" y="81926"/>
                </a:cubicBezTo>
                <a:close/>
                <a:moveTo>
                  <a:pt x="157166" y="41272"/>
                </a:moveTo>
                <a:cubicBezTo>
                  <a:pt x="103241" y="41272"/>
                  <a:pt x="59456" y="85152"/>
                  <a:pt x="59456" y="139158"/>
                </a:cubicBezTo>
                <a:cubicBezTo>
                  <a:pt x="59456" y="211882"/>
                  <a:pt x="127361" y="287981"/>
                  <a:pt x="157166" y="317899"/>
                </a:cubicBezTo>
                <a:cubicBezTo>
                  <a:pt x="186817" y="287981"/>
                  <a:pt x="254876" y="211728"/>
                  <a:pt x="254876" y="139158"/>
                </a:cubicBezTo>
                <a:cubicBezTo>
                  <a:pt x="254876" y="85152"/>
                  <a:pt x="210937" y="41272"/>
                  <a:pt x="157166" y="41272"/>
                </a:cubicBezTo>
                <a:close/>
                <a:moveTo>
                  <a:pt x="157166" y="0"/>
                </a:moveTo>
                <a:cubicBezTo>
                  <a:pt x="215239" y="0"/>
                  <a:pt x="265016" y="35902"/>
                  <a:pt x="285756" y="86686"/>
                </a:cubicBezTo>
                <a:cubicBezTo>
                  <a:pt x="418188" y="99113"/>
                  <a:pt x="522043" y="210961"/>
                  <a:pt x="522043" y="346437"/>
                </a:cubicBezTo>
                <a:cubicBezTo>
                  <a:pt x="522043" y="490504"/>
                  <a:pt x="404975" y="607568"/>
                  <a:pt x="261022" y="607568"/>
                </a:cubicBezTo>
                <a:cubicBezTo>
                  <a:pt x="117068" y="607568"/>
                  <a:pt x="0" y="490504"/>
                  <a:pt x="0" y="346437"/>
                </a:cubicBezTo>
                <a:cubicBezTo>
                  <a:pt x="0" y="298875"/>
                  <a:pt x="12751" y="254227"/>
                  <a:pt x="35182" y="215717"/>
                </a:cubicBezTo>
                <a:cubicBezTo>
                  <a:pt x="24888" y="191323"/>
                  <a:pt x="18129" y="165240"/>
                  <a:pt x="18129" y="139158"/>
                </a:cubicBezTo>
                <a:cubicBezTo>
                  <a:pt x="18129" y="62444"/>
                  <a:pt x="80503" y="0"/>
                  <a:pt x="157166" y="0"/>
                </a:cubicBezTo>
                <a:close/>
              </a:path>
            </a:pathLst>
          </a:custGeom>
          <a:solidFill>
            <a:srgbClr val="FE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172"/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oaster_13326">
            <a:extLst>
              <a:ext uri="{FF2B5EF4-FFF2-40B4-BE49-F238E27FC236}">
                <a16:creationId xmlns:a16="http://schemas.microsoft.com/office/drawing/2014/main" id="{D80BD974-B221-4090-94D0-95C94360DDC2}"/>
              </a:ext>
            </a:extLst>
          </p:cNvPr>
          <p:cNvSpPr>
            <a:spLocks/>
          </p:cNvSpPr>
          <p:nvPr/>
        </p:nvSpPr>
        <p:spPr bwMode="auto">
          <a:xfrm>
            <a:off x="5183348" y="3589559"/>
            <a:ext cx="273921" cy="260137"/>
          </a:xfrm>
          <a:custGeom>
            <a:avLst/>
            <a:gdLst>
              <a:gd name="T0" fmla="*/ 242970 w 572244"/>
              <a:gd name="T1" fmla="*/ 254251 h 473134"/>
              <a:gd name="T2" fmla="*/ 280178 w 572244"/>
              <a:gd name="T3" fmla="*/ 254251 h 473134"/>
              <a:gd name="T4" fmla="*/ 280178 w 572244"/>
              <a:gd name="T5" fmla="*/ 272855 h 473134"/>
              <a:gd name="T6" fmla="*/ 242970 w 572244"/>
              <a:gd name="T7" fmla="*/ 272855 h 473134"/>
              <a:gd name="T8" fmla="*/ 26075 w 572244"/>
              <a:gd name="T9" fmla="*/ 254251 h 473134"/>
              <a:gd name="T10" fmla="*/ 63283 w 572244"/>
              <a:gd name="T11" fmla="*/ 254251 h 473134"/>
              <a:gd name="T12" fmla="*/ 63283 w 572244"/>
              <a:gd name="T13" fmla="*/ 272855 h 473134"/>
              <a:gd name="T14" fmla="*/ 26075 w 572244"/>
              <a:gd name="T15" fmla="*/ 272855 h 473134"/>
              <a:gd name="T16" fmla="*/ 24669 w 572244"/>
              <a:gd name="T17" fmla="*/ 68363 h 473134"/>
              <a:gd name="T18" fmla="*/ 281604 w 572244"/>
              <a:gd name="T19" fmla="*/ 68363 h 473134"/>
              <a:gd name="T20" fmla="*/ 290913 w 572244"/>
              <a:gd name="T21" fmla="*/ 77193 h 473134"/>
              <a:gd name="T22" fmla="*/ 299757 w 572244"/>
              <a:gd name="T23" fmla="*/ 173394 h 473134"/>
              <a:gd name="T24" fmla="*/ 305343 w 572244"/>
              <a:gd name="T25" fmla="*/ 173394 h 473134"/>
              <a:gd name="T26" fmla="*/ 305343 w 572244"/>
              <a:gd name="T27" fmla="*/ 166887 h 473134"/>
              <a:gd name="T28" fmla="*/ 305343 w 572244"/>
              <a:gd name="T29" fmla="*/ 166423 h 473134"/>
              <a:gd name="T30" fmla="*/ 310928 w 572244"/>
              <a:gd name="T31" fmla="*/ 161311 h 473134"/>
              <a:gd name="T32" fmla="*/ 324427 w 572244"/>
              <a:gd name="T33" fmla="*/ 161311 h 473134"/>
              <a:gd name="T34" fmla="*/ 330012 w 572244"/>
              <a:gd name="T35" fmla="*/ 166887 h 473134"/>
              <a:gd name="T36" fmla="*/ 330012 w 572244"/>
              <a:gd name="T37" fmla="*/ 192913 h 473134"/>
              <a:gd name="T38" fmla="*/ 324427 w 572244"/>
              <a:gd name="T39" fmla="*/ 198489 h 473134"/>
              <a:gd name="T40" fmla="*/ 310928 w 572244"/>
              <a:gd name="T41" fmla="*/ 198489 h 473134"/>
              <a:gd name="T42" fmla="*/ 308136 w 572244"/>
              <a:gd name="T43" fmla="*/ 197560 h 473134"/>
              <a:gd name="T44" fmla="*/ 305343 w 572244"/>
              <a:gd name="T45" fmla="*/ 192913 h 473134"/>
              <a:gd name="T46" fmla="*/ 305343 w 572244"/>
              <a:gd name="T47" fmla="*/ 185942 h 473134"/>
              <a:gd name="T48" fmla="*/ 300688 w 572244"/>
              <a:gd name="T49" fmla="*/ 185942 h 473134"/>
              <a:gd name="T50" fmla="*/ 305808 w 572244"/>
              <a:gd name="T51" fmla="*/ 241245 h 473134"/>
              <a:gd name="T52" fmla="*/ 304412 w 572244"/>
              <a:gd name="T53" fmla="*/ 245893 h 473134"/>
              <a:gd name="T54" fmla="*/ 298361 w 572244"/>
              <a:gd name="T55" fmla="*/ 247751 h 473134"/>
              <a:gd name="T56" fmla="*/ 280208 w 572244"/>
              <a:gd name="T57" fmla="*/ 247751 h 473134"/>
              <a:gd name="T58" fmla="*/ 242971 w 572244"/>
              <a:gd name="T59" fmla="*/ 247751 h 473134"/>
              <a:gd name="T60" fmla="*/ 63303 w 572244"/>
              <a:gd name="T61" fmla="*/ 247751 h 473134"/>
              <a:gd name="T62" fmla="*/ 26066 w 572244"/>
              <a:gd name="T63" fmla="*/ 247751 h 473134"/>
              <a:gd name="T64" fmla="*/ 7447 w 572244"/>
              <a:gd name="T65" fmla="*/ 247751 h 473134"/>
              <a:gd name="T66" fmla="*/ 1396 w 572244"/>
              <a:gd name="T67" fmla="*/ 245893 h 473134"/>
              <a:gd name="T68" fmla="*/ 0 w 572244"/>
              <a:gd name="T69" fmla="*/ 241245 h 473134"/>
              <a:gd name="T70" fmla="*/ 14895 w 572244"/>
              <a:gd name="T71" fmla="*/ 76264 h 473134"/>
              <a:gd name="T72" fmla="*/ 24669 w 572244"/>
              <a:gd name="T73" fmla="*/ 68363 h 473134"/>
              <a:gd name="T74" fmla="*/ 82392 w 572244"/>
              <a:gd name="T75" fmla="*/ 0 h 473134"/>
              <a:gd name="T76" fmla="*/ 222948 w 572244"/>
              <a:gd name="T77" fmla="*/ 0 h 473134"/>
              <a:gd name="T78" fmla="*/ 251338 w 572244"/>
              <a:gd name="T79" fmla="*/ 18605 h 473134"/>
              <a:gd name="T80" fmla="*/ 249942 w 572244"/>
              <a:gd name="T81" fmla="*/ 24652 h 473134"/>
              <a:gd name="T82" fmla="*/ 246684 w 572244"/>
              <a:gd name="T83" fmla="*/ 29769 h 473134"/>
              <a:gd name="T84" fmla="*/ 249477 w 572244"/>
              <a:gd name="T85" fmla="*/ 36745 h 473134"/>
              <a:gd name="T86" fmla="*/ 249477 w 572244"/>
              <a:gd name="T87" fmla="*/ 61863 h 473134"/>
              <a:gd name="T88" fmla="*/ 56794 w 572244"/>
              <a:gd name="T89" fmla="*/ 61863 h 473134"/>
              <a:gd name="T90" fmla="*/ 56794 w 572244"/>
              <a:gd name="T91" fmla="*/ 36745 h 473134"/>
              <a:gd name="T92" fmla="*/ 59586 w 572244"/>
              <a:gd name="T93" fmla="*/ 30234 h 473134"/>
              <a:gd name="T94" fmla="*/ 55863 w 572244"/>
              <a:gd name="T95" fmla="*/ 25117 h 473134"/>
              <a:gd name="T96" fmla="*/ 54467 w 572244"/>
              <a:gd name="T97" fmla="*/ 18605 h 473134"/>
              <a:gd name="T98" fmla="*/ 82392 w 572244"/>
              <a:gd name="T99" fmla="*/ 0 h 4731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72244" h="473134">
                <a:moveTo>
                  <a:pt x="421313" y="440875"/>
                </a:moveTo>
                <a:lnTo>
                  <a:pt x="485831" y="440875"/>
                </a:lnTo>
                <a:lnTo>
                  <a:pt x="485831" y="473134"/>
                </a:lnTo>
                <a:lnTo>
                  <a:pt x="421313" y="473134"/>
                </a:lnTo>
                <a:lnTo>
                  <a:pt x="421313" y="440875"/>
                </a:lnTo>
                <a:close/>
                <a:moveTo>
                  <a:pt x="45215" y="440875"/>
                </a:moveTo>
                <a:lnTo>
                  <a:pt x="109733" y="440875"/>
                </a:lnTo>
                <a:lnTo>
                  <a:pt x="109733" y="473134"/>
                </a:lnTo>
                <a:lnTo>
                  <a:pt x="45215" y="473134"/>
                </a:lnTo>
                <a:lnTo>
                  <a:pt x="45215" y="440875"/>
                </a:lnTo>
                <a:close/>
                <a:moveTo>
                  <a:pt x="42777" y="118543"/>
                </a:moveTo>
                <a:lnTo>
                  <a:pt x="488304" y="118543"/>
                </a:lnTo>
                <a:cubicBezTo>
                  <a:pt x="496375" y="118543"/>
                  <a:pt x="503639" y="124990"/>
                  <a:pt x="504446" y="133854"/>
                </a:cubicBezTo>
                <a:lnTo>
                  <a:pt x="519782" y="300667"/>
                </a:lnTo>
                <a:lnTo>
                  <a:pt x="529467" y="300667"/>
                </a:lnTo>
                <a:lnTo>
                  <a:pt x="529467" y="289385"/>
                </a:lnTo>
                <a:cubicBezTo>
                  <a:pt x="529467" y="289385"/>
                  <a:pt x="529467" y="288579"/>
                  <a:pt x="529467" y="288579"/>
                </a:cubicBezTo>
                <a:cubicBezTo>
                  <a:pt x="529467" y="283744"/>
                  <a:pt x="533503" y="279715"/>
                  <a:pt x="539152" y="279715"/>
                </a:cubicBezTo>
                <a:lnTo>
                  <a:pt x="562559" y="279715"/>
                </a:lnTo>
                <a:cubicBezTo>
                  <a:pt x="567401" y="279715"/>
                  <a:pt x="572244" y="283744"/>
                  <a:pt x="572244" y="289385"/>
                </a:cubicBezTo>
                <a:lnTo>
                  <a:pt x="572244" y="334513"/>
                </a:lnTo>
                <a:cubicBezTo>
                  <a:pt x="572244" y="339348"/>
                  <a:pt x="567401" y="344183"/>
                  <a:pt x="562559" y="344183"/>
                </a:cubicBezTo>
                <a:lnTo>
                  <a:pt x="539152" y="344183"/>
                </a:lnTo>
                <a:cubicBezTo>
                  <a:pt x="537538" y="344183"/>
                  <a:pt x="535924" y="343377"/>
                  <a:pt x="534310" y="342571"/>
                </a:cubicBezTo>
                <a:cubicBezTo>
                  <a:pt x="531081" y="340960"/>
                  <a:pt x="529467" y="337736"/>
                  <a:pt x="529467" y="334513"/>
                </a:cubicBezTo>
                <a:lnTo>
                  <a:pt x="529467" y="322425"/>
                </a:lnTo>
                <a:lnTo>
                  <a:pt x="521396" y="322425"/>
                </a:lnTo>
                <a:lnTo>
                  <a:pt x="530274" y="418322"/>
                </a:lnTo>
                <a:cubicBezTo>
                  <a:pt x="530274" y="421545"/>
                  <a:pt x="530274" y="423963"/>
                  <a:pt x="527853" y="426381"/>
                </a:cubicBezTo>
                <a:cubicBezTo>
                  <a:pt x="526239" y="428798"/>
                  <a:pt x="522203" y="429604"/>
                  <a:pt x="517360" y="429604"/>
                </a:cubicBezTo>
                <a:lnTo>
                  <a:pt x="485883" y="429604"/>
                </a:lnTo>
                <a:lnTo>
                  <a:pt x="421314" y="429604"/>
                </a:lnTo>
                <a:lnTo>
                  <a:pt x="109768" y="429604"/>
                </a:lnTo>
                <a:lnTo>
                  <a:pt x="45198" y="429604"/>
                </a:lnTo>
                <a:lnTo>
                  <a:pt x="12914" y="429604"/>
                </a:lnTo>
                <a:cubicBezTo>
                  <a:pt x="8071" y="429604"/>
                  <a:pt x="4843" y="428798"/>
                  <a:pt x="2421" y="426381"/>
                </a:cubicBezTo>
                <a:cubicBezTo>
                  <a:pt x="807" y="423963"/>
                  <a:pt x="0" y="421545"/>
                  <a:pt x="0" y="418322"/>
                </a:cubicBezTo>
                <a:lnTo>
                  <a:pt x="25828" y="132243"/>
                </a:lnTo>
                <a:cubicBezTo>
                  <a:pt x="26635" y="124184"/>
                  <a:pt x="33899" y="118543"/>
                  <a:pt x="42777" y="118543"/>
                </a:cubicBezTo>
                <a:close/>
                <a:moveTo>
                  <a:pt x="142868" y="0"/>
                </a:moveTo>
                <a:lnTo>
                  <a:pt x="386594" y="0"/>
                </a:lnTo>
                <a:cubicBezTo>
                  <a:pt x="406770" y="0"/>
                  <a:pt x="435823" y="15324"/>
                  <a:pt x="435823" y="32262"/>
                </a:cubicBezTo>
                <a:cubicBezTo>
                  <a:pt x="435823" y="35488"/>
                  <a:pt x="435016" y="39521"/>
                  <a:pt x="433402" y="42747"/>
                </a:cubicBezTo>
                <a:cubicBezTo>
                  <a:pt x="431788" y="45973"/>
                  <a:pt x="430174" y="49199"/>
                  <a:pt x="427753" y="51619"/>
                </a:cubicBezTo>
                <a:cubicBezTo>
                  <a:pt x="430981" y="54845"/>
                  <a:pt x="432595" y="58878"/>
                  <a:pt x="432595" y="63717"/>
                </a:cubicBezTo>
                <a:lnTo>
                  <a:pt x="432595" y="107271"/>
                </a:lnTo>
                <a:lnTo>
                  <a:pt x="98481" y="107271"/>
                </a:lnTo>
                <a:lnTo>
                  <a:pt x="98481" y="63717"/>
                </a:lnTo>
                <a:cubicBezTo>
                  <a:pt x="98481" y="58878"/>
                  <a:pt x="100095" y="55652"/>
                  <a:pt x="103323" y="52426"/>
                </a:cubicBezTo>
                <a:cubicBezTo>
                  <a:pt x="100095" y="50006"/>
                  <a:pt x="98481" y="46780"/>
                  <a:pt x="96867" y="43554"/>
                </a:cubicBezTo>
                <a:cubicBezTo>
                  <a:pt x="95253" y="39521"/>
                  <a:pt x="94446" y="36295"/>
                  <a:pt x="94446" y="32262"/>
                </a:cubicBezTo>
                <a:cubicBezTo>
                  <a:pt x="94446" y="15324"/>
                  <a:pt x="122692" y="0"/>
                  <a:pt x="142868" y="0"/>
                </a:cubicBezTo>
                <a:close/>
              </a:path>
            </a:pathLst>
          </a:custGeom>
          <a:solidFill>
            <a:srgbClr val="FE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172"/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圆柱体 3">
            <a:extLst>
              <a:ext uri="{FF2B5EF4-FFF2-40B4-BE49-F238E27FC236}">
                <a16:creationId xmlns:a16="http://schemas.microsoft.com/office/drawing/2014/main" id="{E9AC6DB2-86FF-4595-B0CA-1340EABFAD80}"/>
              </a:ext>
            </a:extLst>
          </p:cNvPr>
          <p:cNvSpPr/>
          <p:nvPr/>
        </p:nvSpPr>
        <p:spPr bwMode="auto">
          <a:xfrm>
            <a:off x="6571736" y="2850443"/>
            <a:ext cx="1326805" cy="403121"/>
          </a:xfrm>
          <a:prstGeom prst="can">
            <a:avLst/>
          </a:prstGeom>
          <a:gradFill flip="none" rotWithShape="1">
            <a:gsLst>
              <a:gs pos="81000">
                <a:srgbClr val="00ADED">
                  <a:alpha val="37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r>
              <a:rPr lang="zh-CN" alt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全系质量闭环</a:t>
            </a:r>
          </a:p>
        </p:txBody>
      </p:sp>
      <p:sp>
        <p:nvSpPr>
          <p:cNvPr id="72" name="圆柱体 140">
            <a:extLst>
              <a:ext uri="{FF2B5EF4-FFF2-40B4-BE49-F238E27FC236}">
                <a16:creationId xmlns:a16="http://schemas.microsoft.com/office/drawing/2014/main" id="{00272BF3-04B9-4BAB-BABE-E0DC7060A918}"/>
              </a:ext>
            </a:extLst>
          </p:cNvPr>
          <p:cNvSpPr/>
          <p:nvPr/>
        </p:nvSpPr>
        <p:spPr bwMode="auto">
          <a:xfrm>
            <a:off x="5150921" y="2561987"/>
            <a:ext cx="1326805" cy="403121"/>
          </a:xfrm>
          <a:prstGeom prst="can">
            <a:avLst/>
          </a:prstGeom>
          <a:gradFill flip="none" rotWithShape="1">
            <a:gsLst>
              <a:gs pos="81000">
                <a:srgbClr val="00ADED">
                  <a:alpha val="37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r>
              <a:rPr lang="zh-CN" alt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全程标准管控</a:t>
            </a:r>
          </a:p>
        </p:txBody>
      </p:sp>
      <p:sp>
        <p:nvSpPr>
          <p:cNvPr id="73" name="圆柱体 141">
            <a:extLst>
              <a:ext uri="{FF2B5EF4-FFF2-40B4-BE49-F238E27FC236}">
                <a16:creationId xmlns:a16="http://schemas.microsoft.com/office/drawing/2014/main" id="{431070CD-4D76-4BE5-8C93-9728F27A5ADE}"/>
              </a:ext>
            </a:extLst>
          </p:cNvPr>
          <p:cNvSpPr/>
          <p:nvPr/>
        </p:nvSpPr>
        <p:spPr bwMode="auto">
          <a:xfrm>
            <a:off x="3721174" y="2836115"/>
            <a:ext cx="1326805" cy="403121"/>
          </a:xfrm>
          <a:prstGeom prst="can">
            <a:avLst/>
          </a:prstGeom>
          <a:gradFill flip="none" rotWithShape="1">
            <a:gsLst>
              <a:gs pos="81000">
                <a:srgbClr val="00ADED">
                  <a:alpha val="37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r>
              <a:rPr lang="zh-CN" altLang="en-US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全链安全管理</a:t>
            </a:r>
          </a:p>
        </p:txBody>
      </p:sp>
      <p:cxnSp>
        <p:nvCxnSpPr>
          <p:cNvPr id="74" name="直线箭头连接符 161">
            <a:extLst>
              <a:ext uri="{FF2B5EF4-FFF2-40B4-BE49-F238E27FC236}">
                <a16:creationId xmlns:a16="http://schemas.microsoft.com/office/drawing/2014/main" id="{4E81AF38-2E11-4E3B-BE8B-525C95A095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0926" y="2030102"/>
            <a:ext cx="0" cy="617378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5" name="直线箭头连接符 162">
            <a:extLst>
              <a:ext uri="{FF2B5EF4-FFF2-40B4-BE49-F238E27FC236}">
                <a16:creationId xmlns:a16="http://schemas.microsoft.com/office/drawing/2014/main" id="{2E26E64D-4AF1-4E32-8A26-8335D508FE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8164" y="2047562"/>
            <a:ext cx="0" cy="618964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6" name="直线箭头连接符 163">
            <a:extLst>
              <a:ext uri="{FF2B5EF4-FFF2-40B4-BE49-F238E27FC236}">
                <a16:creationId xmlns:a16="http://schemas.microsoft.com/office/drawing/2014/main" id="{5E5146A7-025E-46BA-A0EE-BBA6A54DF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1480" y="2047562"/>
            <a:ext cx="0" cy="618964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7" name="直线箭头连接符 164">
            <a:extLst>
              <a:ext uri="{FF2B5EF4-FFF2-40B4-BE49-F238E27FC236}">
                <a16:creationId xmlns:a16="http://schemas.microsoft.com/office/drawing/2014/main" id="{A8759384-F7C4-432B-9150-FB09AA85C8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8190" y="2074541"/>
            <a:ext cx="0" cy="617378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78" name="圆角矩形 77">
            <a:extLst>
              <a:ext uri="{FF2B5EF4-FFF2-40B4-BE49-F238E27FC236}">
                <a16:creationId xmlns:a16="http://schemas.microsoft.com/office/drawing/2014/main" id="{3515959D-E716-4F6D-AD50-41BFF8696491}"/>
              </a:ext>
            </a:extLst>
          </p:cNvPr>
          <p:cNvSpPr/>
          <p:nvPr/>
        </p:nvSpPr>
        <p:spPr>
          <a:xfrm>
            <a:off x="1621210" y="4034594"/>
            <a:ext cx="2121936" cy="863375"/>
          </a:xfrm>
          <a:prstGeom prst="roundRect">
            <a:avLst/>
          </a:prstGeom>
          <a:noFill/>
          <a:ln w="9525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/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</a:t>
            </a:r>
            <a:endParaRPr lang="en-US" altLang="zh-CN" sz="1600" b="1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充分利用批量、实时和交换集成管理，汇聚完整的数据。</a:t>
            </a:r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196763C9-55C8-436A-B82B-07C51C7BA0CF}"/>
              </a:ext>
            </a:extLst>
          </p:cNvPr>
          <p:cNvSpPr/>
          <p:nvPr/>
        </p:nvSpPr>
        <p:spPr>
          <a:xfrm>
            <a:off x="3797108" y="4034594"/>
            <a:ext cx="2121934" cy="863375"/>
          </a:xfrm>
          <a:prstGeom prst="roundRect">
            <a:avLst/>
          </a:prstGeom>
          <a:noFill/>
          <a:ln w="9525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/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管</a:t>
            </a:r>
            <a:endParaRPr lang="en-US" altLang="zh-CN" sz="1600" b="1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通过规范设计、开发、质量闭环实现资产精细管理。</a:t>
            </a:r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F1C52255-DA30-4DC9-B792-D996F5B8CF4B}"/>
              </a:ext>
            </a:extLst>
          </p:cNvPr>
          <p:cNvSpPr/>
          <p:nvPr/>
        </p:nvSpPr>
        <p:spPr>
          <a:xfrm>
            <a:off x="5973002" y="4034594"/>
            <a:ext cx="2121936" cy="863375"/>
          </a:xfrm>
          <a:prstGeom prst="roundRect">
            <a:avLst/>
          </a:prstGeom>
          <a:noFill/>
          <a:ln w="9525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/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</a:t>
            </a:r>
            <a:endParaRPr lang="en-US" altLang="zh-CN" sz="1600" b="1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3806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充分构建数据自定义探索和标签画像的分析使用能力。</a:t>
            </a:r>
            <a:endParaRPr lang="zh-CN" altLang="zh-CN" sz="1100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73C09591-ADF5-44BC-9759-D990BDBDB317}"/>
              </a:ext>
            </a:extLst>
          </p:cNvPr>
          <p:cNvSpPr/>
          <p:nvPr/>
        </p:nvSpPr>
        <p:spPr>
          <a:xfrm>
            <a:off x="8148899" y="4034594"/>
            <a:ext cx="2121934" cy="863375"/>
          </a:xfrm>
          <a:prstGeom prst="roundRect">
            <a:avLst/>
          </a:prstGeom>
          <a:noFill/>
          <a:ln w="9525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lIns="0" rIns="0"/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服</a:t>
            </a:r>
            <a:endParaRPr lang="en-US" altLang="zh-CN" sz="1600" b="1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zh-CN" altLang="en-US" sz="11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通过指标、工具、发布、订阅以及统一门户提供完整服务。</a:t>
            </a:r>
            <a:endParaRPr lang="en-US" altLang="zh-CN" sz="1100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Freeform 111">
            <a:extLst>
              <a:ext uri="{FF2B5EF4-FFF2-40B4-BE49-F238E27FC236}">
                <a16:creationId xmlns:a16="http://schemas.microsoft.com/office/drawing/2014/main" id="{8107618E-3E44-476D-BCC5-246DE997CD0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62393" y="4169498"/>
            <a:ext cx="217432" cy="195212"/>
          </a:xfrm>
          <a:custGeom>
            <a:avLst/>
            <a:gdLst>
              <a:gd name="T0" fmla="*/ 36 w 281"/>
              <a:gd name="T1" fmla="*/ 38 h 281"/>
              <a:gd name="T2" fmla="*/ 5 w 281"/>
              <a:gd name="T3" fmla="*/ 38 h 281"/>
              <a:gd name="T4" fmla="*/ 0 w 281"/>
              <a:gd name="T5" fmla="*/ 45 h 281"/>
              <a:gd name="T6" fmla="*/ 0 w 281"/>
              <a:gd name="T7" fmla="*/ 69 h 281"/>
              <a:gd name="T8" fmla="*/ 9 w 281"/>
              <a:gd name="T9" fmla="*/ 74 h 281"/>
              <a:gd name="T10" fmla="*/ 9 w 281"/>
              <a:gd name="T11" fmla="*/ 94 h 281"/>
              <a:gd name="T12" fmla="*/ 1 w 281"/>
              <a:gd name="T13" fmla="*/ 96 h 281"/>
              <a:gd name="T14" fmla="*/ 0 w 281"/>
              <a:gd name="T15" fmla="*/ 121 h 281"/>
              <a:gd name="T16" fmla="*/ 1 w 281"/>
              <a:gd name="T17" fmla="*/ 128 h 281"/>
              <a:gd name="T18" fmla="*/ 36 w 281"/>
              <a:gd name="T19" fmla="*/ 130 h 281"/>
              <a:gd name="T20" fmla="*/ 9 w 281"/>
              <a:gd name="T21" fmla="*/ 150 h 281"/>
              <a:gd name="T22" fmla="*/ 0 w 281"/>
              <a:gd name="T23" fmla="*/ 156 h 281"/>
              <a:gd name="T24" fmla="*/ 0 w 281"/>
              <a:gd name="T25" fmla="*/ 177 h 281"/>
              <a:gd name="T26" fmla="*/ 5 w 281"/>
              <a:gd name="T27" fmla="*/ 186 h 281"/>
              <a:gd name="T28" fmla="*/ 36 w 281"/>
              <a:gd name="T29" fmla="*/ 206 h 281"/>
              <a:gd name="T30" fmla="*/ 5 w 281"/>
              <a:gd name="T31" fmla="*/ 206 h 281"/>
              <a:gd name="T32" fmla="*/ 0 w 281"/>
              <a:gd name="T33" fmla="*/ 215 h 281"/>
              <a:gd name="T34" fmla="*/ 0 w 281"/>
              <a:gd name="T35" fmla="*/ 237 h 281"/>
              <a:gd name="T36" fmla="*/ 9 w 281"/>
              <a:gd name="T37" fmla="*/ 243 h 281"/>
              <a:gd name="T38" fmla="*/ 262 w 281"/>
              <a:gd name="T39" fmla="*/ 281 h 281"/>
              <a:gd name="T40" fmla="*/ 275 w 281"/>
              <a:gd name="T41" fmla="*/ 275 h 281"/>
              <a:gd name="T42" fmla="*/ 281 w 281"/>
              <a:gd name="T43" fmla="*/ 18 h 281"/>
              <a:gd name="T44" fmla="*/ 275 w 281"/>
              <a:gd name="T45" fmla="*/ 5 h 281"/>
              <a:gd name="T46" fmla="*/ 262 w 281"/>
              <a:gd name="T47" fmla="*/ 0 h 281"/>
              <a:gd name="T48" fmla="*/ 56 w 281"/>
              <a:gd name="T49" fmla="*/ 243 h 281"/>
              <a:gd name="T50" fmla="*/ 69 w 281"/>
              <a:gd name="T51" fmla="*/ 243 h 281"/>
              <a:gd name="T52" fmla="*/ 74 w 281"/>
              <a:gd name="T53" fmla="*/ 234 h 281"/>
              <a:gd name="T54" fmla="*/ 74 w 281"/>
              <a:gd name="T55" fmla="*/ 212 h 281"/>
              <a:gd name="T56" fmla="*/ 65 w 281"/>
              <a:gd name="T57" fmla="*/ 206 h 281"/>
              <a:gd name="T58" fmla="*/ 65 w 281"/>
              <a:gd name="T59" fmla="*/ 186 h 281"/>
              <a:gd name="T60" fmla="*/ 72 w 281"/>
              <a:gd name="T61" fmla="*/ 185 h 281"/>
              <a:gd name="T62" fmla="*/ 74 w 281"/>
              <a:gd name="T63" fmla="*/ 159 h 281"/>
              <a:gd name="T64" fmla="*/ 72 w 281"/>
              <a:gd name="T65" fmla="*/ 152 h 281"/>
              <a:gd name="T66" fmla="*/ 56 w 281"/>
              <a:gd name="T67" fmla="*/ 150 h 281"/>
              <a:gd name="T68" fmla="*/ 65 w 281"/>
              <a:gd name="T69" fmla="*/ 130 h 281"/>
              <a:gd name="T70" fmla="*/ 74 w 281"/>
              <a:gd name="T71" fmla="*/ 125 h 281"/>
              <a:gd name="T72" fmla="*/ 74 w 281"/>
              <a:gd name="T73" fmla="*/ 103 h 281"/>
              <a:gd name="T74" fmla="*/ 69 w 281"/>
              <a:gd name="T75" fmla="*/ 94 h 281"/>
              <a:gd name="T76" fmla="*/ 56 w 281"/>
              <a:gd name="T77" fmla="*/ 74 h 281"/>
              <a:gd name="T78" fmla="*/ 69 w 281"/>
              <a:gd name="T79" fmla="*/ 74 h 281"/>
              <a:gd name="T80" fmla="*/ 74 w 281"/>
              <a:gd name="T81" fmla="*/ 65 h 281"/>
              <a:gd name="T82" fmla="*/ 74 w 281"/>
              <a:gd name="T83" fmla="*/ 41 h 281"/>
              <a:gd name="T84" fmla="*/ 65 w 281"/>
              <a:gd name="T85" fmla="*/ 38 h 281"/>
              <a:gd name="T86" fmla="*/ 92 w 281"/>
              <a:gd name="T87" fmla="*/ 1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72">
              <a:defRPr/>
            </a:pPr>
            <a:endParaRPr lang="zh-CN" altLang="en-US" sz="20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组 106">
            <a:extLst>
              <a:ext uri="{FF2B5EF4-FFF2-40B4-BE49-F238E27FC236}">
                <a16:creationId xmlns:a16="http://schemas.microsoft.com/office/drawing/2014/main" id="{0B2B9918-1A95-4A11-968E-6187EF03E71A}"/>
              </a:ext>
            </a:extLst>
          </p:cNvPr>
          <p:cNvGrpSpPr/>
          <p:nvPr/>
        </p:nvGrpSpPr>
        <p:grpSpPr>
          <a:xfrm>
            <a:off x="6548484" y="4063966"/>
            <a:ext cx="354910" cy="327826"/>
            <a:chOff x="11145838" y="3187700"/>
            <a:chExt cx="549276" cy="542925"/>
          </a:xfrm>
          <a:solidFill>
            <a:srgbClr val="FFFFFF"/>
          </a:solidFill>
        </p:grpSpPr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1F722F7A-A505-4627-A02A-42D835A59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5838" y="3187700"/>
              <a:ext cx="369888" cy="363538"/>
            </a:xfrm>
            <a:custGeom>
              <a:avLst/>
              <a:gdLst>
                <a:gd name="T0" fmla="*/ 99 w 129"/>
                <a:gd name="T1" fmla="*/ 118 h 129"/>
                <a:gd name="T2" fmla="*/ 95 w 129"/>
                <a:gd name="T3" fmla="*/ 102 h 129"/>
                <a:gd name="T4" fmla="*/ 101 w 129"/>
                <a:gd name="T5" fmla="*/ 96 h 129"/>
                <a:gd name="T6" fmla="*/ 117 w 129"/>
                <a:gd name="T7" fmla="*/ 100 h 129"/>
                <a:gd name="T8" fmla="*/ 122 w 129"/>
                <a:gd name="T9" fmla="*/ 98 h 129"/>
                <a:gd name="T10" fmla="*/ 128 w 129"/>
                <a:gd name="T11" fmla="*/ 83 h 129"/>
                <a:gd name="T12" fmla="*/ 126 w 129"/>
                <a:gd name="T13" fmla="*/ 78 h 129"/>
                <a:gd name="T14" fmla="*/ 112 w 129"/>
                <a:gd name="T15" fmla="*/ 70 h 129"/>
                <a:gd name="T16" fmla="*/ 113 w 129"/>
                <a:gd name="T17" fmla="*/ 65 h 129"/>
                <a:gd name="T18" fmla="*/ 112 w 129"/>
                <a:gd name="T19" fmla="*/ 61 h 129"/>
                <a:gd name="T20" fmla="*/ 126 w 129"/>
                <a:gd name="T21" fmla="*/ 52 h 129"/>
                <a:gd name="T22" fmla="*/ 128 w 129"/>
                <a:gd name="T23" fmla="*/ 47 h 129"/>
                <a:gd name="T24" fmla="*/ 122 w 129"/>
                <a:gd name="T25" fmla="*/ 33 h 129"/>
                <a:gd name="T26" fmla="*/ 117 w 129"/>
                <a:gd name="T27" fmla="*/ 30 h 129"/>
                <a:gd name="T28" fmla="*/ 102 w 129"/>
                <a:gd name="T29" fmla="*/ 34 h 129"/>
                <a:gd name="T30" fmla="*/ 95 w 129"/>
                <a:gd name="T31" fmla="*/ 28 h 129"/>
                <a:gd name="T32" fmla="*/ 99 w 129"/>
                <a:gd name="T33" fmla="*/ 12 h 129"/>
                <a:gd name="T34" fmla="*/ 97 w 129"/>
                <a:gd name="T35" fmla="*/ 8 h 129"/>
                <a:gd name="T36" fmla="*/ 82 w 129"/>
                <a:gd name="T37" fmla="*/ 1 h 129"/>
                <a:gd name="T38" fmla="*/ 77 w 129"/>
                <a:gd name="T39" fmla="*/ 3 h 129"/>
                <a:gd name="T40" fmla="*/ 69 w 129"/>
                <a:gd name="T41" fmla="*/ 17 h 129"/>
                <a:gd name="T42" fmla="*/ 60 w 129"/>
                <a:gd name="T43" fmla="*/ 17 h 129"/>
                <a:gd name="T44" fmla="*/ 52 w 129"/>
                <a:gd name="T45" fmla="*/ 3 h 129"/>
                <a:gd name="T46" fmla="*/ 47 w 129"/>
                <a:gd name="T47" fmla="*/ 1 h 129"/>
                <a:gd name="T48" fmla="*/ 32 w 129"/>
                <a:gd name="T49" fmla="*/ 7 h 129"/>
                <a:gd name="T50" fmla="*/ 30 w 129"/>
                <a:gd name="T51" fmla="*/ 12 h 129"/>
                <a:gd name="T52" fmla="*/ 34 w 129"/>
                <a:gd name="T53" fmla="*/ 27 h 129"/>
                <a:gd name="T54" fmla="*/ 27 w 129"/>
                <a:gd name="T55" fmla="*/ 34 h 129"/>
                <a:gd name="T56" fmla="*/ 12 w 129"/>
                <a:gd name="T57" fmla="*/ 30 h 129"/>
                <a:gd name="T58" fmla="*/ 7 w 129"/>
                <a:gd name="T59" fmla="*/ 32 h 129"/>
                <a:gd name="T60" fmla="*/ 1 w 129"/>
                <a:gd name="T61" fmla="*/ 47 h 129"/>
                <a:gd name="T62" fmla="*/ 2 w 129"/>
                <a:gd name="T63" fmla="*/ 52 h 129"/>
                <a:gd name="T64" fmla="*/ 16 w 129"/>
                <a:gd name="T65" fmla="*/ 60 h 129"/>
                <a:gd name="T66" fmla="*/ 16 w 129"/>
                <a:gd name="T67" fmla="*/ 65 h 129"/>
                <a:gd name="T68" fmla="*/ 16 w 129"/>
                <a:gd name="T69" fmla="*/ 69 h 129"/>
                <a:gd name="T70" fmla="*/ 2 w 129"/>
                <a:gd name="T71" fmla="*/ 77 h 129"/>
                <a:gd name="T72" fmla="*/ 0 w 129"/>
                <a:gd name="T73" fmla="*/ 82 h 129"/>
                <a:gd name="T74" fmla="*/ 7 w 129"/>
                <a:gd name="T75" fmla="*/ 97 h 129"/>
                <a:gd name="T76" fmla="*/ 11 w 129"/>
                <a:gd name="T77" fmla="*/ 99 h 129"/>
                <a:gd name="T78" fmla="*/ 27 w 129"/>
                <a:gd name="T79" fmla="*/ 95 h 129"/>
                <a:gd name="T80" fmla="*/ 33 w 129"/>
                <a:gd name="T81" fmla="*/ 102 h 129"/>
                <a:gd name="T82" fmla="*/ 29 w 129"/>
                <a:gd name="T83" fmla="*/ 118 h 129"/>
                <a:gd name="T84" fmla="*/ 31 w 129"/>
                <a:gd name="T85" fmla="*/ 122 h 129"/>
                <a:gd name="T86" fmla="*/ 46 w 129"/>
                <a:gd name="T87" fmla="*/ 128 h 129"/>
                <a:gd name="T88" fmla="*/ 51 w 129"/>
                <a:gd name="T89" fmla="*/ 127 h 129"/>
                <a:gd name="T90" fmla="*/ 59 w 129"/>
                <a:gd name="T91" fmla="*/ 113 h 129"/>
                <a:gd name="T92" fmla="*/ 68 w 129"/>
                <a:gd name="T93" fmla="*/ 113 h 129"/>
                <a:gd name="T94" fmla="*/ 77 w 129"/>
                <a:gd name="T95" fmla="*/ 127 h 129"/>
                <a:gd name="T96" fmla="*/ 80 w 129"/>
                <a:gd name="T97" fmla="*/ 129 h 129"/>
                <a:gd name="T98" fmla="*/ 82 w 129"/>
                <a:gd name="T99" fmla="*/ 129 h 129"/>
                <a:gd name="T100" fmla="*/ 96 w 129"/>
                <a:gd name="T101" fmla="*/ 123 h 129"/>
                <a:gd name="T102" fmla="*/ 99 w 129"/>
                <a:gd name="T103" fmla="*/ 118 h 129"/>
                <a:gd name="T104" fmla="*/ 75 w 129"/>
                <a:gd name="T105" fmla="*/ 76 h 129"/>
                <a:gd name="T106" fmla="*/ 53 w 129"/>
                <a:gd name="T107" fmla="*/ 76 h 129"/>
                <a:gd name="T108" fmla="*/ 48 w 129"/>
                <a:gd name="T109" fmla="*/ 65 h 129"/>
                <a:gd name="T110" fmla="*/ 53 w 129"/>
                <a:gd name="T111" fmla="*/ 54 h 129"/>
                <a:gd name="T112" fmla="*/ 64 w 129"/>
                <a:gd name="T113" fmla="*/ 49 h 129"/>
                <a:gd name="T114" fmla="*/ 75 w 129"/>
                <a:gd name="T115" fmla="*/ 54 h 129"/>
                <a:gd name="T116" fmla="*/ 80 w 129"/>
                <a:gd name="T117" fmla="*/ 65 h 129"/>
                <a:gd name="T118" fmla="*/ 75 w 129"/>
                <a:gd name="T11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29">
                  <a:moveTo>
                    <a:pt x="99" y="118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7" y="100"/>
                    <a:pt x="99" y="98"/>
                    <a:pt x="101" y="96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9" y="100"/>
                    <a:pt x="121" y="99"/>
                    <a:pt x="122" y="9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1"/>
                    <a:pt x="128" y="79"/>
                    <a:pt x="126" y="7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8"/>
                    <a:pt x="113" y="66"/>
                    <a:pt x="113" y="65"/>
                  </a:cubicBezTo>
                  <a:cubicBezTo>
                    <a:pt x="113" y="64"/>
                    <a:pt x="112" y="62"/>
                    <a:pt x="112" y="61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9" y="49"/>
                    <a:pt x="128" y="47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1"/>
                    <a:pt x="119" y="30"/>
                    <a:pt x="117" y="3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0" y="32"/>
                    <a:pt x="97" y="30"/>
                    <a:pt x="95" y="2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0"/>
                    <a:pt x="99" y="8"/>
                    <a:pt x="97" y="8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0" y="1"/>
                    <a:pt x="78" y="1"/>
                    <a:pt x="77" y="3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6" y="16"/>
                    <a:pt x="63" y="16"/>
                    <a:pt x="60" y="1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49" y="0"/>
                    <a:pt x="4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8"/>
                    <a:pt x="29" y="10"/>
                    <a:pt x="30" y="1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1" y="29"/>
                    <a:pt x="29" y="32"/>
                    <a:pt x="27" y="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29"/>
                    <a:pt x="8" y="30"/>
                    <a:pt x="7" y="3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3"/>
                    <a:pt x="16" y="65"/>
                  </a:cubicBezTo>
                  <a:cubicBezTo>
                    <a:pt x="16" y="66"/>
                    <a:pt x="16" y="68"/>
                    <a:pt x="16" y="6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0"/>
                    <a:pt x="0" y="8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9" y="100"/>
                    <a:pt x="11" y="9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8"/>
                    <a:pt x="31" y="100"/>
                    <a:pt x="33" y="10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30" y="121"/>
                    <a:pt x="31" y="122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9"/>
                    <a:pt x="50" y="129"/>
                    <a:pt x="51" y="12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2" y="113"/>
                    <a:pt x="65" y="113"/>
                    <a:pt x="68" y="113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8"/>
                    <a:pt x="79" y="129"/>
                    <a:pt x="80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8" y="122"/>
                    <a:pt x="99" y="120"/>
                    <a:pt x="99" y="118"/>
                  </a:cubicBezTo>
                  <a:close/>
                  <a:moveTo>
                    <a:pt x="75" y="76"/>
                  </a:moveTo>
                  <a:cubicBezTo>
                    <a:pt x="69" y="82"/>
                    <a:pt x="59" y="82"/>
                    <a:pt x="53" y="76"/>
                  </a:cubicBezTo>
                  <a:cubicBezTo>
                    <a:pt x="50" y="73"/>
                    <a:pt x="48" y="69"/>
                    <a:pt x="48" y="65"/>
                  </a:cubicBezTo>
                  <a:cubicBezTo>
                    <a:pt x="48" y="61"/>
                    <a:pt x="50" y="57"/>
                    <a:pt x="53" y="54"/>
                  </a:cubicBezTo>
                  <a:cubicBezTo>
                    <a:pt x="56" y="51"/>
                    <a:pt x="60" y="49"/>
                    <a:pt x="64" y="49"/>
                  </a:cubicBezTo>
                  <a:cubicBezTo>
                    <a:pt x="68" y="49"/>
                    <a:pt x="72" y="51"/>
                    <a:pt x="75" y="54"/>
                  </a:cubicBezTo>
                  <a:cubicBezTo>
                    <a:pt x="78" y="57"/>
                    <a:pt x="80" y="61"/>
                    <a:pt x="80" y="65"/>
                  </a:cubicBezTo>
                  <a:cubicBezTo>
                    <a:pt x="80" y="69"/>
                    <a:pt x="78" y="73"/>
                    <a:pt x="75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018F2A15-CAB4-442A-9AC1-C357BBFC1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460750"/>
              <a:ext cx="274638" cy="269875"/>
            </a:xfrm>
            <a:custGeom>
              <a:avLst/>
              <a:gdLst>
                <a:gd name="T0" fmla="*/ 96 w 96"/>
                <a:gd name="T1" fmla="*/ 42 h 96"/>
                <a:gd name="T2" fmla="*/ 93 w 96"/>
                <a:gd name="T3" fmla="*/ 38 h 96"/>
                <a:gd name="T4" fmla="*/ 82 w 96"/>
                <a:gd name="T5" fmla="*/ 36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3 w 96"/>
                <a:gd name="T17" fmla="*/ 9 h 96"/>
                <a:gd name="T18" fmla="*/ 64 w 96"/>
                <a:gd name="T19" fmla="*/ 16 h 96"/>
                <a:gd name="T20" fmla="*/ 59 w 96"/>
                <a:gd name="T21" fmla="*/ 14 h 96"/>
                <a:gd name="T22" fmla="*/ 58 w 96"/>
                <a:gd name="T23" fmla="*/ 3 h 96"/>
                <a:gd name="T24" fmla="*/ 54 w 96"/>
                <a:gd name="T25" fmla="*/ 0 h 96"/>
                <a:gd name="T26" fmla="*/ 42 w 96"/>
                <a:gd name="T27" fmla="*/ 0 h 96"/>
                <a:gd name="T28" fmla="*/ 38 w 96"/>
                <a:gd name="T29" fmla="*/ 3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4 w 96"/>
                <a:gd name="T49" fmla="*/ 38 h 96"/>
                <a:gd name="T50" fmla="*/ 0 w 96"/>
                <a:gd name="T51" fmla="*/ 42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9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60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7 h 96"/>
                <a:gd name="T96" fmla="*/ 87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6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0 h 96"/>
                <a:gd name="T118" fmla="*/ 56 w 96"/>
                <a:gd name="T119" fmla="*/ 45 h 96"/>
                <a:gd name="T120" fmla="*/ 56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5" y="38"/>
                    <a:pt x="93" y="3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1" y="33"/>
                    <a:pt x="80" y="32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3" y="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4"/>
                    <a:pt x="59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9"/>
                    <a:pt x="0" y="40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7"/>
                    <a:pt x="10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7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8" y="76"/>
                    <a:pt x="88" y="74"/>
                    <a:pt x="87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2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6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0"/>
                  </a:cubicBezTo>
                  <a:cubicBezTo>
                    <a:pt x="53" y="41"/>
                    <a:pt x="55" y="43"/>
                    <a:pt x="56" y="45"/>
                  </a:cubicBezTo>
                  <a:cubicBezTo>
                    <a:pt x="56" y="47"/>
                    <a:pt x="56" y="49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16E9FE47-9E79-46AE-A8A7-C49DED4DA321}"/>
              </a:ext>
            </a:extLst>
          </p:cNvPr>
          <p:cNvGrpSpPr/>
          <p:nvPr/>
        </p:nvGrpSpPr>
        <p:grpSpPr>
          <a:xfrm>
            <a:off x="4490780" y="4156885"/>
            <a:ext cx="210139" cy="221085"/>
            <a:chOff x="13113329" y="6008255"/>
            <a:chExt cx="487363" cy="479425"/>
          </a:xfrm>
          <a:solidFill>
            <a:srgbClr val="FFFFFF"/>
          </a:solidFill>
        </p:grpSpPr>
        <p:sp>
          <p:nvSpPr>
            <p:cNvPr id="87" name="Freeform 196">
              <a:extLst>
                <a:ext uri="{FF2B5EF4-FFF2-40B4-BE49-F238E27FC236}">
                  <a16:creationId xmlns:a16="http://schemas.microsoft.com/office/drawing/2014/main" id="{93D888F6-6887-464F-AEEE-3D688A2F45B2}"/>
                </a:ext>
              </a:extLst>
            </p:cNvPr>
            <p:cNvSpPr/>
            <p:nvPr/>
          </p:nvSpPr>
          <p:spPr bwMode="auto">
            <a:xfrm>
              <a:off x="13113329" y="6008255"/>
              <a:ext cx="485775" cy="352425"/>
            </a:xfrm>
            <a:custGeom>
              <a:avLst/>
              <a:gdLst>
                <a:gd name="T0" fmla="*/ 18 w 191"/>
                <a:gd name="T1" fmla="*/ 82 h 139"/>
                <a:gd name="T2" fmla="*/ 18 w 191"/>
                <a:gd name="T3" fmla="*/ 124 h 139"/>
                <a:gd name="T4" fmla="*/ 46 w 191"/>
                <a:gd name="T5" fmla="*/ 124 h 139"/>
                <a:gd name="T6" fmla="*/ 48 w 191"/>
                <a:gd name="T7" fmla="*/ 125 h 139"/>
                <a:gd name="T8" fmla="*/ 64 w 191"/>
                <a:gd name="T9" fmla="*/ 139 h 139"/>
                <a:gd name="T10" fmla="*/ 127 w 191"/>
                <a:gd name="T11" fmla="*/ 139 h 139"/>
                <a:gd name="T12" fmla="*/ 143 w 191"/>
                <a:gd name="T13" fmla="*/ 125 h 139"/>
                <a:gd name="T14" fmla="*/ 145 w 191"/>
                <a:gd name="T15" fmla="*/ 124 h 139"/>
                <a:gd name="T16" fmla="*/ 174 w 191"/>
                <a:gd name="T17" fmla="*/ 124 h 139"/>
                <a:gd name="T18" fmla="*/ 174 w 191"/>
                <a:gd name="T19" fmla="*/ 84 h 139"/>
                <a:gd name="T20" fmla="*/ 183 w 191"/>
                <a:gd name="T21" fmla="*/ 123 h 139"/>
                <a:gd name="T22" fmla="*/ 191 w 191"/>
                <a:gd name="T23" fmla="*/ 123 h 139"/>
                <a:gd name="T24" fmla="*/ 181 w 191"/>
                <a:gd name="T25" fmla="*/ 80 h 139"/>
                <a:gd name="T26" fmla="*/ 177 w 191"/>
                <a:gd name="T27" fmla="*/ 77 h 139"/>
                <a:gd name="T28" fmla="*/ 174 w 191"/>
                <a:gd name="T29" fmla="*/ 79 h 139"/>
                <a:gd name="T30" fmla="*/ 174 w 191"/>
                <a:gd name="T31" fmla="*/ 79 h 139"/>
                <a:gd name="T32" fmla="*/ 174 w 191"/>
                <a:gd name="T33" fmla="*/ 1 h 139"/>
                <a:gd name="T34" fmla="*/ 173 w 191"/>
                <a:gd name="T35" fmla="*/ 0 h 139"/>
                <a:gd name="T36" fmla="*/ 146 w 191"/>
                <a:gd name="T37" fmla="*/ 0 h 139"/>
                <a:gd name="T38" fmla="*/ 146 w 191"/>
                <a:gd name="T39" fmla="*/ 75 h 139"/>
                <a:gd name="T40" fmla="*/ 132 w 191"/>
                <a:gd name="T41" fmla="*/ 56 h 139"/>
                <a:gd name="T42" fmla="*/ 117 w 191"/>
                <a:gd name="T43" fmla="*/ 75 h 139"/>
                <a:gd name="T44" fmla="*/ 117 w 191"/>
                <a:gd name="T45" fmla="*/ 0 h 139"/>
                <a:gd name="T46" fmla="*/ 19 w 191"/>
                <a:gd name="T47" fmla="*/ 0 h 139"/>
                <a:gd name="T48" fmla="*/ 18 w 191"/>
                <a:gd name="T49" fmla="*/ 1 h 139"/>
                <a:gd name="T50" fmla="*/ 18 w 191"/>
                <a:gd name="T51" fmla="*/ 76 h 139"/>
                <a:gd name="T52" fmla="*/ 15 w 191"/>
                <a:gd name="T53" fmla="*/ 75 h 139"/>
                <a:gd name="T54" fmla="*/ 10 w 191"/>
                <a:gd name="T55" fmla="*/ 78 h 139"/>
                <a:gd name="T56" fmla="*/ 0 w 191"/>
                <a:gd name="T57" fmla="*/ 123 h 139"/>
                <a:gd name="T58" fmla="*/ 8 w 191"/>
                <a:gd name="T59" fmla="*/ 123 h 139"/>
                <a:gd name="T60" fmla="*/ 18 w 191"/>
                <a:gd name="T61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1" h="139">
                  <a:moveTo>
                    <a:pt x="18" y="82"/>
                  </a:moveTo>
                  <a:cubicBezTo>
                    <a:pt x="18" y="124"/>
                    <a:pt x="18" y="124"/>
                    <a:pt x="18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7" y="124"/>
                    <a:pt x="48" y="124"/>
                    <a:pt x="48" y="12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4"/>
                    <a:pt x="144" y="124"/>
                    <a:pt x="145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8"/>
                    <a:pt x="179" y="77"/>
                    <a:pt x="177" y="77"/>
                  </a:cubicBezTo>
                  <a:cubicBezTo>
                    <a:pt x="175" y="77"/>
                    <a:pt x="175" y="78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0"/>
                    <a:pt x="174" y="0"/>
                    <a:pt x="17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6"/>
                    <a:pt x="16" y="75"/>
                    <a:pt x="15" y="75"/>
                  </a:cubicBezTo>
                  <a:cubicBezTo>
                    <a:pt x="13" y="74"/>
                    <a:pt x="11" y="76"/>
                    <a:pt x="10" y="7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8" y="123"/>
                    <a:pt x="8" y="123"/>
                    <a:pt x="8" y="123"/>
                  </a:cubicBez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197">
              <a:extLst>
                <a:ext uri="{FF2B5EF4-FFF2-40B4-BE49-F238E27FC236}">
                  <a16:creationId xmlns:a16="http://schemas.microsoft.com/office/drawing/2014/main" id="{C52D6FFB-5FCF-4F9E-9270-2B56A190DFE1}"/>
                </a:ext>
              </a:extLst>
            </p:cNvPr>
            <p:cNvSpPr/>
            <p:nvPr/>
          </p:nvSpPr>
          <p:spPr bwMode="auto">
            <a:xfrm>
              <a:off x="13113329" y="6335280"/>
              <a:ext cx="487363" cy="152400"/>
            </a:xfrm>
            <a:custGeom>
              <a:avLst/>
              <a:gdLst>
                <a:gd name="T0" fmla="*/ 191 w 192"/>
                <a:gd name="T1" fmla="*/ 1 h 60"/>
                <a:gd name="T2" fmla="*/ 188 w 192"/>
                <a:gd name="T3" fmla="*/ 3 h 60"/>
                <a:gd name="T4" fmla="*/ 147 w 192"/>
                <a:gd name="T5" fmla="*/ 3 h 60"/>
                <a:gd name="T6" fmla="*/ 131 w 192"/>
                <a:gd name="T7" fmla="*/ 17 h 60"/>
                <a:gd name="T8" fmla="*/ 128 w 192"/>
                <a:gd name="T9" fmla="*/ 18 h 60"/>
                <a:gd name="T10" fmla="*/ 63 w 192"/>
                <a:gd name="T11" fmla="*/ 18 h 60"/>
                <a:gd name="T12" fmla="*/ 60 w 192"/>
                <a:gd name="T13" fmla="*/ 17 h 60"/>
                <a:gd name="T14" fmla="*/ 44 w 192"/>
                <a:gd name="T15" fmla="*/ 3 h 60"/>
                <a:gd name="T16" fmla="*/ 3 w 192"/>
                <a:gd name="T17" fmla="*/ 3 h 60"/>
                <a:gd name="T18" fmla="*/ 0 w 192"/>
                <a:gd name="T19" fmla="*/ 1 h 60"/>
                <a:gd name="T20" fmla="*/ 0 w 192"/>
                <a:gd name="T21" fmla="*/ 0 h 60"/>
                <a:gd name="T22" fmla="*/ 7 w 192"/>
                <a:gd name="T23" fmla="*/ 57 h 60"/>
                <a:gd name="T24" fmla="*/ 11 w 192"/>
                <a:gd name="T25" fmla="*/ 60 h 60"/>
                <a:gd name="T26" fmla="*/ 180 w 192"/>
                <a:gd name="T27" fmla="*/ 60 h 60"/>
                <a:gd name="T28" fmla="*/ 184 w 192"/>
                <a:gd name="T29" fmla="*/ 57 h 60"/>
                <a:gd name="T30" fmla="*/ 192 w 192"/>
                <a:gd name="T31" fmla="*/ 0 h 60"/>
                <a:gd name="T32" fmla="*/ 191 w 192"/>
                <a:gd name="T3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60">
                  <a:moveTo>
                    <a:pt x="191" y="1"/>
                  </a:moveTo>
                  <a:cubicBezTo>
                    <a:pt x="190" y="2"/>
                    <a:pt x="189" y="3"/>
                    <a:pt x="188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7"/>
                    <a:pt x="129" y="18"/>
                    <a:pt x="128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8"/>
                    <a:pt x="61" y="17"/>
                    <a:pt x="60" y="1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9"/>
                    <a:pt x="9" y="60"/>
                    <a:pt x="11" y="60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2" y="60"/>
                    <a:pt x="184" y="59"/>
                    <a:pt x="184" y="57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1" y="0"/>
                    <a:pt x="191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9F5D4AF-4F9A-416D-BE4D-8CF847376588}"/>
              </a:ext>
            </a:extLst>
          </p:cNvPr>
          <p:cNvGrpSpPr/>
          <p:nvPr/>
        </p:nvGrpSpPr>
        <p:grpSpPr>
          <a:xfrm>
            <a:off x="8779967" y="4124330"/>
            <a:ext cx="261793" cy="262180"/>
            <a:chOff x="13252881" y="4816766"/>
            <a:chExt cx="560388" cy="504825"/>
          </a:xfrm>
          <a:solidFill>
            <a:srgbClr val="FFFFFF"/>
          </a:solidFill>
        </p:grpSpPr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0C3EB02C-DC1D-4277-987E-63153029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0506" y="5245391"/>
              <a:ext cx="31750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A3868599-B8BE-4C4E-9D7D-37FD600E0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2881" y="5013616"/>
              <a:ext cx="150813" cy="307975"/>
            </a:xfrm>
            <a:custGeom>
              <a:avLst/>
              <a:gdLst>
                <a:gd name="T0" fmla="*/ 0 w 53"/>
                <a:gd name="T1" fmla="*/ 108 h 108"/>
                <a:gd name="T2" fmla="*/ 53 w 53"/>
                <a:gd name="T3" fmla="*/ 108 h 108"/>
                <a:gd name="T4" fmla="*/ 53 w 53"/>
                <a:gd name="T5" fmla="*/ 0 h 108"/>
                <a:gd name="T6" fmla="*/ 0 w 53"/>
                <a:gd name="T7" fmla="*/ 0 h 108"/>
                <a:gd name="T8" fmla="*/ 0 w 53"/>
                <a:gd name="T9" fmla="*/ 108 h 108"/>
                <a:gd name="T10" fmla="*/ 28 w 53"/>
                <a:gd name="T11" fmla="*/ 8 h 108"/>
                <a:gd name="T12" fmla="*/ 36 w 53"/>
                <a:gd name="T13" fmla="*/ 8 h 108"/>
                <a:gd name="T14" fmla="*/ 36 w 53"/>
                <a:gd name="T15" fmla="*/ 67 h 108"/>
                <a:gd name="T16" fmla="*/ 28 w 53"/>
                <a:gd name="T17" fmla="*/ 67 h 108"/>
                <a:gd name="T18" fmla="*/ 28 w 53"/>
                <a:gd name="T19" fmla="*/ 8 h 108"/>
                <a:gd name="T20" fmla="*/ 22 w 53"/>
                <a:gd name="T21" fmla="*/ 73 h 108"/>
                <a:gd name="T22" fmla="*/ 36 w 53"/>
                <a:gd name="T23" fmla="*/ 86 h 108"/>
                <a:gd name="T24" fmla="*/ 22 w 53"/>
                <a:gd name="T25" fmla="*/ 100 h 108"/>
                <a:gd name="T26" fmla="*/ 9 w 53"/>
                <a:gd name="T27" fmla="*/ 86 h 108"/>
                <a:gd name="T28" fmla="*/ 22 w 53"/>
                <a:gd name="T29" fmla="*/ 7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08">
                  <a:moveTo>
                    <a:pt x="0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8" y="67"/>
                    <a:pt x="28" y="67"/>
                    <a:pt x="28" y="67"/>
                  </a:cubicBezTo>
                  <a:lnTo>
                    <a:pt x="28" y="8"/>
                  </a:lnTo>
                  <a:close/>
                  <a:moveTo>
                    <a:pt x="22" y="73"/>
                  </a:moveTo>
                  <a:cubicBezTo>
                    <a:pt x="30" y="73"/>
                    <a:pt x="36" y="79"/>
                    <a:pt x="36" y="86"/>
                  </a:cubicBezTo>
                  <a:cubicBezTo>
                    <a:pt x="36" y="94"/>
                    <a:pt x="30" y="100"/>
                    <a:pt x="22" y="100"/>
                  </a:cubicBezTo>
                  <a:cubicBezTo>
                    <a:pt x="15" y="100"/>
                    <a:pt x="9" y="94"/>
                    <a:pt x="9" y="86"/>
                  </a:cubicBezTo>
                  <a:cubicBezTo>
                    <a:pt x="9" y="79"/>
                    <a:pt x="15" y="73"/>
                    <a:pt x="22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C6EFF5E7-F83C-4447-86B2-A5090BA90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4331" y="4816766"/>
              <a:ext cx="388938" cy="450850"/>
            </a:xfrm>
            <a:custGeom>
              <a:avLst/>
              <a:gdLst>
                <a:gd name="T0" fmla="*/ 128 w 137"/>
                <a:gd name="T1" fmla="*/ 86 h 158"/>
                <a:gd name="T2" fmla="*/ 137 w 137"/>
                <a:gd name="T3" fmla="*/ 74 h 158"/>
                <a:gd name="T4" fmla="*/ 123 w 137"/>
                <a:gd name="T5" fmla="*/ 62 h 158"/>
                <a:gd name="T6" fmla="*/ 94 w 137"/>
                <a:gd name="T7" fmla="*/ 62 h 158"/>
                <a:gd name="T8" fmla="*/ 116 w 137"/>
                <a:gd name="T9" fmla="*/ 27 h 158"/>
                <a:gd name="T10" fmla="*/ 113 w 137"/>
                <a:gd name="T11" fmla="*/ 7 h 158"/>
                <a:gd name="T12" fmla="*/ 98 w 137"/>
                <a:gd name="T13" fmla="*/ 0 h 158"/>
                <a:gd name="T14" fmla="*/ 97 w 137"/>
                <a:gd name="T15" fmla="*/ 0 h 158"/>
                <a:gd name="T16" fmla="*/ 97 w 137"/>
                <a:gd name="T17" fmla="*/ 1 h 158"/>
                <a:gd name="T18" fmla="*/ 66 w 137"/>
                <a:gd name="T19" fmla="*/ 38 h 158"/>
                <a:gd name="T20" fmla="*/ 15 w 137"/>
                <a:gd name="T21" fmla="*/ 80 h 158"/>
                <a:gd name="T22" fmla="*/ 0 w 137"/>
                <a:gd name="T23" fmla="*/ 80 h 158"/>
                <a:gd name="T24" fmla="*/ 0 w 137"/>
                <a:gd name="T25" fmla="*/ 153 h 158"/>
                <a:gd name="T26" fmla="*/ 1 w 137"/>
                <a:gd name="T27" fmla="*/ 153 h 158"/>
                <a:gd name="T28" fmla="*/ 4 w 137"/>
                <a:gd name="T29" fmla="*/ 153 h 158"/>
                <a:gd name="T30" fmla="*/ 24 w 137"/>
                <a:gd name="T31" fmla="*/ 156 h 158"/>
                <a:gd name="T32" fmla="*/ 41 w 137"/>
                <a:gd name="T33" fmla="*/ 158 h 158"/>
                <a:gd name="T34" fmla="*/ 68 w 137"/>
                <a:gd name="T35" fmla="*/ 156 h 158"/>
                <a:gd name="T36" fmla="*/ 109 w 137"/>
                <a:gd name="T37" fmla="*/ 156 h 158"/>
                <a:gd name="T38" fmla="*/ 123 w 137"/>
                <a:gd name="T39" fmla="*/ 144 h 158"/>
                <a:gd name="T40" fmla="*/ 117 w 137"/>
                <a:gd name="T41" fmla="*/ 133 h 158"/>
                <a:gd name="T42" fmla="*/ 119 w 137"/>
                <a:gd name="T43" fmla="*/ 133 h 158"/>
                <a:gd name="T44" fmla="*/ 132 w 137"/>
                <a:gd name="T45" fmla="*/ 121 h 158"/>
                <a:gd name="T46" fmla="*/ 125 w 137"/>
                <a:gd name="T47" fmla="*/ 110 h 158"/>
                <a:gd name="T48" fmla="*/ 137 w 137"/>
                <a:gd name="T49" fmla="*/ 97 h 158"/>
                <a:gd name="T50" fmla="*/ 128 w 137"/>
                <a:gd name="T51" fmla="*/ 86 h 158"/>
                <a:gd name="T52" fmla="*/ 63 w 137"/>
                <a:gd name="T53" fmla="*/ 61 h 158"/>
                <a:gd name="T54" fmla="*/ 38 w 137"/>
                <a:gd name="T55" fmla="*/ 89 h 158"/>
                <a:gd name="T56" fmla="*/ 34 w 137"/>
                <a:gd name="T57" fmla="*/ 91 h 158"/>
                <a:gd name="T58" fmla="*/ 32 w 137"/>
                <a:gd name="T59" fmla="*/ 90 h 158"/>
                <a:gd name="T60" fmla="*/ 31 w 137"/>
                <a:gd name="T61" fmla="*/ 85 h 158"/>
                <a:gd name="T62" fmla="*/ 59 w 137"/>
                <a:gd name="T63" fmla="*/ 54 h 158"/>
                <a:gd name="T64" fmla="*/ 65 w 137"/>
                <a:gd name="T65" fmla="*/ 56 h 158"/>
                <a:gd name="T66" fmla="*/ 63 w 137"/>
                <a:gd name="T67" fmla="*/ 6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58">
                  <a:moveTo>
                    <a:pt x="128" y="86"/>
                  </a:moveTo>
                  <a:cubicBezTo>
                    <a:pt x="133" y="84"/>
                    <a:pt x="137" y="79"/>
                    <a:pt x="137" y="74"/>
                  </a:cubicBezTo>
                  <a:cubicBezTo>
                    <a:pt x="137" y="67"/>
                    <a:pt x="131" y="62"/>
                    <a:pt x="12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3" y="54"/>
                    <a:pt x="113" y="42"/>
                    <a:pt x="116" y="27"/>
                  </a:cubicBezTo>
                  <a:cubicBezTo>
                    <a:pt x="118" y="18"/>
                    <a:pt x="117" y="12"/>
                    <a:pt x="113" y="7"/>
                  </a:cubicBezTo>
                  <a:cubicBezTo>
                    <a:pt x="108" y="1"/>
                    <a:pt x="100" y="0"/>
                    <a:pt x="9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6" y="8"/>
                    <a:pt x="95" y="20"/>
                    <a:pt x="66" y="38"/>
                  </a:cubicBezTo>
                  <a:cubicBezTo>
                    <a:pt x="38" y="54"/>
                    <a:pt x="17" y="77"/>
                    <a:pt x="15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2" y="153"/>
                    <a:pt x="4" y="153"/>
                  </a:cubicBezTo>
                  <a:cubicBezTo>
                    <a:pt x="8" y="153"/>
                    <a:pt x="16" y="154"/>
                    <a:pt x="24" y="156"/>
                  </a:cubicBezTo>
                  <a:cubicBezTo>
                    <a:pt x="28" y="158"/>
                    <a:pt x="34" y="158"/>
                    <a:pt x="41" y="158"/>
                  </a:cubicBezTo>
                  <a:cubicBezTo>
                    <a:pt x="54" y="158"/>
                    <a:pt x="68" y="156"/>
                    <a:pt x="68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7" y="156"/>
                    <a:pt x="123" y="151"/>
                    <a:pt x="123" y="144"/>
                  </a:cubicBezTo>
                  <a:cubicBezTo>
                    <a:pt x="123" y="139"/>
                    <a:pt x="120" y="135"/>
                    <a:pt x="117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6" y="133"/>
                    <a:pt x="132" y="128"/>
                    <a:pt x="132" y="121"/>
                  </a:cubicBezTo>
                  <a:cubicBezTo>
                    <a:pt x="132" y="116"/>
                    <a:pt x="129" y="112"/>
                    <a:pt x="125" y="110"/>
                  </a:cubicBezTo>
                  <a:cubicBezTo>
                    <a:pt x="132" y="109"/>
                    <a:pt x="137" y="104"/>
                    <a:pt x="137" y="97"/>
                  </a:cubicBezTo>
                  <a:cubicBezTo>
                    <a:pt x="137" y="92"/>
                    <a:pt x="133" y="88"/>
                    <a:pt x="128" y="86"/>
                  </a:cubicBezTo>
                  <a:close/>
                  <a:moveTo>
                    <a:pt x="63" y="61"/>
                  </a:moveTo>
                  <a:cubicBezTo>
                    <a:pt x="48" y="71"/>
                    <a:pt x="38" y="89"/>
                    <a:pt x="38" y="89"/>
                  </a:cubicBezTo>
                  <a:cubicBezTo>
                    <a:pt x="37" y="90"/>
                    <a:pt x="36" y="91"/>
                    <a:pt x="34" y="91"/>
                  </a:cubicBezTo>
                  <a:cubicBezTo>
                    <a:pt x="34" y="91"/>
                    <a:pt x="33" y="91"/>
                    <a:pt x="32" y="90"/>
                  </a:cubicBezTo>
                  <a:cubicBezTo>
                    <a:pt x="30" y="89"/>
                    <a:pt x="30" y="87"/>
                    <a:pt x="31" y="85"/>
                  </a:cubicBezTo>
                  <a:cubicBezTo>
                    <a:pt x="31" y="84"/>
                    <a:pt x="42" y="65"/>
                    <a:pt x="59" y="54"/>
                  </a:cubicBezTo>
                  <a:cubicBezTo>
                    <a:pt x="61" y="53"/>
                    <a:pt x="64" y="54"/>
                    <a:pt x="65" y="56"/>
                  </a:cubicBezTo>
                  <a:cubicBezTo>
                    <a:pt x="66" y="58"/>
                    <a:pt x="65" y="60"/>
                    <a:pt x="6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172">
                <a:defRPr/>
              </a:pPr>
              <a:endParaRPr lang="zh-CN" altLang="en-US" sz="12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" name="object 11">
            <a:extLst>
              <a:ext uri="{FF2B5EF4-FFF2-40B4-BE49-F238E27FC236}">
                <a16:creationId xmlns:a16="http://schemas.microsoft.com/office/drawing/2014/main" id="{4932956D-750D-455F-B69D-80CFD2B8BB4D}"/>
              </a:ext>
            </a:extLst>
          </p:cNvPr>
          <p:cNvSpPr/>
          <p:nvPr/>
        </p:nvSpPr>
        <p:spPr>
          <a:xfrm>
            <a:off x="727105" y="2538976"/>
            <a:ext cx="10441443" cy="1396636"/>
          </a:xfrm>
          <a:custGeom>
            <a:avLst/>
            <a:gdLst/>
            <a:ahLst/>
            <a:cxnLst/>
            <a:rect l="l" t="t" r="r" b="b"/>
            <a:pathLst>
              <a:path w="18062575" h="1482089">
                <a:moveTo>
                  <a:pt x="0" y="1481697"/>
                </a:moveTo>
                <a:lnTo>
                  <a:pt x="73452" y="1455822"/>
                </a:lnTo>
                <a:lnTo>
                  <a:pt x="200363" y="1411931"/>
                </a:lnTo>
                <a:lnTo>
                  <a:pt x="327864" y="1368649"/>
                </a:lnTo>
                <a:lnTo>
                  <a:pt x="455951" y="1325977"/>
                </a:lnTo>
                <a:lnTo>
                  <a:pt x="584618" y="1283920"/>
                </a:lnTo>
                <a:lnTo>
                  <a:pt x="713862" y="1242480"/>
                </a:lnTo>
                <a:lnTo>
                  <a:pt x="843676" y="1201661"/>
                </a:lnTo>
                <a:lnTo>
                  <a:pt x="974058" y="1161465"/>
                </a:lnTo>
                <a:lnTo>
                  <a:pt x="1105000" y="1121896"/>
                </a:lnTo>
                <a:lnTo>
                  <a:pt x="1236500" y="1082956"/>
                </a:lnTo>
                <a:lnTo>
                  <a:pt x="1368552" y="1044650"/>
                </a:lnTo>
                <a:lnTo>
                  <a:pt x="1501150" y="1006979"/>
                </a:lnTo>
                <a:lnTo>
                  <a:pt x="1634292" y="969946"/>
                </a:lnTo>
                <a:lnTo>
                  <a:pt x="1767970" y="933556"/>
                </a:lnTo>
                <a:lnTo>
                  <a:pt x="1902182" y="897811"/>
                </a:lnTo>
                <a:lnTo>
                  <a:pt x="2036922" y="862713"/>
                </a:lnTo>
                <a:lnTo>
                  <a:pt x="2172185" y="828267"/>
                </a:lnTo>
                <a:lnTo>
                  <a:pt x="2307966" y="794475"/>
                </a:lnTo>
                <a:lnTo>
                  <a:pt x="2444261" y="761340"/>
                </a:lnTo>
                <a:lnTo>
                  <a:pt x="2581064" y="728865"/>
                </a:lnTo>
                <a:lnTo>
                  <a:pt x="2718372" y="697053"/>
                </a:lnTo>
                <a:lnTo>
                  <a:pt x="2856178" y="665908"/>
                </a:lnTo>
                <a:lnTo>
                  <a:pt x="2994480" y="635432"/>
                </a:lnTo>
                <a:lnTo>
                  <a:pt x="3133270" y="605629"/>
                </a:lnTo>
                <a:lnTo>
                  <a:pt x="3272546" y="576501"/>
                </a:lnTo>
                <a:lnTo>
                  <a:pt x="3412301" y="548051"/>
                </a:lnTo>
                <a:lnTo>
                  <a:pt x="3552532" y="520284"/>
                </a:lnTo>
                <a:lnTo>
                  <a:pt x="3693233" y="493201"/>
                </a:lnTo>
                <a:lnTo>
                  <a:pt x="3834400" y="466805"/>
                </a:lnTo>
                <a:lnTo>
                  <a:pt x="3976027" y="441101"/>
                </a:lnTo>
                <a:lnTo>
                  <a:pt x="4118110" y="416090"/>
                </a:lnTo>
                <a:lnTo>
                  <a:pt x="4260645" y="391776"/>
                </a:lnTo>
                <a:lnTo>
                  <a:pt x="4403626" y="368163"/>
                </a:lnTo>
                <a:lnTo>
                  <a:pt x="4547048" y="345252"/>
                </a:lnTo>
                <a:lnTo>
                  <a:pt x="4690907" y="323047"/>
                </a:lnTo>
                <a:lnTo>
                  <a:pt x="4835198" y="301552"/>
                </a:lnTo>
                <a:lnTo>
                  <a:pt x="4979916" y="280768"/>
                </a:lnTo>
                <a:lnTo>
                  <a:pt x="5125057" y="260700"/>
                </a:lnTo>
                <a:lnTo>
                  <a:pt x="5270615" y="241350"/>
                </a:lnTo>
                <a:lnTo>
                  <a:pt x="5416586" y="222722"/>
                </a:lnTo>
                <a:lnTo>
                  <a:pt x="5562965" y="204818"/>
                </a:lnTo>
                <a:lnTo>
                  <a:pt x="5709747" y="187642"/>
                </a:lnTo>
                <a:lnTo>
                  <a:pt x="5856927" y="171196"/>
                </a:lnTo>
                <a:lnTo>
                  <a:pt x="6004501" y="155483"/>
                </a:lnTo>
                <a:lnTo>
                  <a:pt x="6152463" y="140507"/>
                </a:lnTo>
                <a:lnTo>
                  <a:pt x="6300810" y="126271"/>
                </a:lnTo>
                <a:lnTo>
                  <a:pt x="6449535" y="112778"/>
                </a:lnTo>
                <a:lnTo>
                  <a:pt x="6598635" y="100031"/>
                </a:lnTo>
                <a:lnTo>
                  <a:pt x="6748105" y="88032"/>
                </a:lnTo>
                <a:lnTo>
                  <a:pt x="6897939" y="76786"/>
                </a:lnTo>
                <a:lnTo>
                  <a:pt x="7048133" y="66294"/>
                </a:lnTo>
                <a:lnTo>
                  <a:pt x="7198682" y="56561"/>
                </a:lnTo>
                <a:lnTo>
                  <a:pt x="7349582" y="47588"/>
                </a:lnTo>
                <a:lnTo>
                  <a:pt x="7500827" y="39380"/>
                </a:lnTo>
                <a:lnTo>
                  <a:pt x="7652413" y="31939"/>
                </a:lnTo>
                <a:lnTo>
                  <a:pt x="7804334" y="25268"/>
                </a:lnTo>
                <a:lnTo>
                  <a:pt x="7956587" y="19371"/>
                </a:lnTo>
                <a:lnTo>
                  <a:pt x="8109166" y="14250"/>
                </a:lnTo>
                <a:lnTo>
                  <a:pt x="8262066" y="9908"/>
                </a:lnTo>
                <a:lnTo>
                  <a:pt x="8415284" y="6349"/>
                </a:lnTo>
                <a:lnTo>
                  <a:pt x="8568813" y="3576"/>
                </a:lnTo>
                <a:lnTo>
                  <a:pt x="8722649" y="1591"/>
                </a:lnTo>
                <a:lnTo>
                  <a:pt x="8876788" y="398"/>
                </a:lnTo>
                <a:lnTo>
                  <a:pt x="9031224" y="0"/>
                </a:lnTo>
                <a:lnTo>
                  <a:pt x="9185659" y="398"/>
                </a:lnTo>
                <a:lnTo>
                  <a:pt x="9339798" y="1591"/>
                </a:lnTo>
                <a:lnTo>
                  <a:pt x="9493634" y="3576"/>
                </a:lnTo>
                <a:lnTo>
                  <a:pt x="9647163" y="6349"/>
                </a:lnTo>
                <a:lnTo>
                  <a:pt x="9800381" y="9908"/>
                </a:lnTo>
                <a:lnTo>
                  <a:pt x="9953281" y="14250"/>
                </a:lnTo>
                <a:lnTo>
                  <a:pt x="10105860" y="19371"/>
                </a:lnTo>
                <a:lnTo>
                  <a:pt x="10258113" y="25268"/>
                </a:lnTo>
                <a:lnTo>
                  <a:pt x="10410034" y="31939"/>
                </a:lnTo>
                <a:lnTo>
                  <a:pt x="10561620" y="39380"/>
                </a:lnTo>
                <a:lnTo>
                  <a:pt x="10712865" y="47588"/>
                </a:lnTo>
                <a:lnTo>
                  <a:pt x="10863765" y="56561"/>
                </a:lnTo>
                <a:lnTo>
                  <a:pt x="11014314" y="66294"/>
                </a:lnTo>
                <a:lnTo>
                  <a:pt x="11164508" y="76786"/>
                </a:lnTo>
                <a:lnTo>
                  <a:pt x="11314342" y="88032"/>
                </a:lnTo>
                <a:lnTo>
                  <a:pt x="11463812" y="100031"/>
                </a:lnTo>
                <a:lnTo>
                  <a:pt x="11612912" y="112778"/>
                </a:lnTo>
                <a:lnTo>
                  <a:pt x="11761637" y="126271"/>
                </a:lnTo>
                <a:lnTo>
                  <a:pt x="11909984" y="140507"/>
                </a:lnTo>
                <a:lnTo>
                  <a:pt x="12057946" y="155483"/>
                </a:lnTo>
                <a:lnTo>
                  <a:pt x="12205520" y="171196"/>
                </a:lnTo>
                <a:lnTo>
                  <a:pt x="12352700" y="187642"/>
                </a:lnTo>
                <a:lnTo>
                  <a:pt x="12499482" y="204818"/>
                </a:lnTo>
                <a:lnTo>
                  <a:pt x="12645861" y="222722"/>
                </a:lnTo>
                <a:lnTo>
                  <a:pt x="12791832" y="241350"/>
                </a:lnTo>
                <a:lnTo>
                  <a:pt x="12937390" y="260700"/>
                </a:lnTo>
                <a:lnTo>
                  <a:pt x="13082531" y="280768"/>
                </a:lnTo>
                <a:lnTo>
                  <a:pt x="13227249" y="301552"/>
                </a:lnTo>
                <a:lnTo>
                  <a:pt x="13371540" y="323047"/>
                </a:lnTo>
                <a:lnTo>
                  <a:pt x="13515399" y="345252"/>
                </a:lnTo>
                <a:lnTo>
                  <a:pt x="13658821" y="368163"/>
                </a:lnTo>
                <a:lnTo>
                  <a:pt x="13801802" y="391776"/>
                </a:lnTo>
                <a:lnTo>
                  <a:pt x="13944337" y="416090"/>
                </a:lnTo>
                <a:lnTo>
                  <a:pt x="14086420" y="441101"/>
                </a:lnTo>
                <a:lnTo>
                  <a:pt x="14228047" y="466805"/>
                </a:lnTo>
                <a:lnTo>
                  <a:pt x="14369214" y="493201"/>
                </a:lnTo>
                <a:lnTo>
                  <a:pt x="14509915" y="520284"/>
                </a:lnTo>
                <a:lnTo>
                  <a:pt x="14650146" y="548051"/>
                </a:lnTo>
                <a:lnTo>
                  <a:pt x="14789901" y="576501"/>
                </a:lnTo>
                <a:lnTo>
                  <a:pt x="14929177" y="605629"/>
                </a:lnTo>
                <a:lnTo>
                  <a:pt x="15067967" y="635432"/>
                </a:lnTo>
                <a:lnTo>
                  <a:pt x="15206269" y="665908"/>
                </a:lnTo>
                <a:lnTo>
                  <a:pt x="15344075" y="697053"/>
                </a:lnTo>
                <a:lnTo>
                  <a:pt x="15481383" y="728865"/>
                </a:lnTo>
                <a:lnTo>
                  <a:pt x="15618186" y="761340"/>
                </a:lnTo>
                <a:lnTo>
                  <a:pt x="15754481" y="794475"/>
                </a:lnTo>
                <a:lnTo>
                  <a:pt x="15890262" y="828267"/>
                </a:lnTo>
                <a:lnTo>
                  <a:pt x="16025525" y="862713"/>
                </a:lnTo>
                <a:lnTo>
                  <a:pt x="16160265" y="897811"/>
                </a:lnTo>
                <a:lnTo>
                  <a:pt x="16294477" y="933556"/>
                </a:lnTo>
                <a:lnTo>
                  <a:pt x="16428155" y="969946"/>
                </a:lnTo>
                <a:lnTo>
                  <a:pt x="16561297" y="1006979"/>
                </a:lnTo>
                <a:lnTo>
                  <a:pt x="16693895" y="1044650"/>
                </a:lnTo>
                <a:lnTo>
                  <a:pt x="16825947" y="1082956"/>
                </a:lnTo>
                <a:lnTo>
                  <a:pt x="16957447" y="1121896"/>
                </a:lnTo>
                <a:lnTo>
                  <a:pt x="17088389" y="1161465"/>
                </a:lnTo>
                <a:lnTo>
                  <a:pt x="17218771" y="1201661"/>
                </a:lnTo>
                <a:lnTo>
                  <a:pt x="17348585" y="1242480"/>
                </a:lnTo>
                <a:lnTo>
                  <a:pt x="17477829" y="1283920"/>
                </a:lnTo>
                <a:lnTo>
                  <a:pt x="17606496" y="1325977"/>
                </a:lnTo>
                <a:lnTo>
                  <a:pt x="17734583" y="1368649"/>
                </a:lnTo>
                <a:lnTo>
                  <a:pt x="17862084" y="1411931"/>
                </a:lnTo>
                <a:lnTo>
                  <a:pt x="17988995" y="1455822"/>
                </a:lnTo>
                <a:lnTo>
                  <a:pt x="18062446" y="1481697"/>
                </a:lnTo>
              </a:path>
            </a:pathLst>
          </a:custGeom>
          <a:gradFill flip="none" rotWithShape="1">
            <a:gsLst>
              <a:gs pos="81000">
                <a:srgbClr val="00ADED">
                  <a:alpha val="26000"/>
                </a:srgbClr>
              </a:gs>
              <a:gs pos="100000">
                <a:srgbClr val="00B0F0">
                  <a:alpha val="26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gradFill flip="none" rotWithShape="1">
              <a:gsLst>
                <a:gs pos="0">
                  <a:srgbClr val="005596"/>
                </a:gs>
                <a:gs pos="100000">
                  <a:srgbClr val="00ADED">
                    <a:alpha val="54000"/>
                  </a:srgbClr>
                </a:gs>
              </a:gsLst>
              <a:lin ang="16200000" scaled="1"/>
              <a:tileRect/>
            </a:gradFill>
            <a:prstDash val="solid"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indent="-179570" algn="ctr" defTabSz="1218652">
              <a:spcBef>
                <a:spcPct val="20000"/>
              </a:spcBef>
              <a:buClr>
                <a:srgbClr val="CC9900"/>
              </a:buClr>
              <a:buSzPct val="100000"/>
            </a:pPr>
            <a:endParaRPr sz="10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上下箭头 93">
            <a:extLst>
              <a:ext uri="{FF2B5EF4-FFF2-40B4-BE49-F238E27FC236}">
                <a16:creationId xmlns:a16="http://schemas.microsoft.com/office/drawing/2014/main" id="{828B4EF8-BC6B-4B88-BAC0-5B2285A3C1EE}"/>
              </a:ext>
            </a:extLst>
          </p:cNvPr>
          <p:cNvSpPr/>
          <p:nvPr/>
        </p:nvSpPr>
        <p:spPr bwMode="auto">
          <a:xfrm>
            <a:off x="8018758" y="3839382"/>
            <a:ext cx="133876" cy="288000"/>
          </a:xfrm>
          <a:prstGeom prst="upDownArrow">
            <a:avLst/>
          </a:prstGeom>
          <a:solidFill>
            <a:srgbClr val="0096FF"/>
          </a:solidFill>
          <a:ln w="12700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885">
              <a:defRPr/>
            </a:pPr>
            <a:endParaRPr lang="zh-CN" altLang="en-US" sz="16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上下箭头 94">
            <a:extLst>
              <a:ext uri="{FF2B5EF4-FFF2-40B4-BE49-F238E27FC236}">
                <a16:creationId xmlns:a16="http://schemas.microsoft.com/office/drawing/2014/main" id="{0A965249-4B3E-41E7-955F-3650E3EBA937}"/>
              </a:ext>
            </a:extLst>
          </p:cNvPr>
          <p:cNvSpPr/>
          <p:nvPr/>
        </p:nvSpPr>
        <p:spPr bwMode="auto">
          <a:xfrm>
            <a:off x="3684424" y="3812402"/>
            <a:ext cx="134906" cy="288000"/>
          </a:xfrm>
          <a:prstGeom prst="upDownArrow">
            <a:avLst/>
          </a:prstGeom>
          <a:solidFill>
            <a:srgbClr val="0096FF"/>
          </a:solidFill>
          <a:ln w="12700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3885">
              <a:defRPr/>
            </a:pPr>
            <a:endParaRPr lang="zh-CN" altLang="en-US" sz="1600" kern="0">
              <a:solidFill>
                <a:srgbClr val="1D1D1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45431466-4C91-4E8E-A611-456ACA5F6A81}"/>
              </a:ext>
            </a:extLst>
          </p:cNvPr>
          <p:cNvGrpSpPr/>
          <p:nvPr/>
        </p:nvGrpSpPr>
        <p:grpSpPr>
          <a:xfrm>
            <a:off x="4719745" y="2133512"/>
            <a:ext cx="482475" cy="344928"/>
            <a:chOff x="3510965" y="1415839"/>
            <a:chExt cx="361950" cy="258763"/>
          </a:xfrm>
        </p:grpSpPr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7BA52AFF-853F-41E0-8DEC-9FF0CDADE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715" y="1557127"/>
              <a:ext cx="203200" cy="117475"/>
            </a:xfrm>
            <a:custGeom>
              <a:avLst/>
              <a:gdLst>
                <a:gd name="T0" fmla="*/ 203019 w 90"/>
                <a:gd name="T1" fmla="*/ 63652 h 52"/>
                <a:gd name="T2" fmla="*/ 121811 w 90"/>
                <a:gd name="T3" fmla="*/ 9093 h 52"/>
                <a:gd name="T4" fmla="*/ 121811 w 90"/>
                <a:gd name="T5" fmla="*/ 43192 h 52"/>
                <a:gd name="T6" fmla="*/ 119556 w 90"/>
                <a:gd name="T7" fmla="*/ 43192 h 52"/>
                <a:gd name="T8" fmla="*/ 63161 w 90"/>
                <a:gd name="T9" fmla="*/ 43192 h 52"/>
                <a:gd name="T10" fmla="*/ 27069 w 90"/>
                <a:gd name="T11" fmla="*/ 0 h 52"/>
                <a:gd name="T12" fmla="*/ 0 w 90"/>
                <a:gd name="T13" fmla="*/ 31826 h 52"/>
                <a:gd name="T14" fmla="*/ 38348 w 90"/>
                <a:gd name="T15" fmla="*/ 77292 h 52"/>
                <a:gd name="T16" fmla="*/ 54138 w 90"/>
                <a:gd name="T17" fmla="*/ 84112 h 52"/>
                <a:gd name="T18" fmla="*/ 119556 w 90"/>
                <a:gd name="T19" fmla="*/ 84112 h 52"/>
                <a:gd name="T20" fmla="*/ 121811 w 90"/>
                <a:gd name="T21" fmla="*/ 84112 h 52"/>
                <a:gd name="T22" fmla="*/ 121811 w 90"/>
                <a:gd name="T23" fmla="*/ 118211 h 52"/>
                <a:gd name="T24" fmla="*/ 203019 w 90"/>
                <a:gd name="T25" fmla="*/ 6365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solidFill>
              <a:srgbClr val="1C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72">
                <a:defRPr/>
              </a:pPr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68FA5C4B-469A-4C6D-A000-042CDB24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552" y="1449177"/>
              <a:ext cx="139700" cy="84137"/>
            </a:xfrm>
            <a:custGeom>
              <a:avLst/>
              <a:gdLst>
                <a:gd name="T0" fmla="*/ 87293 w 62"/>
                <a:gd name="T1" fmla="*/ 0 h 37"/>
                <a:gd name="T2" fmla="*/ 20144 w 62"/>
                <a:gd name="T3" fmla="*/ 0 h 37"/>
                <a:gd name="T4" fmla="*/ 0 w 62"/>
                <a:gd name="T5" fmla="*/ 20628 h 37"/>
                <a:gd name="T6" fmla="*/ 20144 w 62"/>
                <a:gd name="T7" fmla="*/ 41256 h 37"/>
                <a:gd name="T8" fmla="*/ 76101 w 62"/>
                <a:gd name="T9" fmla="*/ 41256 h 37"/>
                <a:gd name="T10" fmla="*/ 111914 w 62"/>
                <a:gd name="T11" fmla="*/ 84804 h 37"/>
                <a:gd name="T12" fmla="*/ 138773 w 62"/>
                <a:gd name="T13" fmla="*/ 52716 h 37"/>
                <a:gd name="T14" fmla="*/ 100722 w 62"/>
                <a:gd name="T15" fmla="*/ 6876 h 37"/>
                <a:gd name="T16" fmla="*/ 87293 w 62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solidFill>
              <a:srgbClr val="1C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72">
                <a:defRPr/>
              </a:pPr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50D69273-EDAA-400A-8A5C-339A5FD59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965" y="1415839"/>
              <a:ext cx="361950" cy="225425"/>
            </a:xfrm>
            <a:custGeom>
              <a:avLst/>
              <a:gdLst>
                <a:gd name="T0" fmla="*/ 362350 w 160"/>
                <a:gd name="T1" fmla="*/ 54823 h 99"/>
                <a:gd name="T2" fmla="*/ 280821 w 160"/>
                <a:gd name="T3" fmla="*/ 0 h 99"/>
                <a:gd name="T4" fmla="*/ 280821 w 160"/>
                <a:gd name="T5" fmla="*/ 34264 h 99"/>
                <a:gd name="T6" fmla="*/ 278557 w 160"/>
                <a:gd name="T7" fmla="*/ 34264 h 99"/>
                <a:gd name="T8" fmla="*/ 212881 w 160"/>
                <a:gd name="T9" fmla="*/ 34264 h 99"/>
                <a:gd name="T10" fmla="*/ 197028 w 160"/>
                <a:gd name="T11" fmla="*/ 41117 h 99"/>
                <a:gd name="T12" fmla="*/ 79264 w 160"/>
                <a:gd name="T13" fmla="*/ 185026 h 99"/>
                <a:gd name="T14" fmla="*/ 20382 w 160"/>
                <a:gd name="T15" fmla="*/ 185026 h 99"/>
                <a:gd name="T16" fmla="*/ 0 w 160"/>
                <a:gd name="T17" fmla="*/ 205585 h 99"/>
                <a:gd name="T18" fmla="*/ 20382 w 160"/>
                <a:gd name="T19" fmla="*/ 226143 h 99"/>
                <a:gd name="T20" fmla="*/ 90588 w 160"/>
                <a:gd name="T21" fmla="*/ 226143 h 99"/>
                <a:gd name="T22" fmla="*/ 104176 w 160"/>
                <a:gd name="T23" fmla="*/ 219290 h 99"/>
                <a:gd name="T24" fmla="*/ 221939 w 160"/>
                <a:gd name="T25" fmla="*/ 75381 h 99"/>
                <a:gd name="T26" fmla="*/ 278557 w 160"/>
                <a:gd name="T27" fmla="*/ 75381 h 99"/>
                <a:gd name="T28" fmla="*/ 280821 w 160"/>
                <a:gd name="T29" fmla="*/ 75381 h 99"/>
                <a:gd name="T30" fmla="*/ 280821 w 160"/>
                <a:gd name="T31" fmla="*/ 109645 h 99"/>
                <a:gd name="T32" fmla="*/ 362350 w 160"/>
                <a:gd name="T33" fmla="*/ 54823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rgbClr val="1C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72">
                <a:defRPr/>
              </a:pPr>
              <a:endParaRPr lang="zh-CN" altLang="en-US"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supermarket-scanner_58233">
            <a:extLst>
              <a:ext uri="{FF2B5EF4-FFF2-40B4-BE49-F238E27FC236}">
                <a16:creationId xmlns:a16="http://schemas.microsoft.com/office/drawing/2014/main" id="{BC544F27-34DD-45C1-9F87-AC80DDFFA207}"/>
              </a:ext>
            </a:extLst>
          </p:cNvPr>
          <p:cNvSpPr>
            <a:spLocks/>
          </p:cNvSpPr>
          <p:nvPr/>
        </p:nvSpPr>
        <p:spPr bwMode="auto">
          <a:xfrm>
            <a:off x="6617252" y="3580060"/>
            <a:ext cx="291055" cy="246948"/>
          </a:xfrm>
          <a:custGeom>
            <a:avLst/>
            <a:gdLst/>
            <a:ahLst/>
            <a:cxnLst/>
            <a:rect l="0" t="0" r="r" b="b"/>
            <a:pathLst>
              <a:path w="578320" h="552578">
                <a:moveTo>
                  <a:pt x="221327" y="339832"/>
                </a:moveTo>
                <a:lnTo>
                  <a:pt x="231487" y="339832"/>
                </a:lnTo>
                <a:cubicBezTo>
                  <a:pt x="244418" y="339832"/>
                  <a:pt x="255502" y="349963"/>
                  <a:pt x="255502" y="363777"/>
                </a:cubicBezTo>
                <a:lnTo>
                  <a:pt x="255502" y="462320"/>
                </a:lnTo>
                <a:cubicBezTo>
                  <a:pt x="255502" y="476135"/>
                  <a:pt x="244418" y="487186"/>
                  <a:pt x="231487" y="487186"/>
                </a:cubicBezTo>
                <a:lnTo>
                  <a:pt x="221327" y="487186"/>
                </a:lnTo>
                <a:lnTo>
                  <a:pt x="221327" y="339832"/>
                </a:lnTo>
                <a:close/>
                <a:moveTo>
                  <a:pt x="177091" y="339832"/>
                </a:moveTo>
                <a:lnTo>
                  <a:pt x="208456" y="339832"/>
                </a:lnTo>
                <a:lnTo>
                  <a:pt x="208456" y="487186"/>
                </a:lnTo>
                <a:lnTo>
                  <a:pt x="177091" y="487186"/>
                </a:lnTo>
                <a:lnTo>
                  <a:pt x="177091" y="339832"/>
                </a:lnTo>
                <a:close/>
                <a:moveTo>
                  <a:pt x="150313" y="339832"/>
                </a:moveTo>
                <a:lnTo>
                  <a:pt x="163332" y="339832"/>
                </a:lnTo>
                <a:lnTo>
                  <a:pt x="163332" y="487186"/>
                </a:lnTo>
                <a:lnTo>
                  <a:pt x="150313" y="487186"/>
                </a:lnTo>
                <a:lnTo>
                  <a:pt x="150313" y="339832"/>
                </a:lnTo>
                <a:close/>
                <a:moveTo>
                  <a:pt x="114362" y="339832"/>
                </a:moveTo>
                <a:lnTo>
                  <a:pt x="137442" y="339832"/>
                </a:lnTo>
                <a:lnTo>
                  <a:pt x="137442" y="487186"/>
                </a:lnTo>
                <a:lnTo>
                  <a:pt x="114362" y="487186"/>
                </a:lnTo>
                <a:lnTo>
                  <a:pt x="114362" y="339832"/>
                </a:lnTo>
                <a:close/>
                <a:moveTo>
                  <a:pt x="81222" y="339832"/>
                </a:moveTo>
                <a:lnTo>
                  <a:pt x="101491" y="339832"/>
                </a:lnTo>
                <a:lnTo>
                  <a:pt x="101491" y="487186"/>
                </a:lnTo>
                <a:lnTo>
                  <a:pt x="81222" y="487186"/>
                </a:lnTo>
                <a:lnTo>
                  <a:pt x="81222" y="339832"/>
                </a:lnTo>
                <a:close/>
                <a:moveTo>
                  <a:pt x="57141" y="339832"/>
                </a:moveTo>
                <a:lnTo>
                  <a:pt x="68203" y="339832"/>
                </a:lnTo>
                <a:lnTo>
                  <a:pt x="68203" y="487186"/>
                </a:lnTo>
                <a:lnTo>
                  <a:pt x="57141" y="487186"/>
                </a:lnTo>
                <a:cubicBezTo>
                  <a:pt x="43314" y="487186"/>
                  <a:pt x="32252" y="476135"/>
                  <a:pt x="32252" y="462320"/>
                </a:cubicBezTo>
                <a:lnTo>
                  <a:pt x="32252" y="363777"/>
                </a:lnTo>
                <a:cubicBezTo>
                  <a:pt x="32252" y="349963"/>
                  <a:pt x="43314" y="339832"/>
                  <a:pt x="57141" y="339832"/>
                </a:cubicBezTo>
                <a:close/>
                <a:moveTo>
                  <a:pt x="52571" y="329730"/>
                </a:moveTo>
                <a:cubicBezTo>
                  <a:pt x="34125" y="329730"/>
                  <a:pt x="19368" y="344465"/>
                  <a:pt x="19368" y="362883"/>
                </a:cubicBezTo>
                <a:lnTo>
                  <a:pt x="19368" y="468789"/>
                </a:lnTo>
                <a:cubicBezTo>
                  <a:pt x="19368" y="486286"/>
                  <a:pt x="32280" y="501021"/>
                  <a:pt x="49804" y="501942"/>
                </a:cubicBezTo>
                <a:lnTo>
                  <a:pt x="52571" y="502863"/>
                </a:lnTo>
                <a:lnTo>
                  <a:pt x="235185" y="501942"/>
                </a:lnTo>
                <a:cubicBezTo>
                  <a:pt x="253630" y="501942"/>
                  <a:pt x="268387" y="484444"/>
                  <a:pt x="268387" y="466947"/>
                </a:cubicBezTo>
                <a:lnTo>
                  <a:pt x="268387" y="362883"/>
                </a:lnTo>
                <a:cubicBezTo>
                  <a:pt x="268387" y="344465"/>
                  <a:pt x="253630" y="329730"/>
                  <a:pt x="235185" y="329730"/>
                </a:cubicBezTo>
                <a:lnTo>
                  <a:pt x="52571" y="329730"/>
                </a:lnTo>
                <a:close/>
                <a:moveTo>
                  <a:pt x="57182" y="310391"/>
                </a:moveTo>
                <a:lnTo>
                  <a:pt x="231495" y="310391"/>
                </a:lnTo>
                <a:cubicBezTo>
                  <a:pt x="262853" y="310391"/>
                  <a:pt x="287755" y="335256"/>
                  <a:pt x="287755" y="365646"/>
                </a:cubicBezTo>
                <a:lnTo>
                  <a:pt x="287755" y="464184"/>
                </a:lnTo>
                <a:cubicBezTo>
                  <a:pt x="287755" y="493654"/>
                  <a:pt x="264698" y="517597"/>
                  <a:pt x="235185" y="519439"/>
                </a:cubicBezTo>
                <a:lnTo>
                  <a:pt x="234262" y="519439"/>
                </a:lnTo>
                <a:lnTo>
                  <a:pt x="232418" y="519439"/>
                </a:lnTo>
                <a:lnTo>
                  <a:pt x="56260" y="519439"/>
                </a:lnTo>
                <a:cubicBezTo>
                  <a:pt x="24902" y="519439"/>
                  <a:pt x="0" y="493654"/>
                  <a:pt x="0" y="463263"/>
                </a:cubicBezTo>
                <a:lnTo>
                  <a:pt x="0" y="367488"/>
                </a:lnTo>
                <a:cubicBezTo>
                  <a:pt x="0" y="336177"/>
                  <a:pt x="25824" y="310391"/>
                  <a:pt x="57182" y="310391"/>
                </a:cubicBezTo>
                <a:close/>
                <a:moveTo>
                  <a:pt x="98680" y="38614"/>
                </a:moveTo>
                <a:cubicBezTo>
                  <a:pt x="105132" y="38614"/>
                  <a:pt x="110663" y="44141"/>
                  <a:pt x="110663" y="50588"/>
                </a:cubicBezTo>
                <a:lnTo>
                  <a:pt x="110663" y="197961"/>
                </a:lnTo>
                <a:cubicBezTo>
                  <a:pt x="110663" y="204409"/>
                  <a:pt x="105132" y="209935"/>
                  <a:pt x="98680" y="209935"/>
                </a:cubicBezTo>
                <a:cubicBezTo>
                  <a:pt x="92227" y="209935"/>
                  <a:pt x="86696" y="204409"/>
                  <a:pt x="86696" y="197961"/>
                </a:cubicBezTo>
                <a:lnTo>
                  <a:pt x="86696" y="50588"/>
                </a:lnTo>
                <a:cubicBezTo>
                  <a:pt x="86696" y="44141"/>
                  <a:pt x="92227" y="38614"/>
                  <a:pt x="98680" y="38614"/>
                </a:cubicBezTo>
                <a:close/>
                <a:moveTo>
                  <a:pt x="192821" y="1842"/>
                </a:moveTo>
                <a:lnTo>
                  <a:pt x="420616" y="35918"/>
                </a:lnTo>
                <a:cubicBezTo>
                  <a:pt x="465806" y="42365"/>
                  <a:pt x="499007" y="81966"/>
                  <a:pt x="499007" y="127093"/>
                </a:cubicBezTo>
                <a:cubicBezTo>
                  <a:pt x="499007" y="165774"/>
                  <a:pt x="474106" y="200770"/>
                  <a:pt x="439061" y="213664"/>
                </a:cubicBezTo>
                <a:lnTo>
                  <a:pt x="534975" y="503767"/>
                </a:lnTo>
                <a:cubicBezTo>
                  <a:pt x="536819" y="509293"/>
                  <a:pt x="542353" y="516661"/>
                  <a:pt x="548808" y="516661"/>
                </a:cubicBezTo>
                <a:lnTo>
                  <a:pt x="558031" y="516661"/>
                </a:lnTo>
                <a:cubicBezTo>
                  <a:pt x="569098" y="516661"/>
                  <a:pt x="578320" y="524028"/>
                  <a:pt x="578320" y="535080"/>
                </a:cubicBezTo>
                <a:cubicBezTo>
                  <a:pt x="578320" y="546131"/>
                  <a:pt x="569098" y="552578"/>
                  <a:pt x="558031" y="552578"/>
                </a:cubicBezTo>
                <a:lnTo>
                  <a:pt x="551575" y="552578"/>
                </a:lnTo>
                <a:lnTo>
                  <a:pt x="405860" y="552578"/>
                </a:lnTo>
                <a:lnTo>
                  <a:pt x="372659" y="552578"/>
                </a:lnTo>
                <a:cubicBezTo>
                  <a:pt x="362515" y="552578"/>
                  <a:pt x="353292" y="542448"/>
                  <a:pt x="353292" y="531396"/>
                </a:cubicBezTo>
                <a:cubicBezTo>
                  <a:pt x="353292" y="520345"/>
                  <a:pt x="361592" y="509293"/>
                  <a:pt x="372659" y="509293"/>
                </a:cubicBezTo>
                <a:cubicBezTo>
                  <a:pt x="377271" y="509293"/>
                  <a:pt x="381882" y="507451"/>
                  <a:pt x="384649" y="503767"/>
                </a:cubicBezTo>
                <a:cubicBezTo>
                  <a:pt x="387415" y="500083"/>
                  <a:pt x="388338" y="495479"/>
                  <a:pt x="386493" y="490874"/>
                </a:cubicBezTo>
                <a:cubicBezTo>
                  <a:pt x="386493" y="490874"/>
                  <a:pt x="384649" y="480743"/>
                  <a:pt x="371737" y="473375"/>
                </a:cubicBezTo>
                <a:lnTo>
                  <a:pt x="358826" y="464166"/>
                </a:lnTo>
                <a:cubicBezTo>
                  <a:pt x="351448" y="458640"/>
                  <a:pt x="348681" y="450351"/>
                  <a:pt x="349603" y="441142"/>
                </a:cubicBezTo>
                <a:lnTo>
                  <a:pt x="356059" y="422722"/>
                </a:lnTo>
                <a:cubicBezTo>
                  <a:pt x="356059" y="421801"/>
                  <a:pt x="356981" y="419960"/>
                  <a:pt x="356981" y="418118"/>
                </a:cubicBezTo>
                <a:cubicBezTo>
                  <a:pt x="358826" y="404303"/>
                  <a:pt x="353292" y="390489"/>
                  <a:pt x="342225" y="382200"/>
                </a:cubicBezTo>
                <a:lnTo>
                  <a:pt x="328391" y="372990"/>
                </a:lnTo>
                <a:cubicBezTo>
                  <a:pt x="321014" y="367465"/>
                  <a:pt x="317325" y="357334"/>
                  <a:pt x="320091" y="347203"/>
                </a:cubicBezTo>
                <a:lnTo>
                  <a:pt x="325625" y="332468"/>
                </a:lnTo>
                <a:cubicBezTo>
                  <a:pt x="327469" y="326021"/>
                  <a:pt x="327469" y="318654"/>
                  <a:pt x="325625" y="312207"/>
                </a:cubicBezTo>
                <a:cubicBezTo>
                  <a:pt x="326547" y="312207"/>
                  <a:pt x="300724" y="234846"/>
                  <a:pt x="300724" y="234846"/>
                </a:cubicBezTo>
                <a:lnTo>
                  <a:pt x="191899" y="251423"/>
                </a:lnTo>
                <a:cubicBezTo>
                  <a:pt x="179910" y="253265"/>
                  <a:pt x="166076" y="248660"/>
                  <a:pt x="155931" y="240372"/>
                </a:cubicBezTo>
                <a:cubicBezTo>
                  <a:pt x="146709" y="232083"/>
                  <a:pt x="140253" y="220110"/>
                  <a:pt x="140253" y="207217"/>
                </a:cubicBezTo>
                <a:lnTo>
                  <a:pt x="140253" y="46048"/>
                </a:lnTo>
                <a:cubicBezTo>
                  <a:pt x="140253" y="33155"/>
                  <a:pt x="146709" y="21182"/>
                  <a:pt x="155931" y="11973"/>
                </a:cubicBezTo>
                <a:cubicBezTo>
                  <a:pt x="166076" y="3684"/>
                  <a:pt x="179910" y="0"/>
                  <a:pt x="192821" y="1842"/>
                </a:cubicBezTo>
                <a:close/>
                <a:moveTo>
                  <a:pt x="49803" y="0"/>
                </a:moveTo>
                <a:cubicBezTo>
                  <a:pt x="56285" y="0"/>
                  <a:pt x="61841" y="5526"/>
                  <a:pt x="61841" y="12893"/>
                </a:cubicBezTo>
                <a:lnTo>
                  <a:pt x="61841" y="233914"/>
                </a:lnTo>
                <a:cubicBezTo>
                  <a:pt x="61841" y="240361"/>
                  <a:pt x="56285" y="245886"/>
                  <a:pt x="49803" y="245886"/>
                </a:cubicBezTo>
                <a:cubicBezTo>
                  <a:pt x="42394" y="245886"/>
                  <a:pt x="36838" y="240361"/>
                  <a:pt x="36838" y="233914"/>
                </a:cubicBezTo>
                <a:lnTo>
                  <a:pt x="36838" y="12893"/>
                </a:lnTo>
                <a:cubicBezTo>
                  <a:pt x="36838" y="5526"/>
                  <a:pt x="42394" y="0"/>
                  <a:pt x="49803" y="0"/>
                </a:cubicBezTo>
                <a:close/>
              </a:path>
            </a:pathLst>
          </a:custGeom>
          <a:solidFill>
            <a:srgbClr val="FE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172"/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91250" y="3558180"/>
            <a:ext cx="15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集成开发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6902585" y="3558180"/>
            <a:ext cx="15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可视画像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440209" y="3558180"/>
            <a:ext cx="15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自助服务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3943298" y="3558180"/>
            <a:ext cx="15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资产检索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317358" y="3558180"/>
            <a:ext cx="15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监管运营</a:t>
            </a:r>
          </a:p>
        </p:txBody>
      </p:sp>
      <p:cxnSp>
        <p:nvCxnSpPr>
          <p:cNvPr id="106" name="直接连接符 209">
            <a:extLst>
              <a:ext uri="{FF2B5EF4-FFF2-40B4-BE49-F238E27FC236}">
                <a16:creationId xmlns:a16="http://schemas.microsoft.com/office/drawing/2014/main" id="{CD2FC97A-D8F2-4AD4-A484-34FDD0D3AD08}"/>
              </a:ext>
            </a:extLst>
          </p:cNvPr>
          <p:cNvCxnSpPr>
            <a:cxnSpLocks/>
          </p:cNvCxnSpPr>
          <p:nvPr/>
        </p:nvCxnSpPr>
        <p:spPr bwMode="auto">
          <a:xfrm>
            <a:off x="4236265" y="5200444"/>
            <a:ext cx="0" cy="793544"/>
          </a:xfrm>
          <a:prstGeom prst="line">
            <a:avLst/>
          </a:prstGeom>
          <a:noFill/>
          <a:ln w="28575" algn="ctr">
            <a:solidFill>
              <a:srgbClr val="E0E0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3476205" y="5302741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管理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2828986" y="5215060"/>
            <a:ext cx="7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数据质量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数据开发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规范设计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标准管控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9" name="直接连接符 209">
            <a:extLst>
              <a:ext uri="{FF2B5EF4-FFF2-40B4-BE49-F238E27FC236}">
                <a16:creationId xmlns:a16="http://schemas.microsoft.com/office/drawing/2014/main" id="{CD2FC97A-D8F2-4AD4-A484-34FDD0D3AD08}"/>
              </a:ext>
            </a:extLst>
          </p:cNvPr>
          <p:cNvCxnSpPr>
            <a:cxnSpLocks/>
          </p:cNvCxnSpPr>
          <p:nvPr/>
        </p:nvCxnSpPr>
        <p:spPr bwMode="auto">
          <a:xfrm>
            <a:off x="5931405" y="5200444"/>
            <a:ext cx="0" cy="793544"/>
          </a:xfrm>
          <a:prstGeom prst="line">
            <a:avLst/>
          </a:prstGeom>
          <a:noFill/>
          <a:ln w="28575" algn="ctr">
            <a:solidFill>
              <a:srgbClr val="E0E0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5171345" y="5302741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资产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4524126" y="5215060"/>
            <a:ext cx="7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元数据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数据搜索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数据获取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数据安全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2" name="直接连接符 209">
            <a:extLst>
              <a:ext uri="{FF2B5EF4-FFF2-40B4-BE49-F238E27FC236}">
                <a16:creationId xmlns:a16="http://schemas.microsoft.com/office/drawing/2014/main" id="{CD2FC97A-D8F2-4AD4-A484-34FDD0D3AD08}"/>
              </a:ext>
            </a:extLst>
          </p:cNvPr>
          <p:cNvCxnSpPr>
            <a:cxnSpLocks/>
          </p:cNvCxnSpPr>
          <p:nvPr/>
        </p:nvCxnSpPr>
        <p:spPr bwMode="auto">
          <a:xfrm>
            <a:off x="7626544" y="5200444"/>
            <a:ext cx="0" cy="793544"/>
          </a:xfrm>
          <a:prstGeom prst="line">
            <a:avLst/>
          </a:prstGeom>
          <a:noFill/>
          <a:ln w="28575" algn="ctr">
            <a:solidFill>
              <a:srgbClr val="E0E0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矩形 112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6866484" y="5302741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服务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6219265" y="5215060"/>
            <a:ext cx="7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指标服务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开发服务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发布服务订阅服务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5" name="直接连接符 209">
            <a:extLst>
              <a:ext uri="{FF2B5EF4-FFF2-40B4-BE49-F238E27FC236}">
                <a16:creationId xmlns:a16="http://schemas.microsoft.com/office/drawing/2014/main" id="{CD2FC97A-D8F2-4AD4-A484-34FDD0D3AD08}"/>
              </a:ext>
            </a:extLst>
          </p:cNvPr>
          <p:cNvCxnSpPr>
            <a:cxnSpLocks/>
          </p:cNvCxnSpPr>
          <p:nvPr/>
        </p:nvCxnSpPr>
        <p:spPr bwMode="auto">
          <a:xfrm>
            <a:off x="9321684" y="5200444"/>
            <a:ext cx="0" cy="793544"/>
          </a:xfrm>
          <a:prstGeom prst="line">
            <a:avLst/>
          </a:prstGeom>
          <a:noFill/>
          <a:ln w="28575" algn="ctr">
            <a:solidFill>
              <a:srgbClr val="E0E0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矩形 115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8561624" y="5183869"/>
            <a:ext cx="54373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分析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&amp;</a:t>
            </a: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画像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7914405" y="5215060"/>
            <a:ext cx="7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报表分析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自助分析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数据可视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标签画像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F3D4EB4-B859-44FD-96E5-1F31DEEEC574}"/>
              </a:ext>
            </a:extLst>
          </p:cNvPr>
          <p:cNvSpPr/>
          <p:nvPr/>
        </p:nvSpPr>
        <p:spPr>
          <a:xfrm>
            <a:off x="10256763" y="5302741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运营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8638E3EC-D877-4800-A268-A1DDC2A31F91}"/>
              </a:ext>
            </a:extLst>
          </p:cNvPr>
          <p:cNvSpPr txBox="1"/>
          <p:nvPr/>
        </p:nvSpPr>
        <p:spPr>
          <a:xfrm>
            <a:off x="9609544" y="5315644"/>
            <a:ext cx="7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统一管控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统一规则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统一门户</a:t>
            </a:r>
            <a:endParaRPr lang="en-US" altLang="zh-CN" sz="1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5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>
            <a:extLst>
              <a:ext uri="{FF2B5EF4-FFF2-40B4-BE49-F238E27FC236}">
                <a16:creationId xmlns:a16="http://schemas.microsoft.com/office/drawing/2014/main" id="{F3BA8F52-0AA4-466C-B003-862CCFBD7F48}"/>
              </a:ext>
            </a:extLst>
          </p:cNvPr>
          <p:cNvSpPr txBox="1"/>
          <p:nvPr/>
        </p:nvSpPr>
        <p:spPr>
          <a:xfrm>
            <a:off x="1061069" y="399732"/>
            <a:ext cx="99758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核心价值一：</a:t>
            </a:r>
            <a:r>
              <a:rPr lang="zh-CN" altLang="en-US" dirty="0">
                <a:cs typeface="Lato Black"/>
              </a:rPr>
              <a:t>一个“集成框架</a:t>
            </a:r>
            <a:r>
              <a:rPr lang="en-US" altLang="zh-CN" dirty="0">
                <a:cs typeface="Lato Black"/>
              </a:rPr>
              <a:t>”</a:t>
            </a:r>
            <a:r>
              <a:rPr lang="zh-CN" altLang="en-US" dirty="0">
                <a:cs typeface="Lato Black"/>
              </a:rPr>
              <a:t> </a:t>
            </a:r>
            <a:r>
              <a:rPr lang="zh-CN" altLang="en-US" dirty="0"/>
              <a:t>横纵解耦，</a:t>
            </a:r>
            <a:r>
              <a:rPr lang="zh-CN" altLang="en-US" dirty="0">
                <a:cs typeface="Lato Black"/>
              </a:rPr>
              <a:t>解决异构技术融合</a:t>
            </a:r>
            <a:endParaRPr lang="zh-CN" altLang="en-US" i="1" dirty="0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064C5B46-091C-47AF-AF76-5B451302564A}"/>
              </a:ext>
            </a:extLst>
          </p:cNvPr>
          <p:cNvSpPr/>
          <p:nvPr/>
        </p:nvSpPr>
        <p:spPr>
          <a:xfrm>
            <a:off x="686802" y="2400155"/>
            <a:ext cx="5447624" cy="2258337"/>
          </a:xfrm>
          <a:custGeom>
            <a:avLst/>
            <a:gdLst>
              <a:gd name="connsiteX0" fmla="*/ 0 w 5447624"/>
              <a:gd name="connsiteY0" fmla="*/ 0 h 2075790"/>
              <a:gd name="connsiteX1" fmla="*/ 401208 w 5447624"/>
              <a:gd name="connsiteY1" fmla="*/ 0 h 2075790"/>
              <a:gd name="connsiteX2" fmla="*/ 401208 w 5447624"/>
              <a:gd name="connsiteY2" fmla="*/ 304630 h 2075790"/>
              <a:gd name="connsiteX3" fmla="*/ 1203109 w 5447624"/>
              <a:gd name="connsiteY3" fmla="*/ 304630 h 2075790"/>
              <a:gd name="connsiteX4" fmla="*/ 1203109 w 5447624"/>
              <a:gd name="connsiteY4" fmla="*/ 0 h 2075790"/>
              <a:gd name="connsiteX5" fmla="*/ 1739918 w 5447624"/>
              <a:gd name="connsiteY5" fmla="*/ 0 h 2075790"/>
              <a:gd name="connsiteX6" fmla="*/ 1739918 w 5447624"/>
              <a:gd name="connsiteY6" fmla="*/ 304629 h 2075790"/>
              <a:gd name="connsiteX7" fmla="*/ 2541819 w 5447624"/>
              <a:gd name="connsiteY7" fmla="*/ 304629 h 2075790"/>
              <a:gd name="connsiteX8" fmla="*/ 2541819 w 5447624"/>
              <a:gd name="connsiteY8" fmla="*/ 0 h 2075790"/>
              <a:gd name="connsiteX9" fmla="*/ 2965965 w 5447624"/>
              <a:gd name="connsiteY9" fmla="*/ 0 h 2075790"/>
              <a:gd name="connsiteX10" fmla="*/ 2965965 w 5447624"/>
              <a:gd name="connsiteY10" fmla="*/ 304630 h 2075790"/>
              <a:gd name="connsiteX11" fmla="*/ 3767865 w 5447624"/>
              <a:gd name="connsiteY11" fmla="*/ 304630 h 2075790"/>
              <a:gd name="connsiteX12" fmla="*/ 3767865 w 5447624"/>
              <a:gd name="connsiteY12" fmla="*/ 0 h 2075790"/>
              <a:gd name="connsiteX13" fmla="*/ 4248344 w 5447624"/>
              <a:gd name="connsiteY13" fmla="*/ 0 h 2075790"/>
              <a:gd name="connsiteX14" fmla="*/ 4248344 w 5447624"/>
              <a:gd name="connsiteY14" fmla="*/ 304630 h 2075790"/>
              <a:gd name="connsiteX15" fmla="*/ 5050245 w 5447624"/>
              <a:gd name="connsiteY15" fmla="*/ 304630 h 2075790"/>
              <a:gd name="connsiteX16" fmla="*/ 5050245 w 5447624"/>
              <a:gd name="connsiteY16" fmla="*/ 0 h 2075790"/>
              <a:gd name="connsiteX17" fmla="*/ 5447624 w 5447624"/>
              <a:gd name="connsiteY17" fmla="*/ 0 h 2075790"/>
              <a:gd name="connsiteX18" fmla="*/ 5447624 w 5447624"/>
              <a:gd name="connsiteY18" fmla="*/ 2075790 h 2075790"/>
              <a:gd name="connsiteX19" fmla="*/ 4483765 w 5447624"/>
              <a:gd name="connsiteY19" fmla="*/ 2075790 h 2075790"/>
              <a:gd name="connsiteX20" fmla="*/ 4483765 w 5447624"/>
              <a:gd name="connsiteY20" fmla="*/ 1737240 h 2075790"/>
              <a:gd name="connsiteX21" fmla="*/ 3464910 w 5447624"/>
              <a:gd name="connsiteY21" fmla="*/ 1737240 h 2075790"/>
              <a:gd name="connsiteX22" fmla="*/ 3464910 w 5447624"/>
              <a:gd name="connsiteY22" fmla="*/ 2075790 h 2075790"/>
              <a:gd name="connsiteX23" fmla="*/ 3171898 w 5447624"/>
              <a:gd name="connsiteY23" fmla="*/ 2075790 h 2075790"/>
              <a:gd name="connsiteX24" fmla="*/ 3171898 w 5447624"/>
              <a:gd name="connsiteY24" fmla="*/ 1737240 h 2075790"/>
              <a:gd name="connsiteX25" fmla="*/ 2153043 w 5447624"/>
              <a:gd name="connsiteY25" fmla="*/ 1737240 h 2075790"/>
              <a:gd name="connsiteX26" fmla="*/ 2153043 w 5447624"/>
              <a:gd name="connsiteY26" fmla="*/ 2075790 h 2075790"/>
              <a:gd name="connsiteX27" fmla="*/ 1894677 w 5447624"/>
              <a:gd name="connsiteY27" fmla="*/ 2075790 h 2075790"/>
              <a:gd name="connsiteX28" fmla="*/ 1894677 w 5447624"/>
              <a:gd name="connsiteY28" fmla="*/ 1737240 h 2075790"/>
              <a:gd name="connsiteX29" fmla="*/ 875822 w 5447624"/>
              <a:gd name="connsiteY29" fmla="*/ 1737240 h 2075790"/>
              <a:gd name="connsiteX30" fmla="*/ 875822 w 5447624"/>
              <a:gd name="connsiteY30" fmla="*/ 2075790 h 2075790"/>
              <a:gd name="connsiteX31" fmla="*/ 0 w 5447624"/>
              <a:gd name="connsiteY31" fmla="*/ 2075790 h 2075790"/>
              <a:gd name="connsiteX32" fmla="*/ 0 w 5447624"/>
              <a:gd name="connsiteY32" fmla="*/ 0 h 20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47624" h="2075790">
                <a:moveTo>
                  <a:pt x="0" y="0"/>
                </a:moveTo>
                <a:lnTo>
                  <a:pt x="401208" y="0"/>
                </a:lnTo>
                <a:lnTo>
                  <a:pt x="401208" y="304630"/>
                </a:lnTo>
                <a:lnTo>
                  <a:pt x="1203109" y="304630"/>
                </a:lnTo>
                <a:lnTo>
                  <a:pt x="1203109" y="0"/>
                </a:lnTo>
                <a:lnTo>
                  <a:pt x="1739918" y="0"/>
                </a:lnTo>
                <a:lnTo>
                  <a:pt x="1739918" y="304629"/>
                </a:lnTo>
                <a:lnTo>
                  <a:pt x="2541819" y="304629"/>
                </a:lnTo>
                <a:lnTo>
                  <a:pt x="2541819" y="0"/>
                </a:lnTo>
                <a:lnTo>
                  <a:pt x="2965965" y="0"/>
                </a:lnTo>
                <a:lnTo>
                  <a:pt x="2965965" y="304630"/>
                </a:lnTo>
                <a:lnTo>
                  <a:pt x="3767865" y="304630"/>
                </a:lnTo>
                <a:lnTo>
                  <a:pt x="3767865" y="0"/>
                </a:lnTo>
                <a:lnTo>
                  <a:pt x="4248344" y="0"/>
                </a:lnTo>
                <a:lnTo>
                  <a:pt x="4248344" y="304630"/>
                </a:lnTo>
                <a:lnTo>
                  <a:pt x="5050245" y="304630"/>
                </a:lnTo>
                <a:lnTo>
                  <a:pt x="5050245" y="0"/>
                </a:lnTo>
                <a:lnTo>
                  <a:pt x="5447624" y="0"/>
                </a:lnTo>
                <a:lnTo>
                  <a:pt x="5447624" y="2075790"/>
                </a:lnTo>
                <a:lnTo>
                  <a:pt x="4483765" y="2075790"/>
                </a:lnTo>
                <a:lnTo>
                  <a:pt x="4483765" y="1737240"/>
                </a:lnTo>
                <a:lnTo>
                  <a:pt x="3464910" y="1737240"/>
                </a:lnTo>
                <a:lnTo>
                  <a:pt x="3464910" y="2075790"/>
                </a:lnTo>
                <a:lnTo>
                  <a:pt x="3171898" y="2075790"/>
                </a:lnTo>
                <a:lnTo>
                  <a:pt x="3171898" y="1737240"/>
                </a:lnTo>
                <a:lnTo>
                  <a:pt x="2153043" y="1737240"/>
                </a:lnTo>
                <a:lnTo>
                  <a:pt x="2153043" y="2075790"/>
                </a:lnTo>
                <a:lnTo>
                  <a:pt x="1894677" y="2075790"/>
                </a:lnTo>
                <a:lnTo>
                  <a:pt x="1894677" y="1737240"/>
                </a:lnTo>
                <a:lnTo>
                  <a:pt x="875822" y="1737240"/>
                </a:lnTo>
                <a:lnTo>
                  <a:pt x="875822" y="2075790"/>
                </a:lnTo>
                <a:lnTo>
                  <a:pt x="0" y="207579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41275">
            <a:gradFill>
              <a:gsLst>
                <a:gs pos="0">
                  <a:srgbClr val="15C2FF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FE680345-5F4E-4C7F-BED4-95046FEC42DB}"/>
              </a:ext>
            </a:extLst>
          </p:cNvPr>
          <p:cNvSpPr/>
          <p:nvPr/>
        </p:nvSpPr>
        <p:spPr>
          <a:xfrm>
            <a:off x="750851" y="5336395"/>
            <a:ext cx="5418132" cy="900967"/>
          </a:xfrm>
          <a:prstGeom prst="ellipse">
            <a:avLst/>
          </a:prstGeom>
          <a:gradFill flip="none" rotWithShape="1">
            <a:gsLst>
              <a:gs pos="0">
                <a:srgbClr val="1473FE">
                  <a:alpha val="12000"/>
                </a:srgbClr>
              </a:gs>
              <a:gs pos="100000">
                <a:srgbClr val="1473FE">
                  <a:alpha val="38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81CBB52D-4A84-4753-99A0-B63ACFF5E215}"/>
              </a:ext>
            </a:extLst>
          </p:cNvPr>
          <p:cNvCxnSpPr>
            <a:cxnSpLocks/>
          </p:cNvCxnSpPr>
          <p:nvPr/>
        </p:nvCxnSpPr>
        <p:spPr>
          <a:xfrm>
            <a:off x="686802" y="1928231"/>
            <a:ext cx="5447624" cy="0"/>
          </a:xfrm>
          <a:prstGeom prst="straightConnector1">
            <a:avLst/>
          </a:prstGeom>
          <a:ln w="31750">
            <a:gradFill>
              <a:gsLst>
                <a:gs pos="0">
                  <a:srgbClr val="3FCDFF"/>
                </a:gs>
                <a:gs pos="100000">
                  <a:srgbClr val="3FCDFF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4264EE67-5399-48B9-9C1E-194BB387D47B}"/>
              </a:ext>
            </a:extLst>
          </p:cNvPr>
          <p:cNvSpPr/>
          <p:nvPr/>
        </p:nvSpPr>
        <p:spPr>
          <a:xfrm>
            <a:off x="6604407" y="1439304"/>
            <a:ext cx="4900791" cy="4989613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8627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gradFill>
              <a:gsLst>
                <a:gs pos="0">
                  <a:srgbClr val="37CBFF"/>
                </a:gs>
                <a:gs pos="100000">
                  <a:srgbClr val="37CB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2B352AB-37D4-4AA4-999B-E09D2CCFB89B}"/>
              </a:ext>
            </a:extLst>
          </p:cNvPr>
          <p:cNvSpPr txBox="1"/>
          <p:nvPr/>
        </p:nvSpPr>
        <p:spPr>
          <a:xfrm>
            <a:off x="6775264" y="3345394"/>
            <a:ext cx="470153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   户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：灵活聚合多厂商能力，消除厂商断点，享受一致性服务体验</a:t>
            </a:r>
            <a:endParaRPr lang="zh-CN" altLang="en-US" sz="105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集成商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：提高集成效率，提升整体质量控制，减少项目集成成本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伙   伴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：打造后端通用能力平台，使能前台伙伴敏捷开发，快速集成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1FC756F-7FD7-4588-B77F-5D2D87809657}"/>
              </a:ext>
            </a:extLst>
          </p:cNvPr>
          <p:cNvSpPr txBox="1"/>
          <p:nvPr/>
        </p:nvSpPr>
        <p:spPr>
          <a:xfrm>
            <a:off x="6826946" y="2630996"/>
            <a:ext cx="4701534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管理面横向解耦</a:t>
            </a:r>
            <a:endParaRPr lang="en-US" altLang="zh-CN" sz="1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FFF6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200" dirty="0">
                <a:solidFill>
                  <a:srgbClr val="00FFF6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iData Core</a:t>
            </a:r>
            <a:r>
              <a:rPr lang="zh-CN" altLang="en-US" sz="1200" dirty="0">
                <a:solidFill>
                  <a:srgbClr val="00FFF6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统一管控模块，构建七统一开放框架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C03B6F1-5D73-4850-A7D4-912527163C7B}"/>
              </a:ext>
            </a:extLst>
          </p:cNvPr>
          <p:cNvSpPr/>
          <p:nvPr/>
        </p:nvSpPr>
        <p:spPr>
          <a:xfrm>
            <a:off x="1069895" y="3202857"/>
            <a:ext cx="4505556" cy="338549"/>
          </a:xfrm>
          <a:prstGeom prst="rect">
            <a:avLst/>
          </a:prstGeom>
          <a:solidFill>
            <a:srgbClr val="0B4A97">
              <a:alpha val="53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统一管控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870F636-0500-408F-8F14-70733D8D10E7}"/>
              </a:ext>
            </a:extLst>
          </p:cNvPr>
          <p:cNvSpPr txBox="1"/>
          <p:nvPr/>
        </p:nvSpPr>
        <p:spPr>
          <a:xfrm>
            <a:off x="6803664" y="2017400"/>
            <a:ext cx="4849148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数据流：底层数据流快速流动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1A304AD-B2DE-47D3-AB57-3684DE6BF07C}"/>
              </a:ext>
            </a:extLst>
          </p:cNvPr>
          <p:cNvSpPr/>
          <p:nvPr/>
        </p:nvSpPr>
        <p:spPr>
          <a:xfrm>
            <a:off x="1720521" y="5042418"/>
            <a:ext cx="765691" cy="830385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HCS</a:t>
            </a:r>
            <a:endParaRPr lang="zh-CN" altLang="en-US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B7066F3-7E78-4796-B079-2AE337D78381}"/>
              </a:ext>
            </a:extLst>
          </p:cNvPr>
          <p:cNvSpPr/>
          <p:nvPr/>
        </p:nvSpPr>
        <p:spPr>
          <a:xfrm>
            <a:off x="2983752" y="5049585"/>
            <a:ext cx="765691" cy="823218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虚拟化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9B641CC-184F-4259-A7A0-B3CB4F9EEF65}"/>
              </a:ext>
            </a:extLst>
          </p:cNvPr>
          <p:cNvSpPr/>
          <p:nvPr/>
        </p:nvSpPr>
        <p:spPr>
          <a:xfrm>
            <a:off x="4229056" y="5042418"/>
            <a:ext cx="765691" cy="823219"/>
          </a:xfrm>
          <a:prstGeom prst="rect">
            <a:avLst/>
          </a:prstGeom>
          <a:solidFill>
            <a:srgbClr val="0070C0">
              <a:alpha val="40000"/>
            </a:srgbClr>
          </a:solidFill>
          <a:ln w="254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…</a:t>
            </a:r>
            <a:endParaRPr lang="zh-CN" altLang="en-US" sz="1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6B2CA59-75F0-428E-95AA-94303ADC67EF}"/>
              </a:ext>
            </a:extLst>
          </p:cNvPr>
          <p:cNvSpPr txBox="1"/>
          <p:nvPr/>
        </p:nvSpPr>
        <p:spPr>
          <a:xfrm>
            <a:off x="6826946" y="5091513"/>
            <a:ext cx="484914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/>
              <a:t>兼容</a:t>
            </a:r>
            <a:r>
              <a:rPr lang="en-US" altLang="zh-CN" sz="1000" dirty="0"/>
              <a:t>HCS</a:t>
            </a:r>
            <a:r>
              <a:rPr lang="zh-CN" altLang="en-US" sz="1000" dirty="0"/>
              <a:t>等底层云架构，最低配置</a:t>
            </a:r>
            <a:r>
              <a:rPr lang="en-US" altLang="zh-CN" sz="1000" dirty="0"/>
              <a:t>3VM</a:t>
            </a:r>
          </a:p>
          <a:p>
            <a:r>
              <a:rPr lang="zh-CN" altLang="en-US" sz="1000" dirty="0"/>
              <a:t>打造云边一体、跨云融合数据体验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4E9D63C-6AB4-454C-8D51-E67995C3999F}"/>
              </a:ext>
            </a:extLst>
          </p:cNvPr>
          <p:cNvSpPr txBox="1"/>
          <p:nvPr/>
        </p:nvSpPr>
        <p:spPr>
          <a:xfrm>
            <a:off x="6803664" y="4418030"/>
            <a:ext cx="4230363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部署面纵向解耦</a:t>
            </a:r>
            <a:endParaRPr lang="en-US" altLang="zh-CN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FFF6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基于底层适配器，满足不同规模项目场景</a:t>
            </a:r>
            <a:endParaRPr lang="en-US" altLang="zh-CN" sz="1200" dirty="0">
              <a:solidFill>
                <a:srgbClr val="00FFF6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D93E56F-6C2A-484E-BF46-21F5BE49CBF3}"/>
              </a:ext>
            </a:extLst>
          </p:cNvPr>
          <p:cNvSpPr/>
          <p:nvPr/>
        </p:nvSpPr>
        <p:spPr>
          <a:xfrm>
            <a:off x="1632338" y="4357108"/>
            <a:ext cx="878224" cy="301384"/>
          </a:xfrm>
          <a:prstGeom prst="rect">
            <a:avLst/>
          </a:prstGeom>
          <a:solidFill>
            <a:srgbClr val="0070C0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适配器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0CC10CB-0F83-46F0-BB8A-53A3EB11D9A2}"/>
              </a:ext>
            </a:extLst>
          </p:cNvPr>
          <p:cNvSpPr/>
          <p:nvPr/>
        </p:nvSpPr>
        <p:spPr>
          <a:xfrm>
            <a:off x="1069895" y="3619611"/>
            <a:ext cx="4505556" cy="338549"/>
          </a:xfrm>
          <a:prstGeom prst="rect">
            <a:avLst/>
          </a:prstGeom>
          <a:solidFill>
            <a:srgbClr val="0B4A97">
              <a:alpha val="53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M&amp;O Core Foundation</a:t>
            </a:r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FDAE771-B547-4459-9EF5-A9157849A7DD}"/>
              </a:ext>
            </a:extLst>
          </p:cNvPr>
          <p:cNvSpPr txBox="1"/>
          <p:nvPr/>
        </p:nvSpPr>
        <p:spPr>
          <a:xfrm>
            <a:off x="6803664" y="1655016"/>
            <a:ext cx="470153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统一数据链路管理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左右箭头 30">
            <a:extLst>
              <a:ext uri="{FF2B5EF4-FFF2-40B4-BE49-F238E27FC236}">
                <a16:creationId xmlns:a16="http://schemas.microsoft.com/office/drawing/2014/main" id="{5BEF2836-BB01-44E0-8C6C-CEAEB6A395DA}"/>
              </a:ext>
            </a:extLst>
          </p:cNvPr>
          <p:cNvSpPr/>
          <p:nvPr/>
        </p:nvSpPr>
        <p:spPr>
          <a:xfrm rot="5400000">
            <a:off x="2628988" y="2864978"/>
            <a:ext cx="428670" cy="177335"/>
          </a:xfrm>
          <a:prstGeom prst="leftRightArrow">
            <a:avLst>
              <a:gd name="adj1" fmla="val 39017"/>
              <a:gd name="adj2" fmla="val 6372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61" name="左右箭头 30">
            <a:extLst>
              <a:ext uri="{FF2B5EF4-FFF2-40B4-BE49-F238E27FC236}">
                <a16:creationId xmlns:a16="http://schemas.microsoft.com/office/drawing/2014/main" id="{051A4318-E0A4-4A12-9B85-6489AD6CC9EC}"/>
              </a:ext>
            </a:extLst>
          </p:cNvPr>
          <p:cNvSpPr/>
          <p:nvPr/>
        </p:nvSpPr>
        <p:spPr>
          <a:xfrm rot="5400000">
            <a:off x="4448953" y="4770818"/>
            <a:ext cx="325893" cy="159276"/>
          </a:xfrm>
          <a:prstGeom prst="leftRightArrow">
            <a:avLst>
              <a:gd name="adj1" fmla="val 40685"/>
              <a:gd name="adj2" fmla="val 4429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361673F-2D34-4561-8663-28869C114AE3}"/>
              </a:ext>
            </a:extLst>
          </p:cNvPr>
          <p:cNvSpPr/>
          <p:nvPr/>
        </p:nvSpPr>
        <p:spPr>
          <a:xfrm>
            <a:off x="1154450" y="1521605"/>
            <a:ext cx="672206" cy="1146040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ISV1</a:t>
            </a:r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200" b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数据处</a:t>
            </a:r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200" b="1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理组件</a:t>
            </a:r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D31D02E-17DB-4E65-89E7-34D10DD21DB6}"/>
              </a:ext>
            </a:extLst>
          </p:cNvPr>
          <p:cNvSpPr/>
          <p:nvPr/>
        </p:nvSpPr>
        <p:spPr>
          <a:xfrm>
            <a:off x="2495973" y="1521605"/>
            <a:ext cx="672206" cy="1139412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ISV2</a:t>
            </a:r>
            <a:endParaRPr lang="zh-CN" altLang="en-US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数据处理组件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CFCF9CB-7B06-42BA-B53B-25AA8E3BAC7C}"/>
              </a:ext>
            </a:extLst>
          </p:cNvPr>
          <p:cNvSpPr/>
          <p:nvPr/>
        </p:nvSpPr>
        <p:spPr>
          <a:xfrm>
            <a:off x="3719608" y="1520545"/>
            <a:ext cx="672206" cy="1146040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ISV3</a:t>
            </a:r>
            <a:endParaRPr lang="zh-CN" altLang="en-US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数据处理组件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A49D75D-A1AA-40C7-9FDE-81D3D1DF2936}"/>
              </a:ext>
            </a:extLst>
          </p:cNvPr>
          <p:cNvSpPr/>
          <p:nvPr/>
        </p:nvSpPr>
        <p:spPr>
          <a:xfrm>
            <a:off x="5002366" y="1520545"/>
            <a:ext cx="672206" cy="1147976"/>
          </a:xfrm>
          <a:prstGeom prst="rect">
            <a:avLst/>
          </a:prstGeom>
          <a:solidFill>
            <a:srgbClr val="035197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en-US" altLang="zh-CN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ISVX</a:t>
            </a:r>
            <a:endParaRPr lang="zh-CN" altLang="en-US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数据处理组件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DA8813B-CC38-40D4-957A-EDE8A4E6888A}"/>
              </a:ext>
            </a:extLst>
          </p:cNvPr>
          <p:cNvSpPr/>
          <p:nvPr/>
        </p:nvSpPr>
        <p:spPr>
          <a:xfrm>
            <a:off x="2913932" y="4357108"/>
            <a:ext cx="878224" cy="301384"/>
          </a:xfrm>
          <a:prstGeom prst="rect">
            <a:avLst/>
          </a:prstGeom>
          <a:solidFill>
            <a:srgbClr val="0070C0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适配器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2A53232-ADFE-470D-8E3E-DABF9CAE2CF4}"/>
              </a:ext>
            </a:extLst>
          </p:cNvPr>
          <p:cNvSpPr/>
          <p:nvPr/>
        </p:nvSpPr>
        <p:spPr>
          <a:xfrm>
            <a:off x="4226594" y="4357108"/>
            <a:ext cx="878224" cy="301384"/>
          </a:xfrm>
          <a:prstGeom prst="rect">
            <a:avLst/>
          </a:prstGeom>
          <a:solidFill>
            <a:srgbClr val="0070C0"/>
          </a:solidFill>
          <a:ln w="41275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适配器</a:t>
            </a:r>
          </a:p>
        </p:txBody>
      </p:sp>
      <p:sp>
        <p:nvSpPr>
          <p:cNvPr id="73" name="左右箭头 30">
            <a:extLst>
              <a:ext uri="{FF2B5EF4-FFF2-40B4-BE49-F238E27FC236}">
                <a16:creationId xmlns:a16="http://schemas.microsoft.com/office/drawing/2014/main" id="{9A47F7C5-A50A-4D4F-8BAE-2FBFE77657C9}"/>
              </a:ext>
            </a:extLst>
          </p:cNvPr>
          <p:cNvSpPr/>
          <p:nvPr/>
        </p:nvSpPr>
        <p:spPr>
          <a:xfrm rot="5400000">
            <a:off x="1276217" y="2864979"/>
            <a:ext cx="428670" cy="177335"/>
          </a:xfrm>
          <a:prstGeom prst="leftRightArrow">
            <a:avLst>
              <a:gd name="adj1" fmla="val 39017"/>
              <a:gd name="adj2" fmla="val 6372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4" name="左右箭头 30">
            <a:extLst>
              <a:ext uri="{FF2B5EF4-FFF2-40B4-BE49-F238E27FC236}">
                <a16:creationId xmlns:a16="http://schemas.microsoft.com/office/drawing/2014/main" id="{B0BA4934-FEDE-4432-9072-5F647F3D8FB9}"/>
              </a:ext>
            </a:extLst>
          </p:cNvPr>
          <p:cNvSpPr/>
          <p:nvPr/>
        </p:nvSpPr>
        <p:spPr>
          <a:xfrm rot="5400000">
            <a:off x="3841375" y="2864980"/>
            <a:ext cx="428670" cy="177335"/>
          </a:xfrm>
          <a:prstGeom prst="leftRightArrow">
            <a:avLst>
              <a:gd name="adj1" fmla="val 39017"/>
              <a:gd name="adj2" fmla="val 6372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5" name="左右箭头 30">
            <a:extLst>
              <a:ext uri="{FF2B5EF4-FFF2-40B4-BE49-F238E27FC236}">
                <a16:creationId xmlns:a16="http://schemas.microsoft.com/office/drawing/2014/main" id="{8FE10D6F-2AEB-4926-907E-A9472A7C4CAF}"/>
              </a:ext>
            </a:extLst>
          </p:cNvPr>
          <p:cNvSpPr/>
          <p:nvPr/>
        </p:nvSpPr>
        <p:spPr>
          <a:xfrm rot="5400000">
            <a:off x="5124133" y="2864981"/>
            <a:ext cx="428670" cy="177335"/>
          </a:xfrm>
          <a:prstGeom prst="leftRightArrow">
            <a:avLst>
              <a:gd name="adj1" fmla="val 39017"/>
              <a:gd name="adj2" fmla="val 6372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80" name="左右箭头 30">
            <a:extLst>
              <a:ext uri="{FF2B5EF4-FFF2-40B4-BE49-F238E27FC236}">
                <a16:creationId xmlns:a16="http://schemas.microsoft.com/office/drawing/2014/main" id="{5E6BDD3B-6D55-4F2C-8A2A-9775125D64CA}"/>
              </a:ext>
            </a:extLst>
          </p:cNvPr>
          <p:cNvSpPr/>
          <p:nvPr/>
        </p:nvSpPr>
        <p:spPr>
          <a:xfrm rot="5400000">
            <a:off x="3203650" y="4770819"/>
            <a:ext cx="325893" cy="159276"/>
          </a:xfrm>
          <a:prstGeom prst="leftRightArrow">
            <a:avLst>
              <a:gd name="adj1" fmla="val 40685"/>
              <a:gd name="adj2" fmla="val 4429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81" name="左右箭头 30">
            <a:extLst>
              <a:ext uri="{FF2B5EF4-FFF2-40B4-BE49-F238E27FC236}">
                <a16:creationId xmlns:a16="http://schemas.microsoft.com/office/drawing/2014/main" id="{7A8FD08E-63A2-41E7-88DF-3F2F37658BCB}"/>
              </a:ext>
            </a:extLst>
          </p:cNvPr>
          <p:cNvSpPr/>
          <p:nvPr/>
        </p:nvSpPr>
        <p:spPr>
          <a:xfrm rot="5400000">
            <a:off x="1908503" y="4770820"/>
            <a:ext cx="325893" cy="159276"/>
          </a:xfrm>
          <a:prstGeom prst="leftRightArrow">
            <a:avLst>
              <a:gd name="adj1" fmla="val 40685"/>
              <a:gd name="adj2" fmla="val 44298"/>
            </a:avLst>
          </a:prstGeom>
          <a:gradFill>
            <a:gsLst>
              <a:gs pos="0">
                <a:srgbClr val="3FCDFF"/>
              </a:gs>
              <a:gs pos="100000">
                <a:srgbClr val="00FFF6"/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7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>
            <a:extLst>
              <a:ext uri="{FF2B5EF4-FFF2-40B4-BE49-F238E27FC236}">
                <a16:creationId xmlns:a16="http://schemas.microsoft.com/office/drawing/2014/main" id="{808FC963-0D82-4609-90E1-CEF03BC74302}"/>
              </a:ext>
            </a:extLst>
          </p:cNvPr>
          <p:cNvSpPr/>
          <p:nvPr/>
        </p:nvSpPr>
        <p:spPr>
          <a:xfrm>
            <a:off x="532937" y="1189930"/>
            <a:ext cx="11043113" cy="1800730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0"/>
                </a:srgbClr>
              </a:gs>
              <a:gs pos="100000">
                <a:srgbClr val="1473FE">
                  <a:alpha val="2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ACC42-239C-484C-94D1-89CF0C067756}"/>
              </a:ext>
            </a:extLst>
          </p:cNvPr>
          <p:cNvSpPr txBox="1"/>
          <p:nvPr/>
        </p:nvSpPr>
        <p:spPr>
          <a:xfrm>
            <a:off x="1061068" y="419295"/>
            <a:ext cx="106419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核心价值二：一套“实施流程”，结合华为内外项目最佳实践</a:t>
            </a:r>
            <a:endParaRPr lang="zh-CN" altLang="en-US" sz="28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85CD02-81C8-4FD4-86A3-4F5D3AD6DB0D}"/>
              </a:ext>
            </a:extLst>
          </p:cNvPr>
          <p:cNvSpPr txBox="1"/>
          <p:nvPr/>
        </p:nvSpPr>
        <p:spPr>
          <a:xfrm>
            <a:off x="795698" y="1264849"/>
            <a:ext cx="10322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内部结合华为多年内部数据使能经验及外部项目最佳实践，固化了华为智能数据服务交付方法论及流程</a:t>
            </a:r>
            <a:endParaRPr lang="en-US" altLang="zh-CN" sz="1400" b="1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通过平台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服务，剑谱合一，端到端解决客户数据问题，实现数据持续变现</a:t>
            </a:r>
            <a:endParaRPr lang="zh-CN" altLang="en-US" sz="1400" dirty="0">
              <a:solidFill>
                <a:srgbClr val="00FF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6405" y="2990662"/>
            <a:ext cx="1609161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咨询与规划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4" name="矩形 23"/>
          <p:cNvSpPr/>
          <p:nvPr/>
        </p:nvSpPr>
        <p:spPr>
          <a:xfrm>
            <a:off x="2380916" y="2990661"/>
            <a:ext cx="1609161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迁移与上云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5" name="矩形 24"/>
          <p:cNvSpPr/>
          <p:nvPr/>
        </p:nvSpPr>
        <p:spPr>
          <a:xfrm>
            <a:off x="4135130" y="2990664"/>
            <a:ext cx="1609161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盘点与汇聚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6" name="矩形 25"/>
          <p:cNvSpPr/>
          <p:nvPr/>
        </p:nvSpPr>
        <p:spPr>
          <a:xfrm>
            <a:off x="5875964" y="2990664"/>
            <a:ext cx="1609161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标准与治理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7" name="矩形 26"/>
          <p:cNvSpPr/>
          <p:nvPr/>
        </p:nvSpPr>
        <p:spPr>
          <a:xfrm>
            <a:off x="9863397" y="2990664"/>
            <a:ext cx="1732860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辅助运营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8" name="矩形 27"/>
          <p:cNvSpPr/>
          <p:nvPr/>
        </p:nvSpPr>
        <p:spPr>
          <a:xfrm>
            <a:off x="7613626" y="2990664"/>
            <a:ext cx="2139255" cy="468667"/>
          </a:xfrm>
          <a:prstGeom prst="rect">
            <a:avLst/>
          </a:prstGeom>
          <a:solidFill>
            <a:srgbClr val="0070C0"/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>
                    <a:alpha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行业数据</a:t>
            </a:r>
            <a:endParaRPr lang="en-US" altLang="zh-CN" sz="1200" dirty="0">
              <a:solidFill>
                <a:prstClr val="white">
                  <a:alpha val="50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 defTabSz="1218600"/>
            <a:r>
              <a:rPr lang="zh-CN" altLang="en-US" sz="1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分析与应用</a:t>
            </a:r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流程</a:t>
            </a:r>
          </a:p>
        </p:txBody>
      </p:sp>
      <p:sp>
        <p:nvSpPr>
          <p:cNvPr id="29" name="矩形 28"/>
          <p:cNvSpPr/>
          <p:nvPr/>
        </p:nvSpPr>
        <p:spPr>
          <a:xfrm>
            <a:off x="2363925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平台搭建</a:t>
            </a:r>
          </a:p>
        </p:txBody>
      </p:sp>
      <p:sp>
        <p:nvSpPr>
          <p:cNvPr id="30" name="矩形 29"/>
          <p:cNvSpPr/>
          <p:nvPr/>
        </p:nvSpPr>
        <p:spPr>
          <a:xfrm>
            <a:off x="2949696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数据迁移</a:t>
            </a:r>
          </a:p>
        </p:txBody>
      </p:sp>
      <p:sp>
        <p:nvSpPr>
          <p:cNvPr id="31" name="矩形 30"/>
          <p:cNvSpPr/>
          <p:nvPr/>
        </p:nvSpPr>
        <p:spPr>
          <a:xfrm>
            <a:off x="3535467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开发支持</a:t>
            </a:r>
          </a:p>
        </p:txBody>
      </p:sp>
      <p:sp>
        <p:nvSpPr>
          <p:cNvPr id="32" name="矩形 31"/>
          <p:cNvSpPr/>
          <p:nvPr/>
        </p:nvSpPr>
        <p:spPr>
          <a:xfrm>
            <a:off x="606612" y="3689249"/>
            <a:ext cx="418587" cy="856384"/>
          </a:xfrm>
          <a:prstGeom prst="rect">
            <a:avLst/>
          </a:prstGeom>
          <a:solidFill>
            <a:srgbClr val="0070C0">
              <a:alpha val="85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现状分析</a:t>
            </a:r>
          </a:p>
        </p:txBody>
      </p:sp>
      <p:sp>
        <p:nvSpPr>
          <p:cNvPr id="33" name="矩形 32"/>
          <p:cNvSpPr/>
          <p:nvPr/>
        </p:nvSpPr>
        <p:spPr>
          <a:xfrm>
            <a:off x="1192383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蓝图规划</a:t>
            </a:r>
          </a:p>
        </p:txBody>
      </p:sp>
      <p:sp>
        <p:nvSpPr>
          <p:cNvPr id="34" name="矩形 33"/>
          <p:cNvSpPr/>
          <p:nvPr/>
        </p:nvSpPr>
        <p:spPr>
          <a:xfrm>
            <a:off x="1778154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路标规划</a:t>
            </a:r>
          </a:p>
        </p:txBody>
      </p:sp>
      <p:sp>
        <p:nvSpPr>
          <p:cNvPr id="35" name="矩形 34"/>
          <p:cNvSpPr/>
          <p:nvPr/>
        </p:nvSpPr>
        <p:spPr>
          <a:xfrm>
            <a:off x="4121238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技术集成</a:t>
            </a:r>
          </a:p>
        </p:txBody>
      </p:sp>
      <p:sp>
        <p:nvSpPr>
          <p:cNvPr id="36" name="矩形 35"/>
          <p:cNvSpPr/>
          <p:nvPr/>
        </p:nvSpPr>
        <p:spPr>
          <a:xfrm>
            <a:off x="4707009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系统验证</a:t>
            </a:r>
          </a:p>
        </p:txBody>
      </p:sp>
      <p:sp>
        <p:nvSpPr>
          <p:cNvPr id="37" name="矩形 36"/>
          <p:cNvSpPr/>
          <p:nvPr/>
        </p:nvSpPr>
        <p:spPr>
          <a:xfrm>
            <a:off x="5292780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数据汇聚</a:t>
            </a:r>
          </a:p>
        </p:txBody>
      </p:sp>
      <p:sp>
        <p:nvSpPr>
          <p:cNvPr id="38" name="矩形 37"/>
          <p:cNvSpPr/>
          <p:nvPr/>
        </p:nvSpPr>
        <p:spPr>
          <a:xfrm>
            <a:off x="5878551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数据标准</a:t>
            </a:r>
          </a:p>
        </p:txBody>
      </p:sp>
      <p:sp>
        <p:nvSpPr>
          <p:cNvPr id="39" name="矩形 38"/>
          <p:cNvSpPr/>
          <p:nvPr/>
        </p:nvSpPr>
        <p:spPr>
          <a:xfrm>
            <a:off x="6464322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质量管控</a:t>
            </a:r>
          </a:p>
        </p:txBody>
      </p:sp>
      <p:sp>
        <p:nvSpPr>
          <p:cNvPr id="40" name="矩形 39"/>
          <p:cNvSpPr/>
          <p:nvPr/>
        </p:nvSpPr>
        <p:spPr>
          <a:xfrm>
            <a:off x="7050093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资产管理</a:t>
            </a:r>
          </a:p>
        </p:txBody>
      </p:sp>
      <p:sp>
        <p:nvSpPr>
          <p:cNvPr id="41" name="矩形 40"/>
          <p:cNvSpPr/>
          <p:nvPr/>
        </p:nvSpPr>
        <p:spPr>
          <a:xfrm>
            <a:off x="7635864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数据建模</a:t>
            </a:r>
          </a:p>
        </p:txBody>
      </p:sp>
      <p:sp>
        <p:nvSpPr>
          <p:cNvPr id="42" name="矩形 41"/>
          <p:cNvSpPr/>
          <p:nvPr/>
        </p:nvSpPr>
        <p:spPr>
          <a:xfrm>
            <a:off x="8221635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指标设计</a:t>
            </a:r>
          </a:p>
        </p:txBody>
      </p:sp>
      <p:sp>
        <p:nvSpPr>
          <p:cNvPr id="43" name="矩形 42"/>
          <p:cNvSpPr/>
          <p:nvPr/>
        </p:nvSpPr>
        <p:spPr>
          <a:xfrm>
            <a:off x="8807406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数据服务</a:t>
            </a:r>
          </a:p>
        </p:txBody>
      </p:sp>
      <p:sp>
        <p:nvSpPr>
          <p:cNvPr id="44" name="矩形 43"/>
          <p:cNvSpPr/>
          <p:nvPr/>
        </p:nvSpPr>
        <p:spPr>
          <a:xfrm>
            <a:off x="9978948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持续规划</a:t>
            </a:r>
          </a:p>
        </p:txBody>
      </p:sp>
      <p:sp>
        <p:nvSpPr>
          <p:cNvPr id="45" name="矩形 44"/>
          <p:cNvSpPr/>
          <p:nvPr/>
        </p:nvSpPr>
        <p:spPr>
          <a:xfrm>
            <a:off x="10564719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持续治理</a:t>
            </a:r>
          </a:p>
        </p:txBody>
      </p:sp>
      <p:sp>
        <p:nvSpPr>
          <p:cNvPr id="46" name="矩形 45"/>
          <p:cNvSpPr/>
          <p:nvPr/>
        </p:nvSpPr>
        <p:spPr>
          <a:xfrm>
            <a:off x="11150495" y="3689249"/>
            <a:ext cx="418587" cy="856384"/>
          </a:xfrm>
          <a:prstGeom prst="rect">
            <a:avLst/>
          </a:prstGeom>
          <a:solidFill>
            <a:srgbClr val="0070C0">
              <a:alpha val="4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持续分析</a:t>
            </a:r>
          </a:p>
        </p:txBody>
      </p:sp>
      <p:cxnSp>
        <p:nvCxnSpPr>
          <p:cNvPr id="47" name="肘形连接符 46"/>
          <p:cNvCxnSpPr>
            <a:stCxn id="23" idx="2"/>
            <a:endCxn id="32" idx="0"/>
          </p:cNvCxnSpPr>
          <p:nvPr/>
        </p:nvCxnSpPr>
        <p:spPr>
          <a:xfrm rot="5400000">
            <a:off x="988486" y="3286749"/>
            <a:ext cx="229920" cy="575080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cxnSpLocks/>
            <a:stCxn id="23" idx="2"/>
            <a:endCxn id="33" idx="0"/>
          </p:cNvCxnSpPr>
          <p:nvPr/>
        </p:nvCxnSpPr>
        <p:spPr>
          <a:xfrm rot="16200000" flipH="1">
            <a:off x="1281371" y="3568943"/>
            <a:ext cx="229920" cy="10691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23" idx="2"/>
            <a:endCxn id="34" idx="0"/>
          </p:cNvCxnSpPr>
          <p:nvPr/>
        </p:nvCxnSpPr>
        <p:spPr>
          <a:xfrm rot="16200000" flipH="1">
            <a:off x="1574257" y="3276058"/>
            <a:ext cx="229920" cy="596462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24" idx="2"/>
            <a:endCxn id="29" idx="0"/>
          </p:cNvCxnSpPr>
          <p:nvPr/>
        </p:nvCxnSpPr>
        <p:spPr>
          <a:xfrm rot="5400000">
            <a:off x="2764398" y="3268149"/>
            <a:ext cx="229921" cy="612278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cxnSpLocks/>
            <a:stCxn id="24" idx="2"/>
            <a:endCxn id="30" idx="0"/>
          </p:cNvCxnSpPr>
          <p:nvPr/>
        </p:nvCxnSpPr>
        <p:spPr>
          <a:xfrm rot="5400000">
            <a:off x="3057284" y="3561035"/>
            <a:ext cx="229921" cy="26507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24" idx="2"/>
            <a:endCxn id="31" idx="0"/>
          </p:cNvCxnSpPr>
          <p:nvPr/>
        </p:nvCxnSpPr>
        <p:spPr>
          <a:xfrm rot="16200000" flipH="1">
            <a:off x="3350169" y="3294656"/>
            <a:ext cx="229921" cy="559264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25" idx="2"/>
            <a:endCxn id="35" idx="0"/>
          </p:cNvCxnSpPr>
          <p:nvPr/>
        </p:nvCxnSpPr>
        <p:spPr>
          <a:xfrm rot="5400000">
            <a:off x="4520163" y="3269701"/>
            <a:ext cx="229918" cy="609179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25" idx="2"/>
            <a:endCxn id="36" idx="0"/>
          </p:cNvCxnSpPr>
          <p:nvPr/>
        </p:nvCxnSpPr>
        <p:spPr>
          <a:xfrm rot="5400000">
            <a:off x="4813048" y="3562586"/>
            <a:ext cx="229918" cy="23408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25" idx="2"/>
            <a:endCxn id="37" idx="0"/>
          </p:cNvCxnSpPr>
          <p:nvPr/>
        </p:nvCxnSpPr>
        <p:spPr>
          <a:xfrm rot="16200000" flipH="1">
            <a:off x="5105933" y="3293108"/>
            <a:ext cx="229918" cy="562363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26" idx="2"/>
            <a:endCxn id="38" idx="0"/>
          </p:cNvCxnSpPr>
          <p:nvPr/>
        </p:nvCxnSpPr>
        <p:spPr>
          <a:xfrm rot="5400000">
            <a:off x="6269236" y="3277940"/>
            <a:ext cx="229918" cy="592700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>
            <a:stCxn id="26" idx="2"/>
            <a:endCxn id="39" idx="0"/>
          </p:cNvCxnSpPr>
          <p:nvPr/>
        </p:nvCxnSpPr>
        <p:spPr>
          <a:xfrm rot="5400000">
            <a:off x="6562122" y="3570826"/>
            <a:ext cx="229918" cy="6929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26" idx="2"/>
            <a:endCxn id="40" idx="0"/>
          </p:cNvCxnSpPr>
          <p:nvPr/>
        </p:nvCxnSpPr>
        <p:spPr>
          <a:xfrm rot="16200000" flipH="1">
            <a:off x="6855007" y="3284869"/>
            <a:ext cx="229918" cy="578842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连接符 58"/>
          <p:cNvCxnSpPr>
            <a:stCxn id="28" idx="2"/>
            <a:endCxn id="41" idx="0"/>
          </p:cNvCxnSpPr>
          <p:nvPr/>
        </p:nvCxnSpPr>
        <p:spPr>
          <a:xfrm rot="5400000">
            <a:off x="8149247" y="3155242"/>
            <a:ext cx="229918" cy="838096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28" idx="2"/>
            <a:endCxn id="42" idx="0"/>
          </p:cNvCxnSpPr>
          <p:nvPr/>
        </p:nvCxnSpPr>
        <p:spPr>
          <a:xfrm rot="5400000">
            <a:off x="8442133" y="3448128"/>
            <a:ext cx="229918" cy="252325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28" idx="2"/>
            <a:endCxn id="43" idx="0"/>
          </p:cNvCxnSpPr>
          <p:nvPr/>
        </p:nvCxnSpPr>
        <p:spPr>
          <a:xfrm rot="16200000" flipH="1">
            <a:off x="8735018" y="3407567"/>
            <a:ext cx="229918" cy="333446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>
            <a:cxnSpLocks/>
            <a:stCxn id="27" idx="2"/>
            <a:endCxn id="44" idx="0"/>
          </p:cNvCxnSpPr>
          <p:nvPr/>
        </p:nvCxnSpPr>
        <p:spPr>
          <a:xfrm rot="5400000">
            <a:off x="10344076" y="3303498"/>
            <a:ext cx="229918" cy="541585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>
            <a:cxnSpLocks/>
            <a:stCxn id="27" idx="2"/>
            <a:endCxn id="45" idx="0"/>
          </p:cNvCxnSpPr>
          <p:nvPr/>
        </p:nvCxnSpPr>
        <p:spPr>
          <a:xfrm rot="16200000" flipH="1">
            <a:off x="10636961" y="3552197"/>
            <a:ext cx="229918" cy="44186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连接符 63"/>
          <p:cNvCxnSpPr>
            <a:cxnSpLocks/>
            <a:stCxn id="27" idx="2"/>
            <a:endCxn id="46" idx="0"/>
          </p:cNvCxnSpPr>
          <p:nvPr/>
        </p:nvCxnSpPr>
        <p:spPr>
          <a:xfrm rot="16200000" flipH="1">
            <a:off x="10929849" y="3259309"/>
            <a:ext cx="229918" cy="629962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9393177" y="3689249"/>
            <a:ext cx="418587" cy="856384"/>
          </a:xfrm>
          <a:prstGeom prst="rect">
            <a:avLst/>
          </a:prstGeom>
          <a:solidFill>
            <a:srgbClr val="0070C0">
              <a:alpha val="80000"/>
            </a:srgbClr>
          </a:solidFill>
          <a:ln w="12700">
            <a:gradFill>
              <a:gsLst>
                <a:gs pos="0">
                  <a:srgbClr val="00B0F0"/>
                </a:gs>
                <a:gs pos="100000">
                  <a:srgbClr val="008FF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数据可视</a:t>
            </a:r>
          </a:p>
        </p:txBody>
      </p:sp>
      <p:cxnSp>
        <p:nvCxnSpPr>
          <p:cNvPr id="66" name="肘形连接符 65"/>
          <p:cNvCxnSpPr>
            <a:stCxn id="28" idx="2"/>
            <a:endCxn id="65" idx="0"/>
          </p:cNvCxnSpPr>
          <p:nvPr/>
        </p:nvCxnSpPr>
        <p:spPr>
          <a:xfrm rot="16200000" flipH="1">
            <a:off x="9027903" y="3114681"/>
            <a:ext cx="229918" cy="919217"/>
          </a:xfrm>
          <a:prstGeom prst="bentConnector3">
            <a:avLst>
              <a:gd name="adj1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AE3B11-1BD3-4BE0-8485-20D87A6E447B}"/>
              </a:ext>
            </a:extLst>
          </p:cNvPr>
          <p:cNvGrpSpPr/>
          <p:nvPr/>
        </p:nvGrpSpPr>
        <p:grpSpPr>
          <a:xfrm>
            <a:off x="1677774" y="2113895"/>
            <a:ext cx="4577807" cy="554122"/>
            <a:chOff x="898362" y="2147298"/>
            <a:chExt cx="4577807" cy="55412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42B8BA9-A948-42FA-9DD5-46AAA89EA6A1}"/>
                </a:ext>
              </a:extLst>
            </p:cNvPr>
            <p:cNvSpPr txBox="1"/>
            <p:nvPr/>
          </p:nvSpPr>
          <p:spPr>
            <a:xfrm>
              <a:off x="1573647" y="2147298"/>
              <a:ext cx="390252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服务流程标准化，服务过程透明，项目阶段性可衡量，验收标准可量化，流程资产可复用</a:t>
              </a:r>
              <a:endParaRPr lang="en-US" altLang="zh-CN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98362" y="2178200"/>
              <a:ext cx="581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spc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客户价值</a:t>
              </a:r>
              <a:endParaRPr lang="zh-CN" altLang="en-US" sz="1400" dirty="0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484675" y="2256825"/>
              <a:ext cx="0" cy="365971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27B6D2-FB3F-4367-85B0-4BB1301EB41F}"/>
              </a:ext>
            </a:extLst>
          </p:cNvPr>
          <p:cNvGrpSpPr/>
          <p:nvPr/>
        </p:nvGrpSpPr>
        <p:grpSpPr>
          <a:xfrm>
            <a:off x="6924217" y="2113895"/>
            <a:ext cx="3394870" cy="550584"/>
            <a:chOff x="6431204" y="2189410"/>
            <a:chExt cx="3394870" cy="550584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542B8BA9-A948-42FA-9DD5-46AAA89EA6A1}"/>
                </a:ext>
              </a:extLst>
            </p:cNvPr>
            <p:cNvSpPr txBox="1"/>
            <p:nvPr/>
          </p:nvSpPr>
          <p:spPr>
            <a:xfrm>
              <a:off x="7130399" y="2189410"/>
              <a:ext cx="2695675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投入有基线，分险有预期，分工有界面，能力更专业，业务更聚焦</a:t>
              </a:r>
              <a:endParaRPr lang="zh-CN" altLang="en-US" sz="1000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431204" y="2216774"/>
              <a:ext cx="581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spc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伙伴价值</a:t>
              </a:r>
              <a:endParaRPr lang="zh-CN" altLang="en-US" sz="1400" dirty="0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7035314" y="2295398"/>
              <a:ext cx="0" cy="365971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7C02964B-2980-42D2-A479-B2E32430A3B9}"/>
              </a:ext>
            </a:extLst>
          </p:cNvPr>
          <p:cNvSpPr/>
          <p:nvPr/>
        </p:nvSpPr>
        <p:spPr>
          <a:xfrm>
            <a:off x="532937" y="4855395"/>
            <a:ext cx="11043113" cy="1245473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0"/>
                </a:srgbClr>
              </a:gs>
              <a:gs pos="100000">
                <a:srgbClr val="1473FE">
                  <a:alpha val="2600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979305" y="4937406"/>
            <a:ext cx="1468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数据工作</a:t>
            </a: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数据管家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数据架构师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数据开发员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质量治理专员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数据分析师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数据运营专员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476169" y="4937406"/>
            <a:ext cx="13663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数据入湖</a:t>
            </a: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明确数据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明确数据标准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认证数据源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定义数据密级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评估数据质量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注册元数据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77847" y="4937406"/>
            <a:ext cx="1438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调研四单两表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责权清单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数据资源清单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数据共享请求清单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数据共享责任清单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数据盘点表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数据服务接口表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969870" y="4937406"/>
            <a:ext cx="143857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集成两单两表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数据分布表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资源利用表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系统清单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应用厂商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446003" y="4937406"/>
            <a:ext cx="14385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平台方案</a:t>
            </a: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可靠性评估规划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实时性评估规划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冗余评估规划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572208" y="4937405"/>
            <a:ext cx="13663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可服务性</a:t>
            </a: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数据安全密级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元数据定义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业务连接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存储方式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数据共享范围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数据交换模式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数据安全策略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0147827" y="4937406"/>
            <a:ext cx="13663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数据运营</a:t>
            </a: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赛道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联合创新模式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融合分析模式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用户自主模式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一站式服务模式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数据直推模式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9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58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>
            <a:extLst>
              <a:ext uri="{FF2B5EF4-FFF2-40B4-BE49-F238E27FC236}">
                <a16:creationId xmlns:a16="http://schemas.microsoft.com/office/drawing/2014/main" id="{754DC183-8447-4BD9-8E96-1450CB9C73BB}"/>
              </a:ext>
            </a:extLst>
          </p:cNvPr>
          <p:cNvSpPr/>
          <p:nvPr/>
        </p:nvSpPr>
        <p:spPr>
          <a:xfrm>
            <a:off x="6332316" y="1516721"/>
            <a:ext cx="4003380" cy="936582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21000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BCEC46D2-F562-4C76-9EA9-86DCE411FDAE}"/>
              </a:ext>
            </a:extLst>
          </p:cNvPr>
          <p:cNvSpPr/>
          <p:nvPr/>
        </p:nvSpPr>
        <p:spPr>
          <a:xfrm>
            <a:off x="1834404" y="1516722"/>
            <a:ext cx="4374727" cy="936582"/>
          </a:xfrm>
          <a:prstGeom prst="rect">
            <a:avLst/>
          </a:prstGeom>
          <a:gradFill flip="none" rotWithShape="1">
            <a:gsLst>
              <a:gs pos="0">
                <a:srgbClr val="1473FE">
                  <a:alpha val="21000"/>
                </a:srgbClr>
              </a:gs>
              <a:gs pos="100000">
                <a:srgbClr val="1473FE">
                  <a:alpha val="17000"/>
                </a:srgbClr>
              </a:gs>
            </a:gsLst>
            <a:lin ang="1620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000" kern="0" dirty="0">
              <a:solidFill>
                <a:srgbClr val="666666">
                  <a:lumMod val="40000"/>
                  <a:lumOff val="60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74" name="组合 273">
            <a:extLst>
              <a:ext uri="{FF2B5EF4-FFF2-40B4-BE49-F238E27FC236}">
                <a16:creationId xmlns:a16="http://schemas.microsoft.com/office/drawing/2014/main" id="{D543C0E9-E4BD-4DF9-AD88-5211FE01FA89}"/>
              </a:ext>
            </a:extLst>
          </p:cNvPr>
          <p:cNvGrpSpPr/>
          <p:nvPr/>
        </p:nvGrpSpPr>
        <p:grpSpPr>
          <a:xfrm>
            <a:off x="3038025" y="4174200"/>
            <a:ext cx="4772161" cy="412513"/>
            <a:chOff x="3054196" y="4052201"/>
            <a:chExt cx="5204650" cy="449898"/>
          </a:xfrm>
        </p:grpSpPr>
        <p:sp>
          <p:nvSpPr>
            <p:cNvPr id="240" name="上弧形箭头 94">
              <a:extLst>
                <a:ext uri="{FF2B5EF4-FFF2-40B4-BE49-F238E27FC236}">
                  <a16:creationId xmlns:a16="http://schemas.microsoft.com/office/drawing/2014/main" id="{E1E1C168-3302-4052-B34A-68E0DD563632}"/>
                </a:ext>
              </a:extLst>
            </p:cNvPr>
            <p:cNvSpPr/>
            <p:nvPr/>
          </p:nvSpPr>
          <p:spPr>
            <a:xfrm>
              <a:off x="3054196" y="4052201"/>
              <a:ext cx="954580" cy="449898"/>
            </a:xfrm>
            <a:prstGeom prst="curvedDownArrow">
              <a:avLst>
                <a:gd name="adj1" fmla="val 16935"/>
                <a:gd name="adj2" fmla="val 37408"/>
                <a:gd name="adj3" fmla="val 43189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209C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70" name="上弧形箭头 94">
              <a:extLst>
                <a:ext uri="{FF2B5EF4-FFF2-40B4-BE49-F238E27FC236}">
                  <a16:creationId xmlns:a16="http://schemas.microsoft.com/office/drawing/2014/main" id="{E919226D-67EA-4EB7-A677-CCC341C3C55C}"/>
                </a:ext>
              </a:extLst>
            </p:cNvPr>
            <p:cNvSpPr/>
            <p:nvPr/>
          </p:nvSpPr>
          <p:spPr>
            <a:xfrm>
              <a:off x="4121728" y="4052201"/>
              <a:ext cx="954580" cy="449898"/>
            </a:xfrm>
            <a:prstGeom prst="curvedDownArrow">
              <a:avLst>
                <a:gd name="adj1" fmla="val 16935"/>
                <a:gd name="adj2" fmla="val 37408"/>
                <a:gd name="adj3" fmla="val 43189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209C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71" name="上弧形箭头 94">
              <a:extLst>
                <a:ext uri="{FF2B5EF4-FFF2-40B4-BE49-F238E27FC236}">
                  <a16:creationId xmlns:a16="http://schemas.microsoft.com/office/drawing/2014/main" id="{21C73E55-C680-4F02-AB07-3386BD7B0949}"/>
                </a:ext>
              </a:extLst>
            </p:cNvPr>
            <p:cNvSpPr/>
            <p:nvPr/>
          </p:nvSpPr>
          <p:spPr>
            <a:xfrm>
              <a:off x="5192222" y="4052201"/>
              <a:ext cx="954580" cy="449898"/>
            </a:xfrm>
            <a:prstGeom prst="curvedDownArrow">
              <a:avLst>
                <a:gd name="adj1" fmla="val 16935"/>
                <a:gd name="adj2" fmla="val 37408"/>
                <a:gd name="adj3" fmla="val 43189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209C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72" name="上弧形箭头 94">
              <a:extLst>
                <a:ext uri="{FF2B5EF4-FFF2-40B4-BE49-F238E27FC236}">
                  <a16:creationId xmlns:a16="http://schemas.microsoft.com/office/drawing/2014/main" id="{ACB4D976-C18E-4338-8713-D309BB10D13E}"/>
                </a:ext>
              </a:extLst>
            </p:cNvPr>
            <p:cNvSpPr/>
            <p:nvPr/>
          </p:nvSpPr>
          <p:spPr>
            <a:xfrm>
              <a:off x="6278412" y="4052201"/>
              <a:ext cx="954580" cy="449898"/>
            </a:xfrm>
            <a:prstGeom prst="curvedDownArrow">
              <a:avLst>
                <a:gd name="adj1" fmla="val 16935"/>
                <a:gd name="adj2" fmla="val 37408"/>
                <a:gd name="adj3" fmla="val 43189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209C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73" name="上弧形箭头 94">
              <a:extLst>
                <a:ext uri="{FF2B5EF4-FFF2-40B4-BE49-F238E27FC236}">
                  <a16:creationId xmlns:a16="http://schemas.microsoft.com/office/drawing/2014/main" id="{4AE92CCB-6A6D-4FCD-8DF2-553CE7D3AE05}"/>
                </a:ext>
              </a:extLst>
            </p:cNvPr>
            <p:cNvSpPr/>
            <p:nvPr/>
          </p:nvSpPr>
          <p:spPr>
            <a:xfrm>
              <a:off x="7304266" y="4052201"/>
              <a:ext cx="954580" cy="449898"/>
            </a:xfrm>
            <a:prstGeom prst="curvedDownArrow">
              <a:avLst>
                <a:gd name="adj1" fmla="val 16935"/>
                <a:gd name="adj2" fmla="val 37408"/>
                <a:gd name="adj3" fmla="val 43189"/>
              </a:avLst>
            </a:prstGeom>
            <a:gradFill>
              <a:gsLst>
                <a:gs pos="31000">
                  <a:srgbClr val="062E70">
                    <a:alpha val="96863"/>
                  </a:srgbClr>
                </a:gs>
                <a:gs pos="100000">
                  <a:srgbClr val="209C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pic>
        <p:nvPicPr>
          <p:cNvPr id="268" name="图片 267">
            <a:extLst>
              <a:ext uri="{FF2B5EF4-FFF2-40B4-BE49-F238E27FC236}">
                <a16:creationId xmlns:a16="http://schemas.microsoft.com/office/drawing/2014/main" id="{5B0A0B37-4D35-483C-9714-4F5A477C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04" y="2761802"/>
            <a:ext cx="7623047" cy="34896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42B8BA9-A948-42FA-9DD5-46AAA89EA6A1}"/>
              </a:ext>
            </a:extLst>
          </p:cNvPr>
          <p:cNvSpPr txBox="1"/>
          <p:nvPr/>
        </p:nvSpPr>
        <p:spPr>
          <a:xfrm>
            <a:off x="2595806" y="1542132"/>
            <a:ext cx="3531894" cy="80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“帐”</a:t>
            </a:r>
            <a:r>
              <a:rPr lang="en-US" altLang="zh-CN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数据加工链路</a:t>
            </a:r>
            <a:endParaRPr lang="en-US" altLang="zh-CN" sz="1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负责数据处理合规合法，保证加工有责可寻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支撑数据全周期影响分析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85CD02-81C8-4FD4-86A3-4F5D3AD6DB0D}"/>
              </a:ext>
            </a:extLst>
          </p:cNvPr>
          <p:cNvSpPr txBox="1"/>
          <p:nvPr/>
        </p:nvSpPr>
        <p:spPr>
          <a:xfrm>
            <a:off x="1523553" y="981150"/>
            <a:ext cx="914489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双链路打通数据存储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数据处理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平面，“帐实”</a:t>
            </a:r>
            <a:r>
              <a:rPr lang="en-US" altLang="zh-CN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FF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视角合一覆盖数据全流程，支撑数据定价交易及数据供需运营</a:t>
            </a:r>
          </a:p>
        </p:txBody>
      </p:sp>
      <p:sp>
        <p:nvSpPr>
          <p:cNvPr id="278" name="流程图: 磁盘 277">
            <a:extLst>
              <a:ext uri="{FF2B5EF4-FFF2-40B4-BE49-F238E27FC236}">
                <a16:creationId xmlns:a16="http://schemas.microsoft.com/office/drawing/2014/main" id="{02CA96AF-4B60-4202-91A9-976DDF2E233A}"/>
              </a:ext>
            </a:extLst>
          </p:cNvPr>
          <p:cNvSpPr/>
          <p:nvPr/>
        </p:nvSpPr>
        <p:spPr>
          <a:xfrm>
            <a:off x="3736136" y="3837134"/>
            <a:ext cx="954655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81" name="文本占位符 80">
            <a:extLst>
              <a:ext uri="{FF2B5EF4-FFF2-40B4-BE49-F238E27FC236}">
                <a16:creationId xmlns:a16="http://schemas.microsoft.com/office/drawing/2014/main" id="{126D4B00-BC7B-46F5-9CDF-A3578A010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5240" y="412106"/>
            <a:ext cx="10487026" cy="509987"/>
          </a:xfrm>
        </p:spPr>
        <p:txBody>
          <a:bodyPr/>
          <a:lstStyle/>
          <a:p>
            <a:r>
              <a:rPr lang="zh-CN" altLang="en-US" dirty="0"/>
              <a:t>核心价值三：双“数据链路”打通全流程，使能数据运营</a:t>
            </a:r>
          </a:p>
        </p:txBody>
      </p:sp>
      <p:sp>
        <p:nvSpPr>
          <p:cNvPr id="120" name="左右箭头 8">
            <a:extLst>
              <a:ext uri="{FF2B5EF4-FFF2-40B4-BE49-F238E27FC236}">
                <a16:creationId xmlns:a16="http://schemas.microsoft.com/office/drawing/2014/main" id="{369947C0-7598-4681-81E1-3D32AA074805}"/>
              </a:ext>
            </a:extLst>
          </p:cNvPr>
          <p:cNvSpPr/>
          <p:nvPr/>
        </p:nvSpPr>
        <p:spPr>
          <a:xfrm>
            <a:off x="3064184" y="2703517"/>
            <a:ext cx="5065390" cy="421661"/>
          </a:xfrm>
          <a:prstGeom prst="leftRightArrow">
            <a:avLst>
              <a:gd name="adj1" fmla="val 51393"/>
              <a:gd name="adj2" fmla="val 737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统一元数据链路，管控数据加工方过程，保证数据价值发挥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F832F84-B6F9-47CA-B32A-997796EC9887}"/>
              </a:ext>
            </a:extLst>
          </p:cNvPr>
          <p:cNvSpPr txBox="1"/>
          <p:nvPr/>
        </p:nvSpPr>
        <p:spPr>
          <a:xfrm>
            <a:off x="3874340" y="3673705"/>
            <a:ext cx="86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数据治理</a:t>
            </a: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96EC61A1-F0CB-412E-A418-A2B362E774BF}"/>
              </a:ext>
            </a:extLst>
          </p:cNvPr>
          <p:cNvSpPr/>
          <p:nvPr/>
        </p:nvSpPr>
        <p:spPr>
          <a:xfrm>
            <a:off x="9497617" y="5025953"/>
            <a:ext cx="1279561" cy="303947"/>
          </a:xfrm>
          <a:prstGeom prst="rect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存储服务平面</a:t>
            </a: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6F11DFD3-2F67-49B7-86C2-CFA1D9F152C8}"/>
              </a:ext>
            </a:extLst>
          </p:cNvPr>
          <p:cNvSpPr/>
          <p:nvPr/>
        </p:nvSpPr>
        <p:spPr>
          <a:xfrm>
            <a:off x="9497616" y="3915348"/>
            <a:ext cx="1279561" cy="303947"/>
          </a:xfrm>
          <a:prstGeom prst="rect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加工处理平面</a:t>
            </a: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D4F8C060-7958-4111-9353-5DB1E8EB1C08}"/>
              </a:ext>
            </a:extLst>
          </p:cNvPr>
          <p:cNvSpPr/>
          <p:nvPr/>
        </p:nvSpPr>
        <p:spPr>
          <a:xfrm>
            <a:off x="1530246" y="3703761"/>
            <a:ext cx="812997" cy="256858"/>
          </a:xfrm>
          <a:prstGeom prst="rect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应用层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07D56A4D-6062-43DF-AFC1-B55D33E9D59D}"/>
              </a:ext>
            </a:extLst>
          </p:cNvPr>
          <p:cNvSpPr/>
          <p:nvPr/>
        </p:nvSpPr>
        <p:spPr>
          <a:xfrm>
            <a:off x="1530246" y="4862199"/>
            <a:ext cx="809772" cy="243818"/>
          </a:xfrm>
          <a:prstGeom prst="rect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r>
              <a:rPr lang="zh-CN" altLang="en-US" sz="10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设施层</a:t>
            </a:r>
          </a:p>
        </p:txBody>
      </p:sp>
      <p:sp>
        <p:nvSpPr>
          <p:cNvPr id="277" name="流程图: 磁盘 276">
            <a:extLst>
              <a:ext uri="{FF2B5EF4-FFF2-40B4-BE49-F238E27FC236}">
                <a16:creationId xmlns:a16="http://schemas.microsoft.com/office/drawing/2014/main" id="{88477D79-6668-4F57-A776-FB1C45EB9C98}"/>
              </a:ext>
            </a:extLst>
          </p:cNvPr>
          <p:cNvSpPr/>
          <p:nvPr/>
        </p:nvSpPr>
        <p:spPr>
          <a:xfrm>
            <a:off x="2631464" y="3837134"/>
            <a:ext cx="954655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35" name="文本框 234">
            <a:extLst>
              <a:ext uri="{FF2B5EF4-FFF2-40B4-BE49-F238E27FC236}">
                <a16:creationId xmlns:a16="http://schemas.microsoft.com/office/drawing/2014/main" id="{6E709927-ABA0-41BA-AAFD-C6B2372D65C7}"/>
              </a:ext>
            </a:extLst>
          </p:cNvPr>
          <p:cNvSpPr txBox="1"/>
          <p:nvPr/>
        </p:nvSpPr>
        <p:spPr>
          <a:xfrm>
            <a:off x="2772662" y="3673705"/>
            <a:ext cx="813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数据汇聚</a:t>
            </a:r>
          </a:p>
        </p:txBody>
      </p:sp>
      <p:sp>
        <p:nvSpPr>
          <p:cNvPr id="132" name="左右箭头 89">
            <a:extLst>
              <a:ext uri="{FF2B5EF4-FFF2-40B4-BE49-F238E27FC236}">
                <a16:creationId xmlns:a16="http://schemas.microsoft.com/office/drawing/2014/main" id="{CA5B0925-1FF4-4EC7-8F54-D3FED838F888}"/>
              </a:ext>
            </a:extLst>
          </p:cNvPr>
          <p:cNvSpPr/>
          <p:nvPr/>
        </p:nvSpPr>
        <p:spPr>
          <a:xfrm>
            <a:off x="3037661" y="5860758"/>
            <a:ext cx="5216532" cy="455393"/>
          </a:xfrm>
          <a:prstGeom prst="leftRightArrow">
            <a:avLst>
              <a:gd name="adj1" fmla="val 50000"/>
              <a:gd name="adj2" fmla="val 61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全流程数据资源监控，管控数据托管方，保证数据资产安全可靠</a:t>
            </a:r>
          </a:p>
        </p:txBody>
      </p:sp>
      <p:sp>
        <p:nvSpPr>
          <p:cNvPr id="279" name="流程图: 磁盘 278">
            <a:extLst>
              <a:ext uri="{FF2B5EF4-FFF2-40B4-BE49-F238E27FC236}">
                <a16:creationId xmlns:a16="http://schemas.microsoft.com/office/drawing/2014/main" id="{9866D213-62AD-49E7-8E41-06C27379D4B4}"/>
              </a:ext>
            </a:extLst>
          </p:cNvPr>
          <p:cNvSpPr/>
          <p:nvPr/>
        </p:nvSpPr>
        <p:spPr>
          <a:xfrm>
            <a:off x="4840808" y="3837134"/>
            <a:ext cx="954655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80" name="流程图: 磁盘 279">
            <a:extLst>
              <a:ext uri="{FF2B5EF4-FFF2-40B4-BE49-F238E27FC236}">
                <a16:creationId xmlns:a16="http://schemas.microsoft.com/office/drawing/2014/main" id="{F1F31D09-6E1B-42DA-A4D0-4BC8D5FBB6A1}"/>
              </a:ext>
            </a:extLst>
          </p:cNvPr>
          <p:cNvSpPr/>
          <p:nvPr/>
        </p:nvSpPr>
        <p:spPr>
          <a:xfrm>
            <a:off x="5945480" y="3837134"/>
            <a:ext cx="954655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81" name="流程图: 磁盘 280">
            <a:extLst>
              <a:ext uri="{FF2B5EF4-FFF2-40B4-BE49-F238E27FC236}">
                <a16:creationId xmlns:a16="http://schemas.microsoft.com/office/drawing/2014/main" id="{21B89B0F-2BBF-4BE3-97B1-5D40690F97F4}"/>
              </a:ext>
            </a:extLst>
          </p:cNvPr>
          <p:cNvSpPr/>
          <p:nvPr/>
        </p:nvSpPr>
        <p:spPr>
          <a:xfrm>
            <a:off x="7050154" y="3837134"/>
            <a:ext cx="954655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BE7C9147-044E-4B32-A2FF-165DCE8C2894}"/>
              </a:ext>
            </a:extLst>
          </p:cNvPr>
          <p:cNvSpPr txBox="1"/>
          <p:nvPr/>
        </p:nvSpPr>
        <p:spPr>
          <a:xfrm>
            <a:off x="4970856" y="3673705"/>
            <a:ext cx="70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数据建模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80EE4747-0C9A-4701-8AD8-C5ECCBD6D6FB}"/>
              </a:ext>
            </a:extLst>
          </p:cNvPr>
          <p:cNvSpPr txBox="1"/>
          <p:nvPr/>
        </p:nvSpPr>
        <p:spPr>
          <a:xfrm>
            <a:off x="6074965" y="3673705"/>
            <a:ext cx="70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标签画像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6820DBFD-3165-40A6-A341-FC199CDF7863}"/>
              </a:ext>
            </a:extLst>
          </p:cNvPr>
          <p:cNvSpPr txBox="1"/>
          <p:nvPr/>
        </p:nvSpPr>
        <p:spPr>
          <a:xfrm>
            <a:off x="7057268" y="3673705"/>
            <a:ext cx="954655" cy="246221"/>
          </a:xfrm>
          <a:prstGeom prst="rect">
            <a:avLst/>
          </a:prstGeom>
          <a:noFill/>
          <a:effectLst>
            <a:outerShdw blurRad="50800" dist="914400" dir="5820000" sx="101000" sy="101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数据可视化</a:t>
            </a:r>
          </a:p>
        </p:txBody>
      </p:sp>
      <p:pic>
        <p:nvPicPr>
          <p:cNvPr id="283" name="图形 282">
            <a:extLst>
              <a:ext uri="{FF2B5EF4-FFF2-40B4-BE49-F238E27FC236}">
                <a16:creationId xmlns:a16="http://schemas.microsoft.com/office/drawing/2014/main" id="{FCF99021-885E-4878-B5F8-B6B235F1C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840" y="3955929"/>
            <a:ext cx="147271" cy="141735"/>
          </a:xfrm>
          <a:prstGeom prst="rect">
            <a:avLst/>
          </a:prstGeom>
        </p:spPr>
      </p:pic>
      <p:pic>
        <p:nvPicPr>
          <p:cNvPr id="285" name="图形 284">
            <a:extLst>
              <a:ext uri="{FF2B5EF4-FFF2-40B4-BE49-F238E27FC236}">
                <a16:creationId xmlns:a16="http://schemas.microsoft.com/office/drawing/2014/main" id="{580E9CC1-1BBA-4F6C-970A-DABD2500E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5164" y="3929003"/>
            <a:ext cx="179037" cy="179037"/>
          </a:xfrm>
          <a:prstGeom prst="rect">
            <a:avLst/>
          </a:prstGeom>
        </p:spPr>
      </p:pic>
      <p:pic>
        <p:nvPicPr>
          <p:cNvPr id="287" name="图形 286">
            <a:extLst>
              <a:ext uri="{FF2B5EF4-FFF2-40B4-BE49-F238E27FC236}">
                <a16:creationId xmlns:a16="http://schemas.microsoft.com/office/drawing/2014/main" id="{CBB866D6-5611-4459-B2A4-7182FDF07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1736" y="3941588"/>
            <a:ext cx="163453" cy="163453"/>
          </a:xfrm>
          <a:prstGeom prst="rect">
            <a:avLst/>
          </a:prstGeom>
        </p:spPr>
      </p:pic>
      <p:pic>
        <p:nvPicPr>
          <p:cNvPr id="291" name="图形 290">
            <a:extLst>
              <a:ext uri="{FF2B5EF4-FFF2-40B4-BE49-F238E27FC236}">
                <a16:creationId xmlns:a16="http://schemas.microsoft.com/office/drawing/2014/main" id="{0599FD69-76DD-448D-9C13-6BC2EB9853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3938" y="3951911"/>
            <a:ext cx="157845" cy="157845"/>
          </a:xfrm>
          <a:prstGeom prst="rect">
            <a:avLst/>
          </a:prstGeom>
        </p:spPr>
      </p:pic>
      <p:pic>
        <p:nvPicPr>
          <p:cNvPr id="293" name="图形 292">
            <a:extLst>
              <a:ext uri="{FF2B5EF4-FFF2-40B4-BE49-F238E27FC236}">
                <a16:creationId xmlns:a16="http://schemas.microsoft.com/office/drawing/2014/main" id="{5B460CD6-20CA-4B8B-B02F-68E5523157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2668" y="3941588"/>
            <a:ext cx="193065" cy="190094"/>
          </a:xfrm>
          <a:prstGeom prst="rect">
            <a:avLst/>
          </a:prstGeom>
        </p:spPr>
      </p:pic>
      <p:sp>
        <p:nvSpPr>
          <p:cNvPr id="294" name="流程图: 磁盘 293">
            <a:extLst>
              <a:ext uri="{FF2B5EF4-FFF2-40B4-BE49-F238E27FC236}">
                <a16:creationId xmlns:a16="http://schemas.microsoft.com/office/drawing/2014/main" id="{5826DA2F-A42B-4AA0-AC88-B16C2B23551D}"/>
              </a:ext>
            </a:extLst>
          </p:cNvPr>
          <p:cNvSpPr/>
          <p:nvPr/>
        </p:nvSpPr>
        <p:spPr>
          <a:xfrm>
            <a:off x="2450205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488EE4F6-A524-4399-848B-14D5DEE3C693}"/>
              </a:ext>
            </a:extLst>
          </p:cNvPr>
          <p:cNvSpPr txBox="1"/>
          <p:nvPr/>
        </p:nvSpPr>
        <p:spPr>
          <a:xfrm>
            <a:off x="2452766" y="4579837"/>
            <a:ext cx="95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" dirty="0"/>
              <a:t>集中式数据库</a:t>
            </a:r>
            <a:endParaRPr lang="en-US" altLang="zh-CN" sz="1000" dirty="0"/>
          </a:p>
          <a:p>
            <a:pPr algn="ctr"/>
            <a:r>
              <a:rPr lang="zh-CN" altLang="en-US" sz="1000" dirty="0"/>
              <a:t>（缓冲层）</a:t>
            </a:r>
          </a:p>
        </p:txBody>
      </p:sp>
      <p:sp>
        <p:nvSpPr>
          <p:cNvPr id="295" name="流程图: 磁盘 294">
            <a:extLst>
              <a:ext uri="{FF2B5EF4-FFF2-40B4-BE49-F238E27FC236}">
                <a16:creationId xmlns:a16="http://schemas.microsoft.com/office/drawing/2014/main" id="{6D3ADF0A-9590-492F-B295-112753B61B97}"/>
              </a:ext>
            </a:extLst>
          </p:cNvPr>
          <p:cNvSpPr/>
          <p:nvPr/>
        </p:nvSpPr>
        <p:spPr>
          <a:xfrm>
            <a:off x="3434211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96" name="流程图: 磁盘 295">
            <a:extLst>
              <a:ext uri="{FF2B5EF4-FFF2-40B4-BE49-F238E27FC236}">
                <a16:creationId xmlns:a16="http://schemas.microsoft.com/office/drawing/2014/main" id="{46390CE4-79DF-4405-A0E5-D769E775B968}"/>
              </a:ext>
            </a:extLst>
          </p:cNvPr>
          <p:cNvSpPr/>
          <p:nvPr/>
        </p:nvSpPr>
        <p:spPr>
          <a:xfrm>
            <a:off x="4418217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97" name="流程图: 磁盘 296">
            <a:extLst>
              <a:ext uri="{FF2B5EF4-FFF2-40B4-BE49-F238E27FC236}">
                <a16:creationId xmlns:a16="http://schemas.microsoft.com/office/drawing/2014/main" id="{4D9AA232-30AF-49D6-859A-1D0B7EA7CB77}"/>
              </a:ext>
            </a:extLst>
          </p:cNvPr>
          <p:cNvSpPr/>
          <p:nvPr/>
        </p:nvSpPr>
        <p:spPr>
          <a:xfrm>
            <a:off x="5402223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98" name="流程图: 磁盘 297">
            <a:extLst>
              <a:ext uri="{FF2B5EF4-FFF2-40B4-BE49-F238E27FC236}">
                <a16:creationId xmlns:a16="http://schemas.microsoft.com/office/drawing/2014/main" id="{9885459E-4848-4752-8090-B6D2884D69F3}"/>
              </a:ext>
            </a:extLst>
          </p:cNvPr>
          <p:cNvSpPr/>
          <p:nvPr/>
        </p:nvSpPr>
        <p:spPr>
          <a:xfrm>
            <a:off x="6386229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99" name="流程图: 磁盘 298">
            <a:extLst>
              <a:ext uri="{FF2B5EF4-FFF2-40B4-BE49-F238E27FC236}">
                <a16:creationId xmlns:a16="http://schemas.microsoft.com/office/drawing/2014/main" id="{F14D8142-1926-4F6E-BC3A-CAE81F279B62}"/>
              </a:ext>
            </a:extLst>
          </p:cNvPr>
          <p:cNvSpPr/>
          <p:nvPr/>
        </p:nvSpPr>
        <p:spPr>
          <a:xfrm>
            <a:off x="7370237" y="4891168"/>
            <a:ext cx="891994" cy="271855"/>
          </a:xfrm>
          <a:prstGeom prst="flowChartMagneticDisk">
            <a:avLst/>
          </a:prstGeom>
          <a:solidFill>
            <a:srgbClr val="0070C0">
              <a:alpha val="81000"/>
            </a:srgbClr>
          </a:soli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140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28" name="文本框 227">
            <a:extLst>
              <a:ext uri="{FF2B5EF4-FFF2-40B4-BE49-F238E27FC236}">
                <a16:creationId xmlns:a16="http://schemas.microsoft.com/office/drawing/2014/main" id="{3586A10B-B5FC-4B9F-AC21-130FFE1CF6A6}"/>
              </a:ext>
            </a:extLst>
          </p:cNvPr>
          <p:cNvSpPr txBox="1"/>
          <p:nvPr/>
        </p:nvSpPr>
        <p:spPr>
          <a:xfrm>
            <a:off x="3433859" y="4579837"/>
            <a:ext cx="9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" dirty="0"/>
              <a:t>大数据平台</a:t>
            </a:r>
            <a:endParaRPr lang="en-US" altLang="zh-CN" sz="1000" dirty="0"/>
          </a:p>
          <a:p>
            <a:pPr algn="ctr"/>
            <a:r>
              <a:rPr lang="zh-CN" altLang="en-US" sz="1000" dirty="0"/>
              <a:t>（贴源层）</a:t>
            </a: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7BB05515-E609-4C18-AF36-9BF987CEE68C}"/>
              </a:ext>
            </a:extLst>
          </p:cNvPr>
          <p:cNvSpPr txBox="1"/>
          <p:nvPr/>
        </p:nvSpPr>
        <p:spPr>
          <a:xfrm>
            <a:off x="4489324" y="4579837"/>
            <a:ext cx="76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" dirty="0"/>
              <a:t>数据仓库（整合层）</a:t>
            </a:r>
          </a:p>
        </p:txBody>
      </p:sp>
      <p:sp>
        <p:nvSpPr>
          <p:cNvPr id="230" name="文本框 229">
            <a:extLst>
              <a:ext uri="{FF2B5EF4-FFF2-40B4-BE49-F238E27FC236}">
                <a16:creationId xmlns:a16="http://schemas.microsoft.com/office/drawing/2014/main" id="{436921E7-8DEA-4FF5-84C9-D78F341310C7}"/>
              </a:ext>
            </a:extLst>
          </p:cNvPr>
          <p:cNvSpPr txBox="1"/>
          <p:nvPr/>
        </p:nvSpPr>
        <p:spPr>
          <a:xfrm>
            <a:off x="6425750" y="4579837"/>
            <a:ext cx="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" dirty="0"/>
              <a:t>缓存</a:t>
            </a:r>
            <a:endParaRPr lang="en-US" altLang="zh-CN" sz="1000" dirty="0"/>
          </a:p>
          <a:p>
            <a:pPr algn="ctr"/>
            <a:r>
              <a:rPr lang="zh-CN" altLang="en-US" sz="1000" dirty="0"/>
              <a:t>（服务层）</a:t>
            </a: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3E438A6F-7911-424E-84F7-AB522C6CE758}"/>
              </a:ext>
            </a:extLst>
          </p:cNvPr>
          <p:cNvSpPr txBox="1"/>
          <p:nvPr/>
        </p:nvSpPr>
        <p:spPr>
          <a:xfrm>
            <a:off x="7468869" y="4579837"/>
            <a:ext cx="74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000" dirty="0"/>
              <a:t>API</a:t>
            </a:r>
          </a:p>
          <a:p>
            <a:pPr algn="ctr"/>
            <a:r>
              <a:rPr lang="zh-CN" altLang="en-US" sz="1000" dirty="0"/>
              <a:t>（接口层）</a:t>
            </a:r>
          </a:p>
        </p:txBody>
      </p:sp>
      <p:sp>
        <p:nvSpPr>
          <p:cNvPr id="239" name="文本框 238">
            <a:extLst>
              <a:ext uri="{FF2B5EF4-FFF2-40B4-BE49-F238E27FC236}">
                <a16:creationId xmlns:a16="http://schemas.microsoft.com/office/drawing/2014/main" id="{27977B22-5591-4EB2-AA83-86DCAC943863}"/>
              </a:ext>
            </a:extLst>
          </p:cNvPr>
          <p:cNvSpPr txBox="1"/>
          <p:nvPr/>
        </p:nvSpPr>
        <p:spPr>
          <a:xfrm>
            <a:off x="5353741" y="4579837"/>
            <a:ext cx="98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" dirty="0"/>
              <a:t>分布式数据库</a:t>
            </a:r>
            <a:endParaRPr lang="en-US" altLang="zh-CN" sz="1000" dirty="0"/>
          </a:p>
          <a:p>
            <a:pPr algn="ctr"/>
            <a:r>
              <a:rPr lang="zh-CN" altLang="en-US" sz="1000" dirty="0"/>
              <a:t>（应用层）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42B8BA9-A948-42FA-9DD5-46AAA89EA6A1}"/>
              </a:ext>
            </a:extLst>
          </p:cNvPr>
          <p:cNvSpPr txBox="1"/>
          <p:nvPr/>
        </p:nvSpPr>
        <p:spPr>
          <a:xfrm>
            <a:off x="6936141" y="1544530"/>
            <a:ext cx="3173890" cy="80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“实”</a:t>
            </a:r>
            <a:r>
              <a:rPr lang="en-US" altLang="zh-CN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数据资源链路</a:t>
            </a:r>
            <a:endParaRPr lang="en-US" altLang="zh-CN" sz="1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负责数据访问可靠可用，保证数据有迹可寻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支撑数据全周期成本测算</a:t>
            </a:r>
            <a:endParaRPr lang="zh-CN" altLang="en-US"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05号-简雅黑" panose="00000500000000000000" pitchFamily="2" charset="-122"/>
            </a:endParaRPr>
          </a:p>
        </p:txBody>
      </p:sp>
      <p:sp>
        <p:nvSpPr>
          <p:cNvPr id="74" name="下箭头 104">
            <a:extLst>
              <a:ext uri="{FF2B5EF4-FFF2-40B4-BE49-F238E27FC236}">
                <a16:creationId xmlns:a16="http://schemas.microsoft.com/office/drawing/2014/main" id="{BEBEC721-DFBC-4C3F-82D9-7E8FC65FEB0F}"/>
              </a:ext>
            </a:extLst>
          </p:cNvPr>
          <p:cNvSpPr/>
          <p:nvPr/>
        </p:nvSpPr>
        <p:spPr>
          <a:xfrm>
            <a:off x="2661231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CAF790E7-32D9-41EF-ADE4-7F483AE309D9}"/>
              </a:ext>
            </a:extLst>
          </p:cNvPr>
          <p:cNvSpPr txBox="1"/>
          <p:nvPr/>
        </p:nvSpPr>
        <p:spPr>
          <a:xfrm>
            <a:off x="2417829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  <p:sp>
        <p:nvSpPr>
          <p:cNvPr id="264" name="上箭头 99">
            <a:extLst>
              <a:ext uri="{FF2B5EF4-FFF2-40B4-BE49-F238E27FC236}">
                <a16:creationId xmlns:a16="http://schemas.microsoft.com/office/drawing/2014/main" id="{5B9426BA-62CF-434A-B693-E09331810733}"/>
              </a:ext>
            </a:extLst>
          </p:cNvPr>
          <p:cNvSpPr/>
          <p:nvPr/>
        </p:nvSpPr>
        <p:spPr>
          <a:xfrm>
            <a:off x="2893719" y="3113214"/>
            <a:ext cx="468482" cy="360832"/>
          </a:xfrm>
          <a:prstGeom prst="up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121D301B-D846-4DED-8A3C-A30C16005744}"/>
              </a:ext>
            </a:extLst>
          </p:cNvPr>
          <p:cNvSpPr txBox="1"/>
          <p:nvPr/>
        </p:nvSpPr>
        <p:spPr>
          <a:xfrm>
            <a:off x="2848244" y="3474046"/>
            <a:ext cx="56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元数据</a:t>
            </a:r>
          </a:p>
        </p:txBody>
      </p:sp>
      <p:sp>
        <p:nvSpPr>
          <p:cNvPr id="133" name="上箭头 99">
            <a:extLst>
              <a:ext uri="{FF2B5EF4-FFF2-40B4-BE49-F238E27FC236}">
                <a16:creationId xmlns:a16="http://schemas.microsoft.com/office/drawing/2014/main" id="{5518C032-8C82-4D68-8BAA-69FB79BC0E57}"/>
              </a:ext>
            </a:extLst>
          </p:cNvPr>
          <p:cNvSpPr/>
          <p:nvPr/>
        </p:nvSpPr>
        <p:spPr>
          <a:xfrm>
            <a:off x="3958758" y="3113214"/>
            <a:ext cx="468482" cy="360832"/>
          </a:xfrm>
          <a:prstGeom prst="up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1E15DA60-83EB-4969-951C-FFD018BAE23F}"/>
              </a:ext>
            </a:extLst>
          </p:cNvPr>
          <p:cNvSpPr txBox="1"/>
          <p:nvPr/>
        </p:nvSpPr>
        <p:spPr>
          <a:xfrm>
            <a:off x="3913283" y="3474046"/>
            <a:ext cx="56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元数据</a:t>
            </a:r>
          </a:p>
        </p:txBody>
      </p:sp>
      <p:sp>
        <p:nvSpPr>
          <p:cNvPr id="136" name="上箭头 99">
            <a:extLst>
              <a:ext uri="{FF2B5EF4-FFF2-40B4-BE49-F238E27FC236}">
                <a16:creationId xmlns:a16="http://schemas.microsoft.com/office/drawing/2014/main" id="{4CB6094A-3E1A-4E20-B071-5117F05BFE76}"/>
              </a:ext>
            </a:extLst>
          </p:cNvPr>
          <p:cNvSpPr/>
          <p:nvPr/>
        </p:nvSpPr>
        <p:spPr>
          <a:xfrm>
            <a:off x="5082479" y="3113214"/>
            <a:ext cx="468482" cy="360832"/>
          </a:xfrm>
          <a:prstGeom prst="up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ED35B9D-0168-45FA-ACEE-13FDEDA85283}"/>
              </a:ext>
            </a:extLst>
          </p:cNvPr>
          <p:cNvSpPr txBox="1"/>
          <p:nvPr/>
        </p:nvSpPr>
        <p:spPr>
          <a:xfrm>
            <a:off x="5037004" y="3474046"/>
            <a:ext cx="56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元数据</a:t>
            </a:r>
          </a:p>
        </p:txBody>
      </p:sp>
      <p:sp>
        <p:nvSpPr>
          <p:cNvPr id="139" name="上箭头 99">
            <a:extLst>
              <a:ext uri="{FF2B5EF4-FFF2-40B4-BE49-F238E27FC236}">
                <a16:creationId xmlns:a16="http://schemas.microsoft.com/office/drawing/2014/main" id="{B120E47D-5F78-4B17-8E47-E66C3DFD636C}"/>
              </a:ext>
            </a:extLst>
          </p:cNvPr>
          <p:cNvSpPr/>
          <p:nvPr/>
        </p:nvSpPr>
        <p:spPr>
          <a:xfrm>
            <a:off x="6132406" y="3113214"/>
            <a:ext cx="468482" cy="360832"/>
          </a:xfrm>
          <a:prstGeom prst="up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EB068624-C298-4C28-AEC0-6BF859F2D2A9}"/>
              </a:ext>
            </a:extLst>
          </p:cNvPr>
          <p:cNvSpPr txBox="1"/>
          <p:nvPr/>
        </p:nvSpPr>
        <p:spPr>
          <a:xfrm>
            <a:off x="6086931" y="3474046"/>
            <a:ext cx="56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元数据</a:t>
            </a:r>
          </a:p>
        </p:txBody>
      </p:sp>
      <p:sp>
        <p:nvSpPr>
          <p:cNvPr id="142" name="上箭头 99">
            <a:extLst>
              <a:ext uri="{FF2B5EF4-FFF2-40B4-BE49-F238E27FC236}">
                <a16:creationId xmlns:a16="http://schemas.microsoft.com/office/drawing/2014/main" id="{197C465E-744E-4DB1-B465-BC6AF3C1A8CC}"/>
              </a:ext>
            </a:extLst>
          </p:cNvPr>
          <p:cNvSpPr/>
          <p:nvPr/>
        </p:nvSpPr>
        <p:spPr>
          <a:xfrm>
            <a:off x="7289401" y="3113214"/>
            <a:ext cx="468482" cy="360832"/>
          </a:xfrm>
          <a:prstGeom prst="up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54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21B19803-7EF3-417B-B3F5-AB134F93073D}"/>
              </a:ext>
            </a:extLst>
          </p:cNvPr>
          <p:cNvSpPr txBox="1"/>
          <p:nvPr/>
        </p:nvSpPr>
        <p:spPr>
          <a:xfrm>
            <a:off x="7243926" y="3474046"/>
            <a:ext cx="56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元数据</a:t>
            </a:r>
          </a:p>
        </p:txBody>
      </p:sp>
      <p:sp>
        <p:nvSpPr>
          <p:cNvPr id="145" name="下箭头 104">
            <a:extLst>
              <a:ext uri="{FF2B5EF4-FFF2-40B4-BE49-F238E27FC236}">
                <a16:creationId xmlns:a16="http://schemas.microsoft.com/office/drawing/2014/main" id="{F3658B0F-4F59-4933-860C-45C7AE53FC41}"/>
              </a:ext>
            </a:extLst>
          </p:cNvPr>
          <p:cNvSpPr/>
          <p:nvPr/>
        </p:nvSpPr>
        <p:spPr>
          <a:xfrm>
            <a:off x="3622297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E188EB4A-B50E-474B-AC7F-0A168EF2FEA9}"/>
              </a:ext>
            </a:extLst>
          </p:cNvPr>
          <p:cNvSpPr txBox="1"/>
          <p:nvPr/>
        </p:nvSpPr>
        <p:spPr>
          <a:xfrm>
            <a:off x="3378895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  <p:sp>
        <p:nvSpPr>
          <p:cNvPr id="153" name="下箭头 104">
            <a:extLst>
              <a:ext uri="{FF2B5EF4-FFF2-40B4-BE49-F238E27FC236}">
                <a16:creationId xmlns:a16="http://schemas.microsoft.com/office/drawing/2014/main" id="{2B27167E-FC67-425D-A217-B1856510F33B}"/>
              </a:ext>
            </a:extLst>
          </p:cNvPr>
          <p:cNvSpPr/>
          <p:nvPr/>
        </p:nvSpPr>
        <p:spPr>
          <a:xfrm>
            <a:off x="4628233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80BC51A8-01F8-4DE1-87FF-1BE4C2873663}"/>
              </a:ext>
            </a:extLst>
          </p:cNvPr>
          <p:cNvSpPr txBox="1"/>
          <p:nvPr/>
        </p:nvSpPr>
        <p:spPr>
          <a:xfrm>
            <a:off x="4384831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  <p:sp>
        <p:nvSpPr>
          <p:cNvPr id="156" name="下箭头 104">
            <a:extLst>
              <a:ext uri="{FF2B5EF4-FFF2-40B4-BE49-F238E27FC236}">
                <a16:creationId xmlns:a16="http://schemas.microsoft.com/office/drawing/2014/main" id="{E93D080A-8265-49E0-9A5C-2D75E1854196}"/>
              </a:ext>
            </a:extLst>
          </p:cNvPr>
          <p:cNvSpPr/>
          <p:nvPr/>
        </p:nvSpPr>
        <p:spPr>
          <a:xfrm>
            <a:off x="5620376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CA6F9E5-1C0C-4BE5-AEB6-D04D2867BE6E}"/>
              </a:ext>
            </a:extLst>
          </p:cNvPr>
          <p:cNvSpPr txBox="1"/>
          <p:nvPr/>
        </p:nvSpPr>
        <p:spPr>
          <a:xfrm>
            <a:off x="5376974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  <p:sp>
        <p:nvSpPr>
          <p:cNvPr id="160" name="下箭头 104">
            <a:extLst>
              <a:ext uri="{FF2B5EF4-FFF2-40B4-BE49-F238E27FC236}">
                <a16:creationId xmlns:a16="http://schemas.microsoft.com/office/drawing/2014/main" id="{9514E019-D7E4-4BDE-A454-E056C2892BBB}"/>
              </a:ext>
            </a:extLst>
          </p:cNvPr>
          <p:cNvSpPr/>
          <p:nvPr/>
        </p:nvSpPr>
        <p:spPr>
          <a:xfrm>
            <a:off x="6629631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4C6F1B5-1304-432A-AA5B-BE644E11ECBD}"/>
              </a:ext>
            </a:extLst>
          </p:cNvPr>
          <p:cNvSpPr txBox="1"/>
          <p:nvPr/>
        </p:nvSpPr>
        <p:spPr>
          <a:xfrm>
            <a:off x="6386229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  <p:sp>
        <p:nvSpPr>
          <p:cNvPr id="163" name="下箭头 104">
            <a:extLst>
              <a:ext uri="{FF2B5EF4-FFF2-40B4-BE49-F238E27FC236}">
                <a16:creationId xmlns:a16="http://schemas.microsoft.com/office/drawing/2014/main" id="{D02EA330-094B-4E91-AFE3-F66688AD4D71}"/>
              </a:ext>
            </a:extLst>
          </p:cNvPr>
          <p:cNvSpPr/>
          <p:nvPr/>
        </p:nvSpPr>
        <p:spPr>
          <a:xfrm>
            <a:off x="7599973" y="5522022"/>
            <a:ext cx="448604" cy="374122"/>
          </a:xfrm>
          <a:prstGeom prst="downArrow">
            <a:avLst/>
          </a:prstGeom>
          <a:gradFill>
            <a:gsLst>
              <a:gs pos="0">
                <a:srgbClr val="3FCDFF"/>
              </a:gs>
              <a:gs pos="100000">
                <a:srgbClr val="008FF0">
                  <a:alpha val="76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B0F0"/>
                </a:gs>
                <a:gs pos="100000">
                  <a:srgbClr val="008FF0">
                    <a:alpha val="7600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00"/>
            <a:endParaRPr lang="zh-CN" altLang="en-US" sz="9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B6A9A36C-91D5-40B6-B83C-9042915539DD}"/>
              </a:ext>
            </a:extLst>
          </p:cNvPr>
          <p:cNvSpPr txBox="1"/>
          <p:nvPr/>
        </p:nvSpPr>
        <p:spPr>
          <a:xfrm>
            <a:off x="7356571" y="5328814"/>
            <a:ext cx="951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600"/>
            <a:r>
              <a:rPr lang="zh-CN" altLang="en-US" sz="800" dirty="0">
                <a:solidFill>
                  <a:srgbClr val="3AC2F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资源元数据</a:t>
            </a:r>
          </a:p>
        </p:txBody>
      </p:sp>
    </p:spTree>
    <p:extLst>
      <p:ext uri="{BB962C8B-B14F-4D97-AF65-F5344CB8AC3E}">
        <p14:creationId xmlns:p14="http://schemas.microsoft.com/office/powerpoint/2010/main" val="30847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4" grpId="0" animBg="1"/>
      <p:bldP spid="133" grpId="0" animBg="1"/>
      <p:bldP spid="136" grpId="0" animBg="1"/>
      <p:bldP spid="139" grpId="0" animBg="1"/>
      <p:bldP spid="142" grpId="0" animBg="1"/>
      <p:bldP spid="145" grpId="0" animBg="1"/>
      <p:bldP spid="153" grpId="0" animBg="1"/>
      <p:bldP spid="156" grpId="0" animBg="1"/>
      <p:bldP spid="160" grpId="0" animBg="1"/>
      <p:bldP spid="16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40308</TotalTime>
  <Words>2242</Words>
  <Application>Microsoft Office PowerPoint</Application>
  <PresentationFormat>宽屏</PresentationFormat>
  <Paragraphs>506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FZLanTingHeiS-B-GB</vt:lpstr>
      <vt:lpstr>FZLanTingHeiS-EB-GB</vt:lpstr>
      <vt:lpstr>Lato Black</vt:lpstr>
      <vt:lpstr>等线</vt:lpstr>
      <vt:lpstr>方正兰亭中黑简体</vt:lpstr>
      <vt:lpstr>黑体</vt:lpstr>
      <vt:lpstr>宋体</vt:lpstr>
      <vt:lpstr>微软雅黑</vt:lpstr>
      <vt:lpstr>微软雅黑</vt:lpstr>
      <vt:lpstr>字魂105号-简雅黑</vt:lpstr>
      <vt:lpstr>Arial</vt:lpstr>
      <vt:lpstr>Calibri</vt:lpstr>
      <vt:lpstr>Helvetica</vt:lpstr>
      <vt:lpstr>Huawei Sans</vt:lpstr>
      <vt:lpstr>Huawei Sans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chenbiao15@huawei.com</Manager>
  <Company>华为技术有限公司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iData</dc:title>
  <dc:subject>iData</dc:subject>
  <dc:creator>chenbiao15@huawei.com</dc:creator>
  <cp:lastModifiedBy>wangfengjiao (A)</cp:lastModifiedBy>
  <cp:revision>1203</cp:revision>
  <dcterms:created xsi:type="dcterms:W3CDTF">2021-12-02T03:52:37Z</dcterms:created>
  <dcterms:modified xsi:type="dcterms:W3CDTF">2022-05-12T03:28:07Z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(3)b5OoUViT/3rG+rLTKgQKpcI33P5s/BejAXiCzY28nB32SF4FV5V2qTfmcMSVUFfrujeHChkf
h3UJaxqQn0eWsUI05YvpmWWYAXXu/bEnK/5TlSqDtXC7NzABbJRqoHsFtyT5huyBfvKIT6E9
HPaBAOFfI8snvQCF9SdeJK0YEjtG/eRqaVW/jiXNXH1M84SNOQzYQhp5fLi86ATOy+KSvKKy
XPbiKZdnHGo6cnK9lo</vt:lpwstr>
  </property>
  <property fmtid="{D5CDD505-2E9C-101B-9397-08002B2CF9AE}" pid="3" name="_2015_ms_pID_7253431">
    <vt:lpwstr>+e1OoMK0T4Zp3J8DmcSKCrMtgeHbEgyB+H8Jkke5qxj8pyNDo0Np5+
/Z5jUrTKYGNgL+4hnLDdAATuWwC3WK8ptWk+kflXReo7tDkvThZRoYt71RlvQi/4n9IG5FUX
F4wyKSLS14H4xr+a0Mo875I3qnhvTGzePfj6emDgZknEls5trpBrhAFtO80T/8ejceWH1UCJ
FPEQF75KuIQPgNzOhrrnToyCAQH9Rs62app6</vt:lpwstr>
  </property>
  <property fmtid="{D5CDD505-2E9C-101B-9397-08002B2CF9AE}" pid="4" name="_2015_ms_pID_7253432">
    <vt:lpwstr>ylYtfWiMKAE2B3FA5gaKJho=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1643072450</vt:lpwstr>
  </property>
</Properties>
</file>