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"/>
  </p:notesMasterIdLst>
  <p:handoutMasterIdLst>
    <p:handoutMasterId r:id="rId29"/>
  </p:handoutMasterIdLst>
  <p:sldIdLst>
    <p:sldId id="2450" r:id="rId3"/>
    <p:sldId id="2433" r:id="rId4"/>
    <p:sldId id="2443" r:id="rId6"/>
    <p:sldId id="2466" r:id="rId7"/>
    <p:sldId id="2485" r:id="rId8"/>
    <p:sldId id="2512" r:id="rId9"/>
    <p:sldId id="2482" r:id="rId10"/>
    <p:sldId id="2486" r:id="rId11"/>
    <p:sldId id="2534" r:id="rId12"/>
    <p:sldId id="2444" r:id="rId13"/>
    <p:sldId id="2456" r:id="rId14"/>
    <p:sldId id="2487" r:id="rId15"/>
    <p:sldId id="2489" r:id="rId16"/>
    <p:sldId id="2490" r:id="rId17"/>
    <p:sldId id="2492" r:id="rId18"/>
    <p:sldId id="2498" r:id="rId19"/>
    <p:sldId id="2493" r:id="rId20"/>
    <p:sldId id="2494" r:id="rId21"/>
    <p:sldId id="2511" r:id="rId22"/>
    <p:sldId id="2495" r:id="rId23"/>
    <p:sldId id="2496" r:id="rId24"/>
    <p:sldId id="2497" r:id="rId25"/>
    <p:sldId id="2465" r:id="rId26"/>
    <p:sldId id="2481" r:id="rId27"/>
    <p:sldId id="2458" r:id="rId28"/>
  </p:sldIdLst>
  <p:sldSz cx="12192000" cy="6858000"/>
  <p:notesSz cx="6858000" cy="9144000"/>
  <p:embeddedFontLst>
    <p:embeddedFont>
      <p:font typeface="微软雅黑" panose="020B0503020204020204" pitchFamily="34" charset="-122"/>
      <p:regular r:id="rId33"/>
    </p:embeddedFont>
    <p:embeddedFont>
      <p:font typeface="汉仪雅酷黑简" panose="00020600040101010101" charset="-122"/>
      <p:regular r:id="rId34"/>
    </p:embeddedFont>
    <p:embeddedFont>
      <p:font typeface="Bebas" panose="02010600030101010101" pitchFamily="2" charset="-122"/>
      <p:regular r:id="rId35"/>
    </p:embeddedFont>
    <p:embeddedFont>
      <p:font typeface="清茶体 (非商业使用)" panose="02010600010101010101" charset="-122"/>
      <p:regular r:id="rId36"/>
    </p:embeddedFont>
    <p:embeddedFont>
      <p:font typeface="华文细黑" panose="02010600040101010101" charset="-122"/>
      <p:regular r:id="rId37"/>
    </p:embeddedFont>
    <p:embeddedFont>
      <p:font typeface="Microsoft YaHei UI" panose="020B0503020204020204" charset="-122"/>
      <p:regular r:id="rId38"/>
    </p:embeddedFont>
    <p:embeddedFont>
      <p:font typeface="黑体" panose="02010609060101010101" charset="-122"/>
      <p:regular r:id="rId39"/>
    </p:embeddedFont>
    <p:embeddedFont>
      <p:font typeface="微软雅黑 Light" panose="020B0502040204020203" charset="-122"/>
      <p:regular r:id="rId40"/>
    </p:embeddedFont>
    <p:embeddedFont>
      <p:font typeface="等线" panose="02010600030101010101" charset="-122"/>
      <p:regular r:id="rId41"/>
    </p:embeddedFont>
    <p:embeddedFont>
      <p:font typeface="华文仿宋" panose="02010600040101010101" charset="-122"/>
      <p:regular r:id="rId42"/>
    </p:embeddedFont>
    <p:embeddedFont>
      <p:font typeface="Calibri" panose="020F0502020204030204" charset="0"/>
      <p:regular r:id="rId43"/>
      <p:bold r:id="rId44"/>
      <p:italic r:id="rId45"/>
      <p:boldItalic r:id="rId46"/>
    </p:embeddedFont>
  </p:embeddedFontLst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65B2FC6A-879D-4BCB-93FA-0BA1A4D308A1}">
          <p14:sldIdLst>
            <p14:sldId id="2450"/>
            <p14:sldId id="2433"/>
            <p14:sldId id="2443"/>
            <p14:sldId id="2466"/>
            <p14:sldId id="2485"/>
            <p14:sldId id="2512"/>
            <p14:sldId id="2482"/>
            <p14:sldId id="2486"/>
            <p14:sldId id="2534"/>
            <p14:sldId id="2444"/>
            <p14:sldId id="2456"/>
            <p14:sldId id="2487"/>
            <p14:sldId id="2489"/>
            <p14:sldId id="2490"/>
            <p14:sldId id="2492"/>
            <p14:sldId id="2498"/>
            <p14:sldId id="2493"/>
            <p14:sldId id="2494"/>
            <p14:sldId id="2511"/>
            <p14:sldId id="2495"/>
            <p14:sldId id="2496"/>
            <p14:sldId id="2497"/>
            <p14:sldId id="2465"/>
            <p14:sldId id="2481"/>
            <p14:sldId id="245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D0D9"/>
    <a:srgbClr val="A272ED"/>
    <a:srgbClr val="6978EB"/>
    <a:srgbClr val="AF6AF5"/>
    <a:srgbClr val="6C24DE"/>
    <a:srgbClr val="1A215E"/>
    <a:srgbClr val="1D0840"/>
    <a:srgbClr val="270B55"/>
    <a:srgbClr val="10107A"/>
    <a:srgbClr val="2521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98" autoAdjust="0"/>
    <p:restoredTop sz="93826" autoAdjust="0"/>
  </p:normalViewPr>
  <p:slideViewPr>
    <p:cSldViewPr snapToGrid="0" showGuides="1">
      <p:cViewPr varScale="1">
        <p:scale>
          <a:sx n="63" d="100"/>
          <a:sy n="63" d="100"/>
        </p:scale>
        <p:origin x="712" y="1492"/>
      </p:cViewPr>
      <p:guideLst>
        <p:guide orient="horz" pos="2201"/>
        <p:guide pos="39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2690"/>
    </p:cViewPr>
  </p:sorterViewPr>
  <p:notesViewPr>
    <p:cSldViewPr snapToGrid="0">
      <p:cViewPr varScale="1">
        <p:scale>
          <a:sx n="51" d="100"/>
          <a:sy n="51" d="100"/>
        </p:scale>
        <p:origin x="2692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7" Type="http://schemas.openxmlformats.org/officeDocument/2006/relationships/tags" Target="tags/tag6.xml"/><Relationship Id="rId46" Type="http://schemas.openxmlformats.org/officeDocument/2006/relationships/font" Target="fonts/font14.fntdata"/><Relationship Id="rId45" Type="http://schemas.openxmlformats.org/officeDocument/2006/relationships/font" Target="fonts/font13.fntdata"/><Relationship Id="rId44" Type="http://schemas.openxmlformats.org/officeDocument/2006/relationships/font" Target="fonts/font12.fntdata"/><Relationship Id="rId43" Type="http://schemas.openxmlformats.org/officeDocument/2006/relationships/font" Target="fonts/font11.fntdata"/><Relationship Id="rId42" Type="http://schemas.openxmlformats.org/officeDocument/2006/relationships/font" Target="fonts/font10.fntdata"/><Relationship Id="rId41" Type="http://schemas.openxmlformats.org/officeDocument/2006/relationships/font" Target="fonts/font9.fntdata"/><Relationship Id="rId40" Type="http://schemas.openxmlformats.org/officeDocument/2006/relationships/font" Target="fonts/font8.fntdata"/><Relationship Id="rId4" Type="http://schemas.openxmlformats.org/officeDocument/2006/relationships/slide" Target="slides/slide2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5669C-3E87-44C6-9697-70383DD4952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92826-1C8B-4E9C-923E-CE38945C62D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CCFD4A-3C46-4EFD-B544-E42DC8B739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CCFD4A-3C46-4EFD-B544-E42DC8B739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CCFD4A-3C46-4EFD-B544-E42DC8B739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CCFD4A-3C46-4EFD-B544-E42DC8B7394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B5F41F6-3538-4AE6-AF52-55ED7A3DD53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9605296-3ABF-435C-8036-E71F96C96A01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635"/>
            <a:ext cx="12189460" cy="68586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9060" y="-11430"/>
            <a:ext cx="12192635" cy="6869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7C601C-FD21-434A-A486-83A55A8B2E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EC3CBB-3DD3-44D7-A6CB-12C5A9732C69}" type="slidenum">
              <a:rPr lang="zh-CN" altLang="en-US" smtClean="0"/>
            </a:fld>
            <a:endParaRPr lang="zh-CN" altLang="en-US"/>
          </a:p>
        </p:txBody>
      </p:sp>
      <p:sp>
        <p:nvSpPr>
          <p:cNvPr id="7" name="Shape 1551"/>
          <p:cNvSpPr/>
          <p:nvPr userDrawn="1"/>
        </p:nvSpPr>
        <p:spPr>
          <a:xfrm>
            <a:off x="682693" y="431215"/>
            <a:ext cx="33852" cy="597519"/>
          </a:xfrm>
          <a:prstGeom prst="roundRect">
            <a:avLst>
              <a:gd name="adj" fmla="val 50000"/>
            </a:avLst>
          </a:prstGeom>
          <a:solidFill>
            <a:schemeClr val="bg1">
              <a:alpha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3892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3200">
                <a:solidFill>
                  <a:srgbClr val="FFFFFF"/>
                </a:solidFill>
              </a:defRPr>
            </a:pPr>
            <a:endParaRPr kumimoji="0" sz="305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970" y="-635"/>
            <a:ext cx="12162790" cy="68586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1590"/>
            <a:ext cx="12192635" cy="69024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8890"/>
            <a:ext cx="12192000" cy="68757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5" y="635"/>
            <a:ext cx="12188190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0" y="-11430"/>
            <a:ext cx="1659118" cy="1387743"/>
            <a:chOff x="0" y="-11430"/>
            <a:chExt cx="1659118" cy="1387743"/>
          </a:xfrm>
        </p:grpSpPr>
        <p:sp>
          <p:nvSpPr>
            <p:cNvPr id="4" name="矩形 3"/>
            <p:cNvSpPr/>
            <p:nvPr userDrawn="1"/>
          </p:nvSpPr>
          <p:spPr>
            <a:xfrm>
              <a:off x="0" y="0"/>
              <a:ext cx="1659118" cy="13763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5" name="图片 4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1430"/>
              <a:ext cx="1659117" cy="1387743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63DB197-84B0-484E-9C0F-88358ECCB7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77DA78-E013-4A8C-AD75-63A150561B1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7145"/>
            <a:ext cx="12192635" cy="68922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72315" cy="6869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736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6.png"/><Relationship Id="rId13" Type="http://schemas.openxmlformats.org/officeDocument/2006/relationships/image" Target="../media/image13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6016625" y="-7515785"/>
            <a:ext cx="158750" cy="21889571"/>
            <a:chOff x="6016625" y="-8141427"/>
            <a:chExt cx="158750" cy="21889571"/>
          </a:xfrm>
        </p:grpSpPr>
        <p:sp>
          <p:nvSpPr>
            <p:cNvPr id="7" name="椭圆 6"/>
            <p:cNvSpPr/>
            <p:nvPr/>
          </p:nvSpPr>
          <p:spPr>
            <a:xfrm>
              <a:off x="6016625" y="-8141427"/>
              <a:ext cx="158750" cy="15875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6016625" y="13589394"/>
              <a:ext cx="158750" cy="158750"/>
            </a:xfrm>
            <a:prstGeom prst="ellipse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11430"/>
            <a:ext cx="12191365" cy="688086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-11430"/>
            <a:ext cx="1659118" cy="1387743"/>
            <a:chOff x="0" y="-11430"/>
            <a:chExt cx="1659118" cy="1387743"/>
          </a:xfrm>
        </p:grpSpPr>
        <p:sp>
          <p:nvSpPr>
            <p:cNvPr id="5" name="矩形 4"/>
            <p:cNvSpPr/>
            <p:nvPr userDrawn="1"/>
          </p:nvSpPr>
          <p:spPr>
            <a:xfrm>
              <a:off x="0" y="0"/>
              <a:ext cx="1659118" cy="13763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1430"/>
              <a:ext cx="1659117" cy="1387743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7" Type="http://schemas.openxmlformats.org/officeDocument/2006/relationships/slideLayout" Target="../slideLayouts/slideLayout12.xml"/><Relationship Id="rId26" Type="http://schemas.openxmlformats.org/officeDocument/2006/relationships/image" Target="../media/image47.png"/><Relationship Id="rId25" Type="http://schemas.openxmlformats.org/officeDocument/2006/relationships/image" Target="../media/image46.png"/><Relationship Id="rId24" Type="http://schemas.openxmlformats.org/officeDocument/2006/relationships/image" Target="../media/image45.png"/><Relationship Id="rId23" Type="http://schemas.openxmlformats.org/officeDocument/2006/relationships/image" Target="../media/image44.png"/><Relationship Id="rId22" Type="http://schemas.openxmlformats.org/officeDocument/2006/relationships/image" Target="../media/image43.png"/><Relationship Id="rId21" Type="http://schemas.openxmlformats.org/officeDocument/2006/relationships/image" Target="../media/image42.png"/><Relationship Id="rId20" Type="http://schemas.openxmlformats.org/officeDocument/2006/relationships/image" Target="../media/image41.png"/><Relationship Id="rId2" Type="http://schemas.openxmlformats.org/officeDocument/2006/relationships/image" Target="../media/image23.png"/><Relationship Id="rId19" Type="http://schemas.openxmlformats.org/officeDocument/2006/relationships/image" Target="../media/image40.png"/><Relationship Id="rId18" Type="http://schemas.openxmlformats.org/officeDocument/2006/relationships/image" Target="../media/image39.png"/><Relationship Id="rId17" Type="http://schemas.openxmlformats.org/officeDocument/2006/relationships/image" Target="../media/image38.png"/><Relationship Id="rId16" Type="http://schemas.openxmlformats.org/officeDocument/2006/relationships/image" Target="../media/image37.png"/><Relationship Id="rId15" Type="http://schemas.openxmlformats.org/officeDocument/2006/relationships/image" Target="../media/image36.png"/><Relationship Id="rId14" Type="http://schemas.openxmlformats.org/officeDocument/2006/relationships/image" Target="../media/image35.png"/><Relationship Id="rId13" Type="http://schemas.openxmlformats.org/officeDocument/2006/relationships/image" Target="../media/image34.png"/><Relationship Id="rId12" Type="http://schemas.openxmlformats.org/officeDocument/2006/relationships/image" Target="../media/image33.png"/><Relationship Id="rId11" Type="http://schemas.openxmlformats.org/officeDocument/2006/relationships/image" Target="../media/image32.png"/><Relationship Id="rId10" Type="http://schemas.openxmlformats.org/officeDocument/2006/relationships/image" Target="../media/image31.pn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53.png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tags" Target="../tags/tag3.xml"/><Relationship Id="rId3" Type="http://schemas.openxmlformats.org/officeDocument/2006/relationships/image" Target="../media/image54.png"/><Relationship Id="rId2" Type="http://schemas.openxmlformats.org/officeDocument/2006/relationships/tags" Target="../tags/tag2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4.xml"/><Relationship Id="rId2" Type="http://schemas.openxmlformats.org/officeDocument/2006/relationships/image" Target="../media/image56.png"/><Relationship Id="rId1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emf"/><Relationship Id="rId1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5.xml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png"/><Relationship Id="rId8" Type="http://schemas.openxmlformats.org/officeDocument/2006/relationships/image" Target="../media/image68.png"/><Relationship Id="rId7" Type="http://schemas.openxmlformats.org/officeDocument/2006/relationships/image" Target="../media/image67.png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3" Type="http://schemas.openxmlformats.org/officeDocument/2006/relationships/image" Target="../media/image63.jpeg"/><Relationship Id="rId21" Type="http://schemas.openxmlformats.org/officeDocument/2006/relationships/slideLayout" Target="../slideLayouts/slideLayout12.xml"/><Relationship Id="rId20" Type="http://schemas.openxmlformats.org/officeDocument/2006/relationships/image" Target="../media/image80.png"/><Relationship Id="rId2" Type="http://schemas.openxmlformats.org/officeDocument/2006/relationships/image" Target="../media/image62.jpeg"/><Relationship Id="rId19" Type="http://schemas.openxmlformats.org/officeDocument/2006/relationships/image" Target="../media/image79.jpeg"/><Relationship Id="rId18" Type="http://schemas.openxmlformats.org/officeDocument/2006/relationships/image" Target="../media/image78.jpeg"/><Relationship Id="rId17" Type="http://schemas.openxmlformats.org/officeDocument/2006/relationships/image" Target="../media/image77.png"/><Relationship Id="rId16" Type="http://schemas.openxmlformats.org/officeDocument/2006/relationships/image" Target="../media/image76.png"/><Relationship Id="rId15" Type="http://schemas.openxmlformats.org/officeDocument/2006/relationships/image" Target="../media/image75.png"/><Relationship Id="rId14" Type="http://schemas.openxmlformats.org/officeDocument/2006/relationships/image" Target="../media/image74.jpeg"/><Relationship Id="rId13" Type="http://schemas.openxmlformats.org/officeDocument/2006/relationships/image" Target="../media/image73.jpeg"/><Relationship Id="rId12" Type="http://schemas.openxmlformats.org/officeDocument/2006/relationships/image" Target="../media/image72.jpeg"/><Relationship Id="rId11" Type="http://schemas.openxmlformats.org/officeDocument/2006/relationships/image" Target="../media/image71.jpeg"/><Relationship Id="rId10" Type="http://schemas.openxmlformats.org/officeDocument/2006/relationships/image" Target="../media/image70.jpeg"/><Relationship Id="rId1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2526470" y="2168608"/>
            <a:ext cx="1377430" cy="1805509"/>
          </a:xfrm>
          <a:custGeom>
            <a:avLst/>
            <a:gdLst>
              <a:gd name="connsiteX0" fmla="*/ 0 w 3193143"/>
              <a:gd name="connsiteY0" fmla="*/ 1003224 h 2006447"/>
              <a:gd name="connsiteX1" fmla="*/ 1596572 w 3193143"/>
              <a:gd name="connsiteY1" fmla="*/ 0 h 2006447"/>
              <a:gd name="connsiteX2" fmla="*/ 3193144 w 3193143"/>
              <a:gd name="connsiteY2" fmla="*/ 1003224 h 2006447"/>
              <a:gd name="connsiteX3" fmla="*/ 1596572 w 3193143"/>
              <a:gd name="connsiteY3" fmla="*/ 2006448 h 2006447"/>
              <a:gd name="connsiteX4" fmla="*/ 0 w 3193143"/>
              <a:gd name="connsiteY4" fmla="*/ 1003224 h 2006447"/>
              <a:gd name="connsiteX0-1" fmla="*/ 0 w 1598284"/>
              <a:gd name="connsiteY0-2" fmla="*/ 1005128 h 2009608"/>
              <a:gd name="connsiteX1-3" fmla="*/ 1596572 w 1598284"/>
              <a:gd name="connsiteY1-4" fmla="*/ 1904 h 2009608"/>
              <a:gd name="connsiteX2-5" fmla="*/ 333830 w 1598284"/>
              <a:gd name="connsiteY2-6" fmla="*/ 830956 h 2009608"/>
              <a:gd name="connsiteX3-7" fmla="*/ 1596572 w 1598284"/>
              <a:gd name="connsiteY3-8" fmla="*/ 2008352 h 2009608"/>
              <a:gd name="connsiteX4-9" fmla="*/ 0 w 1598284"/>
              <a:gd name="connsiteY4-10" fmla="*/ 1005128 h 2009608"/>
              <a:gd name="connsiteX0-11" fmla="*/ 0 w 1598284"/>
              <a:gd name="connsiteY0-12" fmla="*/ 1003407 h 2006790"/>
              <a:gd name="connsiteX1-13" fmla="*/ 1596572 w 1598284"/>
              <a:gd name="connsiteY1-14" fmla="*/ 183 h 2006790"/>
              <a:gd name="connsiteX2-15" fmla="*/ 333830 w 1598284"/>
              <a:gd name="connsiteY2-16" fmla="*/ 943535 h 2006790"/>
              <a:gd name="connsiteX3-17" fmla="*/ 1596572 w 1598284"/>
              <a:gd name="connsiteY3-18" fmla="*/ 2006631 h 2006790"/>
              <a:gd name="connsiteX4-19" fmla="*/ 0 w 1598284"/>
              <a:gd name="connsiteY4-20" fmla="*/ 1003407 h 2006790"/>
              <a:gd name="connsiteX0-21" fmla="*/ 0 w 1598284"/>
              <a:gd name="connsiteY0-22" fmla="*/ 1003493 h 2006876"/>
              <a:gd name="connsiteX1-23" fmla="*/ 1596572 w 1598284"/>
              <a:gd name="connsiteY1-24" fmla="*/ 269 h 2006876"/>
              <a:gd name="connsiteX2-25" fmla="*/ 333830 w 1598284"/>
              <a:gd name="connsiteY2-26" fmla="*/ 943621 h 2006876"/>
              <a:gd name="connsiteX3-27" fmla="*/ 1596572 w 1598284"/>
              <a:gd name="connsiteY3-28" fmla="*/ 2006717 h 2006876"/>
              <a:gd name="connsiteX4-29" fmla="*/ 0 w 1598284"/>
              <a:gd name="connsiteY4-30" fmla="*/ 1003493 h 2006876"/>
              <a:gd name="connsiteX0-31" fmla="*/ 0 w 1598180"/>
              <a:gd name="connsiteY0-32" fmla="*/ 1005198 h 2009315"/>
              <a:gd name="connsiteX1-33" fmla="*/ 1596572 w 1598180"/>
              <a:gd name="connsiteY1-34" fmla="*/ 1974 h 2009315"/>
              <a:gd name="connsiteX2-35" fmla="*/ 324305 w 1598180"/>
              <a:gd name="connsiteY2-36" fmla="*/ 859601 h 2009315"/>
              <a:gd name="connsiteX3-37" fmla="*/ 1596572 w 1598180"/>
              <a:gd name="connsiteY3-38" fmla="*/ 2008422 h 2009315"/>
              <a:gd name="connsiteX4-39" fmla="*/ 0 w 1598180"/>
              <a:gd name="connsiteY4-40" fmla="*/ 1005198 h 2009315"/>
              <a:gd name="connsiteX0-41" fmla="*/ 0 w 1598214"/>
              <a:gd name="connsiteY0-42" fmla="*/ 1004200 h 2008317"/>
              <a:gd name="connsiteX1-43" fmla="*/ 1596572 w 1598214"/>
              <a:gd name="connsiteY1-44" fmla="*/ 976 h 2008317"/>
              <a:gd name="connsiteX2-45" fmla="*/ 324305 w 1598214"/>
              <a:gd name="connsiteY2-46" fmla="*/ 858603 h 2008317"/>
              <a:gd name="connsiteX3-47" fmla="*/ 1596572 w 1598214"/>
              <a:gd name="connsiteY3-48" fmla="*/ 2007424 h 2008317"/>
              <a:gd name="connsiteX4-49" fmla="*/ 0 w 1598214"/>
              <a:gd name="connsiteY4-50" fmla="*/ 1004200 h 2008317"/>
              <a:gd name="connsiteX0-51" fmla="*/ 2607 w 1600821"/>
              <a:gd name="connsiteY0-52" fmla="*/ 1004200 h 2008453"/>
              <a:gd name="connsiteX1-53" fmla="*/ 1599179 w 1600821"/>
              <a:gd name="connsiteY1-54" fmla="*/ 976 h 2008453"/>
              <a:gd name="connsiteX2-55" fmla="*/ 326912 w 1600821"/>
              <a:gd name="connsiteY2-56" fmla="*/ 858603 h 2008453"/>
              <a:gd name="connsiteX3-57" fmla="*/ 1599179 w 1600821"/>
              <a:gd name="connsiteY3-58" fmla="*/ 2007424 h 2008453"/>
              <a:gd name="connsiteX4-59" fmla="*/ 2607 w 1600821"/>
              <a:gd name="connsiteY4-60" fmla="*/ 1004200 h 200845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600821" h="2008453">
                <a:moveTo>
                  <a:pt x="2607" y="1004200"/>
                </a:moveTo>
                <a:cubicBezTo>
                  <a:pt x="-73593" y="383460"/>
                  <a:pt x="1545128" y="25242"/>
                  <a:pt x="1599179" y="976"/>
                </a:cubicBezTo>
                <a:cubicBezTo>
                  <a:pt x="1653230" y="-23290"/>
                  <a:pt x="355487" y="409313"/>
                  <a:pt x="326912" y="858603"/>
                </a:cubicBezTo>
                <a:cubicBezTo>
                  <a:pt x="326912" y="1412668"/>
                  <a:pt x="1653230" y="1983158"/>
                  <a:pt x="1599179" y="2007424"/>
                </a:cubicBezTo>
                <a:cubicBezTo>
                  <a:pt x="1545128" y="2031690"/>
                  <a:pt x="78807" y="1624940"/>
                  <a:pt x="2607" y="1004200"/>
                </a:cubicBezTo>
                <a:close/>
              </a:path>
            </a:pathLst>
          </a:custGeom>
          <a:gradFill>
            <a:gsLst>
              <a:gs pos="100000">
                <a:schemeClr val="bg1"/>
              </a:gs>
              <a:gs pos="9000">
                <a:srgbClr val="10107A">
                  <a:alpha val="0"/>
                </a:srgbClr>
              </a:gs>
              <a:gs pos="69000">
                <a:srgbClr val="0BD0D9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7"/>
          <p:cNvSpPr/>
          <p:nvPr/>
        </p:nvSpPr>
        <p:spPr>
          <a:xfrm rot="10800000">
            <a:off x="8307049" y="1551544"/>
            <a:ext cx="1351646" cy="1709393"/>
          </a:xfrm>
          <a:custGeom>
            <a:avLst/>
            <a:gdLst>
              <a:gd name="connsiteX0" fmla="*/ 0 w 3193143"/>
              <a:gd name="connsiteY0" fmla="*/ 1003224 h 2006447"/>
              <a:gd name="connsiteX1" fmla="*/ 1596572 w 3193143"/>
              <a:gd name="connsiteY1" fmla="*/ 0 h 2006447"/>
              <a:gd name="connsiteX2" fmla="*/ 3193144 w 3193143"/>
              <a:gd name="connsiteY2" fmla="*/ 1003224 h 2006447"/>
              <a:gd name="connsiteX3" fmla="*/ 1596572 w 3193143"/>
              <a:gd name="connsiteY3" fmla="*/ 2006448 h 2006447"/>
              <a:gd name="connsiteX4" fmla="*/ 0 w 3193143"/>
              <a:gd name="connsiteY4" fmla="*/ 1003224 h 2006447"/>
              <a:gd name="connsiteX0-1" fmla="*/ 0 w 1598284"/>
              <a:gd name="connsiteY0-2" fmla="*/ 1005128 h 2009608"/>
              <a:gd name="connsiteX1-3" fmla="*/ 1596572 w 1598284"/>
              <a:gd name="connsiteY1-4" fmla="*/ 1904 h 2009608"/>
              <a:gd name="connsiteX2-5" fmla="*/ 333830 w 1598284"/>
              <a:gd name="connsiteY2-6" fmla="*/ 830956 h 2009608"/>
              <a:gd name="connsiteX3-7" fmla="*/ 1596572 w 1598284"/>
              <a:gd name="connsiteY3-8" fmla="*/ 2008352 h 2009608"/>
              <a:gd name="connsiteX4-9" fmla="*/ 0 w 1598284"/>
              <a:gd name="connsiteY4-10" fmla="*/ 1005128 h 2009608"/>
              <a:gd name="connsiteX0-11" fmla="*/ 0 w 1598284"/>
              <a:gd name="connsiteY0-12" fmla="*/ 1003407 h 2006790"/>
              <a:gd name="connsiteX1-13" fmla="*/ 1596572 w 1598284"/>
              <a:gd name="connsiteY1-14" fmla="*/ 183 h 2006790"/>
              <a:gd name="connsiteX2-15" fmla="*/ 333830 w 1598284"/>
              <a:gd name="connsiteY2-16" fmla="*/ 943535 h 2006790"/>
              <a:gd name="connsiteX3-17" fmla="*/ 1596572 w 1598284"/>
              <a:gd name="connsiteY3-18" fmla="*/ 2006631 h 2006790"/>
              <a:gd name="connsiteX4-19" fmla="*/ 0 w 1598284"/>
              <a:gd name="connsiteY4-20" fmla="*/ 1003407 h 2006790"/>
              <a:gd name="connsiteX0-21" fmla="*/ 0 w 1598284"/>
              <a:gd name="connsiteY0-22" fmla="*/ 1003493 h 2006876"/>
              <a:gd name="connsiteX1-23" fmla="*/ 1596572 w 1598284"/>
              <a:gd name="connsiteY1-24" fmla="*/ 269 h 2006876"/>
              <a:gd name="connsiteX2-25" fmla="*/ 333830 w 1598284"/>
              <a:gd name="connsiteY2-26" fmla="*/ 943621 h 2006876"/>
              <a:gd name="connsiteX3-27" fmla="*/ 1596572 w 1598284"/>
              <a:gd name="connsiteY3-28" fmla="*/ 2006717 h 2006876"/>
              <a:gd name="connsiteX4-29" fmla="*/ 0 w 1598284"/>
              <a:gd name="connsiteY4-30" fmla="*/ 1003493 h 2006876"/>
              <a:gd name="connsiteX0-31" fmla="*/ 0 w 1598180"/>
              <a:gd name="connsiteY0-32" fmla="*/ 1005198 h 2009315"/>
              <a:gd name="connsiteX1-33" fmla="*/ 1596572 w 1598180"/>
              <a:gd name="connsiteY1-34" fmla="*/ 1974 h 2009315"/>
              <a:gd name="connsiteX2-35" fmla="*/ 324305 w 1598180"/>
              <a:gd name="connsiteY2-36" fmla="*/ 859601 h 2009315"/>
              <a:gd name="connsiteX3-37" fmla="*/ 1596572 w 1598180"/>
              <a:gd name="connsiteY3-38" fmla="*/ 2008422 h 2009315"/>
              <a:gd name="connsiteX4-39" fmla="*/ 0 w 1598180"/>
              <a:gd name="connsiteY4-40" fmla="*/ 1005198 h 2009315"/>
              <a:gd name="connsiteX0-41" fmla="*/ 0 w 1598214"/>
              <a:gd name="connsiteY0-42" fmla="*/ 1004200 h 2008317"/>
              <a:gd name="connsiteX1-43" fmla="*/ 1596572 w 1598214"/>
              <a:gd name="connsiteY1-44" fmla="*/ 976 h 2008317"/>
              <a:gd name="connsiteX2-45" fmla="*/ 324305 w 1598214"/>
              <a:gd name="connsiteY2-46" fmla="*/ 858603 h 2008317"/>
              <a:gd name="connsiteX3-47" fmla="*/ 1596572 w 1598214"/>
              <a:gd name="connsiteY3-48" fmla="*/ 2007424 h 2008317"/>
              <a:gd name="connsiteX4-49" fmla="*/ 0 w 1598214"/>
              <a:gd name="connsiteY4-50" fmla="*/ 1004200 h 2008317"/>
              <a:gd name="connsiteX0-51" fmla="*/ 2607 w 1600821"/>
              <a:gd name="connsiteY0-52" fmla="*/ 1004200 h 2008453"/>
              <a:gd name="connsiteX1-53" fmla="*/ 1599179 w 1600821"/>
              <a:gd name="connsiteY1-54" fmla="*/ 976 h 2008453"/>
              <a:gd name="connsiteX2-55" fmla="*/ 326912 w 1600821"/>
              <a:gd name="connsiteY2-56" fmla="*/ 858603 h 2008453"/>
              <a:gd name="connsiteX3-57" fmla="*/ 1599179 w 1600821"/>
              <a:gd name="connsiteY3-58" fmla="*/ 2007424 h 2008453"/>
              <a:gd name="connsiteX4-59" fmla="*/ 2607 w 1600821"/>
              <a:gd name="connsiteY4-60" fmla="*/ 1004200 h 2008453"/>
              <a:gd name="connsiteX0-61" fmla="*/ 2607 w 1600821"/>
              <a:gd name="connsiteY0-62" fmla="*/ 1004200 h 2008453"/>
              <a:gd name="connsiteX1-63" fmla="*/ 1599179 w 1600821"/>
              <a:gd name="connsiteY1-64" fmla="*/ 976 h 2008453"/>
              <a:gd name="connsiteX2-65" fmla="*/ 326912 w 1600821"/>
              <a:gd name="connsiteY2-66" fmla="*/ 858603 h 2008453"/>
              <a:gd name="connsiteX3-67" fmla="*/ 1599179 w 1600821"/>
              <a:gd name="connsiteY3-68" fmla="*/ 2007424 h 2008453"/>
              <a:gd name="connsiteX4-69" fmla="*/ 2607 w 1600821"/>
              <a:gd name="connsiteY4-70" fmla="*/ 1004200 h 2008453"/>
              <a:gd name="connsiteX0-71" fmla="*/ 1 w 1598215"/>
              <a:gd name="connsiteY0-72" fmla="*/ 1004200 h 1901913"/>
              <a:gd name="connsiteX1-73" fmla="*/ 1596573 w 1598215"/>
              <a:gd name="connsiteY1-74" fmla="*/ 976 h 1901913"/>
              <a:gd name="connsiteX2-75" fmla="*/ 324306 w 1598215"/>
              <a:gd name="connsiteY2-76" fmla="*/ 858603 h 1901913"/>
              <a:gd name="connsiteX3-77" fmla="*/ 1588733 w 1598215"/>
              <a:gd name="connsiteY3-78" fmla="*/ 1901204 h 1901913"/>
              <a:gd name="connsiteX4-79" fmla="*/ 1 w 1598215"/>
              <a:gd name="connsiteY4-80" fmla="*/ 1004200 h 1901913"/>
              <a:gd name="connsiteX0-81" fmla="*/ 1 w 1598215"/>
              <a:gd name="connsiteY0-82" fmla="*/ 1004200 h 1902641"/>
              <a:gd name="connsiteX1-83" fmla="*/ 1596573 w 1598215"/>
              <a:gd name="connsiteY1-84" fmla="*/ 976 h 1902641"/>
              <a:gd name="connsiteX2-85" fmla="*/ 324306 w 1598215"/>
              <a:gd name="connsiteY2-86" fmla="*/ 858603 h 1902641"/>
              <a:gd name="connsiteX3-87" fmla="*/ 1588733 w 1598215"/>
              <a:gd name="connsiteY3-88" fmla="*/ 1901204 h 1902641"/>
              <a:gd name="connsiteX4-89" fmla="*/ 1 w 1598215"/>
              <a:gd name="connsiteY4-90" fmla="*/ 1004200 h 1902641"/>
              <a:gd name="connsiteX0-91" fmla="*/ 1 w 1570855"/>
              <a:gd name="connsiteY0-92" fmla="*/ 967073 h 1901534"/>
              <a:gd name="connsiteX1-93" fmla="*/ 1569467 w 1570855"/>
              <a:gd name="connsiteY1-94" fmla="*/ 560 h 1901534"/>
              <a:gd name="connsiteX2-95" fmla="*/ 297200 w 1570855"/>
              <a:gd name="connsiteY2-96" fmla="*/ 858187 h 1901534"/>
              <a:gd name="connsiteX3-97" fmla="*/ 1561627 w 1570855"/>
              <a:gd name="connsiteY3-98" fmla="*/ 1900788 h 1901534"/>
              <a:gd name="connsiteX4-99" fmla="*/ 1 w 1570855"/>
              <a:gd name="connsiteY4-100" fmla="*/ 967073 h 190153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570855" h="1901534">
                <a:moveTo>
                  <a:pt x="1" y="967073"/>
                </a:moveTo>
                <a:cubicBezTo>
                  <a:pt x="-390" y="328118"/>
                  <a:pt x="1519934" y="18708"/>
                  <a:pt x="1569467" y="560"/>
                </a:cubicBezTo>
                <a:cubicBezTo>
                  <a:pt x="1619000" y="-17588"/>
                  <a:pt x="325775" y="408897"/>
                  <a:pt x="297200" y="858187"/>
                </a:cubicBezTo>
                <a:cubicBezTo>
                  <a:pt x="286630" y="1478496"/>
                  <a:pt x="1611160" y="1882640"/>
                  <a:pt x="1561627" y="1900788"/>
                </a:cubicBezTo>
                <a:cubicBezTo>
                  <a:pt x="1512094" y="1918936"/>
                  <a:pt x="392" y="1606028"/>
                  <a:pt x="1" y="967073"/>
                </a:cubicBezTo>
                <a:close/>
              </a:path>
            </a:pathLst>
          </a:custGeom>
          <a:gradFill>
            <a:gsLst>
              <a:gs pos="26000">
                <a:srgbClr val="0BD0D9">
                  <a:alpha val="0"/>
                </a:srgbClr>
              </a:gs>
              <a:gs pos="79000">
                <a:schemeClr val="accent6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7"/>
          <p:cNvSpPr/>
          <p:nvPr/>
        </p:nvSpPr>
        <p:spPr>
          <a:xfrm>
            <a:off x="1511300" y="1764393"/>
            <a:ext cx="1874984" cy="2842583"/>
          </a:xfrm>
          <a:custGeom>
            <a:avLst/>
            <a:gdLst>
              <a:gd name="connsiteX0" fmla="*/ 0 w 3193143"/>
              <a:gd name="connsiteY0" fmla="*/ 1003224 h 2006447"/>
              <a:gd name="connsiteX1" fmla="*/ 1596572 w 3193143"/>
              <a:gd name="connsiteY1" fmla="*/ 0 h 2006447"/>
              <a:gd name="connsiteX2" fmla="*/ 3193144 w 3193143"/>
              <a:gd name="connsiteY2" fmla="*/ 1003224 h 2006447"/>
              <a:gd name="connsiteX3" fmla="*/ 1596572 w 3193143"/>
              <a:gd name="connsiteY3" fmla="*/ 2006448 h 2006447"/>
              <a:gd name="connsiteX4" fmla="*/ 0 w 3193143"/>
              <a:gd name="connsiteY4" fmla="*/ 1003224 h 2006447"/>
              <a:gd name="connsiteX0-1" fmla="*/ 0 w 1598284"/>
              <a:gd name="connsiteY0-2" fmla="*/ 1005128 h 2009608"/>
              <a:gd name="connsiteX1-3" fmla="*/ 1596572 w 1598284"/>
              <a:gd name="connsiteY1-4" fmla="*/ 1904 h 2009608"/>
              <a:gd name="connsiteX2-5" fmla="*/ 333830 w 1598284"/>
              <a:gd name="connsiteY2-6" fmla="*/ 830956 h 2009608"/>
              <a:gd name="connsiteX3-7" fmla="*/ 1596572 w 1598284"/>
              <a:gd name="connsiteY3-8" fmla="*/ 2008352 h 2009608"/>
              <a:gd name="connsiteX4-9" fmla="*/ 0 w 1598284"/>
              <a:gd name="connsiteY4-10" fmla="*/ 1005128 h 2009608"/>
              <a:gd name="connsiteX0-11" fmla="*/ 0 w 1598284"/>
              <a:gd name="connsiteY0-12" fmla="*/ 1003407 h 2006790"/>
              <a:gd name="connsiteX1-13" fmla="*/ 1596572 w 1598284"/>
              <a:gd name="connsiteY1-14" fmla="*/ 183 h 2006790"/>
              <a:gd name="connsiteX2-15" fmla="*/ 333830 w 1598284"/>
              <a:gd name="connsiteY2-16" fmla="*/ 943535 h 2006790"/>
              <a:gd name="connsiteX3-17" fmla="*/ 1596572 w 1598284"/>
              <a:gd name="connsiteY3-18" fmla="*/ 2006631 h 2006790"/>
              <a:gd name="connsiteX4-19" fmla="*/ 0 w 1598284"/>
              <a:gd name="connsiteY4-20" fmla="*/ 1003407 h 2006790"/>
              <a:gd name="connsiteX0-21" fmla="*/ 0 w 1598284"/>
              <a:gd name="connsiteY0-22" fmla="*/ 1003493 h 2006876"/>
              <a:gd name="connsiteX1-23" fmla="*/ 1596572 w 1598284"/>
              <a:gd name="connsiteY1-24" fmla="*/ 269 h 2006876"/>
              <a:gd name="connsiteX2-25" fmla="*/ 333830 w 1598284"/>
              <a:gd name="connsiteY2-26" fmla="*/ 943621 h 2006876"/>
              <a:gd name="connsiteX3-27" fmla="*/ 1596572 w 1598284"/>
              <a:gd name="connsiteY3-28" fmla="*/ 2006717 h 2006876"/>
              <a:gd name="connsiteX4-29" fmla="*/ 0 w 1598284"/>
              <a:gd name="connsiteY4-30" fmla="*/ 1003493 h 2006876"/>
              <a:gd name="connsiteX0-31" fmla="*/ 0 w 1598180"/>
              <a:gd name="connsiteY0-32" fmla="*/ 1005198 h 2009315"/>
              <a:gd name="connsiteX1-33" fmla="*/ 1596572 w 1598180"/>
              <a:gd name="connsiteY1-34" fmla="*/ 1974 h 2009315"/>
              <a:gd name="connsiteX2-35" fmla="*/ 324305 w 1598180"/>
              <a:gd name="connsiteY2-36" fmla="*/ 859601 h 2009315"/>
              <a:gd name="connsiteX3-37" fmla="*/ 1596572 w 1598180"/>
              <a:gd name="connsiteY3-38" fmla="*/ 2008422 h 2009315"/>
              <a:gd name="connsiteX4-39" fmla="*/ 0 w 1598180"/>
              <a:gd name="connsiteY4-40" fmla="*/ 1005198 h 2009315"/>
              <a:gd name="connsiteX0-41" fmla="*/ 0 w 1598214"/>
              <a:gd name="connsiteY0-42" fmla="*/ 1004200 h 2008317"/>
              <a:gd name="connsiteX1-43" fmla="*/ 1596572 w 1598214"/>
              <a:gd name="connsiteY1-44" fmla="*/ 976 h 2008317"/>
              <a:gd name="connsiteX2-45" fmla="*/ 324305 w 1598214"/>
              <a:gd name="connsiteY2-46" fmla="*/ 858603 h 2008317"/>
              <a:gd name="connsiteX3-47" fmla="*/ 1596572 w 1598214"/>
              <a:gd name="connsiteY3-48" fmla="*/ 2007424 h 2008317"/>
              <a:gd name="connsiteX4-49" fmla="*/ 0 w 1598214"/>
              <a:gd name="connsiteY4-50" fmla="*/ 1004200 h 2008317"/>
              <a:gd name="connsiteX0-51" fmla="*/ 2607 w 1600821"/>
              <a:gd name="connsiteY0-52" fmla="*/ 1004200 h 2008453"/>
              <a:gd name="connsiteX1-53" fmla="*/ 1599179 w 1600821"/>
              <a:gd name="connsiteY1-54" fmla="*/ 976 h 2008453"/>
              <a:gd name="connsiteX2-55" fmla="*/ 326912 w 1600821"/>
              <a:gd name="connsiteY2-56" fmla="*/ 858603 h 2008453"/>
              <a:gd name="connsiteX3-57" fmla="*/ 1599179 w 1600821"/>
              <a:gd name="connsiteY3-58" fmla="*/ 2007424 h 2008453"/>
              <a:gd name="connsiteX4-59" fmla="*/ 2607 w 1600821"/>
              <a:gd name="connsiteY4-60" fmla="*/ 1004200 h 2008453"/>
              <a:gd name="connsiteX0-61" fmla="*/ 326912 w 1600822"/>
              <a:gd name="connsiteY0-62" fmla="*/ 858601 h 2008451"/>
              <a:gd name="connsiteX1-63" fmla="*/ 1599179 w 1600822"/>
              <a:gd name="connsiteY1-64" fmla="*/ 2007422 h 2008451"/>
              <a:gd name="connsiteX2-65" fmla="*/ 2607 w 1600822"/>
              <a:gd name="connsiteY2-66" fmla="*/ 1004198 h 2008451"/>
              <a:gd name="connsiteX3-67" fmla="*/ 1599179 w 1600822"/>
              <a:gd name="connsiteY3-68" fmla="*/ 974 h 2008451"/>
              <a:gd name="connsiteX4-69" fmla="*/ 391915 w 1600822"/>
              <a:gd name="connsiteY4-70" fmla="*/ 920819 h 2008451"/>
              <a:gd name="connsiteX0-71" fmla="*/ 326912 w 1600787"/>
              <a:gd name="connsiteY0-72" fmla="*/ 857627 h 2007477"/>
              <a:gd name="connsiteX1-73" fmla="*/ 1599179 w 1600787"/>
              <a:gd name="connsiteY1-74" fmla="*/ 2006448 h 2007477"/>
              <a:gd name="connsiteX2-75" fmla="*/ 2607 w 1600787"/>
              <a:gd name="connsiteY2-76" fmla="*/ 1003224 h 2007477"/>
              <a:gd name="connsiteX3-77" fmla="*/ 1599179 w 1600787"/>
              <a:gd name="connsiteY3-78" fmla="*/ 0 h 2007477"/>
              <a:gd name="connsiteX0-79" fmla="*/ 1599179 w 1599179"/>
              <a:gd name="connsiteY0-80" fmla="*/ 2006448 h 2007477"/>
              <a:gd name="connsiteX1-81" fmla="*/ 2607 w 1599179"/>
              <a:gd name="connsiteY1-82" fmla="*/ 1003224 h 2007477"/>
              <a:gd name="connsiteX2-83" fmla="*/ 1599179 w 1599179"/>
              <a:gd name="connsiteY2-84" fmla="*/ 0 h 20074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599179" h="2007477">
                <a:moveTo>
                  <a:pt x="1599179" y="2006448"/>
                </a:moveTo>
                <a:cubicBezTo>
                  <a:pt x="1545128" y="2030714"/>
                  <a:pt x="78807" y="1623964"/>
                  <a:pt x="2607" y="1003224"/>
                </a:cubicBezTo>
                <a:cubicBezTo>
                  <a:pt x="-73593" y="382484"/>
                  <a:pt x="1545128" y="24266"/>
                  <a:pt x="1599179" y="0"/>
                </a:cubicBezTo>
              </a:path>
            </a:pathLst>
          </a:custGeom>
          <a:noFill/>
          <a:ln w="34925">
            <a:gradFill>
              <a:gsLst>
                <a:gs pos="0">
                  <a:schemeClr val="accent6">
                    <a:lumMod val="75000"/>
                    <a:alpha val="0"/>
                  </a:schemeClr>
                </a:gs>
                <a:gs pos="32000">
                  <a:schemeClr val="accent6">
                    <a:lumMod val="75000"/>
                  </a:schemeClr>
                </a:gs>
                <a:gs pos="100000">
                  <a:srgbClr val="0BD0D9">
                    <a:alpha val="0"/>
                  </a:srgbClr>
                </a:gs>
                <a:gs pos="61000">
                  <a:srgbClr val="0BD0D9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7+"/>
          <p:cNvSpPr/>
          <p:nvPr/>
        </p:nvSpPr>
        <p:spPr>
          <a:xfrm>
            <a:off x="1511300" y="1764393"/>
            <a:ext cx="1874984" cy="2842583"/>
          </a:xfrm>
          <a:custGeom>
            <a:avLst/>
            <a:gdLst>
              <a:gd name="connsiteX0" fmla="*/ 0 w 3193143"/>
              <a:gd name="connsiteY0" fmla="*/ 1003224 h 2006447"/>
              <a:gd name="connsiteX1" fmla="*/ 1596572 w 3193143"/>
              <a:gd name="connsiteY1" fmla="*/ 0 h 2006447"/>
              <a:gd name="connsiteX2" fmla="*/ 3193144 w 3193143"/>
              <a:gd name="connsiteY2" fmla="*/ 1003224 h 2006447"/>
              <a:gd name="connsiteX3" fmla="*/ 1596572 w 3193143"/>
              <a:gd name="connsiteY3" fmla="*/ 2006448 h 2006447"/>
              <a:gd name="connsiteX4" fmla="*/ 0 w 3193143"/>
              <a:gd name="connsiteY4" fmla="*/ 1003224 h 2006447"/>
              <a:gd name="connsiteX0-1" fmla="*/ 0 w 1598284"/>
              <a:gd name="connsiteY0-2" fmla="*/ 1005128 h 2009608"/>
              <a:gd name="connsiteX1-3" fmla="*/ 1596572 w 1598284"/>
              <a:gd name="connsiteY1-4" fmla="*/ 1904 h 2009608"/>
              <a:gd name="connsiteX2-5" fmla="*/ 333830 w 1598284"/>
              <a:gd name="connsiteY2-6" fmla="*/ 830956 h 2009608"/>
              <a:gd name="connsiteX3-7" fmla="*/ 1596572 w 1598284"/>
              <a:gd name="connsiteY3-8" fmla="*/ 2008352 h 2009608"/>
              <a:gd name="connsiteX4-9" fmla="*/ 0 w 1598284"/>
              <a:gd name="connsiteY4-10" fmla="*/ 1005128 h 2009608"/>
              <a:gd name="connsiteX0-11" fmla="*/ 0 w 1598284"/>
              <a:gd name="connsiteY0-12" fmla="*/ 1003407 h 2006790"/>
              <a:gd name="connsiteX1-13" fmla="*/ 1596572 w 1598284"/>
              <a:gd name="connsiteY1-14" fmla="*/ 183 h 2006790"/>
              <a:gd name="connsiteX2-15" fmla="*/ 333830 w 1598284"/>
              <a:gd name="connsiteY2-16" fmla="*/ 943535 h 2006790"/>
              <a:gd name="connsiteX3-17" fmla="*/ 1596572 w 1598284"/>
              <a:gd name="connsiteY3-18" fmla="*/ 2006631 h 2006790"/>
              <a:gd name="connsiteX4-19" fmla="*/ 0 w 1598284"/>
              <a:gd name="connsiteY4-20" fmla="*/ 1003407 h 2006790"/>
              <a:gd name="connsiteX0-21" fmla="*/ 0 w 1598284"/>
              <a:gd name="connsiteY0-22" fmla="*/ 1003493 h 2006876"/>
              <a:gd name="connsiteX1-23" fmla="*/ 1596572 w 1598284"/>
              <a:gd name="connsiteY1-24" fmla="*/ 269 h 2006876"/>
              <a:gd name="connsiteX2-25" fmla="*/ 333830 w 1598284"/>
              <a:gd name="connsiteY2-26" fmla="*/ 943621 h 2006876"/>
              <a:gd name="connsiteX3-27" fmla="*/ 1596572 w 1598284"/>
              <a:gd name="connsiteY3-28" fmla="*/ 2006717 h 2006876"/>
              <a:gd name="connsiteX4-29" fmla="*/ 0 w 1598284"/>
              <a:gd name="connsiteY4-30" fmla="*/ 1003493 h 2006876"/>
              <a:gd name="connsiteX0-31" fmla="*/ 0 w 1598180"/>
              <a:gd name="connsiteY0-32" fmla="*/ 1005198 h 2009315"/>
              <a:gd name="connsiteX1-33" fmla="*/ 1596572 w 1598180"/>
              <a:gd name="connsiteY1-34" fmla="*/ 1974 h 2009315"/>
              <a:gd name="connsiteX2-35" fmla="*/ 324305 w 1598180"/>
              <a:gd name="connsiteY2-36" fmla="*/ 859601 h 2009315"/>
              <a:gd name="connsiteX3-37" fmla="*/ 1596572 w 1598180"/>
              <a:gd name="connsiteY3-38" fmla="*/ 2008422 h 2009315"/>
              <a:gd name="connsiteX4-39" fmla="*/ 0 w 1598180"/>
              <a:gd name="connsiteY4-40" fmla="*/ 1005198 h 2009315"/>
              <a:gd name="connsiteX0-41" fmla="*/ 0 w 1598214"/>
              <a:gd name="connsiteY0-42" fmla="*/ 1004200 h 2008317"/>
              <a:gd name="connsiteX1-43" fmla="*/ 1596572 w 1598214"/>
              <a:gd name="connsiteY1-44" fmla="*/ 976 h 2008317"/>
              <a:gd name="connsiteX2-45" fmla="*/ 324305 w 1598214"/>
              <a:gd name="connsiteY2-46" fmla="*/ 858603 h 2008317"/>
              <a:gd name="connsiteX3-47" fmla="*/ 1596572 w 1598214"/>
              <a:gd name="connsiteY3-48" fmla="*/ 2007424 h 2008317"/>
              <a:gd name="connsiteX4-49" fmla="*/ 0 w 1598214"/>
              <a:gd name="connsiteY4-50" fmla="*/ 1004200 h 2008317"/>
              <a:gd name="connsiteX0-51" fmla="*/ 2607 w 1600821"/>
              <a:gd name="connsiteY0-52" fmla="*/ 1004200 h 2008453"/>
              <a:gd name="connsiteX1-53" fmla="*/ 1599179 w 1600821"/>
              <a:gd name="connsiteY1-54" fmla="*/ 976 h 2008453"/>
              <a:gd name="connsiteX2-55" fmla="*/ 326912 w 1600821"/>
              <a:gd name="connsiteY2-56" fmla="*/ 858603 h 2008453"/>
              <a:gd name="connsiteX3-57" fmla="*/ 1599179 w 1600821"/>
              <a:gd name="connsiteY3-58" fmla="*/ 2007424 h 2008453"/>
              <a:gd name="connsiteX4-59" fmla="*/ 2607 w 1600821"/>
              <a:gd name="connsiteY4-60" fmla="*/ 1004200 h 2008453"/>
              <a:gd name="connsiteX0-61" fmla="*/ 326912 w 1600822"/>
              <a:gd name="connsiteY0-62" fmla="*/ 858601 h 2008451"/>
              <a:gd name="connsiteX1-63" fmla="*/ 1599179 w 1600822"/>
              <a:gd name="connsiteY1-64" fmla="*/ 2007422 h 2008451"/>
              <a:gd name="connsiteX2-65" fmla="*/ 2607 w 1600822"/>
              <a:gd name="connsiteY2-66" fmla="*/ 1004198 h 2008451"/>
              <a:gd name="connsiteX3-67" fmla="*/ 1599179 w 1600822"/>
              <a:gd name="connsiteY3-68" fmla="*/ 974 h 2008451"/>
              <a:gd name="connsiteX4-69" fmla="*/ 391915 w 1600822"/>
              <a:gd name="connsiteY4-70" fmla="*/ 920819 h 2008451"/>
              <a:gd name="connsiteX0-71" fmla="*/ 326912 w 1600787"/>
              <a:gd name="connsiteY0-72" fmla="*/ 857627 h 2007477"/>
              <a:gd name="connsiteX1-73" fmla="*/ 1599179 w 1600787"/>
              <a:gd name="connsiteY1-74" fmla="*/ 2006448 h 2007477"/>
              <a:gd name="connsiteX2-75" fmla="*/ 2607 w 1600787"/>
              <a:gd name="connsiteY2-76" fmla="*/ 1003224 h 2007477"/>
              <a:gd name="connsiteX3-77" fmla="*/ 1599179 w 1600787"/>
              <a:gd name="connsiteY3-78" fmla="*/ 0 h 2007477"/>
              <a:gd name="connsiteX0-79" fmla="*/ 1599179 w 1599179"/>
              <a:gd name="connsiteY0-80" fmla="*/ 2006448 h 2007477"/>
              <a:gd name="connsiteX1-81" fmla="*/ 2607 w 1599179"/>
              <a:gd name="connsiteY1-82" fmla="*/ 1003224 h 2007477"/>
              <a:gd name="connsiteX2-83" fmla="*/ 1599179 w 1599179"/>
              <a:gd name="connsiteY2-84" fmla="*/ 0 h 200747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599179" h="2007477">
                <a:moveTo>
                  <a:pt x="1599179" y="2006448"/>
                </a:moveTo>
                <a:cubicBezTo>
                  <a:pt x="1545128" y="2030714"/>
                  <a:pt x="78807" y="1623964"/>
                  <a:pt x="2607" y="1003224"/>
                </a:cubicBezTo>
                <a:cubicBezTo>
                  <a:pt x="-73593" y="382484"/>
                  <a:pt x="1545128" y="24266"/>
                  <a:pt x="1599179" y="0"/>
                </a:cubicBezTo>
              </a:path>
            </a:pathLst>
          </a:custGeom>
          <a:noFill/>
          <a:ln w="34925">
            <a:gradFill>
              <a:gsLst>
                <a:gs pos="34000">
                  <a:schemeClr val="bg1">
                    <a:alpha val="0"/>
                  </a:schemeClr>
                </a:gs>
                <a:gs pos="63000">
                  <a:schemeClr val="bg1">
                    <a:alpha val="0"/>
                  </a:schemeClr>
                </a:gs>
                <a:gs pos="48000">
                  <a:schemeClr val="bg1"/>
                </a:gs>
              </a:gsLst>
              <a:lin ang="4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8839726" y="1131534"/>
            <a:ext cx="1493984" cy="2842583"/>
            <a:chOff x="9048369" y="1005441"/>
            <a:chExt cx="1493984" cy="2842583"/>
          </a:xfrm>
        </p:grpSpPr>
        <p:sp>
          <p:nvSpPr>
            <p:cNvPr id="17" name="椭圆 7"/>
            <p:cNvSpPr/>
            <p:nvPr/>
          </p:nvSpPr>
          <p:spPr>
            <a:xfrm rot="10800000">
              <a:off x="9048369" y="1005441"/>
              <a:ext cx="1493984" cy="2842583"/>
            </a:xfrm>
            <a:custGeom>
              <a:avLst/>
              <a:gdLst>
                <a:gd name="connsiteX0" fmla="*/ 0 w 3193143"/>
                <a:gd name="connsiteY0" fmla="*/ 1003224 h 2006447"/>
                <a:gd name="connsiteX1" fmla="*/ 1596572 w 3193143"/>
                <a:gd name="connsiteY1" fmla="*/ 0 h 2006447"/>
                <a:gd name="connsiteX2" fmla="*/ 3193144 w 3193143"/>
                <a:gd name="connsiteY2" fmla="*/ 1003224 h 2006447"/>
                <a:gd name="connsiteX3" fmla="*/ 1596572 w 3193143"/>
                <a:gd name="connsiteY3" fmla="*/ 2006448 h 2006447"/>
                <a:gd name="connsiteX4" fmla="*/ 0 w 3193143"/>
                <a:gd name="connsiteY4" fmla="*/ 1003224 h 2006447"/>
                <a:gd name="connsiteX0-1" fmla="*/ 0 w 1598284"/>
                <a:gd name="connsiteY0-2" fmla="*/ 1005128 h 2009608"/>
                <a:gd name="connsiteX1-3" fmla="*/ 1596572 w 1598284"/>
                <a:gd name="connsiteY1-4" fmla="*/ 1904 h 2009608"/>
                <a:gd name="connsiteX2-5" fmla="*/ 333830 w 1598284"/>
                <a:gd name="connsiteY2-6" fmla="*/ 830956 h 2009608"/>
                <a:gd name="connsiteX3-7" fmla="*/ 1596572 w 1598284"/>
                <a:gd name="connsiteY3-8" fmla="*/ 2008352 h 2009608"/>
                <a:gd name="connsiteX4-9" fmla="*/ 0 w 1598284"/>
                <a:gd name="connsiteY4-10" fmla="*/ 1005128 h 2009608"/>
                <a:gd name="connsiteX0-11" fmla="*/ 0 w 1598284"/>
                <a:gd name="connsiteY0-12" fmla="*/ 1003407 h 2006790"/>
                <a:gd name="connsiteX1-13" fmla="*/ 1596572 w 1598284"/>
                <a:gd name="connsiteY1-14" fmla="*/ 183 h 2006790"/>
                <a:gd name="connsiteX2-15" fmla="*/ 333830 w 1598284"/>
                <a:gd name="connsiteY2-16" fmla="*/ 943535 h 2006790"/>
                <a:gd name="connsiteX3-17" fmla="*/ 1596572 w 1598284"/>
                <a:gd name="connsiteY3-18" fmla="*/ 2006631 h 2006790"/>
                <a:gd name="connsiteX4-19" fmla="*/ 0 w 1598284"/>
                <a:gd name="connsiteY4-20" fmla="*/ 1003407 h 2006790"/>
                <a:gd name="connsiteX0-21" fmla="*/ 0 w 1598284"/>
                <a:gd name="connsiteY0-22" fmla="*/ 1003493 h 2006876"/>
                <a:gd name="connsiteX1-23" fmla="*/ 1596572 w 1598284"/>
                <a:gd name="connsiteY1-24" fmla="*/ 269 h 2006876"/>
                <a:gd name="connsiteX2-25" fmla="*/ 333830 w 1598284"/>
                <a:gd name="connsiteY2-26" fmla="*/ 943621 h 2006876"/>
                <a:gd name="connsiteX3-27" fmla="*/ 1596572 w 1598284"/>
                <a:gd name="connsiteY3-28" fmla="*/ 2006717 h 2006876"/>
                <a:gd name="connsiteX4-29" fmla="*/ 0 w 1598284"/>
                <a:gd name="connsiteY4-30" fmla="*/ 1003493 h 2006876"/>
                <a:gd name="connsiteX0-31" fmla="*/ 0 w 1598180"/>
                <a:gd name="connsiteY0-32" fmla="*/ 1005198 h 2009315"/>
                <a:gd name="connsiteX1-33" fmla="*/ 1596572 w 1598180"/>
                <a:gd name="connsiteY1-34" fmla="*/ 1974 h 2009315"/>
                <a:gd name="connsiteX2-35" fmla="*/ 324305 w 1598180"/>
                <a:gd name="connsiteY2-36" fmla="*/ 859601 h 2009315"/>
                <a:gd name="connsiteX3-37" fmla="*/ 1596572 w 1598180"/>
                <a:gd name="connsiteY3-38" fmla="*/ 2008422 h 2009315"/>
                <a:gd name="connsiteX4-39" fmla="*/ 0 w 1598180"/>
                <a:gd name="connsiteY4-40" fmla="*/ 1005198 h 2009315"/>
                <a:gd name="connsiteX0-41" fmla="*/ 0 w 1598214"/>
                <a:gd name="connsiteY0-42" fmla="*/ 1004200 h 2008317"/>
                <a:gd name="connsiteX1-43" fmla="*/ 1596572 w 1598214"/>
                <a:gd name="connsiteY1-44" fmla="*/ 976 h 2008317"/>
                <a:gd name="connsiteX2-45" fmla="*/ 324305 w 1598214"/>
                <a:gd name="connsiteY2-46" fmla="*/ 858603 h 2008317"/>
                <a:gd name="connsiteX3-47" fmla="*/ 1596572 w 1598214"/>
                <a:gd name="connsiteY3-48" fmla="*/ 2007424 h 2008317"/>
                <a:gd name="connsiteX4-49" fmla="*/ 0 w 1598214"/>
                <a:gd name="connsiteY4-50" fmla="*/ 1004200 h 2008317"/>
                <a:gd name="connsiteX0-51" fmla="*/ 2607 w 1600821"/>
                <a:gd name="connsiteY0-52" fmla="*/ 1004200 h 2008453"/>
                <a:gd name="connsiteX1-53" fmla="*/ 1599179 w 1600821"/>
                <a:gd name="connsiteY1-54" fmla="*/ 976 h 2008453"/>
                <a:gd name="connsiteX2-55" fmla="*/ 326912 w 1600821"/>
                <a:gd name="connsiteY2-56" fmla="*/ 858603 h 2008453"/>
                <a:gd name="connsiteX3-57" fmla="*/ 1599179 w 1600821"/>
                <a:gd name="connsiteY3-58" fmla="*/ 2007424 h 2008453"/>
                <a:gd name="connsiteX4-59" fmla="*/ 2607 w 1600821"/>
                <a:gd name="connsiteY4-60" fmla="*/ 1004200 h 2008453"/>
                <a:gd name="connsiteX0-61" fmla="*/ 326912 w 1600822"/>
                <a:gd name="connsiteY0-62" fmla="*/ 858601 h 2008451"/>
                <a:gd name="connsiteX1-63" fmla="*/ 1599179 w 1600822"/>
                <a:gd name="connsiteY1-64" fmla="*/ 2007422 h 2008451"/>
                <a:gd name="connsiteX2-65" fmla="*/ 2607 w 1600822"/>
                <a:gd name="connsiteY2-66" fmla="*/ 1004198 h 2008451"/>
                <a:gd name="connsiteX3-67" fmla="*/ 1599179 w 1600822"/>
                <a:gd name="connsiteY3-68" fmla="*/ 974 h 2008451"/>
                <a:gd name="connsiteX4-69" fmla="*/ 391915 w 1600822"/>
                <a:gd name="connsiteY4-70" fmla="*/ 920819 h 2008451"/>
                <a:gd name="connsiteX0-71" fmla="*/ 326912 w 1600787"/>
                <a:gd name="connsiteY0-72" fmla="*/ 857627 h 2007477"/>
                <a:gd name="connsiteX1-73" fmla="*/ 1599179 w 1600787"/>
                <a:gd name="connsiteY1-74" fmla="*/ 2006448 h 2007477"/>
                <a:gd name="connsiteX2-75" fmla="*/ 2607 w 1600787"/>
                <a:gd name="connsiteY2-76" fmla="*/ 1003224 h 2007477"/>
                <a:gd name="connsiteX3-77" fmla="*/ 1599179 w 1600787"/>
                <a:gd name="connsiteY3-78" fmla="*/ 0 h 2007477"/>
                <a:gd name="connsiteX0-79" fmla="*/ 1599179 w 1599179"/>
                <a:gd name="connsiteY0-80" fmla="*/ 2006448 h 2007477"/>
                <a:gd name="connsiteX1-81" fmla="*/ 2607 w 1599179"/>
                <a:gd name="connsiteY1-82" fmla="*/ 1003224 h 2007477"/>
                <a:gd name="connsiteX2-83" fmla="*/ 1599179 w 1599179"/>
                <a:gd name="connsiteY2-84" fmla="*/ 0 h 200747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599179" h="2007477">
                  <a:moveTo>
                    <a:pt x="1599179" y="2006448"/>
                  </a:moveTo>
                  <a:cubicBezTo>
                    <a:pt x="1545128" y="2030714"/>
                    <a:pt x="78807" y="1623964"/>
                    <a:pt x="2607" y="1003224"/>
                  </a:cubicBezTo>
                  <a:cubicBezTo>
                    <a:pt x="-73593" y="382484"/>
                    <a:pt x="1545128" y="24266"/>
                    <a:pt x="1599179" y="0"/>
                  </a:cubicBezTo>
                </a:path>
              </a:pathLst>
            </a:custGeom>
            <a:noFill/>
            <a:ln w="34925">
              <a:gradFill>
                <a:gsLst>
                  <a:gs pos="0">
                    <a:schemeClr val="accent6">
                      <a:lumMod val="75000"/>
                      <a:alpha val="0"/>
                    </a:schemeClr>
                  </a:gs>
                  <a:gs pos="42000">
                    <a:schemeClr val="accent6">
                      <a:lumMod val="75000"/>
                    </a:schemeClr>
                  </a:gs>
                  <a:gs pos="100000">
                    <a:srgbClr val="0BD0D9">
                      <a:alpha val="0"/>
                    </a:srgbClr>
                  </a:gs>
                  <a:gs pos="68000">
                    <a:srgbClr val="0BD0D9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7+"/>
            <p:cNvSpPr/>
            <p:nvPr/>
          </p:nvSpPr>
          <p:spPr>
            <a:xfrm rot="10800000">
              <a:off x="9048369" y="1005441"/>
              <a:ext cx="1493984" cy="2842583"/>
            </a:xfrm>
            <a:custGeom>
              <a:avLst/>
              <a:gdLst>
                <a:gd name="connsiteX0" fmla="*/ 0 w 3193143"/>
                <a:gd name="connsiteY0" fmla="*/ 1003224 h 2006447"/>
                <a:gd name="connsiteX1" fmla="*/ 1596572 w 3193143"/>
                <a:gd name="connsiteY1" fmla="*/ 0 h 2006447"/>
                <a:gd name="connsiteX2" fmla="*/ 3193144 w 3193143"/>
                <a:gd name="connsiteY2" fmla="*/ 1003224 h 2006447"/>
                <a:gd name="connsiteX3" fmla="*/ 1596572 w 3193143"/>
                <a:gd name="connsiteY3" fmla="*/ 2006448 h 2006447"/>
                <a:gd name="connsiteX4" fmla="*/ 0 w 3193143"/>
                <a:gd name="connsiteY4" fmla="*/ 1003224 h 2006447"/>
                <a:gd name="connsiteX0-1" fmla="*/ 0 w 1598284"/>
                <a:gd name="connsiteY0-2" fmla="*/ 1005128 h 2009608"/>
                <a:gd name="connsiteX1-3" fmla="*/ 1596572 w 1598284"/>
                <a:gd name="connsiteY1-4" fmla="*/ 1904 h 2009608"/>
                <a:gd name="connsiteX2-5" fmla="*/ 333830 w 1598284"/>
                <a:gd name="connsiteY2-6" fmla="*/ 830956 h 2009608"/>
                <a:gd name="connsiteX3-7" fmla="*/ 1596572 w 1598284"/>
                <a:gd name="connsiteY3-8" fmla="*/ 2008352 h 2009608"/>
                <a:gd name="connsiteX4-9" fmla="*/ 0 w 1598284"/>
                <a:gd name="connsiteY4-10" fmla="*/ 1005128 h 2009608"/>
                <a:gd name="connsiteX0-11" fmla="*/ 0 w 1598284"/>
                <a:gd name="connsiteY0-12" fmla="*/ 1003407 h 2006790"/>
                <a:gd name="connsiteX1-13" fmla="*/ 1596572 w 1598284"/>
                <a:gd name="connsiteY1-14" fmla="*/ 183 h 2006790"/>
                <a:gd name="connsiteX2-15" fmla="*/ 333830 w 1598284"/>
                <a:gd name="connsiteY2-16" fmla="*/ 943535 h 2006790"/>
                <a:gd name="connsiteX3-17" fmla="*/ 1596572 w 1598284"/>
                <a:gd name="connsiteY3-18" fmla="*/ 2006631 h 2006790"/>
                <a:gd name="connsiteX4-19" fmla="*/ 0 w 1598284"/>
                <a:gd name="connsiteY4-20" fmla="*/ 1003407 h 2006790"/>
                <a:gd name="connsiteX0-21" fmla="*/ 0 w 1598284"/>
                <a:gd name="connsiteY0-22" fmla="*/ 1003493 h 2006876"/>
                <a:gd name="connsiteX1-23" fmla="*/ 1596572 w 1598284"/>
                <a:gd name="connsiteY1-24" fmla="*/ 269 h 2006876"/>
                <a:gd name="connsiteX2-25" fmla="*/ 333830 w 1598284"/>
                <a:gd name="connsiteY2-26" fmla="*/ 943621 h 2006876"/>
                <a:gd name="connsiteX3-27" fmla="*/ 1596572 w 1598284"/>
                <a:gd name="connsiteY3-28" fmla="*/ 2006717 h 2006876"/>
                <a:gd name="connsiteX4-29" fmla="*/ 0 w 1598284"/>
                <a:gd name="connsiteY4-30" fmla="*/ 1003493 h 2006876"/>
                <a:gd name="connsiteX0-31" fmla="*/ 0 w 1598180"/>
                <a:gd name="connsiteY0-32" fmla="*/ 1005198 h 2009315"/>
                <a:gd name="connsiteX1-33" fmla="*/ 1596572 w 1598180"/>
                <a:gd name="connsiteY1-34" fmla="*/ 1974 h 2009315"/>
                <a:gd name="connsiteX2-35" fmla="*/ 324305 w 1598180"/>
                <a:gd name="connsiteY2-36" fmla="*/ 859601 h 2009315"/>
                <a:gd name="connsiteX3-37" fmla="*/ 1596572 w 1598180"/>
                <a:gd name="connsiteY3-38" fmla="*/ 2008422 h 2009315"/>
                <a:gd name="connsiteX4-39" fmla="*/ 0 w 1598180"/>
                <a:gd name="connsiteY4-40" fmla="*/ 1005198 h 2009315"/>
                <a:gd name="connsiteX0-41" fmla="*/ 0 w 1598214"/>
                <a:gd name="connsiteY0-42" fmla="*/ 1004200 h 2008317"/>
                <a:gd name="connsiteX1-43" fmla="*/ 1596572 w 1598214"/>
                <a:gd name="connsiteY1-44" fmla="*/ 976 h 2008317"/>
                <a:gd name="connsiteX2-45" fmla="*/ 324305 w 1598214"/>
                <a:gd name="connsiteY2-46" fmla="*/ 858603 h 2008317"/>
                <a:gd name="connsiteX3-47" fmla="*/ 1596572 w 1598214"/>
                <a:gd name="connsiteY3-48" fmla="*/ 2007424 h 2008317"/>
                <a:gd name="connsiteX4-49" fmla="*/ 0 w 1598214"/>
                <a:gd name="connsiteY4-50" fmla="*/ 1004200 h 2008317"/>
                <a:gd name="connsiteX0-51" fmla="*/ 2607 w 1600821"/>
                <a:gd name="connsiteY0-52" fmla="*/ 1004200 h 2008453"/>
                <a:gd name="connsiteX1-53" fmla="*/ 1599179 w 1600821"/>
                <a:gd name="connsiteY1-54" fmla="*/ 976 h 2008453"/>
                <a:gd name="connsiteX2-55" fmla="*/ 326912 w 1600821"/>
                <a:gd name="connsiteY2-56" fmla="*/ 858603 h 2008453"/>
                <a:gd name="connsiteX3-57" fmla="*/ 1599179 w 1600821"/>
                <a:gd name="connsiteY3-58" fmla="*/ 2007424 h 2008453"/>
                <a:gd name="connsiteX4-59" fmla="*/ 2607 w 1600821"/>
                <a:gd name="connsiteY4-60" fmla="*/ 1004200 h 2008453"/>
                <a:gd name="connsiteX0-61" fmla="*/ 326912 w 1600822"/>
                <a:gd name="connsiteY0-62" fmla="*/ 858601 h 2008451"/>
                <a:gd name="connsiteX1-63" fmla="*/ 1599179 w 1600822"/>
                <a:gd name="connsiteY1-64" fmla="*/ 2007422 h 2008451"/>
                <a:gd name="connsiteX2-65" fmla="*/ 2607 w 1600822"/>
                <a:gd name="connsiteY2-66" fmla="*/ 1004198 h 2008451"/>
                <a:gd name="connsiteX3-67" fmla="*/ 1599179 w 1600822"/>
                <a:gd name="connsiteY3-68" fmla="*/ 974 h 2008451"/>
                <a:gd name="connsiteX4-69" fmla="*/ 391915 w 1600822"/>
                <a:gd name="connsiteY4-70" fmla="*/ 920819 h 2008451"/>
                <a:gd name="connsiteX0-71" fmla="*/ 326912 w 1600787"/>
                <a:gd name="connsiteY0-72" fmla="*/ 857627 h 2007477"/>
                <a:gd name="connsiteX1-73" fmla="*/ 1599179 w 1600787"/>
                <a:gd name="connsiteY1-74" fmla="*/ 2006448 h 2007477"/>
                <a:gd name="connsiteX2-75" fmla="*/ 2607 w 1600787"/>
                <a:gd name="connsiteY2-76" fmla="*/ 1003224 h 2007477"/>
                <a:gd name="connsiteX3-77" fmla="*/ 1599179 w 1600787"/>
                <a:gd name="connsiteY3-78" fmla="*/ 0 h 2007477"/>
                <a:gd name="connsiteX0-79" fmla="*/ 1599179 w 1599179"/>
                <a:gd name="connsiteY0-80" fmla="*/ 2006448 h 2007477"/>
                <a:gd name="connsiteX1-81" fmla="*/ 2607 w 1599179"/>
                <a:gd name="connsiteY1-82" fmla="*/ 1003224 h 2007477"/>
                <a:gd name="connsiteX2-83" fmla="*/ 1599179 w 1599179"/>
                <a:gd name="connsiteY2-84" fmla="*/ 0 h 200747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1599179" h="2007477">
                  <a:moveTo>
                    <a:pt x="1599179" y="2006448"/>
                  </a:moveTo>
                  <a:cubicBezTo>
                    <a:pt x="1545128" y="2030714"/>
                    <a:pt x="78807" y="1623964"/>
                    <a:pt x="2607" y="1003224"/>
                  </a:cubicBezTo>
                  <a:cubicBezTo>
                    <a:pt x="-73593" y="382484"/>
                    <a:pt x="1545128" y="24266"/>
                    <a:pt x="1599179" y="0"/>
                  </a:cubicBezTo>
                </a:path>
              </a:pathLst>
            </a:custGeom>
            <a:noFill/>
            <a:ln w="34925">
              <a:gradFill>
                <a:gsLst>
                  <a:gs pos="34000">
                    <a:schemeClr val="bg1">
                      <a:alpha val="0"/>
                    </a:schemeClr>
                  </a:gs>
                  <a:gs pos="63000">
                    <a:schemeClr val="bg1">
                      <a:alpha val="0"/>
                    </a:schemeClr>
                  </a:gs>
                  <a:gs pos="48000">
                    <a:schemeClr val="bg1"/>
                  </a:gs>
                </a:gsLst>
                <a:lin ang="4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任意多边形: 形状 10"/>
          <p:cNvSpPr/>
          <p:nvPr/>
        </p:nvSpPr>
        <p:spPr>
          <a:xfrm>
            <a:off x="6985000" y="5803900"/>
            <a:ext cx="5232400" cy="1149350"/>
          </a:xfrm>
          <a:custGeom>
            <a:avLst/>
            <a:gdLst>
              <a:gd name="connsiteX0" fmla="*/ 5219700 w 5219700"/>
              <a:gd name="connsiteY0" fmla="*/ 0 h 1193800"/>
              <a:gd name="connsiteX1" fmla="*/ 3365500 w 5219700"/>
              <a:gd name="connsiteY1" fmla="*/ 520700 h 1193800"/>
              <a:gd name="connsiteX2" fmla="*/ 0 w 5219700"/>
              <a:gd name="connsiteY2" fmla="*/ 1193800 h 1193800"/>
              <a:gd name="connsiteX0-1" fmla="*/ 5232400 w 5232400"/>
              <a:gd name="connsiteY0-2" fmla="*/ 0 h 1149350"/>
              <a:gd name="connsiteX1-3" fmla="*/ 3378200 w 5232400"/>
              <a:gd name="connsiteY1-4" fmla="*/ 520700 h 1149350"/>
              <a:gd name="connsiteX2-5" fmla="*/ 0 w 5232400"/>
              <a:gd name="connsiteY2-6" fmla="*/ 1149350 h 1149350"/>
              <a:gd name="connsiteX0-7" fmla="*/ 5232400 w 5232400"/>
              <a:gd name="connsiteY0-8" fmla="*/ 0 h 1149350"/>
              <a:gd name="connsiteX1-9" fmla="*/ 3378200 w 5232400"/>
              <a:gd name="connsiteY1-10" fmla="*/ 520700 h 1149350"/>
              <a:gd name="connsiteX2-11" fmla="*/ 0 w 5232400"/>
              <a:gd name="connsiteY2-12" fmla="*/ 1149350 h 11493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5232400" h="1149350">
                <a:moveTo>
                  <a:pt x="5232400" y="0"/>
                </a:moveTo>
                <a:cubicBezTo>
                  <a:pt x="4740275" y="160866"/>
                  <a:pt x="4248150" y="321733"/>
                  <a:pt x="3378200" y="520700"/>
                </a:cubicBezTo>
                <a:cubicBezTo>
                  <a:pt x="2508250" y="719667"/>
                  <a:pt x="1222375" y="982133"/>
                  <a:pt x="0" y="1149350"/>
                </a:cubicBezTo>
              </a:path>
            </a:pathLst>
          </a:custGeom>
          <a:noFill/>
          <a:ln w="34925">
            <a:gradFill>
              <a:gsLst>
                <a:gs pos="7000">
                  <a:schemeClr val="bg1">
                    <a:alpha val="0"/>
                  </a:schemeClr>
                </a:gs>
                <a:gs pos="63000">
                  <a:schemeClr val="accent6">
                    <a:lumMod val="75000"/>
                  </a:schemeClr>
                </a:gs>
                <a:gs pos="49000">
                  <a:schemeClr val="bg1"/>
                </a:gs>
              </a:gsLst>
              <a:lin ang="4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2150110" y="4606925"/>
            <a:ext cx="750887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altLang="en-US" sz="2400" b="1" spc="8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贵州南智云数字科技有限公司</a:t>
            </a:r>
            <a:endParaRPr lang="zh-CN" altLang="en-US" sz="2400" b="1" spc="8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813810" y="1764665"/>
            <a:ext cx="4493260" cy="2273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altLang="en-US" sz="6000" dirty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ang="5340000" scaled="0"/>
                </a:gradFill>
                <a:latin typeface="汉仪雅酷黑简" panose="00020600040101010101" charset="-122"/>
                <a:ea typeface="汉仪雅酷黑简" panose="00020600040101010101" charset="-122"/>
              </a:rPr>
              <a:t>南智云</a:t>
            </a:r>
            <a:endParaRPr lang="zh-CN" altLang="en-US" sz="6000" dirty="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ang="5340000" scaled="0"/>
              </a:gradFill>
              <a:latin typeface="汉仪雅酷黑简" panose="00020600040101010101" charset="-122"/>
              <a:ea typeface="汉仪雅酷黑简" panose="00020600040101010101" charset="-122"/>
            </a:endParaRP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altLang="en-US" sz="5400" dirty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ang="5340000" scaled="0"/>
                </a:gradFill>
                <a:latin typeface="汉仪雅酷黑简" panose="00020600040101010101" charset="-122"/>
                <a:ea typeface="汉仪雅酷黑简" panose="00020600040101010101" charset="-122"/>
              </a:rPr>
              <a:t>产品服务手册</a:t>
            </a:r>
            <a:endParaRPr lang="zh-CN" altLang="en-US" sz="5400" dirty="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ang="5340000" scaled="0"/>
              </a:gradFill>
              <a:latin typeface="汉仪雅酷黑简" panose="00020600040101010101" charset="-122"/>
              <a:ea typeface="汉仪雅酷黑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-30" hidden="1"/>
          <p:cNvSpPr txBox="1"/>
          <p:nvPr/>
        </p:nvSpPr>
        <p:spPr>
          <a:xfrm>
            <a:off x="3918272" y="1217090"/>
            <a:ext cx="1307454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altLang="zh-CN" sz="3200" spc="80" dirty="0">
                <a:solidFill>
                  <a:schemeClr val="bg1"/>
                </a:solidFill>
                <a:latin typeface="Bebas" panose="02010600030101010101" pitchFamily="2" charset="-122"/>
              </a:rPr>
              <a:t>01</a:t>
            </a:r>
            <a:endParaRPr lang="zh-CN" altLang="en-US" sz="3200" spc="80" dirty="0">
              <a:solidFill>
                <a:schemeClr val="bg1"/>
              </a:solidFill>
              <a:latin typeface="Bebas" panose="02010600030101010101" pitchFamily="2" charset="-122"/>
            </a:endParaRPr>
          </a:p>
        </p:txBody>
      </p:sp>
      <p:sp>
        <p:nvSpPr>
          <p:cNvPr id="42" name="文本框-26" hidden="1"/>
          <p:cNvSpPr txBox="1"/>
          <p:nvPr/>
        </p:nvSpPr>
        <p:spPr>
          <a:xfrm>
            <a:off x="6966273" y="1217090"/>
            <a:ext cx="1307454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altLang="zh-CN" sz="3200" spc="80" dirty="0">
                <a:solidFill>
                  <a:schemeClr val="bg1"/>
                </a:solidFill>
                <a:latin typeface="Bebas" panose="02010600030101010101" pitchFamily="2" charset="-122"/>
              </a:rPr>
              <a:t>02</a:t>
            </a:r>
            <a:endParaRPr lang="zh-CN" altLang="en-US" sz="3200" spc="80" dirty="0">
              <a:solidFill>
                <a:schemeClr val="bg1"/>
              </a:solidFill>
              <a:latin typeface="Bebas" panose="02010600030101010101" pitchFamily="2" charset="-122"/>
            </a:endParaRPr>
          </a:p>
        </p:txBody>
      </p:sp>
      <p:sp>
        <p:nvSpPr>
          <p:cNvPr id="45" name="文本框-31" hidden="1"/>
          <p:cNvSpPr txBox="1"/>
          <p:nvPr/>
        </p:nvSpPr>
        <p:spPr>
          <a:xfrm>
            <a:off x="10014273" y="1217090"/>
            <a:ext cx="1307454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altLang="zh-CN" sz="3200" spc="80" dirty="0">
                <a:solidFill>
                  <a:schemeClr val="bg1"/>
                </a:solidFill>
                <a:latin typeface="Bebas" panose="02010600030101010101" pitchFamily="2" charset="-122"/>
              </a:rPr>
              <a:t>03</a:t>
            </a:r>
            <a:endParaRPr lang="zh-CN" altLang="en-US" sz="3200" spc="80" dirty="0">
              <a:solidFill>
                <a:schemeClr val="bg1"/>
              </a:solidFill>
              <a:latin typeface="Bebas" panose="02010600030101010101" pitchFamily="2" charset="-122"/>
            </a:endParaRPr>
          </a:p>
        </p:txBody>
      </p:sp>
      <p:sp>
        <p:nvSpPr>
          <p:cNvPr id="41" name="文本框-30_矢量"/>
          <p:cNvSpPr txBox="1"/>
          <p:nvPr/>
        </p:nvSpPr>
        <p:spPr>
          <a:xfrm>
            <a:off x="4406789" y="1408998"/>
            <a:ext cx="330412" cy="373214"/>
          </a:xfrm>
          <a:custGeom>
            <a:avLst/>
            <a:gdLst/>
            <a:ahLst/>
            <a:cxnLst/>
            <a:rect l="l" t="t" r="r" b="b"/>
            <a:pathLst>
              <a:path w="330412" h="373214">
                <a:moveTo>
                  <a:pt x="85522" y="54397"/>
                </a:moveTo>
                <a:cubicBezTo>
                  <a:pt x="76795" y="54397"/>
                  <a:pt x="69377" y="57500"/>
                  <a:pt x="63269" y="63705"/>
                </a:cubicBezTo>
                <a:cubicBezTo>
                  <a:pt x="57160" y="69911"/>
                  <a:pt x="54105" y="77377"/>
                  <a:pt x="54105" y="86104"/>
                </a:cubicBezTo>
                <a:lnTo>
                  <a:pt x="54105" y="285364"/>
                </a:lnTo>
                <a:cubicBezTo>
                  <a:pt x="54105" y="294091"/>
                  <a:pt x="57160" y="301557"/>
                  <a:pt x="63269" y="307763"/>
                </a:cubicBezTo>
                <a:cubicBezTo>
                  <a:pt x="69377" y="313969"/>
                  <a:pt x="76795" y="317072"/>
                  <a:pt x="85522" y="317072"/>
                </a:cubicBezTo>
                <a:cubicBezTo>
                  <a:pt x="94248" y="317072"/>
                  <a:pt x="101715" y="313969"/>
                  <a:pt x="107920" y="307763"/>
                </a:cubicBezTo>
                <a:cubicBezTo>
                  <a:pt x="114126" y="301557"/>
                  <a:pt x="117229" y="294091"/>
                  <a:pt x="117229" y="285364"/>
                </a:cubicBezTo>
                <a:lnTo>
                  <a:pt x="117229" y="86104"/>
                </a:lnTo>
                <a:cubicBezTo>
                  <a:pt x="117229" y="77377"/>
                  <a:pt x="114126" y="69911"/>
                  <a:pt x="107920" y="63705"/>
                </a:cubicBezTo>
                <a:cubicBezTo>
                  <a:pt x="101715" y="57500"/>
                  <a:pt x="94248" y="54397"/>
                  <a:pt x="85522" y="54397"/>
                </a:cubicBezTo>
                <a:close/>
                <a:moveTo>
                  <a:pt x="292014" y="4654"/>
                </a:moveTo>
                <a:lnTo>
                  <a:pt x="330412" y="4654"/>
                </a:lnTo>
                <a:lnTo>
                  <a:pt x="330412" y="369432"/>
                </a:lnTo>
                <a:lnTo>
                  <a:pt x="275433" y="369432"/>
                </a:lnTo>
                <a:lnTo>
                  <a:pt x="275433" y="88722"/>
                </a:lnTo>
                <a:lnTo>
                  <a:pt x="228600" y="88722"/>
                </a:lnTo>
                <a:lnTo>
                  <a:pt x="228600" y="50324"/>
                </a:lnTo>
                <a:cubicBezTo>
                  <a:pt x="241787" y="48773"/>
                  <a:pt x="254344" y="43779"/>
                  <a:pt x="266270" y="35343"/>
                </a:cubicBezTo>
                <a:cubicBezTo>
                  <a:pt x="278197" y="26908"/>
                  <a:pt x="286778" y="16678"/>
                  <a:pt x="292014" y="4654"/>
                </a:cubicBezTo>
                <a:close/>
                <a:moveTo>
                  <a:pt x="87267" y="0"/>
                </a:moveTo>
                <a:cubicBezTo>
                  <a:pt x="111508" y="0"/>
                  <a:pt x="132064" y="8533"/>
                  <a:pt x="148936" y="25599"/>
                </a:cubicBezTo>
                <a:cubicBezTo>
                  <a:pt x="165808" y="42664"/>
                  <a:pt x="174244" y="63220"/>
                  <a:pt x="174244" y="87267"/>
                </a:cubicBezTo>
                <a:lnTo>
                  <a:pt x="174244" y="286237"/>
                </a:lnTo>
                <a:cubicBezTo>
                  <a:pt x="174244" y="310478"/>
                  <a:pt x="165711" y="331034"/>
                  <a:pt x="148645" y="347906"/>
                </a:cubicBezTo>
                <a:cubicBezTo>
                  <a:pt x="131579" y="364778"/>
                  <a:pt x="111120" y="373214"/>
                  <a:pt x="87267" y="373214"/>
                </a:cubicBezTo>
                <a:cubicBezTo>
                  <a:pt x="63026" y="373214"/>
                  <a:pt x="42421" y="364729"/>
                  <a:pt x="25453" y="347761"/>
                </a:cubicBezTo>
                <a:cubicBezTo>
                  <a:pt x="8484" y="330792"/>
                  <a:pt x="0" y="310284"/>
                  <a:pt x="0" y="286237"/>
                </a:cubicBezTo>
                <a:lnTo>
                  <a:pt x="0" y="87267"/>
                </a:lnTo>
                <a:cubicBezTo>
                  <a:pt x="0" y="63027"/>
                  <a:pt x="8532" y="42422"/>
                  <a:pt x="25598" y="25453"/>
                </a:cubicBezTo>
                <a:cubicBezTo>
                  <a:pt x="42664" y="8484"/>
                  <a:pt x="63220" y="0"/>
                  <a:pt x="872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endParaRPr lang="zh-CN" altLang="en-US" sz="3200" spc="80" dirty="0">
              <a:solidFill>
                <a:schemeClr val="bg1"/>
              </a:solidFill>
              <a:latin typeface="Bebas" panose="02010600030101010101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3063169" y="-72881"/>
            <a:ext cx="0" cy="6858000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3048000" y="-72882"/>
            <a:ext cx="0" cy="6858001"/>
          </a:xfrm>
          <a:prstGeom prst="line">
            <a:avLst/>
          </a:prstGeom>
          <a:ln w="9525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椭圆 1"/>
          <p:cNvSpPr/>
          <p:nvPr/>
        </p:nvSpPr>
        <p:spPr>
          <a:xfrm>
            <a:off x="4524375" y="5629074"/>
            <a:ext cx="95250" cy="95250"/>
          </a:xfrm>
          <a:prstGeom prst="ellipse">
            <a:avLst/>
          </a:prstGeom>
          <a:noFill/>
          <a:ln w="9525">
            <a:solidFill>
              <a:srgbClr val="0BD0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组合 93"/>
          <p:cNvGrpSpPr/>
          <p:nvPr/>
        </p:nvGrpSpPr>
        <p:grpSpPr>
          <a:xfrm>
            <a:off x="4338319" y="1724025"/>
            <a:ext cx="2230755" cy="2868295"/>
            <a:chOff x="838242" y="1167690"/>
            <a:chExt cx="2510391" cy="4037598"/>
          </a:xfrm>
        </p:grpSpPr>
        <p:sp>
          <p:nvSpPr>
            <p:cNvPr id="100" name="矩形 99"/>
            <p:cNvSpPr/>
            <p:nvPr/>
          </p:nvSpPr>
          <p:spPr>
            <a:xfrm>
              <a:off x="838957" y="2572849"/>
              <a:ext cx="2508963" cy="263243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矩形 94"/>
            <p:cNvSpPr/>
            <p:nvPr/>
          </p:nvSpPr>
          <p:spPr>
            <a:xfrm>
              <a:off x="838242" y="1167690"/>
              <a:ext cx="2510391" cy="1428400"/>
            </a:xfrm>
            <a:prstGeom prst="rect">
              <a:avLst/>
            </a:prstGeom>
            <a:gradFill>
              <a:gsLst>
                <a:gs pos="0">
                  <a:srgbClr val="14CD68"/>
                </a:gs>
                <a:gs pos="100000">
                  <a:srgbClr val="035C7D"/>
                </a:gs>
              </a:gsLst>
              <a:lin ang="2700000" scaled="0"/>
            </a:gradFill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2000" b="1" dirty="0">
                  <a:solidFill>
                    <a:schemeClr val="bg1"/>
                  </a:solidFill>
                  <a:latin typeface="华文仿宋" panose="02010600040101010101" charset="-122"/>
                  <a:ea typeface="华文仿宋" panose="02010600040101010101" charset="-122"/>
                </a:rPr>
                <a:t>云存储类</a:t>
              </a:r>
              <a:endParaRPr lang="zh-CN" altLang="en-US" sz="2000" b="1" dirty="0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</a:endParaRPr>
            </a:p>
            <a:p>
              <a:pPr algn="ctr"/>
              <a:endParaRPr lang="zh-CN" altLang="en-US" sz="2000" b="1" dirty="0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</a:endParaRPr>
            </a:p>
            <a:p>
              <a:pPr algn="ctr"/>
              <a:endParaRPr lang="zh-CN" altLang="en-US" sz="2000" b="1" dirty="0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8786494" y="4864735"/>
            <a:ext cx="2230120" cy="101473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2700000" scaled="0"/>
          </a:gradFill>
        </p:spPr>
        <p:txBody>
          <a:bodyPr wrap="square">
            <a:spAutoFit/>
          </a:bodyPr>
          <a:p>
            <a:pPr algn="l"/>
            <a:r>
              <a:rPr lang="zh-CN" altLang="en-US" sz="2000" b="1" dirty="0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</a:rPr>
              <a:t>数据库类</a:t>
            </a:r>
            <a:endParaRPr lang="zh-CN" altLang="en-US" sz="2000" b="1" dirty="0">
              <a:solidFill>
                <a:schemeClr val="bg1"/>
              </a:solidFill>
              <a:latin typeface="华文仿宋" panose="02010600040101010101" charset="-122"/>
              <a:ea typeface="华文仿宋" panose="02010600040101010101" charset="-122"/>
            </a:endParaRPr>
          </a:p>
          <a:p>
            <a:pPr algn="ctr"/>
            <a:endParaRPr lang="zh-CN" altLang="en-US" sz="2000" b="1" dirty="0">
              <a:solidFill>
                <a:schemeClr val="bg1"/>
              </a:solidFill>
              <a:latin typeface="华文仿宋" panose="02010600040101010101" charset="-122"/>
              <a:ea typeface="华文仿宋" panose="02010600040101010101" charset="-122"/>
            </a:endParaRPr>
          </a:p>
          <a:p>
            <a:pPr algn="ctr"/>
            <a:endParaRPr lang="zh-CN" altLang="en-US" sz="2000" b="1" dirty="0">
              <a:solidFill>
                <a:schemeClr val="bg1"/>
              </a:solidFill>
              <a:latin typeface="华文仿宋" panose="02010600040101010101" charset="-122"/>
              <a:ea typeface="华文仿宋" panose="02010600040101010101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787130" y="5879465"/>
            <a:ext cx="2229485" cy="917575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" y="5605145"/>
            <a:ext cx="7774305" cy="2896870"/>
          </a:xfrm>
          <a:prstGeom prst="rect">
            <a:avLst/>
          </a:prstGeom>
        </p:spPr>
      </p:pic>
      <p:sp>
        <p:nvSpPr>
          <p:cNvPr id="6" name="文本框 5" descr="7b0a2020202022776f7264617274223a20227b5c2269645c223a32353030313432322c5c227469645c223a31333533367d220a7d0a"/>
          <p:cNvSpPr txBox="1"/>
          <p:nvPr/>
        </p:nvSpPr>
        <p:spPr>
          <a:xfrm>
            <a:off x="1082040" y="164465"/>
            <a:ext cx="22713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sz="4000" b="1" spc="80" dirty="0">
                <a:ln w="13716">
                  <a:solidFill>
                    <a:srgbClr val="00FFFF"/>
                  </a:solidFill>
                </a:ln>
                <a:blipFill>
                  <a:blip r:embed="rId2">
                    <a:alphaModFix amt="59000"/>
                  </a:blip>
                  <a:stretch>
                    <a:fillRect/>
                  </a:stretch>
                </a:blipFill>
                <a:effectLst>
                  <a:glow rad="36576">
                    <a:srgbClr val="0050FF">
                      <a:alpha val="24000"/>
                    </a:srgbClr>
                  </a:glow>
                </a:effectLst>
                <a:latin typeface="汉仪菱心体简" charset="0"/>
                <a:ea typeface="汉仪菱心体简" charset="0"/>
              </a:rPr>
              <a:t>产品总览</a:t>
            </a:r>
            <a:endParaRPr lang="zh-CN" altLang="en-US" sz="4000" b="1" spc="80" dirty="0">
              <a:ln w="13716">
                <a:solidFill>
                  <a:srgbClr val="00FFFF"/>
                </a:solidFill>
              </a:ln>
              <a:blipFill>
                <a:blip r:embed="rId2">
                  <a:alphaModFix amt="59000"/>
                </a:blip>
                <a:stretch>
                  <a:fillRect/>
                </a:stretch>
              </a:blipFill>
              <a:effectLst>
                <a:glow rad="36576">
                  <a:srgbClr val="0050FF">
                    <a:alpha val="24000"/>
                  </a:srgbClr>
                </a:glow>
              </a:effectLst>
              <a:latin typeface="汉仪菱心体简" charset="0"/>
              <a:ea typeface="汉仪菱心体简" charset="0"/>
            </a:endParaRPr>
          </a:p>
        </p:txBody>
      </p:sp>
      <p:sp>
        <p:nvSpPr>
          <p:cNvPr id="30" name="Shape 1545"/>
          <p:cNvSpPr/>
          <p:nvPr/>
        </p:nvSpPr>
        <p:spPr>
          <a:xfrm>
            <a:off x="262255" y="1104900"/>
            <a:ext cx="1876425" cy="43053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>
            <a:lvl1pPr algn="l" defTabSz="647700">
              <a:lnSpc>
                <a:spcPct val="120000"/>
              </a:lnSpc>
              <a:spcBef>
                <a:spcPts val="1700"/>
              </a:spcBef>
              <a:defRPr sz="4000">
                <a:solidFill>
                  <a:srgbClr val="65656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</a:lstStyle>
          <a:p>
            <a:pPr defTabSz="863600">
              <a:lnSpc>
                <a:spcPct val="100000"/>
              </a:lnSpc>
              <a:spcBef>
                <a:spcPts val="2265"/>
              </a:spcBef>
              <a:defRPr sz="1800">
                <a:solidFill>
                  <a:srgbClr val="000000"/>
                </a:solidFill>
              </a:defRPr>
            </a:pPr>
            <a:r>
              <a:rPr lang="zh-CN" altLang="en-US" sz="28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一期产品：</a:t>
            </a:r>
            <a:endParaRPr lang="zh-CN" altLang="en-US" sz="28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986790" y="4865370"/>
            <a:ext cx="7309485" cy="1931670"/>
            <a:chOff x="-3339176" y="1409708"/>
            <a:chExt cx="8620317" cy="2413833"/>
          </a:xfrm>
        </p:grpSpPr>
        <p:sp>
          <p:nvSpPr>
            <p:cNvPr id="77" name="矩形 76"/>
            <p:cNvSpPr/>
            <p:nvPr/>
          </p:nvSpPr>
          <p:spPr>
            <a:xfrm>
              <a:off x="-3339176" y="1409708"/>
              <a:ext cx="8619568" cy="1268016"/>
            </a:xfrm>
            <a:prstGeom prst="rect">
              <a:avLst/>
            </a:prstGeom>
            <a:gradFill>
              <a:gsLst>
                <a:gs pos="0">
                  <a:srgbClr val="14CD68"/>
                </a:gs>
                <a:gs pos="100000">
                  <a:srgbClr val="035C7D"/>
                </a:gs>
              </a:gsLst>
              <a:lin ang="2700000" scaled="0"/>
            </a:gradFill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2000" b="1" dirty="0">
                  <a:solidFill>
                    <a:schemeClr val="bg1"/>
                  </a:solidFill>
                  <a:latin typeface="华文仿宋" panose="02010600040101010101" charset="-122"/>
                  <a:ea typeface="华文仿宋" panose="02010600040101010101" charset="-122"/>
                </a:rPr>
                <a:t>云安全类</a:t>
              </a:r>
              <a:endParaRPr lang="zh-CN" altLang="en-US" sz="2000" b="1" dirty="0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</a:endParaRPr>
            </a:p>
            <a:p>
              <a:pPr algn="ctr"/>
              <a:endParaRPr lang="zh-CN" altLang="en-US" sz="2000" b="1" dirty="0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</a:endParaRPr>
            </a:p>
            <a:p>
              <a:pPr algn="ctr"/>
              <a:endParaRPr lang="zh-CN" altLang="en-US" sz="2000" b="1" dirty="0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>
              <a:off x="-3339176" y="2677724"/>
              <a:ext cx="8620317" cy="114581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9" name="文本框 78"/>
          <p:cNvSpPr txBox="1"/>
          <p:nvPr/>
        </p:nvSpPr>
        <p:spPr>
          <a:xfrm>
            <a:off x="2032635" y="5970905"/>
            <a:ext cx="596265" cy="306705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>
                <a:highlight>
                  <a:srgbClr val="FFFF00"/>
                </a:highlight>
                <a:latin typeface="清茶体 (非商业使用)" panose="02010600010101010101" charset="-122"/>
                <a:ea typeface="清茶体 (非商业使用)" panose="02010600010101010101" charset="-122"/>
              </a:rPr>
              <a:t>CFW</a:t>
            </a:r>
            <a:endParaRPr lang="en-US" altLang="zh-CN" sz="1400">
              <a:highlight>
                <a:srgbClr val="FFFF00"/>
              </a:highlight>
              <a:latin typeface="清茶体 (非商业使用)" panose="02010600010101010101" charset="-122"/>
              <a:ea typeface="清茶体 (非商业使用)" panose="02010600010101010101" charset="-122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3937000" y="5970905"/>
            <a:ext cx="595630" cy="306705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highlight>
                  <a:srgbClr val="FFFF00"/>
                </a:highlight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</a:rPr>
              <a:t>VSS</a:t>
            </a:r>
            <a:endParaRPr lang="en-US" sz="1400">
              <a:highlight>
                <a:srgbClr val="FFFF00"/>
              </a:highlight>
              <a:latin typeface="清茶体 (非商业使用)" panose="02010600010101010101" charset="-122"/>
              <a:ea typeface="清茶体 (非商业使用)" panose="02010600010101010101" charset="-122"/>
              <a:cs typeface="清茶体 (非商业使用)" panose="02010600010101010101" charset="-122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2032635" y="6356985"/>
            <a:ext cx="595630" cy="306705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>
                <a:highlight>
                  <a:srgbClr val="FFFF00"/>
                </a:highlight>
                <a:latin typeface="清茶体 (非商业使用)" panose="02010600010101010101" charset="-122"/>
                <a:ea typeface="清茶体 (非商业使用)" panose="02010600010101010101" charset="-122"/>
              </a:rPr>
              <a:t>eFW</a:t>
            </a:r>
            <a:endParaRPr lang="en-US" altLang="zh-CN" sz="1400">
              <a:highlight>
                <a:srgbClr val="FFFF00"/>
              </a:highlight>
              <a:latin typeface="清茶体 (非商业使用)" panose="02010600010101010101" charset="-122"/>
              <a:ea typeface="清茶体 (非商业使用)" panose="02010600010101010101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10101580" y="6185535"/>
            <a:ext cx="829310" cy="306705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>
                <a:latin typeface="清茶体 (非商业使用)" panose="02010600010101010101" charset="-122"/>
                <a:ea typeface="清茶体 (非商业使用)" panose="02010600010101010101" charset="-122"/>
              </a:rPr>
              <a:t>No-SQL</a:t>
            </a:r>
            <a:endParaRPr lang="en-US" altLang="zh-CN" sz="1400">
              <a:latin typeface="清茶体 (非商业使用)" panose="02010600010101010101" charset="-122"/>
              <a:ea typeface="清茶体 (非商业使用)" panose="02010600010101010101" charset="-122"/>
            </a:endParaRPr>
          </a:p>
        </p:txBody>
      </p:sp>
      <p:grpSp>
        <p:nvGrpSpPr>
          <p:cNvPr id="129" name="组合 128"/>
          <p:cNvGrpSpPr/>
          <p:nvPr/>
        </p:nvGrpSpPr>
        <p:grpSpPr>
          <a:xfrm>
            <a:off x="955675" y="1717675"/>
            <a:ext cx="3126105" cy="2887344"/>
            <a:chOff x="1145845" y="1167690"/>
            <a:chExt cx="2353316" cy="2254735"/>
          </a:xfrm>
        </p:grpSpPr>
        <p:sp>
          <p:nvSpPr>
            <p:cNvPr id="130" name="矩形 129"/>
            <p:cNvSpPr/>
            <p:nvPr/>
          </p:nvSpPr>
          <p:spPr>
            <a:xfrm>
              <a:off x="1145845" y="1167690"/>
              <a:ext cx="2353316" cy="792405"/>
            </a:xfrm>
            <a:prstGeom prst="rect">
              <a:avLst/>
            </a:prstGeom>
            <a:gradFill>
              <a:gsLst>
                <a:gs pos="0">
                  <a:srgbClr val="14CD68"/>
                </a:gs>
                <a:gs pos="100000">
                  <a:srgbClr val="035C7D"/>
                </a:gs>
              </a:gsLst>
              <a:lin ang="2700000" scaled="0"/>
            </a:gradFill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2000" b="1" dirty="0">
                  <a:solidFill>
                    <a:schemeClr val="bg1"/>
                  </a:solidFill>
                  <a:latin typeface="华文仿宋" panose="02010600040101010101" charset="-122"/>
                  <a:ea typeface="华文仿宋" panose="02010600040101010101" charset="-122"/>
                </a:rPr>
                <a:t>云计算类</a:t>
              </a:r>
              <a:endParaRPr lang="zh-CN" altLang="en-US" sz="2000" b="1" dirty="0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</a:endParaRPr>
            </a:p>
            <a:p>
              <a:pPr algn="ctr"/>
              <a:endParaRPr lang="zh-CN" altLang="en-US" sz="2000" b="1" dirty="0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</a:endParaRPr>
            </a:p>
            <a:p>
              <a:pPr algn="ctr"/>
              <a:endParaRPr lang="zh-CN" altLang="en-US" sz="2000" b="1" dirty="0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</a:endParaRPr>
            </a:p>
          </p:txBody>
        </p:sp>
        <p:sp>
          <p:nvSpPr>
            <p:cNvPr id="131" name="矩形 130"/>
            <p:cNvSpPr/>
            <p:nvPr/>
          </p:nvSpPr>
          <p:spPr>
            <a:xfrm>
              <a:off x="1145845" y="1960095"/>
              <a:ext cx="2352838" cy="146233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6" name="文本框 135"/>
          <p:cNvSpPr txBox="1"/>
          <p:nvPr/>
        </p:nvSpPr>
        <p:spPr>
          <a:xfrm>
            <a:off x="3936365" y="6356985"/>
            <a:ext cx="596265" cy="306705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>
                <a:highlight>
                  <a:srgbClr val="FFFF00"/>
                </a:highlight>
                <a:latin typeface="清茶体 (非商业使用)" panose="02010600010101010101" charset="-122"/>
                <a:ea typeface="清茶体 (非商业使用)" panose="02010600010101010101" charset="-122"/>
              </a:rPr>
              <a:t>HSS</a:t>
            </a:r>
            <a:endParaRPr lang="en-US" altLang="zh-CN" sz="1400">
              <a:highlight>
                <a:srgbClr val="FFFF00"/>
              </a:highlight>
              <a:latin typeface="清茶体 (非商业使用)" panose="02010600010101010101" charset="-122"/>
              <a:ea typeface="清茶体 (非商业使用)" panose="02010600010101010101" charset="-122"/>
            </a:endParaRPr>
          </a:p>
        </p:txBody>
      </p:sp>
      <p:sp>
        <p:nvSpPr>
          <p:cNvPr id="162" name="文本框 161"/>
          <p:cNvSpPr txBox="1"/>
          <p:nvPr/>
        </p:nvSpPr>
        <p:spPr>
          <a:xfrm>
            <a:off x="5864225" y="5970905"/>
            <a:ext cx="596265" cy="306705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>
                <a:highlight>
                  <a:srgbClr val="FFFF00"/>
                </a:highlight>
                <a:latin typeface="清茶体 (非商业使用)" panose="02010600010101010101" charset="-122"/>
                <a:ea typeface="清茶体 (非商业使用)" panose="02010600010101010101" charset="-122"/>
              </a:rPr>
              <a:t>LAS</a:t>
            </a:r>
            <a:endParaRPr lang="en-US" altLang="zh-CN" sz="1400">
              <a:highlight>
                <a:srgbClr val="FFFF00"/>
              </a:highlight>
              <a:latin typeface="清茶体 (非商业使用)" panose="02010600010101010101" charset="-122"/>
              <a:ea typeface="清茶体 (非商业使用)" panose="02010600010101010101" charset="-122"/>
            </a:endParaRPr>
          </a:p>
        </p:txBody>
      </p:sp>
      <p:sp>
        <p:nvSpPr>
          <p:cNvPr id="163" name="文本框 162"/>
          <p:cNvSpPr txBox="1"/>
          <p:nvPr/>
        </p:nvSpPr>
        <p:spPr>
          <a:xfrm>
            <a:off x="5864225" y="6357620"/>
            <a:ext cx="596265" cy="306705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>
                <a:highlight>
                  <a:srgbClr val="FFFF00"/>
                </a:highlight>
                <a:latin typeface="清茶体 (非商业使用)" panose="02010600010101010101" charset="-122"/>
                <a:ea typeface="清茶体 (非商业使用)" panose="02010600010101010101" charset="-122"/>
              </a:rPr>
              <a:t>SIS</a:t>
            </a:r>
            <a:endParaRPr lang="en-US" altLang="zh-CN" sz="1400">
              <a:highlight>
                <a:srgbClr val="FFFF00"/>
              </a:highlight>
              <a:latin typeface="清茶体 (非商业使用)" panose="02010600010101010101" charset="-122"/>
              <a:ea typeface="清茶体 (非商业使用)" panose="02010600010101010101" charset="-122"/>
            </a:endParaRPr>
          </a:p>
        </p:txBody>
      </p:sp>
      <p:sp>
        <p:nvSpPr>
          <p:cNvPr id="165" name="文本框 164"/>
          <p:cNvSpPr txBox="1"/>
          <p:nvPr/>
        </p:nvSpPr>
        <p:spPr>
          <a:xfrm>
            <a:off x="7613650" y="6144260"/>
            <a:ext cx="596265" cy="306705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>
                <a:highlight>
                  <a:srgbClr val="FFFF00"/>
                </a:highlight>
                <a:latin typeface="清茶体 (非商业使用)" panose="02010600010101010101" charset="-122"/>
                <a:ea typeface="清茶体 (非商业使用)" panose="02010600010101010101" charset="-122"/>
              </a:rPr>
              <a:t>PBH</a:t>
            </a:r>
            <a:endParaRPr lang="en-US" altLang="zh-CN" sz="1400">
              <a:highlight>
                <a:srgbClr val="FFFF00"/>
              </a:highlight>
              <a:latin typeface="清茶体 (非商业使用)" panose="02010600010101010101" charset="-122"/>
              <a:ea typeface="清茶体 (非商业使用)" panose="0201060001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305" y="2035175"/>
            <a:ext cx="1109345" cy="6489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790" y="2802890"/>
            <a:ext cx="883920" cy="7880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5485" y="2802890"/>
            <a:ext cx="960120" cy="7797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2040" y="3749675"/>
            <a:ext cx="693420" cy="7759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9305" y="3764915"/>
            <a:ext cx="792480" cy="7670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1330" y="3753485"/>
            <a:ext cx="922020" cy="7785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8185" y="3008630"/>
            <a:ext cx="769620" cy="8089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1330" y="2853690"/>
            <a:ext cx="922020" cy="7289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70145" y="2096135"/>
            <a:ext cx="894080" cy="588010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6838315" y="1707515"/>
            <a:ext cx="5089525" cy="2905760"/>
            <a:chOff x="583439" y="-541384"/>
            <a:chExt cx="6002246" cy="4090335"/>
          </a:xfrm>
        </p:grpSpPr>
        <p:sp>
          <p:nvSpPr>
            <p:cNvPr id="13" name="矩形 12"/>
            <p:cNvSpPr/>
            <p:nvPr/>
          </p:nvSpPr>
          <p:spPr>
            <a:xfrm>
              <a:off x="583439" y="-541384"/>
              <a:ext cx="6002246" cy="1428399"/>
            </a:xfrm>
            <a:prstGeom prst="rect">
              <a:avLst/>
            </a:prstGeom>
            <a:gradFill>
              <a:gsLst>
                <a:gs pos="0">
                  <a:srgbClr val="14CD68"/>
                </a:gs>
                <a:gs pos="100000">
                  <a:srgbClr val="035C7D"/>
                </a:gs>
              </a:gsLst>
              <a:lin ang="2700000" scaled="0"/>
            </a:gradFill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2000" b="1" dirty="0">
                  <a:solidFill>
                    <a:schemeClr val="bg1"/>
                  </a:solidFill>
                  <a:latin typeface="华文仿宋" panose="02010600040101010101" charset="-122"/>
                  <a:ea typeface="华文仿宋" panose="02010600040101010101" charset="-122"/>
                </a:rPr>
                <a:t>云网络类</a:t>
              </a:r>
              <a:endParaRPr lang="zh-CN" altLang="en-US" sz="2000" b="1" dirty="0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</a:endParaRPr>
            </a:p>
            <a:p>
              <a:pPr algn="ctr"/>
              <a:endParaRPr lang="zh-CN" altLang="en-US" sz="2000" b="1" dirty="0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</a:endParaRPr>
            </a:p>
            <a:p>
              <a:pPr algn="ctr"/>
              <a:endParaRPr lang="zh-CN" altLang="en-US" sz="2000" b="1" dirty="0">
                <a:solidFill>
                  <a:schemeClr val="bg1"/>
                </a:solidFill>
                <a:latin typeface="华文仿宋" panose="02010600040101010101" charset="-122"/>
                <a:ea typeface="华文仿宋" panose="02010600040101010101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83439" y="901317"/>
              <a:ext cx="6002246" cy="264763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11161395" y="3008630"/>
            <a:ext cx="575310" cy="306705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highlight>
                  <a:srgbClr val="FFFF00"/>
                </a:highlight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</a:rPr>
              <a:t>vFW</a:t>
            </a:r>
            <a:endParaRPr lang="en-US" sz="1400">
              <a:highlight>
                <a:srgbClr val="FFFF00"/>
              </a:highlight>
              <a:latin typeface="清茶体 (非商业使用)" panose="02010600010101010101" charset="-122"/>
              <a:ea typeface="清茶体 (非商业使用)" panose="02010600010101010101" charset="-122"/>
              <a:cs typeface="清茶体 (非商业使用)" panose="0201060001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1161395" y="4063365"/>
            <a:ext cx="575310" cy="306705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highlight>
                  <a:srgbClr val="FFFF00"/>
                </a:highlight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</a:rPr>
              <a:t>SG</a:t>
            </a:r>
            <a:endParaRPr lang="en-US" sz="1400">
              <a:highlight>
                <a:srgbClr val="FFFF00"/>
              </a:highlight>
              <a:latin typeface="清茶体 (非商业使用)" panose="02010600010101010101" charset="-122"/>
              <a:ea typeface="清茶体 (非商业使用)" panose="02010600010101010101" charset="-122"/>
              <a:cs typeface="清茶体 (非商业使用)" panose="0201060001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1161395" y="3519805"/>
            <a:ext cx="575310" cy="306705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highlight>
                  <a:srgbClr val="FFFF00"/>
                </a:highlight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</a:rPr>
              <a:t>CC</a:t>
            </a:r>
            <a:endParaRPr lang="en-US" sz="1400">
              <a:highlight>
                <a:srgbClr val="FFFF00"/>
              </a:highlight>
              <a:latin typeface="清茶体 (非商业使用)" panose="02010600010101010101" charset="-122"/>
              <a:ea typeface="清茶体 (非商业使用)" panose="02010600010101010101" charset="-122"/>
              <a:cs typeface="清茶体 (非商业使用)" panose="02010600010101010101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35440" y="2035175"/>
            <a:ext cx="937895" cy="64897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32295" y="2738755"/>
            <a:ext cx="909955" cy="86423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69705" y="2732405"/>
            <a:ext cx="810260" cy="87947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04175" y="2748915"/>
            <a:ext cx="800735" cy="85280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01580" y="2747645"/>
            <a:ext cx="970915" cy="85471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32295" y="3683000"/>
            <a:ext cx="1071880" cy="90995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04175" y="3651885"/>
            <a:ext cx="800100" cy="94170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51290" y="3683000"/>
            <a:ext cx="828675" cy="93091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20"/>
          <a:srcRect l="6316"/>
          <a:stretch>
            <a:fillRect/>
          </a:stretch>
        </p:blipFill>
        <p:spPr>
          <a:xfrm>
            <a:off x="9439275" y="5290820"/>
            <a:ext cx="923925" cy="58864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502660" y="5053330"/>
            <a:ext cx="835660" cy="639445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22"/>
          <a:srcRect l="16461" r="14763"/>
          <a:stretch>
            <a:fillRect/>
          </a:stretch>
        </p:blipFill>
        <p:spPr>
          <a:xfrm>
            <a:off x="1101090" y="5908040"/>
            <a:ext cx="741045" cy="75565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23"/>
          <a:srcRect l="7207" r="10811"/>
          <a:stretch>
            <a:fillRect/>
          </a:stretch>
        </p:blipFill>
        <p:spPr>
          <a:xfrm>
            <a:off x="2918460" y="5908675"/>
            <a:ext cx="793115" cy="75501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24"/>
          <a:srcRect l="9672" r="4866"/>
          <a:stretch>
            <a:fillRect/>
          </a:stretch>
        </p:blipFill>
        <p:spPr>
          <a:xfrm>
            <a:off x="4774565" y="5908675"/>
            <a:ext cx="727710" cy="75565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25"/>
          <a:srcRect l="10417"/>
          <a:stretch>
            <a:fillRect/>
          </a:stretch>
        </p:blipFill>
        <p:spPr>
          <a:xfrm>
            <a:off x="6770370" y="5930900"/>
            <a:ext cx="742315" cy="733425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051290" y="5948680"/>
            <a:ext cx="823595" cy="77978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502275" y="3065145"/>
            <a:ext cx="829310" cy="460375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p>
            <a:pPr algn="ctr"/>
            <a:r>
              <a:rPr lang="en-US" altLang="zh-CN" sz="2400">
                <a:latin typeface="清茶体 (非商业使用)" panose="02010600010101010101" charset="-122"/>
                <a:ea typeface="清茶体 (非商业使用)" panose="02010600010101010101" charset="-122"/>
              </a:rPr>
              <a:t>SSD</a:t>
            </a:r>
            <a:endParaRPr lang="en-US" altLang="zh-CN" sz="2400">
              <a:latin typeface="清茶体 (非商业使用)" panose="02010600010101010101" charset="-122"/>
              <a:ea typeface="清茶体 (非商业使用)" panose="0201060001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149215" y="3918585"/>
            <a:ext cx="829310" cy="460375"/>
          </a:xfrm>
          <a:prstGeom prst="rect">
            <a:avLst/>
          </a:prstGeom>
          <a:noFill/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p>
            <a:pPr algn="ctr"/>
            <a:r>
              <a:rPr lang="en-US" altLang="zh-CN" sz="2400">
                <a:latin typeface="清茶体 (非商业使用)" panose="02010600010101010101" charset="-122"/>
                <a:ea typeface="清茶体 (非商业使用)" panose="02010600010101010101" charset="-122"/>
              </a:rPr>
              <a:t>OSS</a:t>
            </a:r>
            <a:endParaRPr lang="en-US" altLang="zh-CN" sz="2400">
              <a:latin typeface="清茶体 (非商业使用)" panose="02010600010101010101" charset="-122"/>
              <a:ea typeface="清茶体 (非商业使用)" panose="0201060001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27710" y="241935"/>
            <a:ext cx="232029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云计算服务</a:t>
            </a:r>
            <a:endParaRPr lang="zh-CN" altLang="en-US" sz="28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7" name="矩形 106"/>
          <p:cNvSpPr/>
          <p:nvPr/>
        </p:nvSpPr>
        <p:spPr bwMode="gray">
          <a:xfrm>
            <a:off x="1235075" y="3158490"/>
            <a:ext cx="2816860" cy="222885"/>
          </a:xfrm>
          <a:prstGeom prst="rect">
            <a:avLst/>
          </a:prstGeom>
          <a:solidFill>
            <a:srgbClr val="00B0F0"/>
          </a:solidFill>
          <a:ln w="9525">
            <a:noFill/>
            <a:round/>
          </a:ln>
        </p:spPr>
        <p:txBody>
          <a:bodyPr wrap="none" lIns="0" tIns="35100" rIns="0" bIns="35100"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弹性云服务器（</a:t>
            </a:r>
            <a:r>
              <a:rPr kumimoji="1"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ECS</a:t>
            </a: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，虚拟机）</a:t>
            </a:r>
            <a:endParaRPr kumimoji="1"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1256030" y="1671320"/>
            <a:ext cx="2796540" cy="1476375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由CPU、内存、镜像、云硬盘组成，可随时获取、弹性可扩展的计算服务器，同时可以结合VPC、安全组、数据多副本保存等能力，打造高效、可靠、安全的计算环境，支撑服务持久稳定运行。</a:t>
            </a:r>
            <a:endParaRPr kumimoji="1" lang="zh-CN" altLang="en-US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2" name="矩形 111"/>
          <p:cNvSpPr/>
          <p:nvPr/>
        </p:nvSpPr>
        <p:spPr bwMode="gray">
          <a:xfrm>
            <a:off x="5145405" y="5335905"/>
            <a:ext cx="3011805" cy="233680"/>
          </a:xfrm>
          <a:prstGeom prst="rect">
            <a:avLst/>
          </a:prstGeom>
          <a:solidFill>
            <a:srgbClr val="00B0F0"/>
          </a:solidFill>
          <a:ln w="9525">
            <a:noFill/>
            <a:round/>
          </a:ln>
        </p:spPr>
        <p:txBody>
          <a:bodyPr wrap="none" lIns="0" tIns="35100" rIns="0" bIns="35100"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镜像服务（</a:t>
            </a:r>
            <a:r>
              <a:rPr kumimoji="1"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IMS</a:t>
            </a: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</a:t>
            </a:r>
            <a:endParaRPr kumimoji="1"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3" name="文本框 112"/>
          <p:cNvSpPr txBox="1"/>
          <p:nvPr/>
        </p:nvSpPr>
        <p:spPr>
          <a:xfrm>
            <a:off x="5145405" y="3859530"/>
            <a:ext cx="3004820" cy="1476375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提供简单方便的镜像自助管理功能。用户可以灵活便捷的使用公共镜像、私有镜像或共享镜像申请弹性云服务器和裸金属服务器。同时，用户还能通过已有的云服务器或使用外部镜像文件创建私有镜像。</a:t>
            </a:r>
            <a:endParaRPr kumimoji="1" lang="zh-CN" altLang="en-US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6" name="矩形 115"/>
          <p:cNvSpPr/>
          <p:nvPr/>
        </p:nvSpPr>
        <p:spPr bwMode="gray">
          <a:xfrm>
            <a:off x="4318000" y="3136900"/>
            <a:ext cx="6048375" cy="244475"/>
          </a:xfrm>
          <a:prstGeom prst="rect">
            <a:avLst/>
          </a:prstGeom>
          <a:solidFill>
            <a:srgbClr val="00B0F0"/>
          </a:solidFill>
          <a:ln w="9525">
            <a:noFill/>
            <a:round/>
          </a:ln>
        </p:spPr>
        <p:txBody>
          <a:bodyPr wrap="none" lIns="0" tIns="35100" rIns="0" bIns="35100" rtlCol="0" anchor="ctr"/>
          <a:lstStyle/>
          <a:p>
            <a:pPr algn="ctr" eaLnBrk="0" hangingPunct="0"/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裸金属服务器（</a:t>
            </a:r>
            <a:r>
              <a:rPr kumimoji="1"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BMS</a:t>
            </a: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，物理机）</a:t>
            </a:r>
            <a:endParaRPr kumimoji="1"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7" name="文本框 116"/>
          <p:cNvSpPr txBox="1"/>
          <p:nvPr/>
        </p:nvSpPr>
        <p:spPr>
          <a:xfrm>
            <a:off x="4318000" y="1671320"/>
            <a:ext cx="6047740" cy="1476375"/>
          </a:xfrm>
          <a:prstGeom prst="rect">
            <a:avLst/>
          </a:prstGeom>
          <a:gradFill>
            <a:gsLst>
              <a:gs pos="0">
                <a:srgbClr val="FBFB11"/>
              </a:gs>
              <a:gs pos="73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提供专属的物理服务器，满足核心应用场景对高性能、稳定性、高安全性的需求。发放后的裸金属服务器可以与VM网络互通。用户可以通过管理平台申请裸金属服务，支持配置裸金属的OS、IP地址、登录OS的用户密码、安全组、需要绑定的弹性IP以及指定服务器发放完成后登陆信息，同时可以在申请时为裸金属增加多块数据盘，并设置部分数据盘为共享盘。</a:t>
            </a:r>
            <a:endParaRPr kumimoji="1"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695960" y="981075"/>
            <a:ext cx="10101580" cy="351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　　含虚拟机、物理机服务，提供弹性云服务器、裸金属服务器、镜像及弹性伸缩等计算相关资源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 bwMode="gray">
          <a:xfrm>
            <a:off x="1256030" y="5335905"/>
            <a:ext cx="3688715" cy="229235"/>
          </a:xfrm>
          <a:prstGeom prst="rect">
            <a:avLst/>
          </a:prstGeom>
          <a:solidFill>
            <a:srgbClr val="00B0F0"/>
          </a:solidFill>
          <a:ln w="9525">
            <a:noFill/>
            <a:round/>
          </a:ln>
        </p:spPr>
        <p:txBody>
          <a:bodyPr wrap="none" lIns="0" tIns="35100" rIns="0" bIns="35100"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弹性伸缩服务（</a:t>
            </a:r>
            <a:r>
              <a:rPr kumimoji="1"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AS</a:t>
            </a: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</a:t>
            </a:r>
            <a:endParaRPr kumimoji="1"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56030" y="3859530"/>
            <a:ext cx="3688715" cy="1476375"/>
          </a:xfrm>
          <a:prstGeom prst="rect">
            <a:avLst/>
          </a:prstGeom>
          <a:gradFill>
            <a:gsLst>
              <a:gs pos="0">
                <a:srgbClr val="FBFB11"/>
              </a:gs>
              <a:gs pos="90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提供弹性伸缩服务，根据用户的业务需求和预设策略，自动调整计算资源，使云服务器数量自动随业务负载增长而增加，随业务负载降低而减少，保证业务平稳健康运行，降低人为反复调整资源以应对业务变化和高峰压力的工作量，节约资源和人力成本。</a:t>
            </a:r>
            <a:endParaRPr kumimoji="1" lang="zh-CN" altLang="en-US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 bwMode="gray">
          <a:xfrm>
            <a:off x="8279130" y="5354955"/>
            <a:ext cx="3010535" cy="222885"/>
          </a:xfrm>
          <a:prstGeom prst="rect">
            <a:avLst/>
          </a:prstGeom>
          <a:solidFill>
            <a:srgbClr val="00B0F0"/>
          </a:solidFill>
          <a:ln w="9525">
            <a:noFill/>
            <a:round/>
          </a:ln>
        </p:spPr>
        <p:txBody>
          <a:bodyPr wrap="none" lIns="0" tIns="35100" rIns="0" bIns="35100" rtlCol="0" anchor="ctr"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云硬盘（</a:t>
            </a:r>
            <a:r>
              <a:rPr kumimoji="1"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EVS</a:t>
            </a: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，虚拟块存储）</a:t>
            </a:r>
            <a:endParaRPr kumimoji="1"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06435" y="3878580"/>
            <a:ext cx="2983230" cy="1476375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2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提供虚拟块存储服务，主要给弹性云服务器和裸金属服务器提供块存储空间。像使用传统服务器硬盘一样，用户可以对挂载到云服务器上的云硬盘做格式化、创建文件系统等操作，并对数据做持久化存储</a:t>
            </a:r>
            <a:endParaRPr kumimoji="1" lang="zh-CN" altLang="en-US" sz="12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27710" y="241935"/>
            <a:ext cx="214820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云网络服务</a:t>
            </a:r>
            <a:endParaRPr lang="zh-CN" altLang="en-US" sz="28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7" name="矩形 106"/>
          <p:cNvSpPr/>
          <p:nvPr/>
        </p:nvSpPr>
        <p:spPr bwMode="gray">
          <a:xfrm>
            <a:off x="223520" y="3184525"/>
            <a:ext cx="3545840" cy="245745"/>
          </a:xfrm>
          <a:prstGeom prst="rect">
            <a:avLst/>
          </a:prstGeom>
          <a:solidFill>
            <a:srgbClr val="00B0F0"/>
          </a:solidFill>
          <a:ln w="9525">
            <a:noFill/>
            <a:round/>
          </a:ln>
        </p:spPr>
        <p:txBody>
          <a:bodyPr wrap="none" lIns="0" tIns="35100" rIns="0" bIns="35100"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虚拟私有云（</a:t>
            </a:r>
            <a:r>
              <a:rPr kumimoji="1"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VPC</a:t>
            </a: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，虚拟机）</a:t>
            </a:r>
            <a:endParaRPr kumimoji="1"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231140" y="1431290"/>
            <a:ext cx="3528695" cy="1753235"/>
          </a:xfrm>
          <a:prstGeom prst="rect">
            <a:avLst/>
          </a:prstGeom>
          <a:gradFill>
            <a:gsLst>
              <a:gs pos="0">
                <a:srgbClr val="FBFB11"/>
              </a:gs>
              <a:gs pos="41000">
                <a:srgbClr val="BFBF0D">
                  <a:alpha val="100000"/>
                </a:srgbClr>
              </a:gs>
              <a:gs pos="86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200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  <a:sym typeface="+mn-lt"/>
              </a:rPr>
              <a:t>用户可在云中虚拟出一个私有的应用运行环境和安全域。构建隔离的、用户自主配置和管理的虚拟网络环境，提升云资源的安全性，简化用户的网络部署。用户可以自行创建自己要的多个网段，指定每个要创建的网络的网段、掩码、DNS等，也可以指定这个网络内的路由规则以及NAT规则。</a:t>
            </a:r>
            <a:endParaRPr kumimoji="1" lang="zh-CN" altLang="en-US" sz="1200" dirty="0">
              <a:solidFill>
                <a:schemeClr val="bg1"/>
              </a:solidFill>
              <a:latin typeface="清茶体 (非商业使用)" panose="02010600010101010101" charset="-122"/>
              <a:ea typeface="清茶体 (非商业使用)" panose="02010600010101010101" charset="-122"/>
              <a:cs typeface="清茶体 (非商业使用)" panose="02010600010101010101" charset="-122"/>
              <a:sym typeface="+mn-lt"/>
            </a:endParaRPr>
          </a:p>
        </p:txBody>
      </p:sp>
      <p:sp>
        <p:nvSpPr>
          <p:cNvPr id="116" name="矩形 115"/>
          <p:cNvSpPr/>
          <p:nvPr/>
        </p:nvSpPr>
        <p:spPr bwMode="gray">
          <a:xfrm>
            <a:off x="3926205" y="3172460"/>
            <a:ext cx="2487930" cy="227965"/>
          </a:xfrm>
          <a:prstGeom prst="rect">
            <a:avLst/>
          </a:prstGeom>
          <a:solidFill>
            <a:srgbClr val="00B0F0"/>
          </a:solidFill>
          <a:ln w="9525">
            <a:noFill/>
            <a:round/>
          </a:ln>
        </p:spPr>
        <p:txBody>
          <a:bodyPr wrap="none" lIns="0" tIns="35100" rIns="0" bIns="35100" rtlCol="0" anchor="ctr"/>
          <a:lstStyle/>
          <a:p>
            <a:pPr algn="ctr" eaLnBrk="0" hangingPunct="0"/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弹性</a:t>
            </a:r>
            <a:r>
              <a:rPr kumimoji="1"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IP</a:t>
            </a: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（</a:t>
            </a:r>
            <a:r>
              <a:rPr kumimoji="1"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EIP</a:t>
            </a: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，物理机）</a:t>
            </a:r>
            <a:endParaRPr kumimoji="1"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695960" y="981075"/>
            <a:ext cx="10101580" cy="351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　　含虚拟机、物理机服务，提供弹性云服务器、裸金属服务器、镜像及弹性伸缩等计算相关资源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 bwMode="gray">
          <a:xfrm>
            <a:off x="5057140" y="4725035"/>
            <a:ext cx="4451985" cy="229235"/>
          </a:xfrm>
          <a:prstGeom prst="rect">
            <a:avLst/>
          </a:prstGeom>
          <a:solidFill>
            <a:srgbClr val="00B0F0"/>
          </a:solidFill>
          <a:ln w="9525">
            <a:noFill/>
            <a:round/>
          </a:ln>
        </p:spPr>
        <p:txBody>
          <a:bodyPr wrap="none" lIns="0" tIns="35100" rIns="0" bIns="35100"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弹性伸缩服务（</a:t>
            </a:r>
            <a:r>
              <a:rPr kumimoji="1"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AS</a:t>
            </a: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</a:t>
            </a:r>
            <a:endParaRPr kumimoji="1"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57140" y="3527425"/>
            <a:ext cx="4451350" cy="1198880"/>
          </a:xfrm>
          <a:prstGeom prst="rect">
            <a:avLst/>
          </a:prstGeom>
          <a:gradFill>
            <a:gsLst>
              <a:gs pos="0">
                <a:srgbClr val="FBFB11"/>
              </a:gs>
              <a:gs pos="41000">
                <a:srgbClr val="BFBF0D">
                  <a:alpha val="100000"/>
                </a:srgbClr>
              </a:gs>
              <a:gs pos="86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200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+mn-ea"/>
                <a:sym typeface="+mn-lt"/>
              </a:rPr>
              <a:t>提供弹性伸缩服务，根据用户的业务需求和预设策略，自动调整计算资源，使云服务器数量自动随业务负载增长而增加，随业务负载降低而减少，保证业务平稳健康运行，降低人为反复调整资源以应对业务变化和高峰压力的工作量，节约资源和人力成本。</a:t>
            </a:r>
            <a:endParaRPr kumimoji="1" lang="zh-CN" altLang="en-US" sz="1200" dirty="0">
              <a:solidFill>
                <a:schemeClr val="bg1"/>
              </a:solidFill>
              <a:latin typeface="清茶体 (非商业使用)" panose="02010600010101010101" charset="-122"/>
              <a:ea typeface="清茶体 (非商业使用)" panose="02010600010101010101" charset="-122"/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 bwMode="gray">
          <a:xfrm>
            <a:off x="9661525" y="6511290"/>
            <a:ext cx="2475865" cy="260985"/>
          </a:xfrm>
          <a:prstGeom prst="rect">
            <a:avLst/>
          </a:prstGeom>
          <a:solidFill>
            <a:srgbClr val="00B0F0"/>
          </a:solidFill>
          <a:ln w="9525">
            <a:noFill/>
            <a:round/>
          </a:ln>
        </p:spPr>
        <p:txBody>
          <a:bodyPr wrap="none" lIns="0" tIns="35100" rIns="0" bIns="35100" rtlCol="0" anchor="ctr"/>
          <a:lstStyle/>
          <a:p>
            <a:pPr algn="ctr" eaLnBrk="0" hangingPunct="0"/>
            <a:r>
              <a:rPr kumimoji="1"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NAT</a:t>
            </a: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网关服务</a:t>
            </a:r>
            <a:endParaRPr kumimoji="1"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661525" y="349885"/>
            <a:ext cx="2475230" cy="6185535"/>
          </a:xfrm>
          <a:prstGeom prst="rect">
            <a:avLst/>
          </a:prstGeom>
          <a:gradFill>
            <a:gsLst>
              <a:gs pos="0">
                <a:srgbClr val="FBFB11"/>
              </a:gs>
              <a:gs pos="41000">
                <a:srgbClr val="BFBF0D">
                  <a:alpha val="100000"/>
                </a:srgbClr>
              </a:gs>
              <a:gs pos="86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200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  <a:sym typeface="+mn-lt"/>
              </a:rPr>
              <a:t>提供NAT服务，能够为VPC内的弹性云服务器提供SNAT和DNAT功能，通过灵活简易的配置，即可轻松构建VPC的一体化业务出入口。</a:t>
            </a:r>
            <a:endParaRPr kumimoji="1" lang="zh-CN" altLang="en-US" sz="1200" dirty="0">
              <a:solidFill>
                <a:schemeClr val="bg1"/>
              </a:solidFill>
              <a:latin typeface="清茶体 (非商业使用)" panose="02010600010101010101" charset="-122"/>
              <a:ea typeface="清茶体 (非商业使用)" panose="02010600010101010101" charset="-122"/>
              <a:cs typeface="清茶体 (非商业使用)" panose="02010600010101010101" charset="-122"/>
              <a:sym typeface="+mn-lt"/>
            </a:endParaRPr>
          </a:p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200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  <a:sym typeface="+mn-lt"/>
              </a:rPr>
              <a:t>SNAT 是源 NAT（源地址转换）。内部地址要访问外网上的服务时，内部地址会主动发起连接，由路由器或者防火墙上的网关对内部地址做个地址转换，将内部地址的私有IP转换为外网IP，网关的这个地址转换称为SNAT，主要用于内部共享IP访问外部。</a:t>
            </a:r>
            <a:endParaRPr kumimoji="1" lang="zh-CN" altLang="en-US" sz="1200" dirty="0">
              <a:solidFill>
                <a:schemeClr val="bg1"/>
              </a:solidFill>
              <a:latin typeface="清茶体 (非商业使用)" panose="02010600010101010101" charset="-122"/>
              <a:ea typeface="清茶体 (非商业使用)" panose="02010600010101010101" charset="-122"/>
              <a:cs typeface="清茶体 (非商业使用)" panose="02010600010101010101" charset="-122"/>
              <a:sym typeface="+mn-lt"/>
            </a:endParaRPr>
          </a:p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200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  <a:sym typeface="+mn-lt"/>
              </a:rPr>
              <a:t>DNAT 是目的 NAT（目的地址转换）。当内部需要提供对外服务时（如对外发布web网站），外部地址发起主动连接，由路由器或者防火墙上的网关接收这个连接，然后将连接转换到内部，此过程是由带有外网IP的网关替代内部服务来接收外部的连接，然后在内部做地址转换，此转换称为DNAT，主要用于内部服务对外发布。</a:t>
            </a:r>
            <a:endParaRPr kumimoji="1" lang="zh-CN" altLang="en-US" sz="1200" dirty="0">
              <a:solidFill>
                <a:schemeClr val="bg1"/>
              </a:solidFill>
              <a:latin typeface="清茶体 (非商业使用)" panose="02010600010101010101" charset="-122"/>
              <a:ea typeface="清茶体 (非商业使用)" panose="02010600010101010101" charset="-122"/>
              <a:cs typeface="清茶体 (非商业使用)" panose="02010600010101010101" charset="-122"/>
              <a:sym typeface="+mn-lt"/>
            </a:endParaRPr>
          </a:p>
        </p:txBody>
      </p:sp>
      <p:sp>
        <p:nvSpPr>
          <p:cNvPr id="9" name="矩形 8"/>
          <p:cNvSpPr/>
          <p:nvPr/>
        </p:nvSpPr>
        <p:spPr bwMode="gray">
          <a:xfrm>
            <a:off x="6576695" y="3172460"/>
            <a:ext cx="2932430" cy="227965"/>
          </a:xfrm>
          <a:prstGeom prst="rect">
            <a:avLst/>
          </a:prstGeom>
          <a:solidFill>
            <a:srgbClr val="00B0F0"/>
          </a:solidFill>
          <a:ln w="9525">
            <a:noFill/>
            <a:round/>
          </a:ln>
        </p:spPr>
        <p:txBody>
          <a:bodyPr wrap="none" lIns="0" tIns="35100" rIns="0" bIns="35100" rtlCol="0" anchor="ctr"/>
          <a:lstStyle/>
          <a:p>
            <a:pPr algn="ctr" eaLnBrk="0" hangingPunct="0"/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安全组（</a:t>
            </a:r>
            <a:r>
              <a:rPr kumimoji="1"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SG</a:t>
            </a: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</a:t>
            </a:r>
            <a:endParaRPr kumimoji="1"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76695" y="1419225"/>
            <a:ext cx="2931795" cy="1753235"/>
          </a:xfrm>
          <a:prstGeom prst="rect">
            <a:avLst/>
          </a:prstGeom>
          <a:gradFill>
            <a:gsLst>
              <a:gs pos="0">
                <a:srgbClr val="FBFB11"/>
              </a:gs>
              <a:gs pos="41000">
                <a:srgbClr val="BFBF0D">
                  <a:alpha val="100000"/>
                </a:srgbClr>
              </a:gs>
              <a:gs pos="86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200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+mn-ea"/>
                <a:sym typeface="+mn-lt"/>
              </a:rPr>
              <a:t>用来实现组和组间的访问控制，将虚拟机加入安全组后，可对进出虚拟机端口的网络报文进行限制的安全过滤规则。关联虚拟机端口与安全组后，该安全组的规则会对进出该虚拟机端口的网络报文进行过滤，只有规则允许的报文才能通过。</a:t>
            </a:r>
            <a:endParaRPr kumimoji="1" lang="zh-CN" altLang="en-US" sz="1200" dirty="0">
              <a:solidFill>
                <a:schemeClr val="bg1"/>
              </a:solidFill>
              <a:latin typeface="清茶体 (非商业使用)" panose="02010600010101010101" charset="-122"/>
              <a:ea typeface="清茶体 (非商业使用)" panose="02010600010101010101" charset="-122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 bwMode="gray">
          <a:xfrm>
            <a:off x="0" y="4726305"/>
            <a:ext cx="2781935" cy="227965"/>
          </a:xfrm>
          <a:prstGeom prst="rect">
            <a:avLst/>
          </a:prstGeom>
          <a:solidFill>
            <a:srgbClr val="00B0F0"/>
          </a:solidFill>
          <a:ln w="9525">
            <a:noFill/>
            <a:round/>
          </a:ln>
        </p:spPr>
        <p:txBody>
          <a:bodyPr wrap="none" lIns="0" tIns="35100" rIns="0" bIns="35100"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弹性负载均衡（</a:t>
            </a:r>
            <a:r>
              <a:rPr kumimoji="1"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ELB</a:t>
            </a: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</a:t>
            </a:r>
            <a:endParaRPr kumimoji="1"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0" y="3527425"/>
            <a:ext cx="2771775" cy="1198880"/>
          </a:xfrm>
          <a:prstGeom prst="rect">
            <a:avLst/>
          </a:prstGeom>
          <a:gradFill>
            <a:gsLst>
              <a:gs pos="0">
                <a:srgbClr val="FBFB11"/>
              </a:gs>
              <a:gs pos="41000">
                <a:srgbClr val="BFBF0D">
                  <a:alpha val="100000"/>
                </a:srgbClr>
              </a:gs>
              <a:gs pos="86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200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  <a:sym typeface="+mn-lt"/>
              </a:rPr>
              <a:t>提供高可用，高扩展的权威DNS服务和DNS管理服务，将域名或应用资源转换成用于计算机连接的IP地址，从而将最终用户路由到相应的应用资源上</a:t>
            </a:r>
            <a:endParaRPr kumimoji="1" lang="zh-CN" altLang="en-US" sz="1200" dirty="0">
              <a:solidFill>
                <a:schemeClr val="bg1"/>
              </a:solidFill>
              <a:latin typeface="清茶体 (非商业使用)" panose="02010600010101010101" charset="-122"/>
              <a:ea typeface="清茶体 (非商业使用)" panose="02010600010101010101" charset="-122"/>
              <a:cs typeface="清茶体 (非商业使用)" panose="02010600010101010101" charset="-122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921760" y="1431290"/>
            <a:ext cx="2492375" cy="1753235"/>
          </a:xfrm>
          <a:prstGeom prst="rect">
            <a:avLst/>
          </a:prstGeom>
          <a:gradFill>
            <a:gsLst>
              <a:gs pos="0">
                <a:srgbClr val="FBFB11"/>
              </a:gs>
              <a:gs pos="41000">
                <a:srgbClr val="BFBF0D">
                  <a:alpha val="100000"/>
                </a:srgbClr>
              </a:gs>
              <a:gs pos="86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200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  <a:sym typeface="+mn-lt"/>
              </a:rPr>
              <a:t>提供从公网访问云数据中心内虚拟机的能力，弹性IP业务需结合虚拟机或负载均衡业务使用，用户可以自主将申请的公网IP绑定到虚拟机或者负载均衡器上，从而实现将云数据中心的业务开放到公网。</a:t>
            </a:r>
            <a:endParaRPr kumimoji="1" lang="zh-CN" altLang="en-US" sz="1200" dirty="0">
              <a:solidFill>
                <a:schemeClr val="bg1"/>
              </a:solidFill>
              <a:latin typeface="清茶体 (非商业使用)" panose="02010600010101010101" charset="-122"/>
              <a:ea typeface="清茶体 (非商业使用)" panose="02010600010101010101" charset="-122"/>
              <a:cs typeface="清茶体 (非商业使用)" panose="02010600010101010101" charset="-122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 bwMode="gray">
          <a:xfrm>
            <a:off x="2909570" y="4721225"/>
            <a:ext cx="2019935" cy="254635"/>
          </a:xfrm>
          <a:prstGeom prst="rect">
            <a:avLst/>
          </a:prstGeom>
          <a:solidFill>
            <a:srgbClr val="00B0F0"/>
          </a:solidFill>
          <a:ln w="9525">
            <a:noFill/>
            <a:round/>
          </a:ln>
        </p:spPr>
        <p:txBody>
          <a:bodyPr wrap="none" lIns="0" tIns="35100" rIns="0" bIns="35100"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弹性负载均衡（</a:t>
            </a:r>
            <a:r>
              <a:rPr kumimoji="1"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ELB</a:t>
            </a: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</a:t>
            </a:r>
            <a:endParaRPr kumimoji="1"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910205" y="3527425"/>
            <a:ext cx="2019300" cy="1198880"/>
          </a:xfrm>
          <a:prstGeom prst="rect">
            <a:avLst/>
          </a:prstGeom>
          <a:gradFill>
            <a:gsLst>
              <a:gs pos="0">
                <a:srgbClr val="FBFB11"/>
              </a:gs>
              <a:gs pos="41000">
                <a:srgbClr val="BFBF0D">
                  <a:alpha val="100000"/>
                </a:srgbClr>
              </a:gs>
              <a:gs pos="86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200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+mn-ea"/>
                <a:sym typeface="+mn-lt"/>
              </a:rPr>
              <a:t>将访问流量自动分发到多台弹性云服务器，扩展应用系统对外的服务能力，实现更高水平的应用程序容错性能</a:t>
            </a:r>
            <a:endParaRPr kumimoji="1" lang="zh-CN" altLang="en-US" sz="1200" dirty="0">
              <a:solidFill>
                <a:schemeClr val="bg1"/>
              </a:solidFill>
              <a:latin typeface="清茶体 (非商业使用)" panose="02010600010101010101" charset="-122"/>
              <a:ea typeface="清茶体 (非商业使用)" panose="02010600010101010101" charset="-122"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 bwMode="gray">
          <a:xfrm>
            <a:off x="-8255" y="6268085"/>
            <a:ext cx="2780030" cy="227965"/>
          </a:xfrm>
          <a:prstGeom prst="rect">
            <a:avLst/>
          </a:prstGeom>
          <a:solidFill>
            <a:srgbClr val="00B0F0"/>
          </a:solidFill>
          <a:ln w="9525">
            <a:noFill/>
            <a:round/>
          </a:ln>
        </p:spPr>
        <p:txBody>
          <a:bodyPr wrap="none" lIns="0" tIns="35100" rIns="0" bIns="35100"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云解析（</a:t>
            </a:r>
            <a:r>
              <a:rPr kumimoji="1"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DNS</a:t>
            </a: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</a:t>
            </a:r>
            <a:endParaRPr kumimoji="1"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-8255" y="5069205"/>
            <a:ext cx="2779395" cy="1198880"/>
          </a:xfrm>
          <a:prstGeom prst="rect">
            <a:avLst/>
          </a:prstGeom>
          <a:gradFill>
            <a:gsLst>
              <a:gs pos="0">
                <a:srgbClr val="FBFB11"/>
              </a:gs>
              <a:gs pos="41000">
                <a:srgbClr val="BFBF0D">
                  <a:alpha val="100000"/>
                </a:srgbClr>
              </a:gs>
              <a:gs pos="86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200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  <a:sym typeface="+mn-lt"/>
              </a:rPr>
              <a:t>提供高可用，高扩展的权威DNS服务和DNS管理服务，将域名或应用资源转换成用于计算机连接的IP地址，从而将最终用户路由到相应的应用资源上</a:t>
            </a:r>
            <a:endParaRPr kumimoji="1" lang="zh-CN" altLang="en-US" sz="1200" dirty="0">
              <a:solidFill>
                <a:schemeClr val="bg1"/>
              </a:solidFill>
              <a:latin typeface="清茶体 (非商业使用)" panose="02010600010101010101" charset="-122"/>
              <a:ea typeface="清茶体 (非商业使用)" panose="02010600010101010101" charset="-122"/>
              <a:cs typeface="清茶体 (非商业使用)" panose="02010600010101010101" charset="-122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 bwMode="gray">
          <a:xfrm>
            <a:off x="6414135" y="6278880"/>
            <a:ext cx="3094355" cy="227965"/>
          </a:xfrm>
          <a:prstGeom prst="rect">
            <a:avLst/>
          </a:prstGeom>
          <a:solidFill>
            <a:srgbClr val="00B0F0"/>
          </a:solidFill>
          <a:ln w="9525">
            <a:noFill/>
            <a:round/>
          </a:ln>
        </p:spPr>
        <p:txBody>
          <a:bodyPr wrap="none" lIns="0" tIns="35100" rIns="0" bIns="35100"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云专线（</a:t>
            </a:r>
            <a:r>
              <a:rPr kumimoji="1"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Direct Connect</a:t>
            </a: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</a:t>
            </a:r>
            <a:endParaRPr kumimoji="1"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414135" y="5069205"/>
            <a:ext cx="3094990" cy="1198880"/>
          </a:xfrm>
          <a:prstGeom prst="rect">
            <a:avLst/>
          </a:prstGeom>
          <a:gradFill>
            <a:gsLst>
              <a:gs pos="0">
                <a:srgbClr val="FBFB11"/>
              </a:gs>
              <a:gs pos="41000">
                <a:srgbClr val="BFBF0D">
                  <a:alpha val="100000"/>
                </a:srgbClr>
              </a:gs>
              <a:gs pos="86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200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  <a:sym typeface="+mn-lt"/>
              </a:rPr>
              <a:t>构建本地数据中心到虚拟私有云之间高速、低时延、稳定安全的专属连接通道，充分利用云计算优势的同时，继续使用现有的IT设施，实现灵活一体、可伸缩的混合计算环境</a:t>
            </a:r>
            <a:endParaRPr kumimoji="1" lang="zh-CN" altLang="en-US" sz="1200" dirty="0">
              <a:solidFill>
                <a:schemeClr val="bg1"/>
              </a:solidFill>
              <a:latin typeface="清茶体 (非商业使用)" panose="02010600010101010101" charset="-122"/>
              <a:ea typeface="清茶体 (非商业使用)" panose="02010600010101010101" charset="-122"/>
              <a:cs typeface="清茶体 (非商业使用)" panose="02010600010101010101" charset="-122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 bwMode="gray">
          <a:xfrm>
            <a:off x="3129915" y="6265545"/>
            <a:ext cx="2925445" cy="227965"/>
          </a:xfrm>
          <a:prstGeom prst="rect">
            <a:avLst/>
          </a:prstGeom>
          <a:solidFill>
            <a:srgbClr val="00B0F0"/>
          </a:solidFill>
          <a:ln w="9525">
            <a:noFill/>
            <a:round/>
          </a:ln>
        </p:spPr>
        <p:txBody>
          <a:bodyPr wrap="none" lIns="0" tIns="35100" rIns="0" bIns="35100"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云连接（</a:t>
            </a:r>
            <a:r>
              <a:rPr kumimoji="1"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CC</a:t>
            </a: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</a:t>
            </a:r>
            <a:endParaRPr kumimoji="1"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129915" y="5080000"/>
            <a:ext cx="2926080" cy="1198880"/>
          </a:xfrm>
          <a:prstGeom prst="rect">
            <a:avLst/>
          </a:prstGeom>
          <a:gradFill>
            <a:gsLst>
              <a:gs pos="0">
                <a:srgbClr val="FBFB11"/>
              </a:gs>
              <a:gs pos="41000">
                <a:srgbClr val="BFBF0D">
                  <a:alpha val="100000"/>
                </a:srgbClr>
              </a:gs>
              <a:gs pos="86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200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  <a:sym typeface="+mn-lt"/>
              </a:rPr>
              <a:t>提供一种快速构建跨区域VPC及云上多VPC与云下多数据中心之间的高速、优质、稳定的网络能力，帮助用户打造一张具有企业级规模和通信能力的全球云上网络</a:t>
            </a:r>
            <a:endParaRPr kumimoji="1" lang="zh-CN" altLang="en-US" sz="1200" dirty="0">
              <a:solidFill>
                <a:schemeClr val="bg1"/>
              </a:solidFill>
              <a:latin typeface="清茶体 (非商业使用)" panose="02010600010101010101" charset="-122"/>
              <a:ea typeface="清茶体 (非商业使用)" panose="02010600010101010101" charset="-122"/>
              <a:cs typeface="清茶体 (非商业使用)" panose="02010600010101010101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27710" y="241935"/>
            <a:ext cx="213804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云安全服务</a:t>
            </a:r>
            <a:endParaRPr lang="zh-CN" altLang="en-US" sz="28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矩形 5"/>
          <p:cNvSpPr/>
          <p:nvPr/>
        </p:nvSpPr>
        <p:spPr bwMode="gray">
          <a:xfrm>
            <a:off x="158115" y="5003165"/>
            <a:ext cx="2851150" cy="227965"/>
          </a:xfrm>
          <a:prstGeom prst="rect">
            <a:avLst/>
          </a:prstGeom>
          <a:solidFill>
            <a:srgbClr val="00B0F0"/>
          </a:solidFill>
          <a:ln w="9525">
            <a:noFill/>
            <a:round/>
          </a:ln>
        </p:spPr>
        <p:txBody>
          <a:bodyPr wrap="none" lIns="0" tIns="35100" rIns="0" bIns="35100" rtlCol="0" anchor="ctr"/>
          <a:lstStyle/>
          <a:p>
            <a:pPr algn="ctr" eaLnBrk="0" hangingPunct="0"/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主机安全服务（</a:t>
            </a:r>
            <a:r>
              <a:rPr kumimoji="1"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HSS</a:t>
            </a: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，物理机）</a:t>
            </a:r>
            <a:endParaRPr kumimoji="1"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8910" y="3526790"/>
            <a:ext cx="2840355" cy="1476375"/>
          </a:xfrm>
          <a:prstGeom prst="rect">
            <a:avLst/>
          </a:prstGeom>
          <a:gradFill>
            <a:gsLst>
              <a:gs pos="0">
                <a:srgbClr val="FBFB11"/>
              </a:gs>
              <a:gs pos="81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为租户保障弹性云服务器终端安全防护。主机安全服务应提升主机整体安全性，为用户提供防恶意软件、主机防火墙、主机入侵防御、系统加固、WEBshell检测等功能，降低主机被入侵的风险。</a:t>
            </a:r>
            <a:endParaRPr kumimoji="1"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 bwMode="gray">
          <a:xfrm>
            <a:off x="6637020" y="5003165"/>
            <a:ext cx="2634615" cy="227965"/>
          </a:xfrm>
          <a:prstGeom prst="rect">
            <a:avLst/>
          </a:prstGeom>
          <a:solidFill>
            <a:srgbClr val="00B0F0"/>
          </a:solidFill>
          <a:ln w="9525">
            <a:noFill/>
            <a:round/>
          </a:ln>
        </p:spPr>
        <p:txBody>
          <a:bodyPr wrap="none" lIns="0" tIns="35100" rIns="0" bIns="35100" rtlCol="0" anchor="ctr"/>
          <a:lstStyle/>
          <a:p>
            <a:pPr algn="ctr" eaLnBrk="0" hangingPunct="0"/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数据库审计服务（</a:t>
            </a:r>
            <a:r>
              <a:rPr kumimoji="1"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DBAS</a:t>
            </a: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</a:t>
            </a:r>
            <a:endParaRPr kumimoji="1"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 bwMode="gray">
          <a:xfrm>
            <a:off x="3131185" y="5003165"/>
            <a:ext cx="3383280" cy="226695"/>
          </a:xfrm>
          <a:prstGeom prst="rect">
            <a:avLst/>
          </a:prstGeom>
          <a:solidFill>
            <a:srgbClr val="00B0F0"/>
          </a:solidFill>
          <a:ln w="9525">
            <a:noFill/>
            <a:round/>
          </a:ln>
        </p:spPr>
        <p:txBody>
          <a:bodyPr wrap="none" lIns="0" tIns="35100" rIns="0" bIns="35100"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安全指数服务（</a:t>
            </a:r>
            <a:r>
              <a:rPr kumimoji="1"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SIS</a:t>
            </a: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</a:t>
            </a:r>
            <a:endParaRPr kumimoji="1"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131185" y="3526790"/>
            <a:ext cx="3383915" cy="1476375"/>
          </a:xfrm>
          <a:prstGeom prst="rect">
            <a:avLst/>
          </a:prstGeom>
          <a:gradFill>
            <a:gsLst>
              <a:gs pos="0">
                <a:srgbClr val="FBFB11"/>
              </a:gs>
              <a:gs pos="78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提供关于云环境的安全评估服务，提供统一、直观、多维度的安全视图。使用者可通过安全指数服务了解所使用云环境是否已合理配置，所采取的安全措施是否已经足够，以及主动安全、被动安全的概况，对等保2.0合规要求的满足情况。</a:t>
            </a:r>
            <a:endParaRPr kumimoji="1"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 bwMode="gray">
          <a:xfrm>
            <a:off x="168910" y="3169920"/>
            <a:ext cx="3255010" cy="242570"/>
          </a:xfrm>
          <a:prstGeom prst="rect">
            <a:avLst/>
          </a:prstGeom>
          <a:solidFill>
            <a:srgbClr val="00B0F0"/>
          </a:solidFill>
          <a:ln w="9525">
            <a:noFill/>
            <a:round/>
          </a:ln>
        </p:spPr>
        <p:txBody>
          <a:bodyPr wrap="none" lIns="0" tIns="35100" rIns="0" bIns="35100"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Web</a:t>
            </a: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应用防火墙（</a:t>
            </a:r>
            <a:r>
              <a:rPr kumimoji="1"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WFW</a:t>
            </a: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</a:t>
            </a:r>
            <a:endParaRPr kumimoji="1"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68910" y="1404620"/>
            <a:ext cx="3255010" cy="1753235"/>
          </a:xfrm>
          <a:prstGeom prst="rect">
            <a:avLst/>
          </a:prstGeom>
          <a:gradFill>
            <a:gsLst>
              <a:gs pos="0">
                <a:srgbClr val="FBFB11"/>
              </a:gs>
              <a:gs pos="81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为租户WEB类应用（如web网站）提供应用层安全服务。Web应用防火墙需要解决WEB攻击（跨站脚本攻击、注入攻击、缓冲区溢出攻击、Cookie假冒、认证逃避、表单绕过、非法输入、强制访问）、页面篡改（隐藏变量篡改、页面防篡改）和CC攻击等安全问题</a:t>
            </a:r>
            <a:endParaRPr kumimoji="1"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 bwMode="gray">
          <a:xfrm>
            <a:off x="8561070" y="3140075"/>
            <a:ext cx="2027555" cy="264160"/>
          </a:xfrm>
          <a:prstGeom prst="rect">
            <a:avLst/>
          </a:prstGeom>
          <a:solidFill>
            <a:srgbClr val="00B0F0"/>
          </a:solidFill>
          <a:ln w="9525">
            <a:noFill/>
            <a:round/>
          </a:ln>
        </p:spPr>
        <p:txBody>
          <a:bodyPr wrap="none" lIns="0" tIns="35100" rIns="0" bIns="35100" rtlCol="0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漏洞扫描服务（</a:t>
            </a:r>
            <a:r>
              <a:rPr kumimoji="1"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VSS</a:t>
            </a: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</a:t>
            </a:r>
            <a:endParaRPr kumimoji="1"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561070" y="1392555"/>
            <a:ext cx="2017395" cy="1753235"/>
          </a:xfrm>
          <a:prstGeom prst="rect">
            <a:avLst/>
          </a:prstGeom>
          <a:gradFill>
            <a:gsLst>
              <a:gs pos="0">
                <a:srgbClr val="FBFB11"/>
              </a:gs>
              <a:gs pos="79000">
                <a:srgbClr val="A1A10B">
                  <a:alpha val="100000"/>
                </a:srgbClr>
              </a:gs>
              <a:gs pos="57000">
                <a:srgbClr val="BFBF0D">
                  <a:alpha val="100000"/>
                </a:srgbClr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为租户提供云上资源（如ECS）安全弱点检测。漏洞扫描服务需具备Web漏洞扫描、操作系统漏洞扫描、资产内容合规检测、配置基线扫描、弱密码检测等功能</a:t>
            </a:r>
            <a:endParaRPr kumimoji="1"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 bwMode="gray">
          <a:xfrm>
            <a:off x="5823585" y="3145790"/>
            <a:ext cx="2624455" cy="258445"/>
          </a:xfrm>
          <a:prstGeom prst="rect">
            <a:avLst/>
          </a:prstGeom>
          <a:solidFill>
            <a:srgbClr val="00B0F0"/>
          </a:solidFill>
          <a:ln w="9525">
            <a:noFill/>
            <a:round/>
          </a:ln>
        </p:spPr>
        <p:txBody>
          <a:bodyPr wrap="none" lIns="0" tIns="35100" rIns="0" bIns="35100" rtlCol="0" anchor="ctr"/>
          <a:lstStyle/>
          <a:p>
            <a:pPr algn="ctr" eaLnBrk="0" hangingPunct="0"/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边界防火墙服务（</a:t>
            </a:r>
            <a:r>
              <a:rPr kumimoji="1"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eFW</a:t>
            </a: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</a:t>
            </a:r>
            <a:endParaRPr kumimoji="1"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823585" y="1392555"/>
            <a:ext cx="2623820" cy="1753235"/>
          </a:xfrm>
          <a:prstGeom prst="rect">
            <a:avLst/>
          </a:prstGeom>
          <a:gradFill>
            <a:gsLst>
              <a:gs pos="0">
                <a:srgbClr val="FBFB11"/>
              </a:gs>
              <a:gs pos="83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针对云数据中心与外部网络之间的南北向流量，提供边界安全防护的服务。边界防火墙服务支持以弹性公网IP为防护对象的访问控制策略，同时支持配置是否开启入侵检测防御（IPS）和网络防病毒（AV）功能。</a:t>
            </a:r>
            <a:endParaRPr kumimoji="1"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95960" y="993140"/>
            <a:ext cx="10101580" cy="3517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　　含虚拟机、物理机服务，提供弹性云服务器、裸金属服务器、镜像及弹性伸缩等计算相关资源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636385" y="3526790"/>
            <a:ext cx="2626995" cy="1476375"/>
          </a:xfrm>
          <a:prstGeom prst="rect">
            <a:avLst/>
          </a:prstGeom>
          <a:gradFill>
            <a:gsLst>
              <a:gs pos="0">
                <a:srgbClr val="FBFB11"/>
              </a:gs>
              <a:gs pos="64000">
                <a:srgbClr val="BFBF0D">
                  <a:alpha val="100000"/>
                </a:srgbClr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针对云上数据库提供安全审计。为基于ECS/BMS自建数据库和云数据库提供用户行为发现审计、多维度分析、实时告警和报表等功能，保障云上数据库的安全，满足安全合规要求。</a:t>
            </a:r>
            <a:endParaRPr kumimoji="1"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矩形 21"/>
          <p:cNvSpPr/>
          <p:nvPr/>
        </p:nvSpPr>
        <p:spPr bwMode="gray">
          <a:xfrm>
            <a:off x="3537585" y="3153410"/>
            <a:ext cx="2172970" cy="254635"/>
          </a:xfrm>
          <a:prstGeom prst="rect">
            <a:avLst/>
          </a:prstGeom>
          <a:solidFill>
            <a:srgbClr val="00B0F0"/>
          </a:solidFill>
          <a:ln w="9525">
            <a:noFill/>
            <a:round/>
          </a:ln>
        </p:spPr>
        <p:txBody>
          <a:bodyPr wrap="none" lIns="0" tIns="35100" rIns="0" bIns="35100" rtlCol="0" anchor="ctr"/>
          <a:lstStyle/>
          <a:p>
            <a:pPr algn="ctr" eaLnBrk="0" hangingPunct="0"/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云防火墙（</a:t>
            </a:r>
            <a:r>
              <a:rPr kumimoji="1"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CFW</a:t>
            </a: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</a:t>
            </a:r>
            <a:endParaRPr kumimoji="1"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537585" y="1400175"/>
            <a:ext cx="2172335" cy="1753235"/>
          </a:xfrm>
          <a:prstGeom prst="rect">
            <a:avLst/>
          </a:prstGeom>
          <a:gradFill>
            <a:gsLst>
              <a:gs pos="0">
                <a:srgbClr val="FBFB11"/>
              </a:gs>
              <a:gs pos="37000">
                <a:srgbClr val="BFBF0D">
                  <a:alpha val="100000"/>
                </a:srgbClr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为租户VM提供微隔离能力，并通过安全访问策略可视化、基于业务属性标签的安全策略配置手段来降低安全运维复杂度。防护对象支持“弹性云服务器ECS”和“裸金属BMS”</a:t>
            </a:r>
            <a:endParaRPr kumimoji="1"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 bwMode="gray">
          <a:xfrm>
            <a:off x="6636385" y="5003165"/>
            <a:ext cx="2634615" cy="227965"/>
          </a:xfrm>
          <a:prstGeom prst="rect">
            <a:avLst/>
          </a:prstGeom>
          <a:solidFill>
            <a:srgbClr val="00B0F0"/>
          </a:solidFill>
          <a:ln w="9525">
            <a:noFill/>
            <a:round/>
          </a:ln>
        </p:spPr>
        <p:txBody>
          <a:bodyPr wrap="none" lIns="0" tIns="35100" rIns="0" bIns="35100" rtlCol="0" anchor="ctr"/>
          <a:lstStyle/>
          <a:p>
            <a:pPr algn="ctr" eaLnBrk="0" hangingPunct="0"/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数据库审计服务（</a:t>
            </a:r>
            <a:r>
              <a:rPr kumimoji="1"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DBAS</a:t>
            </a: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</a:t>
            </a:r>
            <a:endParaRPr kumimoji="1"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35750" y="3526790"/>
            <a:ext cx="2626995" cy="1476375"/>
          </a:xfrm>
          <a:prstGeom prst="rect">
            <a:avLst/>
          </a:prstGeom>
          <a:gradFill>
            <a:gsLst>
              <a:gs pos="0">
                <a:srgbClr val="FBFB11"/>
              </a:gs>
              <a:gs pos="64000">
                <a:srgbClr val="BFBF0D">
                  <a:alpha val="100000"/>
                </a:srgbClr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针对云上数据库提供安全审计。为基于ECS/BMS自建数据库和云数据库提供用户行为发现审计、多维度分析、实时告警和报表等功能，保障云上数据库的安全，满足安全合规要求。</a:t>
            </a:r>
            <a:endParaRPr kumimoji="1"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 bwMode="gray">
          <a:xfrm>
            <a:off x="9384030" y="5003165"/>
            <a:ext cx="2634615" cy="227965"/>
          </a:xfrm>
          <a:prstGeom prst="rect">
            <a:avLst/>
          </a:prstGeom>
          <a:solidFill>
            <a:srgbClr val="00B0F0"/>
          </a:solidFill>
          <a:ln w="9525">
            <a:noFill/>
            <a:round/>
          </a:ln>
        </p:spPr>
        <p:txBody>
          <a:bodyPr wrap="none" lIns="0" tIns="35100" rIns="0" bIns="35100" rtlCol="0" anchor="ctr"/>
          <a:lstStyle/>
          <a:p>
            <a:pPr algn="ctr" eaLnBrk="0" hangingPunct="0"/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综合日志审计（</a:t>
            </a:r>
            <a:r>
              <a:rPr kumimoji="1"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LAS</a:t>
            </a: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</a:t>
            </a:r>
            <a:endParaRPr kumimoji="1"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383395" y="3526790"/>
            <a:ext cx="2626995" cy="1476375"/>
          </a:xfrm>
          <a:prstGeom prst="rect">
            <a:avLst/>
          </a:prstGeom>
          <a:gradFill>
            <a:gsLst>
              <a:gs pos="0">
                <a:srgbClr val="FBFB11"/>
              </a:gs>
              <a:gs pos="64000">
                <a:srgbClr val="BFBF0D">
                  <a:alpha val="100000"/>
                </a:srgbClr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针对云上数据库提供安全审计。为基于ECS/BMS自建数据库和云数据库提供用户行为发现审计、多维度分析、实时告警和报表等功能，保障云上数据库的安全，满足安全合规要求。</a:t>
            </a:r>
            <a:endParaRPr kumimoji="1"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 bwMode="gray">
          <a:xfrm>
            <a:off x="158750" y="6593840"/>
            <a:ext cx="3448685" cy="227965"/>
          </a:xfrm>
          <a:prstGeom prst="rect">
            <a:avLst/>
          </a:prstGeom>
          <a:solidFill>
            <a:srgbClr val="00B0F0"/>
          </a:solidFill>
          <a:ln w="9525">
            <a:noFill/>
            <a:round/>
          </a:ln>
        </p:spPr>
        <p:txBody>
          <a:bodyPr wrap="none" lIns="0" tIns="35100" rIns="0" bIns="35100" rtlCol="0" anchor="ctr"/>
          <a:lstStyle/>
          <a:p>
            <a:pPr algn="ctr" eaLnBrk="0" hangingPunct="0"/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云堡垒机服务（</a:t>
            </a:r>
            <a:r>
              <a:rPr kumimoji="1"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CBH</a:t>
            </a: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</a:t>
            </a:r>
            <a:endParaRPr kumimoji="1"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68910" y="5401945"/>
            <a:ext cx="3438525" cy="1198880"/>
          </a:xfrm>
          <a:prstGeom prst="rect">
            <a:avLst/>
          </a:prstGeom>
          <a:gradFill>
            <a:gsLst>
              <a:gs pos="0">
                <a:srgbClr val="FBFB11"/>
              </a:gs>
              <a:gs pos="64000">
                <a:srgbClr val="BFBF0D">
                  <a:alpha val="100000"/>
                </a:srgbClr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针对云上数据库提供安全审计。为基于ECS/BMS自建数据库和云数据库提供用户行为发现审计、多维度分析、实时告警和报表等功能，保障云上数据库的安全，满足安全合规要求。</a:t>
            </a:r>
            <a:endParaRPr kumimoji="1"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 bwMode="gray">
          <a:xfrm>
            <a:off x="3791585" y="6576060"/>
            <a:ext cx="3448685" cy="227965"/>
          </a:xfrm>
          <a:prstGeom prst="rect">
            <a:avLst/>
          </a:prstGeom>
          <a:solidFill>
            <a:srgbClr val="00B0F0"/>
          </a:solidFill>
          <a:ln w="9525">
            <a:noFill/>
            <a:round/>
          </a:ln>
        </p:spPr>
        <p:txBody>
          <a:bodyPr wrap="none" lIns="0" tIns="35100" rIns="0" bIns="35100" rtlCol="0" anchor="ctr"/>
          <a:lstStyle/>
          <a:p>
            <a:pPr algn="ctr" eaLnBrk="0" hangingPunct="0"/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平台堡垒机服（</a:t>
            </a:r>
            <a:r>
              <a:rPr kumimoji="1" lang="en-US" altLang="zh-CN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PBH</a:t>
            </a:r>
            <a:r>
              <a:rPr kumimoji="1" lang="zh-CN" altLang="en-US" sz="1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）</a:t>
            </a:r>
            <a:endParaRPr kumimoji="1" lang="zh-CN" altLang="en-US" sz="1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801745" y="5384165"/>
            <a:ext cx="3438525" cy="1198880"/>
          </a:xfrm>
          <a:prstGeom prst="rect">
            <a:avLst/>
          </a:prstGeom>
          <a:gradFill>
            <a:gsLst>
              <a:gs pos="0">
                <a:srgbClr val="FBFB11"/>
              </a:gs>
              <a:gs pos="64000">
                <a:srgbClr val="BFBF0D">
                  <a:alpha val="100000"/>
                </a:srgbClr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针对云上数据库提供安全审计。为基于ECS/BMS自建数据库和云数据库提供用户行为发现审计、多维度分析、实时告警和报表等功能，保障云上数据库的安全，满足安全合规要求。</a:t>
            </a:r>
            <a:endParaRPr kumimoji="1"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80010" y="3843655"/>
            <a:ext cx="2567305" cy="2977515"/>
          </a:xfrm>
          <a:prstGeom prst="roundRect">
            <a:avLst/>
          </a:prstGeom>
          <a:ln w="19050">
            <a:gradFill>
              <a:gsLst>
                <a:gs pos="0">
                  <a:srgbClr val="14CD68"/>
                </a:gs>
                <a:gs pos="100000">
                  <a:srgbClr val="0B6E38"/>
                </a:gs>
              </a:gsLst>
            </a:gra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164465" y="4005580"/>
            <a:ext cx="1170940" cy="23120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380490" y="4005580"/>
            <a:ext cx="1170940" cy="23120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 descr="7b0a2020202022776f7264617274223a20227b5c2269645c223a32353030313432322c5c227469645c223a31333533367d220a7d0a"/>
          <p:cNvSpPr txBox="1"/>
          <p:nvPr/>
        </p:nvSpPr>
        <p:spPr>
          <a:xfrm>
            <a:off x="1082040" y="164465"/>
            <a:ext cx="22713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sz="4000" b="1" spc="80" dirty="0">
                <a:ln w="13716">
                  <a:solidFill>
                    <a:srgbClr val="00FFFF"/>
                  </a:solidFill>
                </a:ln>
                <a:blipFill>
                  <a:blip r:embed="rId1">
                    <a:alphaModFix amt="59000"/>
                  </a:blip>
                  <a:stretch>
                    <a:fillRect/>
                  </a:stretch>
                </a:blipFill>
                <a:effectLst>
                  <a:glow rad="36576">
                    <a:srgbClr val="0050FF">
                      <a:alpha val="24000"/>
                    </a:srgbClr>
                  </a:glow>
                </a:effectLst>
                <a:latin typeface="汉仪菱心体简" charset="0"/>
                <a:ea typeface="汉仪菱心体简" charset="0"/>
              </a:rPr>
              <a:t>数据中枢</a:t>
            </a:r>
            <a:endParaRPr lang="zh-CN" altLang="en-US" sz="4000" b="1" spc="80" dirty="0">
              <a:ln w="13716">
                <a:solidFill>
                  <a:srgbClr val="00FFFF"/>
                </a:solidFill>
              </a:ln>
              <a:blipFill>
                <a:blip r:embed="rId1">
                  <a:alphaModFix amt="59000"/>
                </a:blip>
                <a:stretch>
                  <a:fillRect/>
                </a:stretch>
              </a:blipFill>
              <a:effectLst>
                <a:glow rad="36576">
                  <a:srgbClr val="0050FF">
                    <a:alpha val="24000"/>
                  </a:srgbClr>
                </a:glow>
              </a:effectLst>
              <a:latin typeface="汉仪菱心体简" charset="0"/>
              <a:ea typeface="汉仪菱心体简" charset="0"/>
            </a:endParaRPr>
          </a:p>
        </p:txBody>
      </p:sp>
      <p:sp>
        <p:nvSpPr>
          <p:cNvPr id="159" name="文本框 158"/>
          <p:cNvSpPr txBox="1"/>
          <p:nvPr/>
        </p:nvSpPr>
        <p:spPr>
          <a:xfrm>
            <a:off x="3031490" y="980440"/>
            <a:ext cx="7011035" cy="53403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400" b="1" dirty="0">
                <a:solidFill>
                  <a:schemeClr val="bg1"/>
                </a:solidFill>
              </a:rPr>
              <a:t>南智云网平台支撑各用户解决数据建设</a:t>
            </a:r>
            <a:r>
              <a:rPr lang="en-US" altLang="zh-CN" sz="2400" b="1" dirty="0">
                <a:solidFill>
                  <a:schemeClr val="bg1"/>
                </a:solidFill>
              </a:rPr>
              <a:t>“</a:t>
            </a:r>
            <a:r>
              <a:rPr lang="zh-CN" altLang="en-US" sz="2400" b="1" dirty="0">
                <a:solidFill>
                  <a:schemeClr val="bg1"/>
                </a:solidFill>
              </a:rPr>
              <a:t>三不</a:t>
            </a:r>
            <a:r>
              <a:rPr lang="en-US" altLang="zh-CN" sz="2400" b="1" dirty="0">
                <a:solidFill>
                  <a:schemeClr val="bg1"/>
                </a:solidFill>
              </a:rPr>
              <a:t>”</a:t>
            </a:r>
            <a:r>
              <a:rPr lang="zh-CN" altLang="en-US" sz="2400" b="1" dirty="0">
                <a:solidFill>
                  <a:schemeClr val="bg1"/>
                </a:solidFill>
              </a:rPr>
              <a:t>问题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81" name="上箭头 80"/>
          <p:cNvSpPr/>
          <p:nvPr/>
        </p:nvSpPr>
        <p:spPr>
          <a:xfrm rot="5400000">
            <a:off x="9690735" y="5227955"/>
            <a:ext cx="404495" cy="541020"/>
          </a:xfrm>
          <a:prstGeom prst="upArrow">
            <a:avLst/>
          </a:prstGeom>
          <a:solidFill>
            <a:srgbClr val="FFC000"/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80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圆角矩形 69"/>
          <p:cNvSpPr/>
          <p:nvPr/>
        </p:nvSpPr>
        <p:spPr>
          <a:xfrm>
            <a:off x="3439795" y="3176270"/>
            <a:ext cx="1991995" cy="1265555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dash"/>
          </a:ln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1400" b="1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3439795" y="3176270"/>
            <a:ext cx="1991995" cy="358775"/>
          </a:xfrm>
          <a:prstGeom prst="rect">
            <a:avLst/>
          </a:prstGeom>
          <a:solidFill>
            <a:srgbClr val="028A6A">
              <a:alpha val="60000"/>
            </a:srgbClr>
          </a:solidFill>
          <a:ln w="12700" cap="flat" cmpd="sng" algn="ctr">
            <a:noFill/>
            <a:prstDash val="dash"/>
          </a:ln>
        </p:spPr>
        <p:txBody>
          <a:bodyPr vert="horz" rtlCol="0" anchor="ctr"/>
          <a:lstStyle/>
          <a:p>
            <a:pPr algn="ctr"/>
            <a:r>
              <a:rPr lang="zh-CN" altLang="en-US" sz="1000" b="1" kern="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消除数据孤岛</a:t>
            </a:r>
            <a:endParaRPr lang="zh-CN" altLang="en-US" sz="1000" b="1" kern="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3441700" y="3535045"/>
            <a:ext cx="1990090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理清数据：</a:t>
            </a: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通过调研，掌握数据家底</a:t>
            </a:r>
            <a:endParaRPr lang="en-US" altLang="zh-CN" sz="800" dirty="0">
              <a:solidFill>
                <a:prstClr val="black"/>
              </a:solidFill>
            </a:endParaRPr>
          </a:p>
          <a:p>
            <a:pPr indent="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zh-CN" altLang="en-US" sz="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采集数据：</a:t>
            </a: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多源、多样数据统一归集</a:t>
            </a:r>
            <a:endParaRPr lang="en-US" altLang="zh-CN" sz="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zh-CN" altLang="en-US" sz="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融合数据：</a:t>
            </a: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统一接口，屏蔽底层差异</a:t>
            </a:r>
            <a:endParaRPr lang="zh-CN" altLang="en-US" sz="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圆角矩形 73"/>
          <p:cNvSpPr/>
          <p:nvPr/>
        </p:nvSpPr>
        <p:spPr>
          <a:xfrm>
            <a:off x="5554980" y="3176270"/>
            <a:ext cx="1943735" cy="1264920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dash"/>
          </a:ln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1400" b="1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矩形 74"/>
          <p:cNvSpPr/>
          <p:nvPr/>
        </p:nvSpPr>
        <p:spPr>
          <a:xfrm>
            <a:off x="5554980" y="3176270"/>
            <a:ext cx="1943735" cy="358775"/>
          </a:xfrm>
          <a:prstGeom prst="rect">
            <a:avLst/>
          </a:prstGeom>
          <a:solidFill>
            <a:srgbClr val="028A6A">
              <a:alpha val="60000"/>
            </a:srgbClr>
          </a:solidFill>
          <a:ln w="12700" cap="flat" cmpd="sng" algn="ctr">
            <a:noFill/>
            <a:prstDash val="dash"/>
          </a:ln>
        </p:spPr>
        <p:txBody>
          <a:bodyPr vert="horz" rtlCol="0" anchor="ctr"/>
          <a:lstStyle/>
          <a:p>
            <a:pPr algn="ctr"/>
            <a:r>
              <a:rPr lang="zh-CN" altLang="en-US" sz="1000" b="1" kern="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提高数据质量</a:t>
            </a:r>
            <a:endParaRPr lang="zh-CN" altLang="en-US" sz="1000" b="1" kern="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5565140" y="3513455"/>
            <a:ext cx="1962150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zh-CN" altLang="en-US" sz="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提高质量：</a:t>
            </a: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全数据生命周期管理</a:t>
            </a:r>
            <a:endParaRPr lang="en-US" altLang="zh-CN" sz="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zh-CN" altLang="en-US" sz="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统一标准：</a:t>
            </a: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梳理目录建立统一标准</a:t>
            </a:r>
            <a:endParaRPr lang="zh-CN" altLang="en-US" sz="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zh-CN" altLang="en-US" sz="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增强效果：</a:t>
            </a: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固化治理规则与流程</a:t>
            </a:r>
            <a:endParaRPr lang="zh-CN" altLang="en-US" sz="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3441700" y="1626870"/>
            <a:ext cx="1990090" cy="1065530"/>
          </a:xfrm>
          <a:prstGeom prst="rect">
            <a:avLst/>
          </a:prstGeom>
          <a:solidFill>
            <a:srgbClr val="01B0F0">
              <a:alpha val="20000"/>
            </a:srgbClr>
          </a:solidFill>
          <a:ln w="9525">
            <a:solidFill>
              <a:srgbClr val="01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50" tIns="71755" rIns="107950" bIns="54000" rtlCol="0" anchor="t" anchorCtr="0"/>
          <a:lstStyle/>
          <a:p>
            <a:pPr algn="ctr">
              <a:lnSpc>
                <a:spcPct val="120000"/>
              </a:lnSpc>
              <a:buClrTx/>
              <a:buSzTx/>
              <a:buFontTx/>
              <a:buNone/>
            </a:pPr>
            <a:r>
              <a:rPr lang="en-US" altLang="zh-CN" sz="1400" b="1">
                <a:solidFill>
                  <a:srgbClr val="FF0000"/>
                </a:solidFill>
              </a:rPr>
              <a:t>      </a:t>
            </a:r>
            <a:r>
              <a:rPr lang="zh-CN" altLang="en-US" sz="1200" b="1">
                <a:solidFill>
                  <a:srgbClr val="FF0000"/>
                </a:solidFill>
              </a:rPr>
              <a:t>数据不可取</a:t>
            </a:r>
            <a:endParaRPr lang="zh-CN" altLang="en-US" sz="1200" b="1">
              <a:solidFill>
                <a:srgbClr val="FF0000"/>
              </a:solidFill>
            </a:endParaRPr>
          </a:p>
          <a:p>
            <a:pPr algn="l">
              <a:lnSpc>
                <a:spcPct val="120000"/>
              </a:lnSpc>
              <a:buClrTx/>
              <a:buSzTx/>
              <a:buFontTx/>
              <a:buNone/>
            </a:pPr>
            <a:r>
              <a:rPr lang="en-US" altLang="zh-CN" sz="900"/>
              <a:t>       </a:t>
            </a:r>
            <a:endParaRPr lang="en-US" altLang="zh-CN" sz="900"/>
          </a:p>
          <a:p>
            <a:pPr algn="ctr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sz="900"/>
              <a:t>现有各类系统独立建设，来源多种多样，数据格式，接口协议各异，难以对接</a:t>
            </a:r>
            <a:endParaRPr lang="zh-CN" altLang="en-US" sz="900"/>
          </a:p>
        </p:txBody>
      </p:sp>
      <p:grpSp>
        <p:nvGrpSpPr>
          <p:cNvPr id="97" name="组合 96"/>
          <p:cNvGrpSpPr/>
          <p:nvPr/>
        </p:nvGrpSpPr>
        <p:grpSpPr>
          <a:xfrm>
            <a:off x="3851275" y="1690370"/>
            <a:ext cx="259080" cy="287655"/>
            <a:chOff x="11687" y="3303"/>
            <a:chExt cx="791" cy="769"/>
          </a:xfrm>
        </p:grpSpPr>
        <p:pic>
          <p:nvPicPr>
            <p:cNvPr id="78" name="图片 77" descr="叉 (2)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11" y="3303"/>
              <a:ext cx="367" cy="367"/>
            </a:xfrm>
            <a:prstGeom prst="rect">
              <a:avLst/>
            </a:prstGeom>
          </p:spPr>
        </p:pic>
        <p:pic>
          <p:nvPicPr>
            <p:cNvPr id="79" name="图片 78" descr="获取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87" y="3397"/>
              <a:ext cx="791" cy="675"/>
            </a:xfrm>
            <a:prstGeom prst="rect">
              <a:avLst/>
            </a:prstGeom>
          </p:spPr>
        </p:pic>
      </p:grpSp>
      <p:sp>
        <p:nvSpPr>
          <p:cNvPr id="109" name="矩形 108"/>
          <p:cNvSpPr/>
          <p:nvPr/>
        </p:nvSpPr>
        <p:spPr>
          <a:xfrm>
            <a:off x="7642225" y="1626870"/>
            <a:ext cx="1907540" cy="1065530"/>
          </a:xfrm>
          <a:prstGeom prst="rect">
            <a:avLst/>
          </a:prstGeom>
          <a:solidFill>
            <a:srgbClr val="01B0F0">
              <a:alpha val="20000"/>
            </a:srgbClr>
          </a:solidFill>
          <a:ln w="9525">
            <a:solidFill>
              <a:srgbClr val="01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50" tIns="71755" rIns="107950" bIns="54000" rtlCol="0" anchor="t" anchorCtr="0"/>
          <a:lstStyle/>
          <a:p>
            <a:pPr algn="ctr">
              <a:lnSpc>
                <a:spcPct val="120000"/>
              </a:lnSpc>
              <a:buClrTx/>
              <a:buSzTx/>
              <a:buFontTx/>
              <a:buNone/>
            </a:pPr>
            <a:r>
              <a:rPr lang="en-US" altLang="zh-CN" sz="1400" b="1">
                <a:solidFill>
                  <a:srgbClr val="FF0000"/>
                </a:solidFill>
              </a:rPr>
              <a:t>      </a:t>
            </a:r>
            <a:r>
              <a:rPr lang="zh-CN" altLang="en-US" sz="1200" b="1">
                <a:solidFill>
                  <a:srgbClr val="FF0000"/>
                </a:solidFill>
              </a:rPr>
              <a:t>数据不可联</a:t>
            </a:r>
            <a:endParaRPr lang="zh-CN" altLang="en-US" sz="1200" b="1">
              <a:solidFill>
                <a:srgbClr val="FF0000"/>
              </a:solidFill>
            </a:endParaRPr>
          </a:p>
          <a:p>
            <a:pPr algn="l">
              <a:lnSpc>
                <a:spcPct val="120000"/>
              </a:lnSpc>
              <a:buClrTx/>
              <a:buSzTx/>
              <a:buFontTx/>
              <a:buNone/>
            </a:pPr>
            <a:r>
              <a:rPr lang="en-US" altLang="zh-CN" sz="900"/>
              <a:t>       </a:t>
            </a:r>
            <a:endParaRPr lang="en-US" altLang="zh-CN" sz="900"/>
          </a:p>
          <a:p>
            <a:pPr algn="ctr">
              <a:lnSpc>
                <a:spcPct val="120000"/>
              </a:lnSpc>
              <a:buClrTx/>
              <a:buSzTx/>
              <a:buFontTx/>
              <a:buNone/>
            </a:pPr>
            <a:r>
              <a:rPr lang="zh-CN" altLang="en-US" sz="900"/>
              <a:t>系统互操作性差，需要实现联动基本靠厂家直接对接，耦合性强</a:t>
            </a:r>
            <a:endParaRPr lang="zh-CN" altLang="en-US" sz="900"/>
          </a:p>
        </p:txBody>
      </p:sp>
      <p:pic>
        <p:nvPicPr>
          <p:cNvPr id="80" name="图片 79" descr="断开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6560" y="1704340"/>
            <a:ext cx="241935" cy="267335"/>
          </a:xfrm>
          <a:prstGeom prst="rect">
            <a:avLst/>
          </a:prstGeom>
        </p:spPr>
      </p:pic>
      <p:sp>
        <p:nvSpPr>
          <p:cNvPr id="104" name="矩形 103"/>
          <p:cNvSpPr/>
          <p:nvPr/>
        </p:nvSpPr>
        <p:spPr>
          <a:xfrm>
            <a:off x="5565775" y="1626870"/>
            <a:ext cx="1942465" cy="1066165"/>
          </a:xfrm>
          <a:prstGeom prst="rect">
            <a:avLst/>
          </a:prstGeom>
          <a:solidFill>
            <a:srgbClr val="01B0F0">
              <a:alpha val="20000"/>
            </a:srgbClr>
          </a:solidFill>
          <a:ln w="6350">
            <a:solidFill>
              <a:srgbClr val="01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950" tIns="71755" rIns="107950" bIns="54000" rtlCol="0" anchor="t" anchorCtr="0"/>
          <a:lstStyle/>
          <a:p>
            <a:pPr algn="ctr">
              <a:lnSpc>
                <a:spcPct val="120000"/>
              </a:lnSpc>
              <a:buClrTx/>
              <a:buSzTx/>
              <a:buFontTx/>
              <a:buNone/>
            </a:pPr>
            <a:r>
              <a:rPr lang="en-US" altLang="zh-CN" sz="1400" b="1">
                <a:solidFill>
                  <a:srgbClr val="FF0000"/>
                </a:solidFill>
              </a:rPr>
              <a:t>      </a:t>
            </a:r>
            <a:r>
              <a:rPr lang="zh-CN" altLang="en-US" sz="1200" b="1">
                <a:solidFill>
                  <a:srgbClr val="FF0000"/>
                </a:solidFill>
              </a:rPr>
              <a:t>数据不可控</a:t>
            </a:r>
            <a:endParaRPr lang="zh-CN" altLang="en-US" sz="1200" b="1">
              <a:solidFill>
                <a:srgbClr val="FF0000"/>
              </a:solidFill>
            </a:endParaRPr>
          </a:p>
          <a:p>
            <a:pPr algn="l">
              <a:lnSpc>
                <a:spcPct val="120000"/>
              </a:lnSpc>
              <a:buClrTx/>
              <a:buSzTx/>
              <a:buFontTx/>
              <a:buNone/>
            </a:pPr>
            <a:r>
              <a:rPr lang="en-US" altLang="zh-CN" sz="900"/>
              <a:t>      </a:t>
            </a:r>
            <a:endParaRPr lang="en-US" altLang="zh-CN" sz="900"/>
          </a:p>
          <a:p>
            <a:pPr algn="ctr">
              <a:lnSpc>
                <a:spcPct val="120000"/>
              </a:lnSpc>
              <a:buClrTx/>
              <a:buSzTx/>
              <a:buFontTx/>
              <a:buNone/>
            </a:pPr>
            <a:r>
              <a:rPr lang="en-US" altLang="zh-CN" sz="900"/>
              <a:t> </a:t>
            </a:r>
            <a:r>
              <a:rPr lang="zh-CN" altLang="en-US" sz="900"/>
              <a:t>未建议统一的数据资源中心以及相关的标准规范，数据散乱，质量良莠不齐</a:t>
            </a:r>
            <a:endParaRPr lang="zh-CN" altLang="en-US" sz="900"/>
          </a:p>
        </p:txBody>
      </p:sp>
      <p:pic>
        <p:nvPicPr>
          <p:cNvPr id="82" name="图片 81" descr="头疼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2335" y="1688465"/>
            <a:ext cx="237490" cy="258445"/>
          </a:xfrm>
          <a:prstGeom prst="rect">
            <a:avLst/>
          </a:prstGeom>
        </p:spPr>
      </p:pic>
      <p:sp>
        <p:nvSpPr>
          <p:cNvPr id="83" name="圆角矩形 82"/>
          <p:cNvSpPr/>
          <p:nvPr/>
        </p:nvSpPr>
        <p:spPr>
          <a:xfrm>
            <a:off x="7640320" y="3176270"/>
            <a:ext cx="1909445" cy="1266190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dash"/>
          </a:ln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1400" b="1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7593965" y="3492500"/>
            <a:ext cx="2024380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zh-CN" altLang="en-US" sz="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统一接口：</a:t>
            </a: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制定数据共享标准</a:t>
            </a:r>
            <a:endParaRPr lang="en-US" altLang="zh-CN" sz="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zh-CN" altLang="en-US" sz="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增强共享：</a:t>
            </a: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提供共享服务清单</a:t>
            </a:r>
            <a:endParaRPr lang="en-US" altLang="zh-CN" sz="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zh-CN" altLang="en-US" sz="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挖掘价值：</a:t>
            </a:r>
            <a:r>
              <a:rPr lang="zh-CN" altLang="en-US" sz="8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内置模型，多维分析</a:t>
            </a:r>
            <a:endParaRPr lang="zh-CN" altLang="en-US" sz="8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7640320" y="3176270"/>
            <a:ext cx="1909445" cy="358775"/>
          </a:xfrm>
          <a:prstGeom prst="rect">
            <a:avLst/>
          </a:prstGeom>
          <a:solidFill>
            <a:srgbClr val="028A6A">
              <a:alpha val="60000"/>
            </a:srgbClr>
          </a:solidFill>
          <a:ln w="12700" cap="flat" cmpd="sng" algn="ctr">
            <a:noFill/>
            <a:prstDash val="dash"/>
          </a:ln>
        </p:spPr>
        <p:txBody>
          <a:bodyPr vert="horz" rtlCol="0" anchor="ctr"/>
          <a:lstStyle/>
          <a:p>
            <a:pPr algn="ctr"/>
            <a:r>
              <a:rPr lang="zh-CN" altLang="en-US" sz="1000" b="1" kern="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分享数据价值</a:t>
            </a:r>
            <a:endParaRPr lang="zh-CN" altLang="en-US" sz="1000" b="1" kern="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0" name="组合 139"/>
          <p:cNvGrpSpPr/>
          <p:nvPr/>
        </p:nvGrpSpPr>
        <p:grpSpPr>
          <a:xfrm>
            <a:off x="6385560" y="2714625"/>
            <a:ext cx="473075" cy="443230"/>
            <a:chOff x="5581" y="4826"/>
            <a:chExt cx="769" cy="698"/>
          </a:xfrm>
        </p:grpSpPr>
        <p:pic>
          <p:nvPicPr>
            <p:cNvPr id="141" name="图片 140" descr="解决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51" y="4983"/>
              <a:ext cx="499" cy="499"/>
            </a:xfrm>
            <a:prstGeom prst="rect">
              <a:avLst/>
            </a:prstGeom>
          </p:spPr>
        </p:pic>
        <p:sp>
          <p:nvSpPr>
            <p:cNvPr id="142" name="上箭头 141"/>
            <p:cNvSpPr/>
            <p:nvPr/>
          </p:nvSpPr>
          <p:spPr>
            <a:xfrm>
              <a:off x="5581" y="4826"/>
              <a:ext cx="522" cy="698"/>
            </a:xfrm>
            <a:prstGeom prst="upArrow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800" ker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5" name="矩形 84"/>
          <p:cNvSpPr/>
          <p:nvPr/>
        </p:nvSpPr>
        <p:spPr>
          <a:xfrm>
            <a:off x="3994150" y="4898390"/>
            <a:ext cx="1173480" cy="718185"/>
          </a:xfrm>
          <a:prstGeom prst="rect">
            <a:avLst/>
          </a:prstGeom>
          <a:solidFill>
            <a:srgbClr val="028A6A">
              <a:alpha val="60000"/>
            </a:srgbClr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zh-CN" altLang="en-US" sz="1000" b="1" kern="0" dirty="0">
                <a:solidFill>
                  <a:schemeClr val="bg1"/>
                </a:solidFill>
                <a:latin typeface="微软雅黑" panose="020B0503020204020204" pitchFamily="34" charset="-122"/>
              </a:rPr>
              <a:t>数据接入</a:t>
            </a:r>
            <a:endParaRPr lang="zh-CN" altLang="en-US" sz="1000" b="1" kern="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8329295" y="4916805"/>
            <a:ext cx="1173480" cy="718185"/>
          </a:xfrm>
          <a:prstGeom prst="rect">
            <a:avLst/>
          </a:prstGeom>
          <a:solidFill>
            <a:srgbClr val="028A6A">
              <a:alpha val="60000"/>
            </a:srgbClr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zh-CN" altLang="en-US" sz="1000" b="1" kern="0" dirty="0">
                <a:solidFill>
                  <a:schemeClr val="bg1"/>
                </a:solidFill>
                <a:latin typeface="微软雅黑" panose="020B0503020204020204" pitchFamily="34" charset="-122"/>
              </a:rPr>
              <a:t>数据服务</a:t>
            </a:r>
            <a:endParaRPr lang="zh-CN" altLang="en-US" sz="1000" b="1" kern="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87" name="矩形 86"/>
          <p:cNvSpPr/>
          <p:nvPr/>
        </p:nvSpPr>
        <p:spPr>
          <a:xfrm>
            <a:off x="3994150" y="5834380"/>
            <a:ext cx="5513070" cy="381000"/>
          </a:xfrm>
          <a:prstGeom prst="rect">
            <a:avLst/>
          </a:prstGeom>
          <a:solidFill>
            <a:srgbClr val="028A6A">
              <a:alpha val="60000"/>
            </a:srgbClr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zh-CN" altLang="en-US" sz="1000" b="1" kern="0" dirty="0">
                <a:solidFill>
                  <a:schemeClr val="bg1"/>
                </a:solidFill>
                <a:latin typeface="微软雅黑" panose="020B0503020204020204" pitchFamily="34" charset="-122"/>
              </a:rPr>
              <a:t>数据工具 </a:t>
            </a:r>
            <a:r>
              <a:rPr lang="en-US" altLang="zh-CN" sz="1000" b="1" kern="0" dirty="0">
                <a:solidFill>
                  <a:schemeClr val="bg1"/>
                </a:solidFill>
                <a:latin typeface="微软雅黑" panose="020B0503020204020204" pitchFamily="34" charset="-122"/>
              </a:rPr>
              <a:t>&amp; </a:t>
            </a:r>
            <a:r>
              <a:rPr lang="zh-CN" altLang="en-US" sz="1000" b="1" kern="0" dirty="0">
                <a:solidFill>
                  <a:schemeClr val="bg1"/>
                </a:solidFill>
                <a:latin typeface="微软雅黑" panose="020B0503020204020204" pitchFamily="34" charset="-122"/>
              </a:rPr>
              <a:t>流程规范</a:t>
            </a:r>
            <a:endParaRPr lang="zh-CN" altLang="en-US" sz="1000" b="1" kern="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88" name="上箭头 87"/>
          <p:cNvSpPr/>
          <p:nvPr/>
        </p:nvSpPr>
        <p:spPr>
          <a:xfrm rot="5400000">
            <a:off x="5321935" y="5001895"/>
            <a:ext cx="299720" cy="565150"/>
          </a:xfrm>
          <a:prstGeom prst="upArrow">
            <a:avLst/>
          </a:prstGeom>
          <a:solidFill>
            <a:srgbClr val="FFC000"/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80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9" name="上箭头 88"/>
          <p:cNvSpPr/>
          <p:nvPr/>
        </p:nvSpPr>
        <p:spPr>
          <a:xfrm rot="5400000">
            <a:off x="7896860" y="5041900"/>
            <a:ext cx="299720" cy="565150"/>
          </a:xfrm>
          <a:prstGeom prst="upArrow">
            <a:avLst/>
          </a:prstGeom>
          <a:solidFill>
            <a:srgbClr val="FFC000"/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80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2" name="上箭头 91"/>
          <p:cNvSpPr/>
          <p:nvPr/>
        </p:nvSpPr>
        <p:spPr>
          <a:xfrm>
            <a:off x="8801100" y="5621655"/>
            <a:ext cx="243840" cy="212725"/>
          </a:xfrm>
          <a:prstGeom prst="upArrow">
            <a:avLst/>
          </a:prstGeom>
          <a:solidFill>
            <a:srgbClr val="FFC000"/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80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6" name="组合 145"/>
          <p:cNvGrpSpPr/>
          <p:nvPr/>
        </p:nvGrpSpPr>
        <p:grpSpPr>
          <a:xfrm>
            <a:off x="8435340" y="2714625"/>
            <a:ext cx="473075" cy="443230"/>
            <a:chOff x="5581" y="4826"/>
            <a:chExt cx="769" cy="698"/>
          </a:xfrm>
        </p:grpSpPr>
        <p:pic>
          <p:nvPicPr>
            <p:cNvPr id="147" name="图片 146" descr="解决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51" y="4983"/>
              <a:ext cx="499" cy="499"/>
            </a:xfrm>
            <a:prstGeom prst="rect">
              <a:avLst/>
            </a:prstGeom>
          </p:spPr>
        </p:pic>
        <p:sp>
          <p:nvSpPr>
            <p:cNvPr id="148" name="上箭头 147"/>
            <p:cNvSpPr/>
            <p:nvPr/>
          </p:nvSpPr>
          <p:spPr>
            <a:xfrm>
              <a:off x="5581" y="4826"/>
              <a:ext cx="522" cy="698"/>
            </a:xfrm>
            <a:prstGeom prst="upArrow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800" ker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9" name="组合 148"/>
          <p:cNvGrpSpPr/>
          <p:nvPr/>
        </p:nvGrpSpPr>
        <p:grpSpPr>
          <a:xfrm>
            <a:off x="4259580" y="2714625"/>
            <a:ext cx="473075" cy="443230"/>
            <a:chOff x="5581" y="4826"/>
            <a:chExt cx="769" cy="698"/>
          </a:xfrm>
        </p:grpSpPr>
        <p:pic>
          <p:nvPicPr>
            <p:cNvPr id="150" name="图片 149" descr="解决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51" y="4983"/>
              <a:ext cx="499" cy="499"/>
            </a:xfrm>
            <a:prstGeom prst="rect">
              <a:avLst/>
            </a:prstGeom>
          </p:spPr>
        </p:pic>
        <p:sp>
          <p:nvSpPr>
            <p:cNvPr id="151" name="上箭头 150"/>
            <p:cNvSpPr/>
            <p:nvPr/>
          </p:nvSpPr>
          <p:spPr>
            <a:xfrm>
              <a:off x="5581" y="4826"/>
              <a:ext cx="522" cy="698"/>
            </a:xfrm>
            <a:prstGeom prst="upArrow">
              <a:avLst/>
            </a:prstGeom>
            <a:solidFill>
              <a:schemeClr val="bg1"/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800" kern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3" name="矩形 92"/>
          <p:cNvSpPr/>
          <p:nvPr/>
        </p:nvSpPr>
        <p:spPr>
          <a:xfrm>
            <a:off x="5754370" y="4907280"/>
            <a:ext cx="1979930" cy="701675"/>
          </a:xfrm>
          <a:prstGeom prst="rect">
            <a:avLst/>
          </a:prstGeom>
          <a:solidFill>
            <a:srgbClr val="028A6A">
              <a:alpha val="60000"/>
            </a:srgbClr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914400"/>
            <a:endParaRPr lang="zh-CN" altLang="en-US" sz="1000" b="1" kern="0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94" name="文本框 93"/>
          <p:cNvSpPr txBox="1"/>
          <p:nvPr/>
        </p:nvSpPr>
        <p:spPr>
          <a:xfrm>
            <a:off x="5695315" y="5299710"/>
            <a:ext cx="2135505" cy="21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数据标准</a:t>
            </a:r>
            <a:r>
              <a:rPr lang="en-US" altLang="zh-CN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数据开发</a:t>
            </a:r>
            <a:r>
              <a:rPr lang="en-US" altLang="zh-CN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数据质量</a:t>
            </a:r>
            <a:endParaRPr lang="zh-CN" altLang="en-US" sz="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6235065" y="5001895"/>
            <a:ext cx="95123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zh-CN" altLang="en-US" sz="10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数据治理</a:t>
            </a:r>
            <a:endParaRPr lang="zh-CN" altLang="en-US" sz="10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8" name="等腰三角形 157"/>
          <p:cNvSpPr/>
          <p:nvPr/>
        </p:nvSpPr>
        <p:spPr>
          <a:xfrm rot="5400000">
            <a:off x="2299970" y="1876425"/>
            <a:ext cx="1093470" cy="369570"/>
          </a:xfrm>
          <a:prstGeom prst="triangle">
            <a:avLst/>
          </a:prstGeom>
          <a:solidFill>
            <a:srgbClr val="0070C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60" name="文本框 159"/>
          <p:cNvSpPr txBox="1"/>
          <p:nvPr/>
        </p:nvSpPr>
        <p:spPr>
          <a:xfrm>
            <a:off x="3409315" y="5030470"/>
            <a:ext cx="6032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srgbClr val="FFC000"/>
                </a:solidFill>
              </a:rPr>
              <a:t>南智云网平台</a:t>
            </a:r>
            <a:endParaRPr lang="zh-CN" altLang="en-US" sz="1600" b="1">
              <a:solidFill>
                <a:srgbClr val="FFC000"/>
              </a:solidFill>
            </a:endParaRPr>
          </a:p>
        </p:txBody>
      </p:sp>
      <p:cxnSp>
        <p:nvCxnSpPr>
          <p:cNvPr id="229" name="直接连接符 228"/>
          <p:cNvCxnSpPr>
            <a:stCxn id="27" idx="1"/>
          </p:cNvCxnSpPr>
          <p:nvPr/>
        </p:nvCxnSpPr>
        <p:spPr>
          <a:xfrm>
            <a:off x="9877425" y="2187575"/>
            <a:ext cx="31750" cy="3206750"/>
          </a:xfrm>
          <a:prstGeom prst="line">
            <a:avLst/>
          </a:prstGeom>
          <a:ln w="28575">
            <a:solidFill>
              <a:srgbClr val="FFC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8" name="等腰三角形 247"/>
          <p:cNvSpPr/>
          <p:nvPr/>
        </p:nvSpPr>
        <p:spPr>
          <a:xfrm rot="5400000">
            <a:off x="1611630" y="4565650"/>
            <a:ext cx="2901315" cy="642620"/>
          </a:xfrm>
          <a:prstGeom prst="triangle">
            <a:avLst>
              <a:gd name="adj" fmla="val 68089"/>
            </a:avLst>
          </a:prstGeom>
          <a:solidFill>
            <a:srgbClr val="0070C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600">
              <a:sym typeface="+mn-ea"/>
            </a:endParaRPr>
          </a:p>
        </p:txBody>
      </p:sp>
      <p:cxnSp>
        <p:nvCxnSpPr>
          <p:cNvPr id="252" name="直接箭头连接符 251"/>
          <p:cNvCxnSpPr/>
          <p:nvPr/>
        </p:nvCxnSpPr>
        <p:spPr>
          <a:xfrm>
            <a:off x="2805430" y="3912870"/>
            <a:ext cx="504190" cy="1401445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直接箭头连接符 252"/>
          <p:cNvCxnSpPr/>
          <p:nvPr/>
        </p:nvCxnSpPr>
        <p:spPr>
          <a:xfrm>
            <a:off x="2842260" y="5173980"/>
            <a:ext cx="451485" cy="22479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直接箭头连接符 255"/>
          <p:cNvCxnSpPr/>
          <p:nvPr/>
        </p:nvCxnSpPr>
        <p:spPr>
          <a:xfrm flipV="1">
            <a:off x="2777490" y="5466715"/>
            <a:ext cx="508000" cy="66802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75260" y="3436620"/>
            <a:ext cx="2376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南智云数据中心</a:t>
            </a:r>
            <a:endParaRPr lang="zh-CN" altLang="en-US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7670" y="6381115"/>
            <a:ext cx="650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/>
              <a:t>一期</a:t>
            </a:r>
            <a:endParaRPr lang="zh-CN" altLang="en-US" sz="1800"/>
          </a:p>
        </p:txBody>
      </p:sp>
      <p:sp>
        <p:nvSpPr>
          <p:cNvPr id="9" name="文本框 8"/>
          <p:cNvSpPr txBox="1"/>
          <p:nvPr/>
        </p:nvSpPr>
        <p:spPr>
          <a:xfrm>
            <a:off x="1647825" y="6381115"/>
            <a:ext cx="6508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/>
              <a:t>二期</a:t>
            </a:r>
            <a:endParaRPr lang="zh-CN" altLang="en-US" sz="1800"/>
          </a:p>
        </p:txBody>
      </p:sp>
      <p:sp>
        <p:nvSpPr>
          <p:cNvPr id="11" name="文本框 10"/>
          <p:cNvSpPr txBox="1"/>
          <p:nvPr/>
        </p:nvSpPr>
        <p:spPr>
          <a:xfrm>
            <a:off x="175260" y="4071620"/>
            <a:ext cx="116014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/>
              <a:t>1015</a:t>
            </a:r>
            <a:r>
              <a:rPr lang="zh-CN" altLang="en-US" sz="1000"/>
              <a:t>个</a:t>
            </a:r>
            <a:r>
              <a:rPr lang="en-US" altLang="zh-CN" sz="1000"/>
              <a:t>6-8kw</a:t>
            </a:r>
            <a:r>
              <a:rPr lang="zh-CN" altLang="en-US" sz="1000"/>
              <a:t>机架</a:t>
            </a:r>
            <a:endParaRPr lang="zh-CN" altLang="en-US" sz="1000"/>
          </a:p>
          <a:p>
            <a:r>
              <a:rPr lang="zh-CN" altLang="en-US" sz="1000"/>
              <a:t>容纳 22000 余台服务器和实现超 40EB 存储容量，配备中国电信 2T 独立互联网出口带宽，具备贵州 省政府电子政务外网接入、贵州省全区域专属网络可达、距离国 家骨干网络直连点仅 70 公里等优质运营条件</a:t>
            </a:r>
            <a:endParaRPr lang="zh-CN" altLang="en-US" sz="1000"/>
          </a:p>
        </p:txBody>
      </p:sp>
      <p:sp>
        <p:nvSpPr>
          <p:cNvPr id="5" name="文本框 4"/>
          <p:cNvSpPr txBox="1"/>
          <p:nvPr/>
        </p:nvSpPr>
        <p:spPr>
          <a:xfrm>
            <a:off x="1335405" y="4036060"/>
            <a:ext cx="123380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000"/>
              <a:t>3000 </a:t>
            </a:r>
            <a:r>
              <a:rPr lang="zh-CN" sz="1000"/>
              <a:t>个</a:t>
            </a:r>
            <a:r>
              <a:rPr lang="en-US" altLang="zh-CN" sz="1000"/>
              <a:t>8kw+</a:t>
            </a:r>
            <a:r>
              <a:rPr sz="1000"/>
              <a:t>机架</a:t>
            </a:r>
            <a:endParaRPr sz="1000"/>
          </a:p>
          <a:p>
            <a:r>
              <a:rPr sz="1000"/>
              <a:t>数字生态科技</a:t>
            </a:r>
            <a:r>
              <a:rPr lang="zh-CN" sz="1000"/>
              <a:t>大厦</a:t>
            </a:r>
            <a:r>
              <a:rPr sz="1000"/>
              <a:t>产业孵化中心、</a:t>
            </a:r>
            <a:endParaRPr sz="1000"/>
          </a:p>
          <a:p>
            <a:r>
              <a:rPr sz="1000"/>
              <a:t>创新研发中心、</a:t>
            </a:r>
            <a:endParaRPr sz="1000"/>
          </a:p>
          <a:p>
            <a:r>
              <a:rPr sz="1000"/>
              <a:t>云呼叫中心、</a:t>
            </a:r>
            <a:endParaRPr sz="1000"/>
          </a:p>
          <a:p>
            <a:r>
              <a:rPr sz="1000"/>
              <a:t>产品体验中心、 </a:t>
            </a:r>
            <a:endParaRPr sz="1000"/>
          </a:p>
          <a:p>
            <a:r>
              <a:rPr sz="1000"/>
              <a:t>技术服务中心、</a:t>
            </a:r>
            <a:endParaRPr sz="1000"/>
          </a:p>
          <a:p>
            <a:r>
              <a:rPr sz="1000"/>
              <a:t>人才公寓、</a:t>
            </a:r>
            <a:endParaRPr sz="1000"/>
          </a:p>
          <a:p>
            <a:r>
              <a:rPr sz="1000"/>
              <a:t>生活服务中心等</a:t>
            </a:r>
            <a:endParaRPr sz="1000"/>
          </a:p>
        </p:txBody>
      </p:sp>
      <p:sp>
        <p:nvSpPr>
          <p:cNvPr id="10" name="文本框 9"/>
          <p:cNvSpPr txBox="1"/>
          <p:nvPr/>
        </p:nvSpPr>
        <p:spPr>
          <a:xfrm>
            <a:off x="297180" y="1146175"/>
            <a:ext cx="21329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南智云数据中枢</a:t>
            </a:r>
            <a:endParaRPr lang="zh-CN" altLang="en-US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3442335" y="4736465"/>
            <a:ext cx="6170295" cy="1580515"/>
          </a:xfrm>
          <a:prstGeom prst="rect">
            <a:avLst/>
          </a:prstGeom>
          <a:solidFill>
            <a:schemeClr val="bg1">
              <a:lumMod val="85000"/>
              <a:alpha val="20000"/>
            </a:schemeClr>
          </a:solidFill>
          <a:ln w="12700" cap="flat" cmpd="sng" algn="ctr">
            <a:solidFill>
              <a:srgbClr val="C00000"/>
            </a:solidFill>
            <a:prstDash val="dash"/>
          </a:ln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zh-CN" altLang="en-US" sz="1400" b="1" ker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3" name="直接箭头连接符 142"/>
          <p:cNvCxnSpPr/>
          <p:nvPr/>
        </p:nvCxnSpPr>
        <p:spPr>
          <a:xfrm flipH="1" flipV="1">
            <a:off x="4568825" y="4491990"/>
            <a:ext cx="0" cy="4064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直接箭头连接符 235"/>
          <p:cNvCxnSpPr/>
          <p:nvPr/>
        </p:nvCxnSpPr>
        <p:spPr>
          <a:xfrm flipH="1" flipV="1">
            <a:off x="6704965" y="4441190"/>
            <a:ext cx="0" cy="4064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直接箭头连接符 236"/>
          <p:cNvCxnSpPr/>
          <p:nvPr/>
        </p:nvCxnSpPr>
        <p:spPr>
          <a:xfrm flipH="1" flipV="1">
            <a:off x="8606155" y="4443730"/>
            <a:ext cx="0" cy="40640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任意多边形 6"/>
          <p:cNvSpPr/>
          <p:nvPr/>
        </p:nvSpPr>
        <p:spPr>
          <a:xfrm rot="5400000">
            <a:off x="1206500" y="2611120"/>
            <a:ext cx="314325" cy="1288415"/>
          </a:xfrm>
          <a:custGeom>
            <a:avLst/>
            <a:gdLst>
              <a:gd name="connsiteX0" fmla="*/ 18 w 495"/>
              <a:gd name="connsiteY0" fmla="*/ 2029 h 2029"/>
              <a:gd name="connsiteX1" fmla="*/ 0 w 495"/>
              <a:gd name="connsiteY1" fmla="*/ 0 h 2029"/>
              <a:gd name="connsiteX2" fmla="*/ 495 w 495"/>
              <a:gd name="connsiteY2" fmla="*/ 990 h 2029"/>
              <a:gd name="connsiteX3" fmla="*/ 18 w 495"/>
              <a:gd name="connsiteY3" fmla="*/ 2029 h 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" h="2029">
                <a:moveTo>
                  <a:pt x="18" y="2029"/>
                </a:moveTo>
                <a:lnTo>
                  <a:pt x="0" y="0"/>
                </a:lnTo>
                <a:lnTo>
                  <a:pt x="495" y="990"/>
                </a:lnTo>
                <a:lnTo>
                  <a:pt x="18" y="2029"/>
                </a:lnTo>
                <a:close/>
              </a:path>
            </a:pathLst>
          </a:custGeom>
          <a:solidFill>
            <a:srgbClr val="0070C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2" name="文本框 11"/>
          <p:cNvSpPr txBox="1"/>
          <p:nvPr/>
        </p:nvSpPr>
        <p:spPr>
          <a:xfrm>
            <a:off x="527050" y="1514475"/>
            <a:ext cx="1673860" cy="1583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altLang="zh-CN" sz="1000" spc="80" dirty="0">
                <a:solidFill>
                  <a:srgbClr val="0BD0D9"/>
                </a:solidFill>
              </a:rPr>
              <a:t>“</a:t>
            </a:r>
            <a:r>
              <a:rPr lang="zh-CN" altLang="en-US" sz="1000" spc="80" dirty="0">
                <a:solidFill>
                  <a:srgbClr val="0BD0D9"/>
                </a:solidFill>
              </a:rPr>
              <a:t>东数西算</a:t>
            </a:r>
            <a:r>
              <a:rPr lang="en-US" altLang="zh-CN" sz="1000" spc="80" dirty="0">
                <a:solidFill>
                  <a:srgbClr val="0BD0D9"/>
                </a:solidFill>
              </a:rPr>
              <a:t>”</a:t>
            </a:r>
            <a:r>
              <a:rPr lang="zh-CN" altLang="en-US" sz="1000" spc="80" dirty="0">
                <a:solidFill>
                  <a:srgbClr val="0BD0D9"/>
                </a:solidFill>
              </a:rPr>
              <a:t>南智云分节点</a:t>
            </a:r>
            <a:endParaRPr lang="zh-CN" altLang="en-US" sz="1000" spc="80" dirty="0">
              <a:solidFill>
                <a:srgbClr val="0BD0D9"/>
              </a:solidFill>
            </a:endParaRP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sz="1000" spc="80" dirty="0">
                <a:solidFill>
                  <a:srgbClr val="0BD0D9"/>
                </a:solidFill>
              </a:rPr>
              <a:t>贵安数据中心产业集群</a:t>
            </a:r>
            <a:endParaRPr lang="zh-CN" altLang="en-US" sz="1000" spc="80" dirty="0">
              <a:solidFill>
                <a:srgbClr val="0BD0D9"/>
              </a:solidFill>
            </a:endParaRP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sz="1000" spc="80" dirty="0">
                <a:solidFill>
                  <a:srgbClr val="0BD0D9"/>
                </a:solidFill>
              </a:rPr>
              <a:t>工业互联网</a:t>
            </a:r>
            <a:endParaRPr lang="zh-CN" altLang="en-US" sz="1000" spc="80" dirty="0">
              <a:solidFill>
                <a:srgbClr val="0BD0D9"/>
              </a:solidFill>
            </a:endParaRP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sz="1000" spc="80" dirty="0">
                <a:solidFill>
                  <a:srgbClr val="0BD0D9"/>
                </a:solidFill>
              </a:rPr>
              <a:t>北斗大数据创新中心</a:t>
            </a:r>
            <a:endParaRPr lang="zh-CN" altLang="en-US" sz="1000" spc="80" dirty="0">
              <a:solidFill>
                <a:srgbClr val="0BD0D9"/>
              </a:solidFill>
            </a:endParaRP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sz="1000" spc="80" dirty="0">
                <a:solidFill>
                  <a:srgbClr val="0BD0D9"/>
                </a:solidFill>
              </a:rPr>
              <a:t>大数据人才实训基地</a:t>
            </a:r>
            <a:endParaRPr lang="zh-CN" altLang="en-US" sz="1000" spc="80" dirty="0">
              <a:solidFill>
                <a:srgbClr val="0BD0D9"/>
              </a:solidFill>
            </a:endParaRPr>
          </a:p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altLang="zh-CN" sz="1000" spc="80" dirty="0">
                <a:solidFill>
                  <a:srgbClr val="0BD0D9"/>
                </a:solidFill>
              </a:rPr>
              <a:t>......</a:t>
            </a:r>
            <a:endParaRPr lang="en-US" altLang="zh-CN" sz="1000" spc="80" dirty="0">
              <a:solidFill>
                <a:srgbClr val="0BD0D9"/>
              </a:solidFill>
            </a:endParaRPr>
          </a:p>
        </p:txBody>
      </p:sp>
      <p:sp>
        <p:nvSpPr>
          <p:cNvPr id="15" name="右箭头 14"/>
          <p:cNvSpPr/>
          <p:nvPr/>
        </p:nvSpPr>
        <p:spPr>
          <a:xfrm>
            <a:off x="9877425" y="2693035"/>
            <a:ext cx="193040" cy="75565"/>
          </a:xfrm>
          <a:prstGeom prst="rightArrow">
            <a:avLst/>
          </a:prstGeom>
          <a:gradFill>
            <a:gsLst>
              <a:gs pos="46000">
                <a:srgbClr val="10107A">
                  <a:alpha val="4000"/>
                </a:srgbClr>
              </a:gs>
              <a:gs pos="79000">
                <a:schemeClr val="accent6">
                  <a:lumMod val="50000"/>
                  <a:alpha val="60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右箭头 15"/>
          <p:cNvSpPr/>
          <p:nvPr/>
        </p:nvSpPr>
        <p:spPr>
          <a:xfrm>
            <a:off x="9867265" y="2656840"/>
            <a:ext cx="213360" cy="11176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等腰三角形 16"/>
          <p:cNvSpPr/>
          <p:nvPr/>
        </p:nvSpPr>
        <p:spPr>
          <a:xfrm rot="5400000">
            <a:off x="2262505" y="1993900"/>
            <a:ext cx="1093470" cy="369570"/>
          </a:xfrm>
          <a:prstGeom prst="triangle">
            <a:avLst/>
          </a:prstGeom>
          <a:solidFill>
            <a:srgbClr val="0070C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18" name="右箭头 17"/>
          <p:cNvSpPr/>
          <p:nvPr/>
        </p:nvSpPr>
        <p:spPr>
          <a:xfrm>
            <a:off x="9877425" y="3216910"/>
            <a:ext cx="213360" cy="11176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9" name="右箭头 18"/>
          <p:cNvSpPr/>
          <p:nvPr/>
        </p:nvSpPr>
        <p:spPr>
          <a:xfrm>
            <a:off x="9877425" y="3753485"/>
            <a:ext cx="213360" cy="11176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右箭头 19"/>
          <p:cNvSpPr/>
          <p:nvPr/>
        </p:nvSpPr>
        <p:spPr>
          <a:xfrm>
            <a:off x="9877425" y="4291330"/>
            <a:ext cx="213360" cy="11176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10130155" y="2012950"/>
            <a:ext cx="1216660" cy="349250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sz="1400" spc="80" dirty="0">
                <a:solidFill>
                  <a:srgbClr val="0BD0D9"/>
                </a:solidFill>
              </a:rPr>
              <a:t>工业互联网</a:t>
            </a:r>
            <a:endParaRPr lang="zh-CN" altLang="en-US" sz="1400" spc="80" dirty="0">
              <a:solidFill>
                <a:srgbClr val="0BD0D9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0128885" y="3098165"/>
            <a:ext cx="2063115" cy="349250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sz="1400" spc="80" dirty="0">
                <a:solidFill>
                  <a:srgbClr val="0BD0D9"/>
                </a:solidFill>
              </a:rPr>
              <a:t>虹山湖数字生态科技园</a:t>
            </a:r>
            <a:endParaRPr lang="zh-CN" altLang="en-US" sz="1400" spc="80" dirty="0">
              <a:solidFill>
                <a:srgbClr val="0BD0D9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130155" y="3634105"/>
            <a:ext cx="1328420" cy="349250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sz="1400" spc="80" dirty="0">
                <a:solidFill>
                  <a:srgbClr val="0BD0D9"/>
                </a:solidFill>
              </a:rPr>
              <a:t>智慧行业应用</a:t>
            </a:r>
            <a:endParaRPr lang="zh-CN" altLang="en-US" sz="1400" spc="80" dirty="0">
              <a:solidFill>
                <a:srgbClr val="0BD0D9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154285" y="4142740"/>
            <a:ext cx="1216660" cy="349250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sz="1400" spc="80" dirty="0">
                <a:solidFill>
                  <a:srgbClr val="0BD0D9"/>
                </a:solidFill>
              </a:rPr>
              <a:t>工业互联网</a:t>
            </a:r>
            <a:endParaRPr lang="zh-CN" altLang="en-US" sz="1400" spc="80" dirty="0">
              <a:solidFill>
                <a:srgbClr val="0BD0D9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0154285" y="4712335"/>
            <a:ext cx="1216660" cy="349250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altLang="zh-CN" sz="1400" spc="80" dirty="0">
                <a:solidFill>
                  <a:srgbClr val="0BD0D9"/>
                </a:solidFill>
              </a:rPr>
              <a:t>......</a:t>
            </a:r>
            <a:endParaRPr lang="en-US" altLang="zh-CN" sz="1400" spc="80" dirty="0">
              <a:solidFill>
                <a:srgbClr val="0BD0D9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163810" y="5324475"/>
            <a:ext cx="1369060" cy="349250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sz="1400" spc="80" dirty="0">
                <a:solidFill>
                  <a:srgbClr val="0BD0D9"/>
                </a:solidFill>
              </a:rPr>
              <a:t>智慧城市大脑</a:t>
            </a:r>
            <a:endParaRPr lang="zh-CN" altLang="en-US" sz="1400" spc="80" dirty="0">
              <a:solidFill>
                <a:srgbClr val="0BD0D9"/>
              </a:solidFill>
            </a:endParaRPr>
          </a:p>
        </p:txBody>
      </p:sp>
      <p:sp>
        <p:nvSpPr>
          <p:cNvPr id="27" name="右箭头 26"/>
          <p:cNvSpPr/>
          <p:nvPr/>
        </p:nvSpPr>
        <p:spPr>
          <a:xfrm>
            <a:off x="9877425" y="2131695"/>
            <a:ext cx="213360" cy="11176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右箭头 27"/>
          <p:cNvSpPr/>
          <p:nvPr/>
        </p:nvSpPr>
        <p:spPr>
          <a:xfrm>
            <a:off x="9909175" y="4847590"/>
            <a:ext cx="213360" cy="111760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文本框 28"/>
          <p:cNvSpPr txBox="1"/>
          <p:nvPr/>
        </p:nvSpPr>
        <p:spPr>
          <a:xfrm>
            <a:off x="10130155" y="2556510"/>
            <a:ext cx="1878965" cy="349250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sz="1400" spc="80" dirty="0">
                <a:solidFill>
                  <a:srgbClr val="0BD0D9"/>
                </a:solidFill>
              </a:rPr>
              <a:t>软件部署、系统集成</a:t>
            </a:r>
            <a:endParaRPr lang="zh-CN" altLang="en-US" sz="1400" spc="80" dirty="0">
              <a:solidFill>
                <a:srgbClr val="0BD0D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279650" y="1628775"/>
            <a:ext cx="2074545" cy="139001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r>
              <a:rPr lang="zh-CN" altLang="en-US"/>
              <a:t>南智云</a:t>
            </a:r>
            <a:endParaRPr lang="zh-CN" altLang="en-US"/>
          </a:p>
          <a:p>
            <a:pPr algn="ctr"/>
            <a:r>
              <a:rPr lang="zh-CN" altLang="en-US"/>
              <a:t>数据中枢</a:t>
            </a:r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2280285" y="5470525"/>
            <a:ext cx="2074545" cy="107696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应用本地</a:t>
            </a:r>
            <a:endParaRPr lang="zh-CN" altLang="en-US"/>
          </a:p>
          <a:p>
            <a:pPr algn="ctr"/>
            <a:r>
              <a:rPr lang="zh-CN" altLang="en-US"/>
              <a:t>数据存储</a:t>
            </a:r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7536180" y="1628775"/>
            <a:ext cx="2074545" cy="1390015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南智云</a:t>
            </a:r>
            <a:endParaRPr lang="zh-CN" altLang="en-US"/>
          </a:p>
          <a:p>
            <a:pPr algn="ctr"/>
            <a:r>
              <a:rPr lang="zh-CN" altLang="en-US"/>
              <a:t>平台</a:t>
            </a:r>
            <a:endParaRPr lang="zh-CN" altLang="en-US"/>
          </a:p>
        </p:txBody>
      </p:sp>
      <p:sp>
        <p:nvSpPr>
          <p:cNvPr id="7" name="流程图: 决策 6"/>
          <p:cNvSpPr/>
          <p:nvPr/>
        </p:nvSpPr>
        <p:spPr>
          <a:xfrm>
            <a:off x="2430780" y="3742055"/>
            <a:ext cx="1772285" cy="937260"/>
          </a:xfrm>
          <a:prstGeom prst="flowChartDecisi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/>
              <a:t>加密存储</a:t>
            </a:r>
            <a:endParaRPr lang="zh-CN" altLang="en-US" sz="2000"/>
          </a:p>
        </p:txBody>
      </p:sp>
      <p:cxnSp>
        <p:nvCxnSpPr>
          <p:cNvPr id="9" name="肘形连接符 8"/>
          <p:cNvCxnSpPr/>
          <p:nvPr/>
        </p:nvCxnSpPr>
        <p:spPr>
          <a:xfrm>
            <a:off x="4354195" y="2839085"/>
            <a:ext cx="3181985" cy="3175"/>
          </a:xfrm>
          <a:prstGeom prst="bentConnector2">
            <a:avLst/>
          </a:prstGeom>
          <a:ln w="25400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肘形连接符 10"/>
          <p:cNvCxnSpPr/>
          <p:nvPr/>
        </p:nvCxnSpPr>
        <p:spPr>
          <a:xfrm rot="10800000">
            <a:off x="4353560" y="1834515"/>
            <a:ext cx="3181985" cy="3175"/>
          </a:xfrm>
          <a:prstGeom prst="bentConnector2">
            <a:avLst/>
          </a:prstGeom>
          <a:ln w="25400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流程图: 决策 11"/>
          <p:cNvSpPr/>
          <p:nvPr/>
        </p:nvSpPr>
        <p:spPr>
          <a:xfrm>
            <a:off x="4944110" y="1367155"/>
            <a:ext cx="1772285" cy="937260"/>
          </a:xfrm>
          <a:prstGeom prst="flowChartDecisi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/>
              <a:t>数据查询</a:t>
            </a:r>
            <a:endParaRPr lang="zh-CN" altLang="en-US" sz="2000"/>
          </a:p>
        </p:txBody>
      </p:sp>
      <p:sp>
        <p:nvSpPr>
          <p:cNvPr id="13" name="流程图: 决策 12"/>
          <p:cNvSpPr/>
          <p:nvPr/>
        </p:nvSpPr>
        <p:spPr>
          <a:xfrm>
            <a:off x="4944110" y="2371725"/>
            <a:ext cx="1772285" cy="937260"/>
          </a:xfrm>
          <a:prstGeom prst="flowChartDecisi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/>
              <a:t>接口调用</a:t>
            </a:r>
            <a:endParaRPr lang="zh-CN" altLang="en-US" sz="2000"/>
          </a:p>
        </p:txBody>
      </p:sp>
      <p:cxnSp>
        <p:nvCxnSpPr>
          <p:cNvPr id="14" name="肘形连接符 13"/>
          <p:cNvCxnSpPr/>
          <p:nvPr/>
        </p:nvCxnSpPr>
        <p:spPr>
          <a:xfrm flipV="1">
            <a:off x="4354830" y="3018790"/>
            <a:ext cx="4218940" cy="2990215"/>
          </a:xfrm>
          <a:prstGeom prst="bentConnector2">
            <a:avLst/>
          </a:prstGeom>
          <a:ln w="25400">
            <a:solidFill>
              <a:srgbClr val="00B0F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流程图: 决策 14"/>
          <p:cNvSpPr/>
          <p:nvPr/>
        </p:nvSpPr>
        <p:spPr>
          <a:xfrm>
            <a:off x="7680325" y="5542280"/>
            <a:ext cx="1772285" cy="937260"/>
          </a:xfrm>
          <a:prstGeom prst="flowChartDecisi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/>
              <a:t>指挥调度</a:t>
            </a:r>
            <a:endParaRPr lang="zh-CN" altLang="en-US" sz="2000"/>
          </a:p>
        </p:txBody>
      </p:sp>
      <p:cxnSp>
        <p:nvCxnSpPr>
          <p:cNvPr id="5" name="肘形连接符 4"/>
          <p:cNvCxnSpPr/>
          <p:nvPr/>
        </p:nvCxnSpPr>
        <p:spPr>
          <a:xfrm rot="16200000" flipV="1">
            <a:off x="2091690" y="4244340"/>
            <a:ext cx="2451735" cy="635"/>
          </a:xfrm>
          <a:prstGeom prst="bentConnector3">
            <a:avLst>
              <a:gd name="adj1" fmla="val 49987"/>
            </a:avLst>
          </a:prstGeom>
          <a:ln w="25400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 descr="7b0a2020202022776f7264617274223a20227b5c2269645c223a32353030313432322c5c227469645c223a31333533367d220a7d0a"/>
          <p:cNvSpPr txBox="1"/>
          <p:nvPr/>
        </p:nvSpPr>
        <p:spPr>
          <a:xfrm>
            <a:off x="838200" y="227330"/>
            <a:ext cx="290068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sz="2800" b="1" spc="80" dirty="0">
                <a:ln w="13716">
                  <a:solidFill>
                    <a:srgbClr val="00FFFF"/>
                  </a:solidFill>
                </a:ln>
                <a:blipFill>
                  <a:blip r:embed="rId1">
                    <a:alphaModFix amt="59000"/>
                  </a:blip>
                  <a:stretch>
                    <a:fillRect/>
                  </a:stretch>
                </a:blipFill>
                <a:effectLst>
                  <a:glow rad="36576">
                    <a:srgbClr val="0050FF">
                      <a:alpha val="24000"/>
                    </a:srgbClr>
                  </a:glow>
                </a:effectLst>
                <a:latin typeface="汉仪菱心体简" charset="0"/>
                <a:ea typeface="汉仪菱心体简" charset="0"/>
              </a:rPr>
              <a:t>南智云支撑模式</a:t>
            </a:r>
            <a:endParaRPr lang="zh-CN" altLang="en-US" sz="2800" b="1" spc="80" dirty="0">
              <a:ln w="13716">
                <a:solidFill>
                  <a:srgbClr val="00FFFF"/>
                </a:solidFill>
              </a:ln>
              <a:blipFill>
                <a:blip r:embed="rId1">
                  <a:alphaModFix amt="59000"/>
                </a:blip>
                <a:stretch>
                  <a:fillRect/>
                </a:stretch>
              </a:blipFill>
              <a:effectLst>
                <a:glow rad="36576">
                  <a:srgbClr val="0050FF">
                    <a:alpha val="24000"/>
                  </a:srgbClr>
                </a:glow>
              </a:effectLst>
              <a:latin typeface="汉仪菱心体简" charset="0"/>
              <a:ea typeface="汉仪菱心体简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 descr="7b0a2020202022776f7264617274223a20227b5c2269645c223a32353030313432322c5c227469645c223a31333533367d220a7d0a"/>
          <p:cNvSpPr txBox="1"/>
          <p:nvPr/>
        </p:nvSpPr>
        <p:spPr>
          <a:xfrm>
            <a:off x="1082040" y="164465"/>
            <a:ext cx="22713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sz="4000" b="1" spc="80" dirty="0">
                <a:ln w="13716">
                  <a:solidFill>
                    <a:srgbClr val="00FFFF"/>
                  </a:solidFill>
                </a:ln>
                <a:blipFill>
                  <a:blip r:embed="rId1">
                    <a:alphaModFix amt="59000"/>
                  </a:blip>
                  <a:stretch>
                    <a:fillRect/>
                  </a:stretch>
                </a:blipFill>
                <a:effectLst>
                  <a:glow rad="36576">
                    <a:srgbClr val="0050FF">
                      <a:alpha val="24000"/>
                    </a:srgbClr>
                  </a:glow>
                </a:effectLst>
                <a:latin typeface="汉仪菱心体简" charset="0"/>
                <a:ea typeface="汉仪菱心体简" charset="0"/>
              </a:rPr>
              <a:t>业务开展</a:t>
            </a:r>
            <a:endParaRPr lang="zh-CN" altLang="en-US" sz="4000" b="1" spc="80" dirty="0">
              <a:ln w="13716">
                <a:solidFill>
                  <a:srgbClr val="00FFFF"/>
                </a:solidFill>
              </a:ln>
              <a:blipFill>
                <a:blip r:embed="rId1">
                  <a:alphaModFix amt="59000"/>
                </a:blip>
                <a:stretch>
                  <a:fillRect/>
                </a:stretch>
              </a:blipFill>
              <a:effectLst>
                <a:glow rad="36576">
                  <a:srgbClr val="0050FF">
                    <a:alpha val="24000"/>
                  </a:srgbClr>
                </a:glow>
              </a:effectLst>
              <a:latin typeface="汉仪菱心体简" charset="0"/>
              <a:ea typeface="汉仪菱心体简" charset="0"/>
            </a:endParaRPr>
          </a:p>
        </p:txBody>
      </p:sp>
      <p:sp>
        <p:nvSpPr>
          <p:cNvPr id="2" name="燕尾形 1"/>
          <p:cNvSpPr/>
          <p:nvPr/>
        </p:nvSpPr>
        <p:spPr>
          <a:xfrm>
            <a:off x="358775" y="2350770"/>
            <a:ext cx="2920365" cy="1076960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南智云谷</a:t>
            </a:r>
            <a:endParaRPr lang="zh-CN" altLang="en-US"/>
          </a:p>
          <a:p>
            <a:pPr algn="ctr"/>
            <a:r>
              <a:rPr lang="zh-CN" altLang="en-US"/>
              <a:t>数据中枢</a:t>
            </a:r>
            <a:endParaRPr lang="zh-CN" altLang="en-US"/>
          </a:p>
        </p:txBody>
      </p:sp>
      <p:sp>
        <p:nvSpPr>
          <p:cNvPr id="4" name="燕尾形 3"/>
          <p:cNvSpPr/>
          <p:nvPr/>
        </p:nvSpPr>
        <p:spPr>
          <a:xfrm>
            <a:off x="3305810" y="2350770"/>
            <a:ext cx="2920365" cy="1076960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南智云平台</a:t>
            </a:r>
            <a:endParaRPr lang="zh-CN" altLang="en-US"/>
          </a:p>
        </p:txBody>
      </p:sp>
      <p:sp>
        <p:nvSpPr>
          <p:cNvPr id="7" name="燕尾形 6"/>
          <p:cNvSpPr/>
          <p:nvPr/>
        </p:nvSpPr>
        <p:spPr>
          <a:xfrm>
            <a:off x="6482080" y="1710690"/>
            <a:ext cx="2461260" cy="519430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虹山湖数字生态科技园</a:t>
            </a:r>
            <a:endParaRPr lang="zh-CN" altLang="en-US"/>
          </a:p>
        </p:txBody>
      </p:sp>
      <p:sp>
        <p:nvSpPr>
          <p:cNvPr id="12" name="燕尾形 11"/>
          <p:cNvSpPr/>
          <p:nvPr/>
        </p:nvSpPr>
        <p:spPr>
          <a:xfrm>
            <a:off x="9199880" y="2350770"/>
            <a:ext cx="2920365" cy="1076960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实施推广</a:t>
            </a:r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58775" y="5003165"/>
            <a:ext cx="11435715" cy="14763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2000" b="1" spc="3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000" b="1" spc="3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基于南智云谷数据中枢（数据中心、云平台、工业互联网</a:t>
            </a:r>
            <a:r>
              <a:rPr lang="en-US" altLang="zh-CN" sz="2000" b="1" spc="3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...</a:t>
            </a:r>
            <a:r>
              <a:rPr lang="zh-CN" altLang="en-US" sz="2000" b="1" spc="3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en-US" altLang="zh-CN" sz="2000" b="1" spc="3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2000" b="1" spc="3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支撑虹山湖数字生态科技园区场景应用、智慧城市大脑及智慧行业场景应用（智慧医疗云、教育云）、工业互联网、软件研发部署、系统集成、终端应用及场景解决方案等</a:t>
            </a:r>
            <a:endParaRPr lang="zh-CN" altLang="en-US" sz="2000" b="1" spc="30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燕尾形 4"/>
          <p:cNvSpPr/>
          <p:nvPr/>
        </p:nvSpPr>
        <p:spPr>
          <a:xfrm>
            <a:off x="6482080" y="3169285"/>
            <a:ext cx="2461260" cy="519430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工业互联网</a:t>
            </a:r>
            <a:endParaRPr lang="zh-CN" altLang="en-US"/>
          </a:p>
        </p:txBody>
      </p:sp>
      <p:sp>
        <p:nvSpPr>
          <p:cNvPr id="8" name="燕尾形 7"/>
          <p:cNvSpPr/>
          <p:nvPr/>
        </p:nvSpPr>
        <p:spPr>
          <a:xfrm>
            <a:off x="6482080" y="2440305"/>
            <a:ext cx="2461260" cy="519430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智慧教育</a:t>
            </a:r>
            <a:endParaRPr lang="zh-CN" altLang="en-US"/>
          </a:p>
          <a:p>
            <a:pPr algn="ctr"/>
            <a:r>
              <a:rPr lang="zh-CN" altLang="en-US"/>
              <a:t>双减</a:t>
            </a:r>
            <a:endParaRPr lang="en-US" altLang="zh-CN"/>
          </a:p>
        </p:txBody>
      </p:sp>
      <p:sp>
        <p:nvSpPr>
          <p:cNvPr id="9" name="燕尾形 8"/>
          <p:cNvSpPr/>
          <p:nvPr/>
        </p:nvSpPr>
        <p:spPr>
          <a:xfrm>
            <a:off x="6482080" y="3971925"/>
            <a:ext cx="2461260" cy="519430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......</a:t>
            </a:r>
            <a:endParaRPr lang="en-US" altLang="zh-CN"/>
          </a:p>
        </p:txBody>
      </p:sp>
      <p:sp>
        <p:nvSpPr>
          <p:cNvPr id="10" name="矩形 9"/>
          <p:cNvSpPr/>
          <p:nvPr/>
        </p:nvSpPr>
        <p:spPr>
          <a:xfrm>
            <a:off x="6302375" y="1407795"/>
            <a:ext cx="2744470" cy="3225165"/>
          </a:xfrm>
          <a:prstGeom prst="rect">
            <a:avLst/>
          </a:prstGeom>
          <a:noFill/>
          <a:ln w="28575">
            <a:solidFill>
              <a:srgbClr val="AF6AF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 descr="7b0a2020202022776f7264617274223a20227b5c2269645c223a32353030313432322c5c227469645c223a31333533367d220a7d0a"/>
          <p:cNvSpPr txBox="1"/>
          <p:nvPr/>
        </p:nvSpPr>
        <p:spPr>
          <a:xfrm>
            <a:off x="1021080" y="245745"/>
            <a:ext cx="290068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sz="2800" b="1" spc="80" dirty="0">
                <a:ln w="13716">
                  <a:solidFill>
                    <a:srgbClr val="00FFFF"/>
                  </a:solidFill>
                </a:ln>
                <a:blipFill>
                  <a:blip r:embed="rId1">
                    <a:alphaModFix amt="59000"/>
                  </a:blip>
                  <a:stretch>
                    <a:fillRect/>
                  </a:stretch>
                </a:blipFill>
                <a:effectLst>
                  <a:glow rad="36576">
                    <a:srgbClr val="0050FF">
                      <a:alpha val="24000"/>
                    </a:srgbClr>
                  </a:glow>
                </a:effectLst>
                <a:latin typeface="汉仪菱心体简" charset="0"/>
                <a:ea typeface="汉仪菱心体简" charset="0"/>
              </a:rPr>
              <a:t>统一运营平台</a:t>
            </a:r>
            <a:endParaRPr lang="zh-CN" altLang="en-US" sz="2800" b="1" spc="80" dirty="0">
              <a:ln w="13716">
                <a:solidFill>
                  <a:srgbClr val="00FFFF"/>
                </a:solidFill>
              </a:ln>
              <a:blipFill>
                <a:blip r:embed="rId1">
                  <a:alphaModFix amt="59000"/>
                </a:blip>
                <a:stretch>
                  <a:fillRect/>
                </a:stretch>
              </a:blipFill>
              <a:effectLst>
                <a:glow rad="36576">
                  <a:srgbClr val="0050FF">
                    <a:alpha val="24000"/>
                  </a:srgbClr>
                </a:glow>
              </a:effectLst>
              <a:latin typeface="汉仪菱心体简" charset="0"/>
              <a:ea typeface="汉仪菱心体简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60" y="1125220"/>
            <a:ext cx="8032750" cy="41224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63880" y="5331460"/>
            <a:ext cx="8165465" cy="138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sz="1400" spc="80" dirty="0">
                <a:solidFill>
                  <a:srgbClr val="0BD0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茶体 (非商业使用)" panose="02010600010101010101" charset="-122"/>
                <a:ea typeface="清茶体 (非商业使用)" panose="02010600010101010101" charset="-122"/>
              </a:rPr>
              <a:t>通过华为云管平台对底层基础设施资源的虚拟化池化，对接云管平台，是云管平台的资源、服务管理中心；支持多租户模式，租户自助申请服务、管理资源，支持服务流程合规检查；围绕服务、资源、应用的生命周期，结合统一服务流程进行合规管理，实现从运营侧对池化资源、对外服务网站、租户等进行管理，并提供相应的服务，保证云业务、租户业务、运营业务的正常开展，</a:t>
            </a:r>
            <a:r>
              <a:rPr lang="zh-CN" altLang="en-US" sz="1400" spc="80" dirty="0">
                <a:solidFill>
                  <a:srgbClr val="0BD0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茶体 (非商业使用)" panose="02010600010101010101" charset="-122"/>
                <a:ea typeface="清茶体 (非商业使用)" panose="02010600010101010101" charset="-122"/>
                <a:sym typeface="+mn-ea"/>
              </a:rPr>
              <a:t>提升运营效率</a:t>
            </a:r>
            <a:endParaRPr lang="zh-CN" altLang="en-US" sz="1400" spc="80" dirty="0">
              <a:solidFill>
                <a:srgbClr val="0BD0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清茶体 (非商业使用)" panose="02010600010101010101" charset="-122"/>
              <a:ea typeface="清茶体 (非商业使用)" panose="0201060001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 descr="7b0a2020202022776f7264617274223a20227b5c2269645c223a32353030313432322c5c227469645c223a31333533367d220a7d0a"/>
          <p:cNvSpPr txBox="1"/>
          <p:nvPr/>
        </p:nvSpPr>
        <p:spPr>
          <a:xfrm>
            <a:off x="1021080" y="245745"/>
            <a:ext cx="290068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zh-CN" altLang="en-US" sz="2800" b="1" spc="80" dirty="0">
                <a:ln w="13716">
                  <a:solidFill>
                    <a:srgbClr val="00FFFF"/>
                  </a:solidFill>
                </a:ln>
                <a:blipFill>
                  <a:blip r:embed="rId1">
                    <a:alphaModFix amt="59000"/>
                  </a:blip>
                  <a:stretch>
                    <a:fillRect/>
                  </a:stretch>
                </a:blipFill>
                <a:effectLst>
                  <a:glow rad="36576">
                    <a:srgbClr val="0050FF">
                      <a:alpha val="24000"/>
                    </a:srgbClr>
                  </a:glow>
                </a:effectLst>
                <a:latin typeface="汉仪菱心体简" charset="0"/>
                <a:ea typeface="汉仪菱心体简" charset="0"/>
              </a:rPr>
              <a:t>统一运维平台</a:t>
            </a:r>
            <a:endParaRPr lang="zh-CN" altLang="en-US" sz="2800" b="1" spc="80" dirty="0">
              <a:ln w="13716">
                <a:solidFill>
                  <a:srgbClr val="00FFFF"/>
                </a:solidFill>
              </a:ln>
              <a:blipFill>
                <a:blip r:embed="rId1">
                  <a:alphaModFix amt="59000"/>
                </a:blip>
                <a:stretch>
                  <a:fillRect/>
                </a:stretch>
              </a:blipFill>
              <a:effectLst>
                <a:glow rad="36576">
                  <a:srgbClr val="0050FF">
                    <a:alpha val="24000"/>
                  </a:srgbClr>
                </a:glow>
              </a:effectLst>
              <a:latin typeface="汉仪菱心体简" charset="0"/>
              <a:ea typeface="汉仪菱心体简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03225" y="960120"/>
            <a:ext cx="7540625" cy="44881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03225" y="5448935"/>
            <a:ext cx="11703050" cy="138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zh-CN" altLang="en-US" sz="1400" spc="80" dirty="0">
                <a:solidFill>
                  <a:srgbClr val="0BD0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清茶体 (非商业使用)" panose="02010600010101010101" charset="-122"/>
                <a:ea typeface="清茶体 (非商业使用)" panose="02010600010101010101" charset="-122"/>
              </a:rPr>
              <a:t>提供统一的运维能力，解决云数据中心运维的几个核心问题：效率、成本和质量。主要面向专业的运维管理员，如一线驻场工程、云平台运维工程师，运维安全工程师、网络运维工程师以及设备运维工程师等。提供标准化、自动化、智能化的运维能力，方便运维人员及时掌握系统运行状况，并提供故障诊断以及闭环的能力。实现了多云、多数据中心、多资源池、多种云服务的统一管理，提供包含资源管理、集中监控、可视化、运维分析、安装部署等功能模块，支撑日常运维、系统变更、运营分析等运维业务场景。运维对象覆盖基础设施、云服务和应用整个云环境的一体化的运维能力</a:t>
            </a:r>
            <a:endParaRPr lang="zh-CN" altLang="en-US" sz="1400" spc="80" dirty="0">
              <a:solidFill>
                <a:srgbClr val="0BD0D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清茶体 (非商业使用)" panose="02010600010101010101" charset="-122"/>
              <a:ea typeface="清茶体 (非商业使用)" panose="02010600010101010101" charset="-122"/>
            </a:endParaRPr>
          </a:p>
        </p:txBody>
      </p:sp>
      <p:pic>
        <p:nvPicPr>
          <p:cNvPr id="4" name="图片 -214748255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5113"/>
          <a:stretch>
            <a:fillRect/>
          </a:stretch>
        </p:blipFill>
        <p:spPr>
          <a:xfrm>
            <a:off x="8028305" y="960120"/>
            <a:ext cx="4077970" cy="44881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-30" hidden="1"/>
          <p:cNvSpPr txBox="1"/>
          <p:nvPr/>
        </p:nvSpPr>
        <p:spPr>
          <a:xfrm>
            <a:off x="3918272" y="1217090"/>
            <a:ext cx="1307454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altLang="zh-CN" sz="3200" spc="80" dirty="0">
                <a:solidFill>
                  <a:schemeClr val="bg1"/>
                </a:solidFill>
                <a:latin typeface="Bebas" panose="02010600030101010101" pitchFamily="2" charset="-122"/>
              </a:rPr>
              <a:t>01</a:t>
            </a:r>
            <a:endParaRPr lang="zh-CN" altLang="en-US" sz="3200" spc="80" dirty="0">
              <a:solidFill>
                <a:schemeClr val="bg1"/>
              </a:solidFill>
              <a:latin typeface="Bebas" panose="02010600030101010101" pitchFamily="2" charset="-122"/>
            </a:endParaRPr>
          </a:p>
        </p:txBody>
      </p:sp>
      <p:sp>
        <p:nvSpPr>
          <p:cNvPr id="42" name="文本框-26" hidden="1"/>
          <p:cNvSpPr txBox="1"/>
          <p:nvPr/>
        </p:nvSpPr>
        <p:spPr>
          <a:xfrm>
            <a:off x="6966273" y="1217090"/>
            <a:ext cx="1307454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altLang="zh-CN" sz="3200" spc="80" dirty="0">
                <a:solidFill>
                  <a:schemeClr val="bg1"/>
                </a:solidFill>
                <a:latin typeface="Bebas" panose="02010600030101010101" pitchFamily="2" charset="-122"/>
              </a:rPr>
              <a:t>02</a:t>
            </a:r>
            <a:endParaRPr lang="zh-CN" altLang="en-US" sz="3200" spc="80" dirty="0">
              <a:solidFill>
                <a:schemeClr val="bg1"/>
              </a:solidFill>
              <a:latin typeface="Bebas" panose="02010600030101010101" pitchFamily="2" charset="-122"/>
            </a:endParaRPr>
          </a:p>
        </p:txBody>
      </p:sp>
      <p:sp>
        <p:nvSpPr>
          <p:cNvPr id="45" name="文本框-31" hidden="1"/>
          <p:cNvSpPr txBox="1"/>
          <p:nvPr/>
        </p:nvSpPr>
        <p:spPr>
          <a:xfrm>
            <a:off x="10014273" y="1217090"/>
            <a:ext cx="1307454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altLang="zh-CN" sz="3200" spc="80" dirty="0">
                <a:solidFill>
                  <a:schemeClr val="bg1"/>
                </a:solidFill>
                <a:latin typeface="Bebas" panose="02010600030101010101" pitchFamily="2" charset="-122"/>
              </a:rPr>
              <a:t>03</a:t>
            </a:r>
            <a:endParaRPr lang="zh-CN" altLang="en-US" sz="3200" spc="80" dirty="0">
              <a:solidFill>
                <a:schemeClr val="bg1"/>
              </a:solidFill>
              <a:latin typeface="Bebas" panose="02010600030101010101" pitchFamily="2" charset="-122"/>
            </a:endParaRPr>
          </a:p>
        </p:txBody>
      </p:sp>
      <p:sp>
        <p:nvSpPr>
          <p:cNvPr id="41" name="文本框-30_矢量"/>
          <p:cNvSpPr txBox="1"/>
          <p:nvPr/>
        </p:nvSpPr>
        <p:spPr>
          <a:xfrm>
            <a:off x="4400439" y="1388678"/>
            <a:ext cx="330412" cy="373214"/>
          </a:xfrm>
          <a:custGeom>
            <a:avLst/>
            <a:gdLst/>
            <a:ahLst/>
            <a:cxnLst/>
            <a:rect l="l" t="t" r="r" b="b"/>
            <a:pathLst>
              <a:path w="330412" h="373214">
                <a:moveTo>
                  <a:pt x="85522" y="54397"/>
                </a:moveTo>
                <a:cubicBezTo>
                  <a:pt x="76795" y="54397"/>
                  <a:pt x="69377" y="57500"/>
                  <a:pt x="63269" y="63705"/>
                </a:cubicBezTo>
                <a:cubicBezTo>
                  <a:pt x="57160" y="69911"/>
                  <a:pt x="54105" y="77377"/>
                  <a:pt x="54105" y="86104"/>
                </a:cubicBezTo>
                <a:lnTo>
                  <a:pt x="54105" y="285364"/>
                </a:lnTo>
                <a:cubicBezTo>
                  <a:pt x="54105" y="294091"/>
                  <a:pt x="57160" y="301557"/>
                  <a:pt x="63269" y="307763"/>
                </a:cubicBezTo>
                <a:cubicBezTo>
                  <a:pt x="69377" y="313969"/>
                  <a:pt x="76795" y="317072"/>
                  <a:pt x="85522" y="317072"/>
                </a:cubicBezTo>
                <a:cubicBezTo>
                  <a:pt x="94248" y="317072"/>
                  <a:pt x="101715" y="313969"/>
                  <a:pt x="107920" y="307763"/>
                </a:cubicBezTo>
                <a:cubicBezTo>
                  <a:pt x="114126" y="301557"/>
                  <a:pt x="117229" y="294091"/>
                  <a:pt x="117229" y="285364"/>
                </a:cubicBezTo>
                <a:lnTo>
                  <a:pt x="117229" y="86104"/>
                </a:lnTo>
                <a:cubicBezTo>
                  <a:pt x="117229" y="77377"/>
                  <a:pt x="114126" y="69911"/>
                  <a:pt x="107920" y="63705"/>
                </a:cubicBezTo>
                <a:cubicBezTo>
                  <a:pt x="101715" y="57500"/>
                  <a:pt x="94248" y="54397"/>
                  <a:pt x="85522" y="54397"/>
                </a:cubicBezTo>
                <a:close/>
                <a:moveTo>
                  <a:pt x="292014" y="4654"/>
                </a:moveTo>
                <a:lnTo>
                  <a:pt x="330412" y="4654"/>
                </a:lnTo>
                <a:lnTo>
                  <a:pt x="330412" y="369432"/>
                </a:lnTo>
                <a:lnTo>
                  <a:pt x="275433" y="369432"/>
                </a:lnTo>
                <a:lnTo>
                  <a:pt x="275433" y="88722"/>
                </a:lnTo>
                <a:lnTo>
                  <a:pt x="228600" y="88722"/>
                </a:lnTo>
                <a:lnTo>
                  <a:pt x="228600" y="50324"/>
                </a:lnTo>
                <a:cubicBezTo>
                  <a:pt x="241787" y="48773"/>
                  <a:pt x="254344" y="43779"/>
                  <a:pt x="266270" y="35343"/>
                </a:cubicBezTo>
                <a:cubicBezTo>
                  <a:pt x="278197" y="26908"/>
                  <a:pt x="286778" y="16678"/>
                  <a:pt x="292014" y="4654"/>
                </a:cubicBezTo>
                <a:close/>
                <a:moveTo>
                  <a:pt x="87267" y="0"/>
                </a:moveTo>
                <a:cubicBezTo>
                  <a:pt x="111508" y="0"/>
                  <a:pt x="132064" y="8533"/>
                  <a:pt x="148936" y="25599"/>
                </a:cubicBezTo>
                <a:cubicBezTo>
                  <a:pt x="165808" y="42664"/>
                  <a:pt x="174244" y="63220"/>
                  <a:pt x="174244" y="87267"/>
                </a:cubicBezTo>
                <a:lnTo>
                  <a:pt x="174244" y="286237"/>
                </a:lnTo>
                <a:cubicBezTo>
                  <a:pt x="174244" y="310478"/>
                  <a:pt x="165711" y="331034"/>
                  <a:pt x="148645" y="347906"/>
                </a:cubicBezTo>
                <a:cubicBezTo>
                  <a:pt x="131579" y="364778"/>
                  <a:pt x="111120" y="373214"/>
                  <a:pt x="87267" y="373214"/>
                </a:cubicBezTo>
                <a:cubicBezTo>
                  <a:pt x="63026" y="373214"/>
                  <a:pt x="42421" y="364729"/>
                  <a:pt x="25453" y="347761"/>
                </a:cubicBezTo>
                <a:cubicBezTo>
                  <a:pt x="8484" y="330792"/>
                  <a:pt x="0" y="310284"/>
                  <a:pt x="0" y="286237"/>
                </a:cubicBezTo>
                <a:lnTo>
                  <a:pt x="0" y="87267"/>
                </a:lnTo>
                <a:cubicBezTo>
                  <a:pt x="0" y="63027"/>
                  <a:pt x="8532" y="42422"/>
                  <a:pt x="25598" y="25453"/>
                </a:cubicBezTo>
                <a:cubicBezTo>
                  <a:pt x="42664" y="8484"/>
                  <a:pt x="63220" y="0"/>
                  <a:pt x="872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endParaRPr lang="zh-CN" altLang="en-US" sz="3200" spc="80" dirty="0">
              <a:solidFill>
                <a:schemeClr val="bg1"/>
              </a:solidFill>
              <a:latin typeface="Bebas" panose="02010600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060329" y="0"/>
            <a:ext cx="3048000" cy="6858000"/>
            <a:chOff x="6096000" y="-1"/>
            <a:chExt cx="3048000" cy="7162801"/>
          </a:xfrm>
        </p:grpSpPr>
        <p:cxnSp>
          <p:nvCxnSpPr>
            <p:cNvPr id="27" name="直接连接符 26"/>
            <p:cNvCxnSpPr/>
            <p:nvPr/>
          </p:nvCxnSpPr>
          <p:spPr>
            <a:xfrm>
              <a:off x="6096000" y="-1"/>
              <a:ext cx="0" cy="7162801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9144000" y="-1"/>
              <a:ext cx="0" cy="7162801"/>
            </a:xfrm>
            <a:prstGeom prst="line">
              <a:avLst/>
            </a:prstGeom>
            <a:ln w="6350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/>
          <p:cNvGrpSpPr/>
          <p:nvPr/>
        </p:nvGrpSpPr>
        <p:grpSpPr>
          <a:xfrm>
            <a:off x="6045160" y="-1"/>
            <a:ext cx="3048000" cy="6858001"/>
            <a:chOff x="6080831" y="-1"/>
            <a:chExt cx="3048000" cy="7162801"/>
          </a:xfrm>
        </p:grpSpPr>
        <p:cxnSp>
          <p:nvCxnSpPr>
            <p:cNvPr id="24" name="直接连接符 23"/>
            <p:cNvCxnSpPr/>
            <p:nvPr/>
          </p:nvCxnSpPr>
          <p:spPr>
            <a:xfrm>
              <a:off x="6080831" y="-1"/>
              <a:ext cx="0" cy="7162801"/>
            </a:xfrm>
            <a:prstGeom prst="line">
              <a:avLst/>
            </a:prstGeom>
            <a:ln w="9525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9128831" y="-1"/>
              <a:ext cx="0" cy="7162801"/>
            </a:xfrm>
            <a:prstGeom prst="line">
              <a:avLst/>
            </a:prstGeom>
            <a:ln w="9525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文本框-26_矢量"/>
          <p:cNvSpPr txBox="1"/>
          <p:nvPr/>
        </p:nvSpPr>
        <p:spPr>
          <a:xfrm>
            <a:off x="7374638" y="1388678"/>
            <a:ext cx="407789" cy="373214"/>
          </a:xfrm>
          <a:custGeom>
            <a:avLst/>
            <a:gdLst/>
            <a:ahLst/>
            <a:cxnLst/>
            <a:rect l="l" t="t" r="r" b="b"/>
            <a:pathLst>
              <a:path w="407789" h="373214">
                <a:moveTo>
                  <a:pt x="85522" y="54397"/>
                </a:moveTo>
                <a:cubicBezTo>
                  <a:pt x="76796" y="54397"/>
                  <a:pt x="69378" y="57500"/>
                  <a:pt x="63269" y="63705"/>
                </a:cubicBezTo>
                <a:cubicBezTo>
                  <a:pt x="57160" y="69911"/>
                  <a:pt x="54106" y="77377"/>
                  <a:pt x="54106" y="86104"/>
                </a:cubicBezTo>
                <a:lnTo>
                  <a:pt x="54106" y="285364"/>
                </a:lnTo>
                <a:cubicBezTo>
                  <a:pt x="54106" y="294091"/>
                  <a:pt x="57160" y="301557"/>
                  <a:pt x="63269" y="307763"/>
                </a:cubicBezTo>
                <a:cubicBezTo>
                  <a:pt x="69378" y="313969"/>
                  <a:pt x="76796" y="317072"/>
                  <a:pt x="85522" y="317072"/>
                </a:cubicBezTo>
                <a:cubicBezTo>
                  <a:pt x="94249" y="317072"/>
                  <a:pt x="101715" y="313969"/>
                  <a:pt x="107921" y="307763"/>
                </a:cubicBezTo>
                <a:cubicBezTo>
                  <a:pt x="114127" y="301557"/>
                  <a:pt x="117229" y="294091"/>
                  <a:pt x="117229" y="285364"/>
                </a:cubicBezTo>
                <a:lnTo>
                  <a:pt x="117229" y="86104"/>
                </a:lnTo>
                <a:cubicBezTo>
                  <a:pt x="117229" y="77377"/>
                  <a:pt x="114127" y="69911"/>
                  <a:pt x="107921" y="63705"/>
                </a:cubicBezTo>
                <a:cubicBezTo>
                  <a:pt x="101715" y="57500"/>
                  <a:pt x="94249" y="54397"/>
                  <a:pt x="85522" y="54397"/>
                </a:cubicBezTo>
                <a:close/>
                <a:moveTo>
                  <a:pt x="320813" y="4363"/>
                </a:moveTo>
                <a:cubicBezTo>
                  <a:pt x="344860" y="4363"/>
                  <a:pt x="365368" y="13381"/>
                  <a:pt x="382336" y="31416"/>
                </a:cubicBezTo>
                <a:cubicBezTo>
                  <a:pt x="399305" y="49452"/>
                  <a:pt x="407789" y="70493"/>
                  <a:pt x="407789" y="94540"/>
                </a:cubicBezTo>
                <a:cubicBezTo>
                  <a:pt x="407789" y="119362"/>
                  <a:pt x="402262" y="143313"/>
                  <a:pt x="391208" y="166390"/>
                </a:cubicBezTo>
                <a:cubicBezTo>
                  <a:pt x="385197" y="179189"/>
                  <a:pt x="371137" y="201200"/>
                  <a:pt x="349029" y="232422"/>
                </a:cubicBezTo>
                <a:cubicBezTo>
                  <a:pt x="343017" y="240955"/>
                  <a:pt x="334097" y="254239"/>
                  <a:pt x="322267" y="272274"/>
                </a:cubicBezTo>
                <a:lnTo>
                  <a:pt x="312377" y="287110"/>
                </a:lnTo>
                <a:cubicBezTo>
                  <a:pt x="305977" y="296806"/>
                  <a:pt x="301129" y="304466"/>
                  <a:pt x="297832" y="310090"/>
                </a:cubicBezTo>
                <a:cubicBezTo>
                  <a:pt x="296281" y="312966"/>
                  <a:pt x="295505" y="314711"/>
                  <a:pt x="295505" y="315326"/>
                </a:cubicBezTo>
                <a:lnTo>
                  <a:pt x="403426" y="315326"/>
                </a:lnTo>
                <a:lnTo>
                  <a:pt x="403426" y="369141"/>
                </a:lnTo>
                <a:lnTo>
                  <a:pt x="228600" y="369141"/>
                </a:lnTo>
                <a:lnTo>
                  <a:pt x="228600" y="318712"/>
                </a:lnTo>
                <a:cubicBezTo>
                  <a:pt x="228600" y="317546"/>
                  <a:pt x="232600" y="310842"/>
                  <a:pt x="240599" y="298600"/>
                </a:cubicBezTo>
                <a:cubicBezTo>
                  <a:pt x="244299" y="292988"/>
                  <a:pt x="248487" y="286795"/>
                  <a:pt x="253162" y="280019"/>
                </a:cubicBezTo>
                <a:lnTo>
                  <a:pt x="267475" y="259407"/>
                </a:lnTo>
                <a:cubicBezTo>
                  <a:pt x="275823" y="247968"/>
                  <a:pt x="288928" y="229648"/>
                  <a:pt x="306791" y="204447"/>
                </a:cubicBezTo>
                <a:cubicBezTo>
                  <a:pt x="323684" y="180797"/>
                  <a:pt x="336304" y="159375"/>
                  <a:pt x="344652" y="140182"/>
                </a:cubicBezTo>
                <a:cubicBezTo>
                  <a:pt x="351449" y="124480"/>
                  <a:pt x="354847" y="109843"/>
                  <a:pt x="354847" y="96271"/>
                </a:cubicBezTo>
                <a:cubicBezTo>
                  <a:pt x="354847" y="85221"/>
                  <a:pt x="351744" y="75818"/>
                  <a:pt x="345538" y="68064"/>
                </a:cubicBezTo>
                <a:cubicBezTo>
                  <a:pt x="338751" y="59922"/>
                  <a:pt x="330024" y="55851"/>
                  <a:pt x="319358" y="55851"/>
                </a:cubicBezTo>
                <a:cubicBezTo>
                  <a:pt x="304038" y="55851"/>
                  <a:pt x="293178" y="64675"/>
                  <a:pt x="286778" y="82322"/>
                </a:cubicBezTo>
                <a:cubicBezTo>
                  <a:pt x="284645" y="88140"/>
                  <a:pt x="283579" y="95122"/>
                  <a:pt x="283579" y="103266"/>
                </a:cubicBezTo>
                <a:lnTo>
                  <a:pt x="283579" y="117229"/>
                </a:lnTo>
                <a:lnTo>
                  <a:pt x="229473" y="117229"/>
                </a:lnTo>
                <a:lnTo>
                  <a:pt x="229473" y="107630"/>
                </a:lnTo>
                <a:cubicBezTo>
                  <a:pt x="229473" y="73111"/>
                  <a:pt x="238781" y="46737"/>
                  <a:pt x="257398" y="28507"/>
                </a:cubicBezTo>
                <a:cubicBezTo>
                  <a:pt x="273494" y="12411"/>
                  <a:pt x="294632" y="4363"/>
                  <a:pt x="320813" y="4363"/>
                </a:cubicBezTo>
                <a:close/>
                <a:moveTo>
                  <a:pt x="87268" y="0"/>
                </a:moveTo>
                <a:cubicBezTo>
                  <a:pt x="111508" y="0"/>
                  <a:pt x="132065" y="8533"/>
                  <a:pt x="148937" y="25599"/>
                </a:cubicBezTo>
                <a:cubicBezTo>
                  <a:pt x="165808" y="42664"/>
                  <a:pt x="174244" y="63220"/>
                  <a:pt x="174244" y="87267"/>
                </a:cubicBezTo>
                <a:lnTo>
                  <a:pt x="174244" y="286237"/>
                </a:lnTo>
                <a:cubicBezTo>
                  <a:pt x="174244" y="310478"/>
                  <a:pt x="165711" y="331034"/>
                  <a:pt x="148646" y="347906"/>
                </a:cubicBezTo>
                <a:cubicBezTo>
                  <a:pt x="131580" y="364778"/>
                  <a:pt x="111121" y="373214"/>
                  <a:pt x="87268" y="373214"/>
                </a:cubicBezTo>
                <a:cubicBezTo>
                  <a:pt x="63027" y="373214"/>
                  <a:pt x="42422" y="364729"/>
                  <a:pt x="25453" y="347761"/>
                </a:cubicBezTo>
                <a:cubicBezTo>
                  <a:pt x="8484" y="330792"/>
                  <a:pt x="0" y="310284"/>
                  <a:pt x="0" y="286237"/>
                </a:cubicBezTo>
                <a:lnTo>
                  <a:pt x="0" y="87267"/>
                </a:lnTo>
                <a:cubicBezTo>
                  <a:pt x="0" y="63027"/>
                  <a:pt x="8533" y="42422"/>
                  <a:pt x="25599" y="25453"/>
                </a:cubicBezTo>
                <a:cubicBezTo>
                  <a:pt x="42664" y="8484"/>
                  <a:pt x="63221" y="0"/>
                  <a:pt x="872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endParaRPr lang="zh-CN" altLang="en-US" sz="3200" spc="80" dirty="0">
              <a:solidFill>
                <a:schemeClr val="bg1"/>
              </a:solidFill>
              <a:latin typeface="Bebas" panose="02010600030101010101" pitchFamily="2" charset="-122"/>
            </a:endParaRPr>
          </a:p>
        </p:txBody>
      </p:sp>
      <p:sp>
        <p:nvSpPr>
          <p:cNvPr id="46" name="文本框-31_矢量"/>
          <p:cNvSpPr txBox="1"/>
          <p:nvPr/>
        </p:nvSpPr>
        <p:spPr>
          <a:xfrm>
            <a:off x="10458309" y="1388678"/>
            <a:ext cx="397391" cy="373214"/>
          </a:xfrm>
          <a:custGeom>
            <a:avLst/>
            <a:gdLst/>
            <a:ahLst/>
            <a:cxnLst/>
            <a:rect l="l" t="t" r="r" b="b"/>
            <a:pathLst>
              <a:path w="397391" h="373214">
                <a:moveTo>
                  <a:pt x="85522" y="54397"/>
                </a:moveTo>
                <a:cubicBezTo>
                  <a:pt x="76795" y="54397"/>
                  <a:pt x="69378" y="57500"/>
                  <a:pt x="63269" y="63705"/>
                </a:cubicBezTo>
                <a:cubicBezTo>
                  <a:pt x="57160" y="69911"/>
                  <a:pt x="54106" y="77377"/>
                  <a:pt x="54106" y="86104"/>
                </a:cubicBezTo>
                <a:lnTo>
                  <a:pt x="54106" y="285364"/>
                </a:lnTo>
                <a:cubicBezTo>
                  <a:pt x="54106" y="294091"/>
                  <a:pt x="57160" y="301557"/>
                  <a:pt x="63269" y="307763"/>
                </a:cubicBezTo>
                <a:cubicBezTo>
                  <a:pt x="69378" y="313969"/>
                  <a:pt x="76795" y="317072"/>
                  <a:pt x="85522" y="317072"/>
                </a:cubicBezTo>
                <a:cubicBezTo>
                  <a:pt x="94249" y="317072"/>
                  <a:pt x="101715" y="313969"/>
                  <a:pt x="107921" y="307763"/>
                </a:cubicBezTo>
                <a:cubicBezTo>
                  <a:pt x="114126" y="301557"/>
                  <a:pt x="117229" y="294091"/>
                  <a:pt x="117229" y="285364"/>
                </a:cubicBezTo>
                <a:lnTo>
                  <a:pt x="117229" y="86104"/>
                </a:lnTo>
                <a:cubicBezTo>
                  <a:pt x="117229" y="77377"/>
                  <a:pt x="114126" y="69911"/>
                  <a:pt x="107921" y="63705"/>
                </a:cubicBezTo>
                <a:cubicBezTo>
                  <a:pt x="101715" y="57500"/>
                  <a:pt x="94249" y="54397"/>
                  <a:pt x="85522" y="54397"/>
                </a:cubicBezTo>
                <a:close/>
                <a:moveTo>
                  <a:pt x="310415" y="0"/>
                </a:moveTo>
                <a:cubicBezTo>
                  <a:pt x="336207" y="0"/>
                  <a:pt x="356860" y="8727"/>
                  <a:pt x="372375" y="26180"/>
                </a:cubicBezTo>
                <a:cubicBezTo>
                  <a:pt x="386338" y="41888"/>
                  <a:pt x="393319" y="61475"/>
                  <a:pt x="393319" y="84940"/>
                </a:cubicBezTo>
                <a:lnTo>
                  <a:pt x="393319" y="100358"/>
                </a:lnTo>
                <a:cubicBezTo>
                  <a:pt x="393319" y="123047"/>
                  <a:pt x="386531" y="142634"/>
                  <a:pt x="372956" y="159118"/>
                </a:cubicBezTo>
                <a:cubicBezTo>
                  <a:pt x="367139" y="166099"/>
                  <a:pt x="360351" y="172014"/>
                  <a:pt x="352594" y="176862"/>
                </a:cubicBezTo>
                <a:cubicBezTo>
                  <a:pt x="368884" y="185977"/>
                  <a:pt x="381489" y="199842"/>
                  <a:pt x="390410" y="218459"/>
                </a:cubicBezTo>
                <a:cubicBezTo>
                  <a:pt x="395064" y="227962"/>
                  <a:pt x="397391" y="239501"/>
                  <a:pt x="397391" y="253076"/>
                </a:cubicBezTo>
                <a:lnTo>
                  <a:pt x="397391" y="281874"/>
                </a:lnTo>
                <a:cubicBezTo>
                  <a:pt x="397391" y="308830"/>
                  <a:pt x="388180" y="330937"/>
                  <a:pt x="369757" y="348197"/>
                </a:cubicBezTo>
                <a:cubicBezTo>
                  <a:pt x="352109" y="364875"/>
                  <a:pt x="330874" y="373214"/>
                  <a:pt x="306052" y="373214"/>
                </a:cubicBezTo>
                <a:cubicBezTo>
                  <a:pt x="281810" y="373214"/>
                  <a:pt x="261254" y="364681"/>
                  <a:pt x="244382" y="347615"/>
                </a:cubicBezTo>
                <a:cubicBezTo>
                  <a:pt x="227511" y="330550"/>
                  <a:pt x="219075" y="310090"/>
                  <a:pt x="219075" y="286237"/>
                </a:cubicBezTo>
                <a:lnTo>
                  <a:pt x="219075" y="277220"/>
                </a:lnTo>
                <a:lnTo>
                  <a:pt x="271435" y="273147"/>
                </a:lnTo>
                <a:lnTo>
                  <a:pt x="272599" y="285946"/>
                </a:lnTo>
                <a:cubicBezTo>
                  <a:pt x="273375" y="295061"/>
                  <a:pt x="276623" y="302527"/>
                  <a:pt x="282344" y="308345"/>
                </a:cubicBezTo>
                <a:cubicBezTo>
                  <a:pt x="288065" y="314163"/>
                  <a:pt x="295482" y="317072"/>
                  <a:pt x="304597" y="317072"/>
                </a:cubicBezTo>
                <a:cubicBezTo>
                  <a:pt x="329808" y="317072"/>
                  <a:pt x="342413" y="305351"/>
                  <a:pt x="342413" y="281910"/>
                </a:cubicBezTo>
                <a:lnTo>
                  <a:pt x="342413" y="260411"/>
                </a:lnTo>
                <a:cubicBezTo>
                  <a:pt x="342413" y="223023"/>
                  <a:pt x="322826" y="204329"/>
                  <a:pt x="283653" y="204329"/>
                </a:cubicBezTo>
                <a:lnTo>
                  <a:pt x="283653" y="157254"/>
                </a:lnTo>
                <a:cubicBezTo>
                  <a:pt x="304791" y="157254"/>
                  <a:pt x="320402" y="151347"/>
                  <a:pt x="330486" y="139532"/>
                </a:cubicBezTo>
                <a:cubicBezTo>
                  <a:pt x="339795" y="128876"/>
                  <a:pt x="344449" y="113958"/>
                  <a:pt x="344449" y="94781"/>
                </a:cubicBezTo>
                <a:lnTo>
                  <a:pt x="344449" y="86354"/>
                </a:lnTo>
                <a:cubicBezTo>
                  <a:pt x="344449" y="62528"/>
                  <a:pt x="333977" y="50615"/>
                  <a:pt x="313033" y="50615"/>
                </a:cubicBezTo>
                <a:cubicBezTo>
                  <a:pt x="301397" y="50615"/>
                  <a:pt x="292864" y="55050"/>
                  <a:pt x="287434" y="63919"/>
                </a:cubicBezTo>
                <a:cubicBezTo>
                  <a:pt x="283362" y="70667"/>
                  <a:pt x="281326" y="79438"/>
                  <a:pt x="281326" y="90231"/>
                </a:cubicBezTo>
                <a:lnTo>
                  <a:pt x="281326" y="99776"/>
                </a:lnTo>
                <a:lnTo>
                  <a:pt x="227511" y="99776"/>
                </a:lnTo>
                <a:lnTo>
                  <a:pt x="227511" y="91340"/>
                </a:lnTo>
                <a:cubicBezTo>
                  <a:pt x="227511" y="65354"/>
                  <a:pt x="234104" y="44216"/>
                  <a:pt x="247291" y="27926"/>
                </a:cubicBezTo>
                <a:cubicBezTo>
                  <a:pt x="262224" y="9309"/>
                  <a:pt x="283265" y="0"/>
                  <a:pt x="310415" y="0"/>
                </a:cubicBezTo>
                <a:close/>
                <a:moveTo>
                  <a:pt x="87267" y="0"/>
                </a:moveTo>
                <a:cubicBezTo>
                  <a:pt x="111508" y="0"/>
                  <a:pt x="132065" y="8533"/>
                  <a:pt x="148936" y="25599"/>
                </a:cubicBezTo>
                <a:cubicBezTo>
                  <a:pt x="165808" y="42664"/>
                  <a:pt x="174244" y="63220"/>
                  <a:pt x="174244" y="87267"/>
                </a:cubicBezTo>
                <a:lnTo>
                  <a:pt x="174244" y="286237"/>
                </a:lnTo>
                <a:cubicBezTo>
                  <a:pt x="174244" y="310478"/>
                  <a:pt x="165711" y="331034"/>
                  <a:pt x="148645" y="347906"/>
                </a:cubicBezTo>
                <a:cubicBezTo>
                  <a:pt x="131580" y="364778"/>
                  <a:pt x="111120" y="373214"/>
                  <a:pt x="87267" y="373214"/>
                </a:cubicBezTo>
                <a:cubicBezTo>
                  <a:pt x="63026" y="373214"/>
                  <a:pt x="42422" y="364729"/>
                  <a:pt x="25453" y="347761"/>
                </a:cubicBezTo>
                <a:cubicBezTo>
                  <a:pt x="8484" y="330792"/>
                  <a:pt x="0" y="310284"/>
                  <a:pt x="0" y="286237"/>
                </a:cubicBezTo>
                <a:lnTo>
                  <a:pt x="0" y="87267"/>
                </a:lnTo>
                <a:cubicBezTo>
                  <a:pt x="0" y="63027"/>
                  <a:pt x="8533" y="42422"/>
                  <a:pt x="25598" y="25453"/>
                </a:cubicBezTo>
                <a:cubicBezTo>
                  <a:pt x="42664" y="8484"/>
                  <a:pt x="63220" y="0"/>
                  <a:pt x="872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endParaRPr lang="zh-CN" altLang="en-US" sz="3200" spc="80" dirty="0">
              <a:solidFill>
                <a:schemeClr val="bg1"/>
              </a:solidFill>
              <a:latin typeface="Bebas" panose="02010600030101010101" pitchFamily="2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 descr="7b0a2020202022776f7264617274223a20227b5c2269645c223a32353030313432322c5c227469645c223a31333533367d220a7d0a"/>
          <p:cNvSpPr txBox="1"/>
          <p:nvPr/>
        </p:nvSpPr>
        <p:spPr>
          <a:xfrm>
            <a:off x="1021080" y="245745"/>
            <a:ext cx="290068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sz="2800" b="1" spc="80" dirty="0">
                <a:ln w="13716">
                  <a:solidFill>
                    <a:srgbClr val="00FFFF"/>
                  </a:solidFill>
                </a:ln>
                <a:blipFill>
                  <a:blip r:embed="rId1">
                    <a:alphaModFix amt="59000"/>
                  </a:blip>
                  <a:stretch>
                    <a:fillRect/>
                  </a:stretch>
                </a:blipFill>
                <a:effectLst>
                  <a:glow rad="36576">
                    <a:srgbClr val="0050FF">
                      <a:alpha val="24000"/>
                    </a:srgbClr>
                  </a:glow>
                </a:effectLst>
                <a:latin typeface="汉仪菱心体简" charset="0"/>
                <a:ea typeface="汉仪菱心体简" charset="0"/>
              </a:rPr>
              <a:t>统一管理平台</a:t>
            </a:r>
            <a:endParaRPr lang="zh-CN" altLang="en-US" sz="2800" b="1" spc="80" dirty="0">
              <a:ln w="13716">
                <a:solidFill>
                  <a:srgbClr val="00FFFF"/>
                </a:solidFill>
              </a:ln>
              <a:blipFill>
                <a:blip r:embed="rId1">
                  <a:alphaModFix amt="59000"/>
                </a:blip>
                <a:stretch>
                  <a:fillRect/>
                </a:stretch>
              </a:blipFill>
              <a:effectLst>
                <a:glow rad="36576">
                  <a:srgbClr val="0050FF">
                    <a:alpha val="24000"/>
                  </a:srgbClr>
                </a:glow>
              </a:effectLst>
              <a:latin typeface="汉仪菱心体简" charset="0"/>
              <a:ea typeface="汉仪菱心体简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06755" y="4902200"/>
            <a:ext cx="11438255" cy="203009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400">
                <a:solidFill>
                  <a:srgbClr val="0BD0D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</a:rPr>
              <a:t>ManageOne解决方案包括运维中心OC、云服务中心SC、云系统运维CloudScope lite。</a:t>
            </a:r>
            <a:endParaRPr lang="zh-CN" altLang="en-US" sz="1400">
              <a:solidFill>
                <a:srgbClr val="0BD0D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清茶体 (非商业使用)" panose="02010600010101010101" charset="-122"/>
              <a:ea typeface="清茶体 (非商业使用)" panose="02010600010101010101" charset="-122"/>
              <a:cs typeface="清茶体 (非商业使用)" panose="02010600010101010101" charset="-122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zh-CN" altLang="en-US" sz="1400">
                <a:solidFill>
                  <a:srgbClr val="0BD0D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</a:rPr>
              <a:t>运维中心OC：云运维管理包含集中告警、统一监控、运维可视化、操作运维中心、日志中心等功能模块，支撑日常运维、系统变更、运营分析等运维业务场景，实现多个数据中心与混合云的集中运维管理。</a:t>
            </a:r>
            <a:endParaRPr lang="zh-CN" altLang="en-US" sz="1400">
              <a:solidFill>
                <a:srgbClr val="0BD0D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清茶体 (非商业使用)" panose="02010600010101010101" charset="-122"/>
              <a:ea typeface="清茶体 (非商业使用)" panose="02010600010101010101" charset="-122"/>
              <a:cs typeface="清茶体 (非商业使用)" panose="02010600010101010101" charset="-122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zh-CN" altLang="en-US" sz="1400">
                <a:solidFill>
                  <a:srgbClr val="0BD0D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</a:rPr>
              <a:t>云服务中心SC：云服务中心包括产品目录管理，订单管理，用户/角色管理，配额管理，计量计价管理，流程审批等功能模块。支撑运营管理员的管理操作，以及普通租户的资源的自助申请和管理，实现多个数据中心，多类型资源池，多类型云服务的集中运营管理。</a:t>
            </a:r>
            <a:endParaRPr lang="zh-CN" altLang="en-US" sz="1400">
              <a:solidFill>
                <a:srgbClr val="0BD0D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清茶体 (非商业使用)" panose="02010600010101010101" charset="-122"/>
              <a:ea typeface="清茶体 (非商业使用)" panose="02010600010101010101" charset="-122"/>
              <a:cs typeface="清茶体 (非商业使用)" panose="02010600010101010101" charset="-122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zh-CN" altLang="en-US" sz="1400">
                <a:solidFill>
                  <a:srgbClr val="0BD0D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</a:rPr>
              <a:t>云系统运维CloudScope lite：云系统运维包括BaseLien，CAC自动变更，SDK、CDK，统一配置DCM等功能模块。支撑EI服务，数据库服务，应用平台服务，安全等服务的安装部署和升级操作。</a:t>
            </a:r>
            <a:endParaRPr lang="zh-CN" altLang="en-US" sz="1400">
              <a:solidFill>
                <a:srgbClr val="0BD0D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清茶体 (非商业使用)" panose="02010600010101010101" charset="-122"/>
              <a:ea typeface="清茶体 (非商业使用)" panose="02010600010101010101" charset="-122"/>
              <a:cs typeface="清茶体 (非商业使用)" panose="02010600010101010101" charset="-122"/>
            </a:endParaRPr>
          </a:p>
          <a:p>
            <a:pPr algn="l"/>
            <a:r>
              <a:rPr lang="zh-CN" altLang="en-US" sz="1400">
                <a:solidFill>
                  <a:srgbClr val="0BD0D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</a:rPr>
              <a:t>ManageOne南向接入不同类型的资源池、云服务、设备管理系统，提供统一服务发放和服务保障功能；北向提供开放API，可以供第三方运营/运维/应用系统进行调用。</a:t>
            </a:r>
            <a:endParaRPr lang="zh-CN" altLang="en-US" sz="1400">
              <a:solidFill>
                <a:srgbClr val="0BD0D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清茶体 (非商业使用)" panose="02010600010101010101" charset="-122"/>
              <a:ea typeface="清茶体 (非商业使用)" panose="02010600010101010101" charset="-122"/>
              <a:cs typeface="清茶体 (非商业使用)" panose="02010600010101010101" charset="-122"/>
            </a:endParaRPr>
          </a:p>
        </p:txBody>
      </p:sp>
      <p:pic>
        <p:nvPicPr>
          <p:cNvPr id="2" name="图片 -21474825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90" y="1077595"/>
            <a:ext cx="7497445" cy="375793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lin ang="5400000" scaled="0"/>
          </a:gradFill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7992110" y="1077595"/>
            <a:ext cx="2229485" cy="252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/>
            <a:r>
              <a:rPr lang="en-US" sz="1050" b="0">
                <a:solidFill>
                  <a:schemeClr val="bg1"/>
                </a:solidFill>
                <a:latin typeface="Times New Roman" panose="02020603050405020304" pitchFamily="18" charset="0"/>
              </a:rPr>
              <a:t>ManageOne</a:t>
            </a:r>
            <a:r>
              <a:rPr lang="zh-CN" sz="1050" b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周边对接系统说明：</a:t>
            </a:r>
            <a:endParaRPr lang="zh-CN" altLang="en-US" sz="1050" b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3"/>
            </p:custDataLst>
          </p:nvPr>
        </p:nvGraphicFramePr>
        <p:xfrm>
          <a:off x="8354695" y="1330325"/>
          <a:ext cx="3790315" cy="33954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3610"/>
                <a:gridCol w="2846705"/>
              </a:tblGrid>
              <a:tr h="304165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2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分类</a:t>
                      </a:r>
                      <a:endParaRPr lang="en-US" altLang="en-US" sz="12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buNone/>
                      </a:pPr>
                      <a:r>
                        <a:rPr lang="en-US" sz="1200" b="1">
                          <a:latin typeface="黑体" panose="02010609060101010101" charset="-122"/>
                          <a:ea typeface="黑体" panose="02010609060101010101" charset="-122"/>
                          <a:cs typeface="黑体" panose="02010609060101010101" charset="-122"/>
                        </a:rPr>
                        <a:t>说明</a:t>
                      </a:r>
                      <a:endParaRPr lang="en-US" altLang="en-US" sz="1200" b="1"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indent="0" algn="ctr">
                        <a:lnSpc>
                          <a:spcPct val="160000"/>
                        </a:lnSpc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上级网管系统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ManageOne提供向上的接口，能够实现与上级网管系统的无缝集成，并支持接入运营系统或第三方应用等，提供用户需要的数据信息。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第三方应用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indent="0" algn="ctr">
                        <a:lnSpc>
                          <a:spcPct val="300000"/>
                        </a:lnSpc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云服务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提供计算/存储/网络/大数据/PAAS/EI等多种云服务的申请发放能力，上报给ManageOne云服务实例的告警性能和资源信息。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</a:tr>
              <a:tr h="683895">
                <a:tc>
                  <a:txBody>
                    <a:bodyPr/>
                    <a:lstStyle/>
                    <a:p>
                      <a:pPr indent="0" algn="ctr">
                        <a:lnSpc>
                          <a:spcPct val="200000"/>
                        </a:lnSpc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FusionSphere OpenStack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统一提供完整的计算资源、存储资源和网络资源等管理服务，收集虚拟资源池的告警、性能、资源等监控数据，并汇聚上报到运维中心。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indent="0" algn="ctr">
                        <a:lnSpc>
                          <a:spcPct val="300000"/>
                        </a:lnSpc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eSight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提供对云服务所依赖的基础设施的全方位监控，收集基础设施的告警、性能等监控数据，并汇聚上报到运维中心。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</a:tr>
              <a:tr h="417830">
                <a:tc>
                  <a:txBody>
                    <a:bodyPr/>
                    <a:lstStyle/>
                    <a:p>
                      <a:pPr indent="0" algn="ctr">
                        <a:lnSpc>
                          <a:spcPct val="220000"/>
                        </a:lnSpc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基础设施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0">
                        <a:lnSpc>
                          <a:spcPct val="150000"/>
                        </a:lnSpc>
                        <a:buNone/>
                      </a:pPr>
                      <a:r>
                        <a:rPr lang="en-US" sz="10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包括计算（如服务器）、存储（如存储阵列）、网络（如交换机）。</a:t>
                      </a:r>
                      <a:endParaRPr lang="en-US" altLang="en-US" sz="10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9693275" y="5859780"/>
            <a:ext cx="2225675" cy="3486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</p:spPr>
        <p:txBody>
          <a:bodyPr rtlCol="0" anchor="b" anchorCtr="1"/>
          <a:lstStyle/>
          <a:p>
            <a:pPr algn="ctr"/>
            <a:endParaRPr lang="zh-CN" altLang="en-US" sz="20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文本框 5" descr="7b0a2020202022776f7264617274223a20227b5c2269645c223a32353030313432322c5c227469645c223a31333533367d220a7d0a"/>
          <p:cNvSpPr txBox="1"/>
          <p:nvPr/>
        </p:nvSpPr>
        <p:spPr>
          <a:xfrm>
            <a:off x="1021080" y="245745"/>
            <a:ext cx="240347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sz="2800" b="1" spc="80" dirty="0">
                <a:ln w="13716">
                  <a:solidFill>
                    <a:srgbClr val="00FFFF"/>
                  </a:solidFill>
                </a:ln>
                <a:blipFill>
                  <a:blip r:embed="rId1">
                    <a:alphaModFix amt="59000"/>
                  </a:blip>
                  <a:stretch>
                    <a:fillRect/>
                  </a:stretch>
                </a:blipFill>
                <a:effectLst>
                  <a:glow rad="36576">
                    <a:srgbClr val="0050FF">
                      <a:alpha val="24000"/>
                    </a:srgbClr>
                  </a:glow>
                </a:effectLst>
                <a:latin typeface="汉仪菱心体简" charset="0"/>
                <a:ea typeface="汉仪菱心体简" charset="0"/>
              </a:rPr>
              <a:t>网信安全体系</a:t>
            </a:r>
            <a:endParaRPr lang="zh-CN" altLang="en-US" sz="2800" b="1" spc="80" dirty="0">
              <a:ln w="13716">
                <a:solidFill>
                  <a:srgbClr val="00FFFF"/>
                </a:solidFill>
              </a:ln>
              <a:blipFill>
                <a:blip r:embed="rId1">
                  <a:alphaModFix amt="59000"/>
                </a:blip>
                <a:stretch>
                  <a:fillRect/>
                </a:stretch>
              </a:blipFill>
              <a:effectLst>
                <a:glow rad="36576">
                  <a:srgbClr val="0050FF">
                    <a:alpha val="24000"/>
                  </a:srgbClr>
                </a:glow>
              </a:effectLst>
              <a:latin typeface="汉仪菱心体简" charset="0"/>
              <a:ea typeface="汉仪菱心体简" charset="0"/>
            </a:endParaRPr>
          </a:p>
        </p:txBody>
      </p:sp>
      <p:sp>
        <p:nvSpPr>
          <p:cNvPr id="525" name="矩形 524"/>
          <p:cNvSpPr/>
          <p:nvPr/>
        </p:nvSpPr>
        <p:spPr>
          <a:xfrm>
            <a:off x="9672955" y="3814445"/>
            <a:ext cx="2247900" cy="3486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</p:spPr>
        <p:txBody>
          <a:bodyPr rtlCol="0" anchor="b" anchorCtr="1"/>
          <a:lstStyle/>
          <a:p>
            <a:pPr algn="ctr"/>
            <a:endParaRPr lang="zh-CN" altLang="en-US" sz="20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26" name="五边形 525"/>
          <p:cNvSpPr/>
          <p:nvPr/>
        </p:nvSpPr>
        <p:spPr>
          <a:xfrm flipH="1">
            <a:off x="9782175" y="3858895"/>
            <a:ext cx="1570355" cy="264795"/>
          </a:xfrm>
          <a:prstGeom prst="homePlate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计算环境安全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27" name="泪滴形 526"/>
          <p:cNvSpPr/>
          <p:nvPr/>
        </p:nvSpPr>
        <p:spPr>
          <a:xfrm rot="5400000">
            <a:off x="9335770" y="3635375"/>
            <a:ext cx="480695" cy="580390"/>
          </a:xfrm>
          <a:prstGeom prst="teardrop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chemeClr val="bg1"/>
            </a:solidFill>
            <a:prstDash val="solid"/>
          </a:ln>
        </p:spPr>
        <p:txBody>
          <a:bodyPr rtlCol="0" anchor="b" anchorCtr="1"/>
          <a:lstStyle/>
          <a:p>
            <a:pPr algn="ctr"/>
            <a:endParaRPr lang="zh-CN" altLang="en-US" sz="20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28" name="椭圆 527"/>
          <p:cNvSpPr/>
          <p:nvPr/>
        </p:nvSpPr>
        <p:spPr>
          <a:xfrm>
            <a:off x="9378950" y="3749040"/>
            <a:ext cx="421640" cy="348615"/>
          </a:xfrm>
          <a:prstGeom prst="ellipse">
            <a:avLst/>
          </a:prstGeom>
          <a:solidFill>
            <a:schemeClr val="bg2">
              <a:lumMod val="50000"/>
            </a:schemeClr>
          </a:solidFill>
          <a:ln w="12700" cap="flat" cmpd="sng" algn="ctr">
            <a:noFill/>
            <a:prstDash val="solid"/>
          </a:ln>
        </p:spPr>
        <p:txBody>
          <a:bodyPr rtlCol="0" anchor="b" anchorCtr="1"/>
          <a:lstStyle/>
          <a:p>
            <a:pPr algn="ctr"/>
            <a:endParaRPr lang="zh-CN" altLang="en-US" sz="20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29" name="五边形 528"/>
          <p:cNvSpPr/>
          <p:nvPr/>
        </p:nvSpPr>
        <p:spPr>
          <a:xfrm flipH="1">
            <a:off x="9432290" y="3797935"/>
            <a:ext cx="330835" cy="251460"/>
          </a:xfrm>
          <a:prstGeom prst="homePlate">
            <a:avLst>
              <a:gd name="adj" fmla="val 0"/>
            </a:avLst>
          </a:prstGeom>
          <a:noFill/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en-US" altLang="zh-CN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endParaRPr lang="en-US" altLang="zh-CN" sz="1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30" name="文本框 462"/>
          <p:cNvSpPr txBox="1"/>
          <p:nvPr/>
        </p:nvSpPr>
        <p:spPr>
          <a:xfrm>
            <a:off x="9794240" y="4164330"/>
            <a:ext cx="2126615" cy="4603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8000" rIns="48000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数据库审计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堡垒机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31" name="矩形 530"/>
          <p:cNvSpPr/>
          <p:nvPr/>
        </p:nvSpPr>
        <p:spPr>
          <a:xfrm>
            <a:off x="9668510" y="1599565"/>
            <a:ext cx="2226310" cy="3486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</p:spPr>
        <p:txBody>
          <a:bodyPr rtlCol="0" anchor="b" anchorCtr="1"/>
          <a:lstStyle/>
          <a:p>
            <a:pPr algn="ctr"/>
            <a:endParaRPr lang="zh-CN" altLang="en-US" sz="20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32" name="泪滴形 531"/>
          <p:cNvSpPr/>
          <p:nvPr/>
        </p:nvSpPr>
        <p:spPr>
          <a:xfrm rot="5400000">
            <a:off x="9330690" y="1410970"/>
            <a:ext cx="480695" cy="580390"/>
          </a:xfrm>
          <a:prstGeom prst="teardrop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chemeClr val="bg1"/>
            </a:solidFill>
            <a:prstDash val="solid"/>
          </a:ln>
        </p:spPr>
        <p:txBody>
          <a:bodyPr rtlCol="0" anchor="b" anchorCtr="1"/>
          <a:lstStyle/>
          <a:p>
            <a:pPr algn="ctr"/>
            <a:endParaRPr lang="zh-CN" altLang="en-US" sz="20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34" name="五边形 533"/>
          <p:cNvSpPr/>
          <p:nvPr/>
        </p:nvSpPr>
        <p:spPr>
          <a:xfrm flipH="1">
            <a:off x="9427210" y="1582420"/>
            <a:ext cx="248920" cy="251460"/>
          </a:xfrm>
          <a:prstGeom prst="homePlate">
            <a:avLst>
              <a:gd name="adj" fmla="val 0"/>
            </a:avLst>
          </a:prstGeom>
          <a:noFill/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en-US" altLang="zh-CN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endParaRPr lang="en-US" altLang="zh-CN" sz="1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35" name="五边形 534"/>
          <p:cNvSpPr/>
          <p:nvPr/>
        </p:nvSpPr>
        <p:spPr>
          <a:xfrm flipH="1">
            <a:off x="9732010" y="1579880"/>
            <a:ext cx="1680210" cy="367665"/>
          </a:xfrm>
          <a:prstGeom prst="homePlate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通信网络安全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36" name="文本框 464"/>
          <p:cNvSpPr txBox="1"/>
          <p:nvPr/>
        </p:nvSpPr>
        <p:spPr>
          <a:xfrm>
            <a:off x="9758680" y="1931670"/>
            <a:ext cx="1733550" cy="29654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8000" rIns="48000" rtlCol="0">
            <a:spAutoFit/>
          </a:bodyPr>
          <a:lstStyle/>
          <a:p>
            <a:pPr marL="228600" indent="-22860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云防火墙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37" name="矩形 536"/>
          <p:cNvSpPr/>
          <p:nvPr/>
        </p:nvSpPr>
        <p:spPr>
          <a:xfrm>
            <a:off x="9671685" y="2677795"/>
            <a:ext cx="2226310" cy="3486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</p:spPr>
        <p:txBody>
          <a:bodyPr rtlCol="0" anchor="b" anchorCtr="1"/>
          <a:lstStyle/>
          <a:p>
            <a:pPr algn="ctr"/>
            <a:endParaRPr lang="zh-CN" altLang="en-US" sz="20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38" name="泪滴形 537"/>
          <p:cNvSpPr/>
          <p:nvPr/>
        </p:nvSpPr>
        <p:spPr>
          <a:xfrm rot="5400000">
            <a:off x="9330690" y="2501900"/>
            <a:ext cx="480695" cy="580390"/>
          </a:xfrm>
          <a:prstGeom prst="teardrop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chemeClr val="bg1"/>
            </a:solidFill>
            <a:prstDash val="solid"/>
          </a:ln>
        </p:spPr>
        <p:txBody>
          <a:bodyPr rtlCol="0" anchor="b" anchorCtr="1"/>
          <a:lstStyle/>
          <a:p>
            <a:pPr algn="ctr"/>
            <a:endParaRPr lang="zh-CN" altLang="en-US" sz="20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39" name="椭圆 538"/>
          <p:cNvSpPr/>
          <p:nvPr/>
        </p:nvSpPr>
        <p:spPr>
          <a:xfrm>
            <a:off x="9365615" y="2626360"/>
            <a:ext cx="421640" cy="348615"/>
          </a:xfrm>
          <a:prstGeom prst="ellipse">
            <a:avLst/>
          </a:prstGeom>
          <a:solidFill>
            <a:schemeClr val="bg2">
              <a:lumMod val="50000"/>
            </a:schemeClr>
          </a:solidFill>
          <a:ln w="12700" cap="flat" cmpd="sng" algn="ctr">
            <a:noFill/>
            <a:prstDash val="solid"/>
          </a:ln>
        </p:spPr>
        <p:txBody>
          <a:bodyPr rtlCol="0" anchor="b" anchorCtr="1"/>
          <a:lstStyle/>
          <a:p>
            <a:pPr algn="ctr"/>
            <a:endParaRPr lang="zh-CN" altLang="en-US" sz="20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40" name="五边形 539"/>
          <p:cNvSpPr/>
          <p:nvPr/>
        </p:nvSpPr>
        <p:spPr>
          <a:xfrm flipH="1">
            <a:off x="9430385" y="2661920"/>
            <a:ext cx="330835" cy="251460"/>
          </a:xfrm>
          <a:prstGeom prst="homePlate">
            <a:avLst>
              <a:gd name="adj" fmla="val 0"/>
            </a:avLst>
          </a:prstGeom>
          <a:noFill/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en-US" altLang="zh-CN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2</a:t>
            </a:r>
            <a:endParaRPr lang="en-US" altLang="zh-CN" sz="1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41" name="五边形 540"/>
          <p:cNvSpPr/>
          <p:nvPr/>
        </p:nvSpPr>
        <p:spPr>
          <a:xfrm flipH="1">
            <a:off x="9727565" y="2626360"/>
            <a:ext cx="1764030" cy="404495"/>
          </a:xfrm>
          <a:prstGeom prst="homePlate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区域边界安全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42" name="文本框 466"/>
          <p:cNvSpPr txBox="1"/>
          <p:nvPr/>
        </p:nvSpPr>
        <p:spPr>
          <a:xfrm>
            <a:off x="9772015" y="3027045"/>
            <a:ext cx="2134235" cy="7550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8000" rIns="48000" rtlCol="0">
            <a:spAutoFit/>
          </a:bodyPr>
          <a:lstStyle/>
          <a:p>
            <a:pPr marL="0" lvl="1" indent="-2286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Web</a:t>
            </a: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应用防火墙</a:t>
            </a:r>
            <a:endParaRPr lang="en-US" altLang="zh-CN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0" lvl="1" indent="-2286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云安全中心</a:t>
            </a:r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SC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  <a:p>
            <a:pPr marL="0" lvl="1" indent="-2286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下一代防火墙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43" name="矩形 542"/>
          <p:cNvSpPr/>
          <p:nvPr/>
        </p:nvSpPr>
        <p:spPr>
          <a:xfrm>
            <a:off x="9696450" y="4822825"/>
            <a:ext cx="2225675" cy="3486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 cmpd="sng" algn="ctr">
            <a:noFill/>
            <a:prstDash val="solid"/>
          </a:ln>
        </p:spPr>
        <p:txBody>
          <a:bodyPr rtlCol="0" anchor="b" anchorCtr="1"/>
          <a:lstStyle/>
          <a:p>
            <a:pPr algn="ctr"/>
            <a:endParaRPr lang="zh-CN" altLang="en-US" sz="20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44" name="泪滴形 543"/>
          <p:cNvSpPr/>
          <p:nvPr/>
        </p:nvSpPr>
        <p:spPr>
          <a:xfrm rot="5400000">
            <a:off x="9358630" y="4642485"/>
            <a:ext cx="480695" cy="580390"/>
          </a:xfrm>
          <a:prstGeom prst="teardrop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chemeClr val="bg1"/>
            </a:solidFill>
            <a:prstDash val="solid"/>
          </a:ln>
        </p:spPr>
        <p:txBody>
          <a:bodyPr rtlCol="0" anchor="b" anchorCtr="1"/>
          <a:lstStyle/>
          <a:p>
            <a:pPr algn="ctr"/>
            <a:endParaRPr lang="zh-CN" altLang="en-US" sz="20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45" name="椭圆 544"/>
          <p:cNvSpPr/>
          <p:nvPr/>
        </p:nvSpPr>
        <p:spPr>
          <a:xfrm>
            <a:off x="9412605" y="4756785"/>
            <a:ext cx="421640" cy="348615"/>
          </a:xfrm>
          <a:prstGeom prst="ellipse">
            <a:avLst/>
          </a:prstGeom>
          <a:solidFill>
            <a:schemeClr val="bg2">
              <a:lumMod val="50000"/>
            </a:schemeClr>
          </a:solidFill>
          <a:ln w="12700" cap="flat" cmpd="sng" algn="ctr">
            <a:noFill/>
            <a:prstDash val="solid"/>
          </a:ln>
        </p:spPr>
        <p:txBody>
          <a:bodyPr rtlCol="0" anchor="b" anchorCtr="1"/>
          <a:lstStyle/>
          <a:p>
            <a:pPr algn="ctr"/>
            <a:endParaRPr lang="zh-CN" altLang="en-US" sz="20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48" name="文本框 465"/>
          <p:cNvSpPr txBox="1"/>
          <p:nvPr/>
        </p:nvSpPr>
        <p:spPr>
          <a:xfrm>
            <a:off x="9795510" y="5158105"/>
            <a:ext cx="2242820" cy="245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8000" rIns="48000" rtlCol="0">
            <a:spAutoFit/>
          </a:bodyPr>
          <a:lstStyle>
            <a:defPPr>
              <a:defRPr lang="zh-CN"/>
            </a:defPPr>
            <a:lvl1pPr marL="171450" indent="-171450">
              <a:lnSpc>
                <a:spcPts val="1200"/>
              </a:lnSpc>
              <a:buFont typeface="Arial" panose="020B0604020202020204" pitchFamily="34" charset="0"/>
              <a:buChar char="•"/>
              <a:defRPr sz="900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安全管理中心</a:t>
            </a:r>
            <a:endParaRPr lang="zh-CN" altLang="en-US" sz="1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49" name="矩形: 圆角 6"/>
          <p:cNvSpPr/>
          <p:nvPr/>
        </p:nvSpPr>
        <p:spPr>
          <a:xfrm>
            <a:off x="858520" y="1012190"/>
            <a:ext cx="3745230" cy="232410"/>
          </a:xfrm>
          <a:prstGeom prst="roundRect">
            <a:avLst>
              <a:gd name="adj" fmla="val 2570"/>
            </a:avLst>
          </a:prstGeom>
          <a:noFill/>
          <a:ln w="9525" cap="flat" cmpd="sng" algn="ctr">
            <a:noFill/>
            <a:prstDash val="dash"/>
          </a:ln>
        </p:spPr>
        <p:txBody>
          <a:bodyPr rtlCol="0" anchor="ctr"/>
          <a:lstStyle/>
          <a:p>
            <a:pPr indent="0" algn="ctr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全线建设符合</a:t>
            </a:r>
            <a:r>
              <a:rPr lang="zh-CN" altLang="en-US" sz="16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等保</a:t>
            </a:r>
            <a:r>
              <a:rPr lang="en-US" altLang="zh-CN" sz="16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2.0</a:t>
            </a:r>
            <a:r>
              <a:rPr lang="zh-CN" altLang="en-US" sz="16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标准</a:t>
            </a:r>
            <a:r>
              <a:rPr lang="en-US" altLang="zh-CN" sz="16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级以上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要求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泪滴形 2"/>
          <p:cNvSpPr/>
          <p:nvPr/>
        </p:nvSpPr>
        <p:spPr>
          <a:xfrm rot="5400000">
            <a:off x="9355455" y="5679440"/>
            <a:ext cx="480695" cy="580390"/>
          </a:xfrm>
          <a:prstGeom prst="teardrop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chemeClr val="bg1"/>
            </a:solidFill>
            <a:prstDash val="solid"/>
          </a:ln>
        </p:spPr>
        <p:txBody>
          <a:bodyPr rtlCol="0" anchor="b" anchorCtr="1"/>
          <a:lstStyle/>
          <a:p>
            <a:pPr algn="ctr"/>
            <a:endParaRPr lang="zh-CN" altLang="en-US" sz="20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9388475" y="5801360"/>
            <a:ext cx="421640" cy="348615"/>
          </a:xfrm>
          <a:prstGeom prst="ellipse">
            <a:avLst/>
          </a:prstGeom>
          <a:solidFill>
            <a:schemeClr val="bg2">
              <a:lumMod val="50000"/>
            </a:schemeClr>
          </a:solidFill>
          <a:ln w="12700" cap="flat" cmpd="sng" algn="ctr">
            <a:noFill/>
            <a:prstDash val="solid"/>
          </a:ln>
        </p:spPr>
        <p:txBody>
          <a:bodyPr rtlCol="0" anchor="b" anchorCtr="1"/>
          <a:lstStyle/>
          <a:p>
            <a:pPr algn="ctr"/>
            <a:endParaRPr lang="zh-CN" altLang="en-US" sz="20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五边形 4"/>
          <p:cNvSpPr/>
          <p:nvPr/>
        </p:nvSpPr>
        <p:spPr>
          <a:xfrm flipH="1">
            <a:off x="9451975" y="5833110"/>
            <a:ext cx="330835" cy="251460"/>
          </a:xfrm>
          <a:prstGeom prst="homePlate">
            <a:avLst>
              <a:gd name="adj" fmla="val 0"/>
            </a:avLst>
          </a:prstGeom>
          <a:noFill/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en-US" altLang="zh-CN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</a:t>
            </a:r>
            <a:endParaRPr lang="en-US" altLang="zh-CN" sz="1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" name="五边形 1"/>
          <p:cNvSpPr/>
          <p:nvPr/>
        </p:nvSpPr>
        <p:spPr>
          <a:xfrm flipH="1">
            <a:off x="9772015" y="5863590"/>
            <a:ext cx="1112520" cy="334010"/>
          </a:xfrm>
          <a:prstGeom prst="homePlate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安全运营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5" name="图片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1213" y="4265595"/>
            <a:ext cx="4400299" cy="2165685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  <p:sp>
        <p:nvSpPr>
          <p:cNvPr id="7" name="五边形 6"/>
          <p:cNvSpPr/>
          <p:nvPr/>
        </p:nvSpPr>
        <p:spPr>
          <a:xfrm flipH="1">
            <a:off x="9469755" y="4796155"/>
            <a:ext cx="330835" cy="251460"/>
          </a:xfrm>
          <a:prstGeom prst="homePlate">
            <a:avLst>
              <a:gd name="adj" fmla="val 0"/>
            </a:avLst>
          </a:prstGeom>
          <a:noFill/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en-US" altLang="zh-CN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4</a:t>
            </a:r>
            <a:endParaRPr lang="en-US" altLang="zh-CN" sz="1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9" name="图片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96038" y="1479867"/>
            <a:ext cx="4400299" cy="2600772"/>
          </a:xfrm>
          <a:prstGeom prst="rect">
            <a:avLst/>
          </a:prstGeom>
          <a:noFill/>
        </p:spPr>
      </p:pic>
      <p:sp>
        <p:nvSpPr>
          <p:cNvPr id="533" name="椭圆 532"/>
          <p:cNvSpPr/>
          <p:nvPr/>
        </p:nvSpPr>
        <p:spPr>
          <a:xfrm>
            <a:off x="9373235" y="1533525"/>
            <a:ext cx="383540" cy="348615"/>
          </a:xfrm>
          <a:prstGeom prst="ellipse">
            <a:avLst/>
          </a:prstGeom>
          <a:solidFill>
            <a:schemeClr val="bg2">
              <a:lumMod val="50000"/>
            </a:schemeClr>
          </a:solidFill>
          <a:ln w="12700" cap="flat" cmpd="sng" algn="ctr">
            <a:noFill/>
            <a:prstDash val="solid"/>
          </a:ln>
        </p:spPr>
        <p:txBody>
          <a:bodyPr rtlCol="0" anchor="b" anchorCtr="1"/>
          <a:lstStyle/>
          <a:p>
            <a:pPr algn="ctr"/>
            <a:endParaRPr lang="zh-CN" altLang="en-US" sz="20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47" name="五边形 546"/>
          <p:cNvSpPr/>
          <p:nvPr/>
        </p:nvSpPr>
        <p:spPr>
          <a:xfrm flipH="1">
            <a:off x="9794875" y="4829810"/>
            <a:ext cx="1617980" cy="334010"/>
          </a:xfrm>
          <a:prstGeom prst="homePlate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zh-CN" altLang="en-US" sz="1600" b="1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安全管理中心</a:t>
            </a:r>
            <a:endParaRPr lang="zh-CN" altLang="en-US" sz="1600" b="1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五边形 10"/>
          <p:cNvSpPr/>
          <p:nvPr/>
        </p:nvSpPr>
        <p:spPr>
          <a:xfrm flipH="1">
            <a:off x="9412605" y="1587500"/>
            <a:ext cx="248920" cy="251460"/>
          </a:xfrm>
          <a:prstGeom prst="homePlate">
            <a:avLst>
              <a:gd name="adj" fmla="val 0"/>
            </a:avLst>
          </a:prstGeom>
          <a:noFill/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r>
              <a:rPr lang="en-US" altLang="zh-CN" sz="16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1</a:t>
            </a:r>
            <a:endParaRPr lang="en-US" altLang="zh-CN" sz="16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l="16757" t="9506" r="19916" b="6705"/>
          <a:stretch>
            <a:fillRect/>
          </a:stretch>
        </p:blipFill>
        <p:spPr>
          <a:xfrm>
            <a:off x="363105" y="1479867"/>
            <a:ext cx="3353350" cy="49514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27710" y="241935"/>
            <a:ext cx="817181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硬件安全设备</a:t>
            </a:r>
            <a:r>
              <a:rPr lang="en-US" altLang="zh-CN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+ </a:t>
            </a:r>
            <a:r>
              <a:rPr lang="zh-CN" altLang="en-US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等保合规组件</a:t>
            </a:r>
            <a:r>
              <a:rPr lang="en-US" altLang="zh-CN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+ </a:t>
            </a:r>
            <a:r>
              <a:rPr lang="zh-CN" altLang="en-US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云安全管理平台</a:t>
            </a:r>
            <a:endParaRPr lang="zh-CN" altLang="en-US" sz="28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aphicFrame>
        <p:nvGraphicFramePr>
          <p:cNvPr id="6" name="表格 5"/>
          <p:cNvGraphicFramePr/>
          <p:nvPr/>
        </p:nvGraphicFramePr>
        <p:xfrm>
          <a:off x="3489324" y="4004818"/>
          <a:ext cx="2262505" cy="271779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62505"/>
              </a:tblGrid>
              <a:tr h="29219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1" dirty="0">
                          <a:solidFill>
                            <a:srgbClr val="000000"/>
                          </a:solidFill>
                        </a:rPr>
                        <a:t>安全设备</a:t>
                      </a:r>
                      <a:endParaRPr lang="zh-CN" altLang="en-US" sz="1400" b="1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700" marR="12700" marT="12700" anchor="ctr"/>
                </a:tc>
              </a:tr>
              <a:tr h="333837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</a:rPr>
                        <a:t>安全接入网关系统（VPN）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anchor="ctr"/>
                </a:tc>
              </a:tr>
              <a:tr h="29219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</a:rPr>
                        <a:t>入侵防御系统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700" marR="12700" marT="12700" anchor="ctr"/>
                </a:tc>
              </a:tr>
              <a:tr h="3611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</a:rPr>
                        <a:t>日志收集与分析系统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700" marR="12700" marT="12700" anchor="ctr"/>
                </a:tc>
              </a:tr>
              <a:tr h="333837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</a:rPr>
                        <a:t>负载均衡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700" marR="12700" marT="12700" anchor="ctr"/>
                </a:tc>
              </a:tr>
              <a:tr h="35568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</a:rPr>
                        <a:t>运维安全管理系统（堡垒机）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700" marR="12700" marT="12700" anchor="ctr"/>
                </a:tc>
              </a:tr>
              <a:tr h="37411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</a:rPr>
                        <a:t>防火墙系统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700" marR="12700" marT="12700" anchor="ctr"/>
                </a:tc>
              </a:tr>
              <a:tr h="37479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 dirty="0">
                          <a:solidFill>
                            <a:srgbClr val="000000"/>
                          </a:solidFill>
                        </a:rPr>
                        <a:t>抗拒绝服务系统（抗Ddos）</a:t>
                      </a:r>
                      <a:endParaRPr lang="zh-CN" altLang="en-US" sz="1400" b="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anchor="ctr"/>
                </a:tc>
              </a:tr>
            </a:tbl>
          </a:graphicData>
        </a:graphic>
      </p:graphicFrame>
      <p:graphicFrame>
        <p:nvGraphicFramePr>
          <p:cNvPr id="8" name="表格 7"/>
          <p:cNvGraphicFramePr/>
          <p:nvPr/>
        </p:nvGraphicFramePr>
        <p:xfrm>
          <a:off x="823594" y="826643"/>
          <a:ext cx="2204086" cy="5789419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2204086"/>
              </a:tblGrid>
              <a:tr h="3338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1" dirty="0">
                          <a:solidFill>
                            <a:schemeClr val="bg1"/>
                          </a:solidFill>
                        </a:rPr>
                        <a:t>租户</a:t>
                      </a:r>
                      <a:r>
                        <a:rPr lang="en-US" altLang="zh-CN" sz="1400" b="1" dirty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zh-CN" altLang="en-US" sz="1400" b="1" dirty="0">
                          <a:solidFill>
                            <a:schemeClr val="bg1"/>
                          </a:solidFill>
                        </a:rPr>
                        <a:t>等保合规组件</a:t>
                      </a:r>
                      <a:endParaRPr lang="zh-CN" altLang="en-US" sz="1400" b="1" dirty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anchor="ctr"/>
                </a:tc>
              </a:tr>
              <a:tr h="3338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 err="1">
                          <a:solidFill>
                            <a:schemeClr val="bg1"/>
                          </a:solidFill>
                        </a:rPr>
                        <a:t>主机安全</a:t>
                      </a:r>
                      <a:endParaRPr lang="en-US" altLang="en-US" sz="1400" b="0" dirty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anchor="ctr"/>
                </a:tc>
              </a:tr>
              <a:tr h="3338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 err="1">
                          <a:solidFill>
                            <a:schemeClr val="bg1"/>
                          </a:solidFill>
                        </a:rPr>
                        <a:t>无代理主机安全</a:t>
                      </a:r>
                      <a:endParaRPr lang="en-US" altLang="en-US" sz="1400" b="0" dirty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anchor="ctr"/>
                </a:tc>
              </a:tr>
              <a:tr h="3338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智慧防火墙</a:t>
                      </a:r>
                      <a:endParaRPr lang="en-US" altLang="en-US" sz="1400" b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anchor="ctr"/>
                </a:tc>
              </a:tr>
              <a:tr h="3855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 err="1">
                          <a:solidFill>
                            <a:schemeClr val="bg1"/>
                          </a:solidFill>
                        </a:rPr>
                        <a:t>网站防护</a:t>
                      </a:r>
                      <a:endParaRPr lang="en-US" altLang="en-US" sz="1400" b="0" dirty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anchor="ctr"/>
                </a:tc>
              </a:tr>
              <a:tr h="3338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 err="1">
                          <a:solidFill>
                            <a:schemeClr val="bg1"/>
                          </a:solidFill>
                        </a:rPr>
                        <a:t>数据库审计系统</a:t>
                      </a:r>
                      <a:endParaRPr lang="en-US" altLang="en-US" sz="1400" b="0" dirty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anchor="ctr"/>
                </a:tc>
              </a:tr>
              <a:tr h="3338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堡垒机</a:t>
                      </a:r>
                      <a:endParaRPr lang="en-US" altLang="en-US" sz="1400" b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anchor="ctr"/>
                </a:tc>
              </a:tr>
              <a:tr h="3338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 err="1">
                          <a:solidFill>
                            <a:schemeClr val="bg1"/>
                          </a:solidFill>
                        </a:rPr>
                        <a:t>综合漏洞扫描</a:t>
                      </a:r>
                      <a:endParaRPr lang="en-US" altLang="en-US" sz="1400" b="0" dirty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anchor="ctr"/>
                </a:tc>
              </a:tr>
              <a:tr h="3338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Web防篡改</a:t>
                      </a:r>
                      <a:endParaRPr lang="en-US" altLang="en-US" sz="1400" b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/>
                </a:tc>
              </a:tr>
              <a:tr h="3338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高清大屏展示</a:t>
                      </a:r>
                      <a:endParaRPr lang="en-US" altLang="en-US" sz="1400" b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anchor="ctr"/>
                </a:tc>
              </a:tr>
              <a:tr h="39550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日志审计</a:t>
                      </a:r>
                      <a:endParaRPr lang="en-US" altLang="en-US" sz="1400" b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anchor="ctr"/>
                </a:tc>
              </a:tr>
              <a:tr h="66778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LAS日志审计（浅集成）</a:t>
                      </a:r>
                      <a:endParaRPr lang="en-US" altLang="en-US" sz="1400" b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/>
                </a:tc>
              </a:tr>
              <a:tr h="3338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Web云防护</a:t>
                      </a:r>
                      <a:endParaRPr lang="en-US" altLang="en-US" sz="1400" b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68580" marR="68580" marT="0" marB="0" anchor="ctr"/>
                </a:tc>
              </a:tr>
              <a:tr h="3338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 err="1">
                          <a:solidFill>
                            <a:schemeClr val="bg1"/>
                          </a:solidFill>
                        </a:rPr>
                        <a:t>云网安全分析</a:t>
                      </a:r>
                      <a:endParaRPr lang="en-US" altLang="en-US" sz="1400" b="0" dirty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anchor="ctr"/>
                </a:tc>
              </a:tr>
              <a:tr h="3338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chemeClr val="bg1"/>
                          </a:solidFill>
                        </a:rPr>
                        <a:t>网络安全审计</a:t>
                      </a:r>
                      <a:endParaRPr lang="en-US" altLang="en-US" sz="1400" b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anchor="ctr"/>
                </a:tc>
              </a:tr>
              <a:tr h="33389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 err="1">
                          <a:solidFill>
                            <a:schemeClr val="bg1"/>
                          </a:solidFill>
                        </a:rPr>
                        <a:t>入侵检测云探针</a:t>
                      </a:r>
                      <a:endParaRPr lang="en-US" altLang="en-US" sz="1400" b="0" dirty="0">
                        <a:solidFill>
                          <a:schemeClr val="bg1"/>
                        </a:solidFill>
                        <a:latin typeface="黑体" panose="02010609060101010101" charset="-122"/>
                        <a:ea typeface="黑体" panose="02010609060101010101" charset="-122"/>
                        <a:cs typeface="仿宋" panose="02010609060101010101" charset="-122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9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58844" y="826643"/>
            <a:ext cx="7981316" cy="3178175"/>
          </a:xfrm>
          <a:prstGeom prst="rect">
            <a:avLst/>
          </a:prstGeom>
        </p:spPr>
      </p:pic>
      <p:graphicFrame>
        <p:nvGraphicFramePr>
          <p:cNvPr id="9" name="表格 8"/>
          <p:cNvGraphicFramePr/>
          <p:nvPr>
            <p:custDataLst>
              <p:tags r:id="rId2"/>
            </p:custDataLst>
          </p:nvPr>
        </p:nvGraphicFramePr>
        <p:xfrm>
          <a:off x="5782310" y="4004818"/>
          <a:ext cx="5586096" cy="27178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804149"/>
                <a:gridCol w="2781947"/>
              </a:tblGrid>
              <a:tr h="2717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1" dirty="0">
                          <a:solidFill>
                            <a:srgbClr val="000000"/>
                          </a:solidFill>
                        </a:rPr>
                        <a:t>Web应用防火墙高级版组件</a:t>
                      </a:r>
                      <a:endParaRPr lang="zh-CN" altLang="en-US" sz="1400" b="1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00" b="0">
                          <a:solidFill>
                            <a:srgbClr val="000000"/>
                          </a:solidFill>
                          <a:sym typeface="+mn-ea"/>
                        </a:rPr>
                        <a:t>+ </a:t>
                      </a:r>
                      <a:r>
                        <a:rPr lang="zh-CN" sz="1400" b="0">
                          <a:solidFill>
                            <a:srgbClr val="000000"/>
                          </a:solidFill>
                          <a:sym typeface="+mn-ea"/>
                        </a:rPr>
                        <a:t>软件升级维保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anchor="ctr"/>
                </a:tc>
              </a:tr>
              <a:tr h="2311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</a:rPr>
                        <a:t>虚拟化日志分析50资产组件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sym typeface="+mn-ea"/>
                        </a:rPr>
                        <a:t>+ </a:t>
                      </a:r>
                      <a:r>
                        <a:rPr lang="zh-CN" sz="1400">
                          <a:solidFill>
                            <a:srgbClr val="000000"/>
                          </a:solidFill>
                          <a:sym typeface="+mn-ea"/>
                        </a:rPr>
                        <a:t>软件升级维保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anchor="ctr"/>
                </a:tc>
              </a:tr>
              <a:tr h="2717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</a:rPr>
                        <a:t>智慧防火墙综合型标准版组件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sym typeface="+mn-ea"/>
                        </a:rPr>
                        <a:t>+ </a:t>
                      </a:r>
                      <a:r>
                        <a:rPr lang="zh-CN" sz="1400">
                          <a:solidFill>
                            <a:srgbClr val="000000"/>
                          </a:solidFill>
                          <a:sym typeface="+mn-ea"/>
                        </a:rPr>
                        <a:t>软件升级维保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700" marR="12700" marT="12700" anchor="ctr"/>
                </a:tc>
              </a:tr>
              <a:tr h="2184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 dirty="0">
                          <a:solidFill>
                            <a:srgbClr val="000000"/>
                          </a:solidFill>
                        </a:rPr>
                        <a:t>高清大屏展示模块</a:t>
                      </a:r>
                      <a:endParaRPr lang="zh-CN" altLang="en-US" sz="1400" b="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700" marR="12700" marT="12700" anchor="ctr"/>
                </a:tc>
              </a:tr>
              <a:tr h="2413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 dirty="0">
                          <a:solidFill>
                            <a:srgbClr val="000000"/>
                          </a:solidFill>
                        </a:rPr>
                        <a:t>高清大屏展示模块升级维保</a:t>
                      </a:r>
                      <a:endParaRPr lang="zh-CN" altLang="en-US" sz="1400" b="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400" b="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700" marR="12700" marT="12700" anchor="ctr"/>
                </a:tc>
              </a:tr>
              <a:tr h="1854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</a:rPr>
                        <a:t>云安全管理平台系统软件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700" marR="12700" marT="12700" anchor="ctr"/>
                </a:tc>
              </a:tr>
              <a:tr h="2717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</a:rPr>
                        <a:t>统一服务器安全标准版(虚拟机)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sym typeface="+mn-ea"/>
                        </a:rPr>
                        <a:t>+ </a:t>
                      </a:r>
                      <a:r>
                        <a:rPr lang="zh-CN" sz="1400">
                          <a:solidFill>
                            <a:srgbClr val="000000"/>
                          </a:solidFill>
                          <a:sym typeface="+mn-ea"/>
                        </a:rPr>
                        <a:t>升级维保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anchor="ctr"/>
                </a:tc>
              </a:tr>
              <a:tr h="2717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</a:rPr>
                        <a:t>数据库审计基础版组件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sym typeface="+mn-ea"/>
                        </a:rPr>
                        <a:t>+ </a:t>
                      </a:r>
                      <a:r>
                        <a:rPr lang="zh-CN" sz="1400">
                          <a:solidFill>
                            <a:srgbClr val="000000"/>
                          </a:solidFill>
                          <a:sym typeface="+mn-ea"/>
                        </a:rPr>
                        <a:t>软件升级维保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700" marR="12700" marT="12700" anchor="ctr"/>
                </a:tc>
              </a:tr>
              <a:tr h="15049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</a:rPr>
                        <a:t>堡垒机100资产组件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00">
                          <a:solidFill>
                            <a:srgbClr val="000000"/>
                          </a:solidFill>
                          <a:sym typeface="+mn-ea"/>
                        </a:rPr>
                        <a:t>+ </a:t>
                      </a:r>
                      <a:r>
                        <a:rPr lang="zh-CN" sz="1400">
                          <a:solidFill>
                            <a:srgbClr val="000000"/>
                          </a:solidFill>
                          <a:sym typeface="+mn-ea"/>
                        </a:rPr>
                        <a:t>升级维保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  <a:cs typeface="黑体" panose="02010609060101010101" charset="-122"/>
                      </a:endParaRPr>
                    </a:p>
                  </a:txBody>
                  <a:tcPr marL="12700" marR="12700" marT="12700" anchor="ctr"/>
                </a:tc>
              </a:tr>
              <a:tr h="18542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</a:rPr>
                        <a:t>漏洞扫描标准版组件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00" dirty="0">
                          <a:solidFill>
                            <a:srgbClr val="000000"/>
                          </a:solidFill>
                          <a:sym typeface="+mn-ea"/>
                        </a:rPr>
                        <a:t>+ </a:t>
                      </a:r>
                      <a:r>
                        <a:rPr lang="zh-CN" sz="1400" dirty="0">
                          <a:solidFill>
                            <a:srgbClr val="000000"/>
                          </a:solidFill>
                          <a:sym typeface="+mn-ea"/>
                        </a:rPr>
                        <a:t>升级维保</a:t>
                      </a:r>
                      <a:endParaRPr lang="zh-CN" altLang="en-US" sz="1400" b="0" dirty="0">
                        <a:solidFill>
                          <a:srgbClr val="000000"/>
                        </a:solidFill>
                        <a:latin typeface="黑体" panose="02010609060101010101" charset="-122"/>
                        <a:ea typeface="黑体" panose="02010609060101010101" charset="-122"/>
                      </a:endParaRPr>
                    </a:p>
                  </a:txBody>
                  <a:tcPr marL="12700" marR="12700" marT="12700"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-30" hidden="1"/>
          <p:cNvSpPr txBox="1"/>
          <p:nvPr/>
        </p:nvSpPr>
        <p:spPr>
          <a:xfrm>
            <a:off x="3918272" y="1217090"/>
            <a:ext cx="1307454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altLang="zh-CN" sz="3200" spc="80" dirty="0">
                <a:solidFill>
                  <a:schemeClr val="bg1"/>
                </a:solidFill>
                <a:latin typeface="Bebas" panose="02010600030101010101" pitchFamily="2" charset="-122"/>
              </a:rPr>
              <a:t>01</a:t>
            </a:r>
            <a:endParaRPr lang="zh-CN" altLang="en-US" sz="3200" spc="80" dirty="0">
              <a:solidFill>
                <a:schemeClr val="bg1"/>
              </a:solidFill>
              <a:latin typeface="Bebas" panose="02010600030101010101" pitchFamily="2" charset="-122"/>
            </a:endParaRPr>
          </a:p>
        </p:txBody>
      </p:sp>
      <p:sp>
        <p:nvSpPr>
          <p:cNvPr id="42" name="文本框-26" hidden="1"/>
          <p:cNvSpPr txBox="1"/>
          <p:nvPr/>
        </p:nvSpPr>
        <p:spPr>
          <a:xfrm>
            <a:off x="6966273" y="1217090"/>
            <a:ext cx="1307454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altLang="zh-CN" sz="3200" spc="80" dirty="0">
                <a:solidFill>
                  <a:schemeClr val="bg1"/>
                </a:solidFill>
                <a:latin typeface="Bebas" panose="02010600030101010101" pitchFamily="2" charset="-122"/>
              </a:rPr>
              <a:t>02</a:t>
            </a:r>
            <a:endParaRPr lang="zh-CN" altLang="en-US" sz="3200" spc="80" dirty="0">
              <a:solidFill>
                <a:schemeClr val="bg1"/>
              </a:solidFill>
              <a:latin typeface="Bebas" panose="02010600030101010101" pitchFamily="2" charset="-122"/>
            </a:endParaRPr>
          </a:p>
        </p:txBody>
      </p:sp>
      <p:sp>
        <p:nvSpPr>
          <p:cNvPr id="45" name="文本框-31" hidden="1"/>
          <p:cNvSpPr txBox="1"/>
          <p:nvPr/>
        </p:nvSpPr>
        <p:spPr>
          <a:xfrm>
            <a:off x="10014273" y="1217090"/>
            <a:ext cx="1307454" cy="68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altLang="zh-CN" sz="3200" spc="80" dirty="0">
                <a:solidFill>
                  <a:schemeClr val="bg1"/>
                </a:solidFill>
                <a:latin typeface="Bebas" panose="02010600030101010101" pitchFamily="2" charset="-122"/>
              </a:rPr>
              <a:t>03</a:t>
            </a:r>
            <a:endParaRPr lang="zh-CN" altLang="en-US" sz="3200" spc="80" dirty="0">
              <a:solidFill>
                <a:schemeClr val="bg1"/>
              </a:solidFill>
              <a:latin typeface="Bebas" panose="02010600030101010101" pitchFamily="2" charset="-122"/>
            </a:endParaRPr>
          </a:p>
        </p:txBody>
      </p:sp>
      <p:sp>
        <p:nvSpPr>
          <p:cNvPr id="46" name="文本框-31_矢量"/>
          <p:cNvSpPr txBox="1"/>
          <p:nvPr/>
        </p:nvSpPr>
        <p:spPr>
          <a:xfrm>
            <a:off x="10458309" y="1388678"/>
            <a:ext cx="397391" cy="373214"/>
          </a:xfrm>
          <a:custGeom>
            <a:avLst/>
            <a:gdLst/>
            <a:ahLst/>
            <a:cxnLst/>
            <a:rect l="l" t="t" r="r" b="b"/>
            <a:pathLst>
              <a:path w="397391" h="373214">
                <a:moveTo>
                  <a:pt x="85522" y="54397"/>
                </a:moveTo>
                <a:cubicBezTo>
                  <a:pt x="76795" y="54397"/>
                  <a:pt x="69378" y="57500"/>
                  <a:pt x="63269" y="63705"/>
                </a:cubicBezTo>
                <a:cubicBezTo>
                  <a:pt x="57160" y="69911"/>
                  <a:pt x="54106" y="77377"/>
                  <a:pt x="54106" y="86104"/>
                </a:cubicBezTo>
                <a:lnTo>
                  <a:pt x="54106" y="285364"/>
                </a:lnTo>
                <a:cubicBezTo>
                  <a:pt x="54106" y="294091"/>
                  <a:pt x="57160" y="301557"/>
                  <a:pt x="63269" y="307763"/>
                </a:cubicBezTo>
                <a:cubicBezTo>
                  <a:pt x="69378" y="313969"/>
                  <a:pt x="76795" y="317072"/>
                  <a:pt x="85522" y="317072"/>
                </a:cubicBezTo>
                <a:cubicBezTo>
                  <a:pt x="94249" y="317072"/>
                  <a:pt x="101715" y="313969"/>
                  <a:pt x="107921" y="307763"/>
                </a:cubicBezTo>
                <a:cubicBezTo>
                  <a:pt x="114126" y="301557"/>
                  <a:pt x="117229" y="294091"/>
                  <a:pt x="117229" y="285364"/>
                </a:cubicBezTo>
                <a:lnTo>
                  <a:pt x="117229" y="86104"/>
                </a:lnTo>
                <a:cubicBezTo>
                  <a:pt x="117229" y="77377"/>
                  <a:pt x="114126" y="69911"/>
                  <a:pt x="107921" y="63705"/>
                </a:cubicBezTo>
                <a:cubicBezTo>
                  <a:pt x="101715" y="57500"/>
                  <a:pt x="94249" y="54397"/>
                  <a:pt x="85522" y="54397"/>
                </a:cubicBezTo>
                <a:close/>
                <a:moveTo>
                  <a:pt x="310415" y="0"/>
                </a:moveTo>
                <a:cubicBezTo>
                  <a:pt x="336207" y="0"/>
                  <a:pt x="356860" y="8727"/>
                  <a:pt x="372375" y="26180"/>
                </a:cubicBezTo>
                <a:cubicBezTo>
                  <a:pt x="386338" y="41888"/>
                  <a:pt x="393319" y="61475"/>
                  <a:pt x="393319" y="84940"/>
                </a:cubicBezTo>
                <a:lnTo>
                  <a:pt x="393319" y="100358"/>
                </a:lnTo>
                <a:cubicBezTo>
                  <a:pt x="393319" y="123047"/>
                  <a:pt x="386531" y="142634"/>
                  <a:pt x="372956" y="159118"/>
                </a:cubicBezTo>
                <a:cubicBezTo>
                  <a:pt x="367139" y="166099"/>
                  <a:pt x="360351" y="172014"/>
                  <a:pt x="352594" y="176862"/>
                </a:cubicBezTo>
                <a:cubicBezTo>
                  <a:pt x="368884" y="185977"/>
                  <a:pt x="381489" y="199842"/>
                  <a:pt x="390410" y="218459"/>
                </a:cubicBezTo>
                <a:cubicBezTo>
                  <a:pt x="395064" y="227962"/>
                  <a:pt x="397391" y="239501"/>
                  <a:pt x="397391" y="253076"/>
                </a:cubicBezTo>
                <a:lnTo>
                  <a:pt x="397391" y="281874"/>
                </a:lnTo>
                <a:cubicBezTo>
                  <a:pt x="397391" y="308830"/>
                  <a:pt x="388180" y="330937"/>
                  <a:pt x="369757" y="348197"/>
                </a:cubicBezTo>
                <a:cubicBezTo>
                  <a:pt x="352109" y="364875"/>
                  <a:pt x="330874" y="373214"/>
                  <a:pt x="306052" y="373214"/>
                </a:cubicBezTo>
                <a:cubicBezTo>
                  <a:pt x="281810" y="373214"/>
                  <a:pt x="261254" y="364681"/>
                  <a:pt x="244382" y="347615"/>
                </a:cubicBezTo>
                <a:cubicBezTo>
                  <a:pt x="227511" y="330550"/>
                  <a:pt x="219075" y="310090"/>
                  <a:pt x="219075" y="286237"/>
                </a:cubicBezTo>
                <a:lnTo>
                  <a:pt x="219075" y="277220"/>
                </a:lnTo>
                <a:lnTo>
                  <a:pt x="271435" y="273147"/>
                </a:lnTo>
                <a:lnTo>
                  <a:pt x="272599" y="285946"/>
                </a:lnTo>
                <a:cubicBezTo>
                  <a:pt x="273375" y="295061"/>
                  <a:pt x="276623" y="302527"/>
                  <a:pt x="282344" y="308345"/>
                </a:cubicBezTo>
                <a:cubicBezTo>
                  <a:pt x="288065" y="314163"/>
                  <a:pt x="295482" y="317072"/>
                  <a:pt x="304597" y="317072"/>
                </a:cubicBezTo>
                <a:cubicBezTo>
                  <a:pt x="329808" y="317072"/>
                  <a:pt x="342413" y="305351"/>
                  <a:pt x="342413" y="281910"/>
                </a:cubicBezTo>
                <a:lnTo>
                  <a:pt x="342413" y="260411"/>
                </a:lnTo>
                <a:cubicBezTo>
                  <a:pt x="342413" y="223023"/>
                  <a:pt x="322826" y="204329"/>
                  <a:pt x="283653" y="204329"/>
                </a:cubicBezTo>
                <a:lnTo>
                  <a:pt x="283653" y="157254"/>
                </a:lnTo>
                <a:cubicBezTo>
                  <a:pt x="304791" y="157254"/>
                  <a:pt x="320402" y="151347"/>
                  <a:pt x="330486" y="139532"/>
                </a:cubicBezTo>
                <a:cubicBezTo>
                  <a:pt x="339795" y="128876"/>
                  <a:pt x="344449" y="113958"/>
                  <a:pt x="344449" y="94781"/>
                </a:cubicBezTo>
                <a:lnTo>
                  <a:pt x="344449" y="86354"/>
                </a:lnTo>
                <a:cubicBezTo>
                  <a:pt x="344449" y="62528"/>
                  <a:pt x="333977" y="50615"/>
                  <a:pt x="313033" y="50615"/>
                </a:cubicBezTo>
                <a:cubicBezTo>
                  <a:pt x="301397" y="50615"/>
                  <a:pt x="292864" y="55050"/>
                  <a:pt x="287434" y="63919"/>
                </a:cubicBezTo>
                <a:cubicBezTo>
                  <a:pt x="283362" y="70667"/>
                  <a:pt x="281326" y="79438"/>
                  <a:pt x="281326" y="90231"/>
                </a:cubicBezTo>
                <a:lnTo>
                  <a:pt x="281326" y="99776"/>
                </a:lnTo>
                <a:lnTo>
                  <a:pt x="227511" y="99776"/>
                </a:lnTo>
                <a:lnTo>
                  <a:pt x="227511" y="91340"/>
                </a:lnTo>
                <a:cubicBezTo>
                  <a:pt x="227511" y="65354"/>
                  <a:pt x="234104" y="44216"/>
                  <a:pt x="247291" y="27926"/>
                </a:cubicBezTo>
                <a:cubicBezTo>
                  <a:pt x="262224" y="9309"/>
                  <a:pt x="283265" y="0"/>
                  <a:pt x="310415" y="0"/>
                </a:cubicBezTo>
                <a:close/>
                <a:moveTo>
                  <a:pt x="87267" y="0"/>
                </a:moveTo>
                <a:cubicBezTo>
                  <a:pt x="111508" y="0"/>
                  <a:pt x="132065" y="8533"/>
                  <a:pt x="148936" y="25599"/>
                </a:cubicBezTo>
                <a:cubicBezTo>
                  <a:pt x="165808" y="42664"/>
                  <a:pt x="174244" y="63220"/>
                  <a:pt x="174244" y="87267"/>
                </a:cubicBezTo>
                <a:lnTo>
                  <a:pt x="174244" y="286237"/>
                </a:lnTo>
                <a:cubicBezTo>
                  <a:pt x="174244" y="310478"/>
                  <a:pt x="165711" y="331034"/>
                  <a:pt x="148645" y="347906"/>
                </a:cubicBezTo>
                <a:cubicBezTo>
                  <a:pt x="131580" y="364778"/>
                  <a:pt x="111120" y="373214"/>
                  <a:pt x="87267" y="373214"/>
                </a:cubicBezTo>
                <a:cubicBezTo>
                  <a:pt x="63026" y="373214"/>
                  <a:pt x="42422" y="364729"/>
                  <a:pt x="25453" y="347761"/>
                </a:cubicBezTo>
                <a:cubicBezTo>
                  <a:pt x="8484" y="330792"/>
                  <a:pt x="0" y="310284"/>
                  <a:pt x="0" y="286237"/>
                </a:cubicBezTo>
                <a:lnTo>
                  <a:pt x="0" y="87267"/>
                </a:lnTo>
                <a:cubicBezTo>
                  <a:pt x="0" y="63027"/>
                  <a:pt x="8533" y="42422"/>
                  <a:pt x="25598" y="25453"/>
                </a:cubicBezTo>
                <a:cubicBezTo>
                  <a:pt x="42664" y="8484"/>
                  <a:pt x="63220" y="0"/>
                  <a:pt x="872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endParaRPr lang="zh-CN" altLang="en-US" sz="3200" spc="80" dirty="0">
              <a:solidFill>
                <a:schemeClr val="bg1"/>
              </a:solidFill>
              <a:latin typeface="Bebas" panose="02010600030101010101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3063169" y="-72881"/>
            <a:ext cx="0" cy="6858000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3048000" y="-72882"/>
            <a:ext cx="0" cy="6858001"/>
          </a:xfrm>
          <a:prstGeom prst="line">
            <a:avLst/>
          </a:prstGeom>
          <a:ln w="9525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 descr="7b0a2020202022776f7264617274223a20227b5c2269645c223a343132333335352c5c227469645c223a5c2231333437375c227d220a7d0a"/>
          <p:cNvSpPr txBox="1"/>
          <p:nvPr/>
        </p:nvSpPr>
        <p:spPr>
          <a:xfrm>
            <a:off x="4358005" y="322479"/>
            <a:ext cx="3840480" cy="977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>
              <a:lnSpc>
                <a:spcPct val="120000"/>
              </a:lnSpc>
              <a:spcAft>
                <a:spcPts val="600"/>
              </a:spcAft>
            </a:pPr>
            <a:r>
              <a:rPr lang="zh-CN" altLang="en-US" sz="4800" b="1" dirty="0">
                <a:gradFill>
                  <a:gsLst>
                    <a:gs pos="75300">
                      <a:srgbClr val="08ADF0"/>
                    </a:gs>
                    <a:gs pos="25000">
                      <a:srgbClr val="037DC0"/>
                    </a:gs>
                    <a:gs pos="50000">
                      <a:srgbClr val="01FFFE"/>
                    </a:gs>
                    <a:gs pos="100000">
                      <a:srgbClr val="015289"/>
                    </a:gs>
                    <a:gs pos="0">
                      <a:srgbClr val="015289"/>
                    </a:gs>
                  </a:gsLst>
                  <a:lin ang="2700000" scaled="1"/>
                </a:gradFill>
                <a:effectLst>
                  <a:reflection blurRad="3048" stA="55000" endA="50" endPos="85000" dist="60007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数字产业生态</a:t>
            </a:r>
            <a:endParaRPr lang="zh-CN" altLang="en-US" sz="4800" b="1" dirty="0">
              <a:gradFill>
                <a:gsLst>
                  <a:gs pos="75300">
                    <a:srgbClr val="08ADF0"/>
                  </a:gs>
                  <a:gs pos="25000">
                    <a:srgbClr val="037DC0"/>
                  </a:gs>
                  <a:gs pos="50000">
                    <a:srgbClr val="01FFFE"/>
                  </a:gs>
                  <a:gs pos="100000">
                    <a:srgbClr val="015289"/>
                  </a:gs>
                  <a:gs pos="0">
                    <a:srgbClr val="015289"/>
                  </a:gs>
                </a:gsLst>
                <a:lin ang="2700000" scaled="1"/>
              </a:gradFill>
              <a:effectLst>
                <a:reflection blurRad="3048" stA="55000" endA="50" endPos="85000" dist="60007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56102" y="1199649"/>
            <a:ext cx="3479800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lnSpc>
                <a:spcPct val="120000"/>
              </a:lnSpc>
              <a:spcAft>
                <a:spcPts val="1200"/>
              </a:spcAft>
            </a:pPr>
            <a:r>
              <a:rPr lang="en-US" altLang="zh-CN" sz="1600" b="1" i="1" kern="0" dirty="0">
                <a:solidFill>
                  <a:schemeClr val="bg1"/>
                </a:solidFill>
              </a:rPr>
              <a:t>Digital Industrial Ecology</a:t>
            </a:r>
            <a:endParaRPr lang="en-US" altLang="zh-CN" sz="1600" b="1" i="1" kern="0" dirty="0">
              <a:solidFill>
                <a:schemeClr val="bg1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9915525" y="4326890"/>
            <a:ext cx="2051685" cy="683895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9915525" y="5150485"/>
            <a:ext cx="2051685" cy="683895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9916160" y="6024880"/>
            <a:ext cx="2051685" cy="68389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矩形 108"/>
          <p:cNvSpPr/>
          <p:nvPr/>
        </p:nvSpPr>
        <p:spPr>
          <a:xfrm>
            <a:off x="9915525" y="3517265"/>
            <a:ext cx="2051685" cy="683895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矩形 109"/>
          <p:cNvSpPr/>
          <p:nvPr/>
        </p:nvSpPr>
        <p:spPr>
          <a:xfrm>
            <a:off x="7435850" y="5145405"/>
            <a:ext cx="2051685" cy="68389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1" name="图片 1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4" t="6986" r="70532" b="89792"/>
          <a:stretch>
            <a:fillRect/>
          </a:stretch>
        </p:blipFill>
        <p:spPr>
          <a:xfrm>
            <a:off x="7436485" y="6024880"/>
            <a:ext cx="2051685" cy="683895"/>
          </a:xfrm>
          <a:custGeom>
            <a:avLst/>
            <a:gdLst>
              <a:gd name="connsiteX0" fmla="*/ 0 w 781050"/>
              <a:gd name="connsiteY0" fmla="*/ 0 h 220980"/>
              <a:gd name="connsiteX1" fmla="*/ 781050 w 781050"/>
              <a:gd name="connsiteY1" fmla="*/ 0 h 220980"/>
              <a:gd name="connsiteX2" fmla="*/ 781050 w 781050"/>
              <a:gd name="connsiteY2" fmla="*/ 220980 h 220980"/>
              <a:gd name="connsiteX3" fmla="*/ 0 w 781050"/>
              <a:gd name="connsiteY3" fmla="*/ 220980 h 22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1050" h="220980">
                <a:moveTo>
                  <a:pt x="0" y="0"/>
                </a:moveTo>
                <a:lnTo>
                  <a:pt x="781050" y="0"/>
                </a:lnTo>
                <a:lnTo>
                  <a:pt x="781050" y="220980"/>
                </a:lnTo>
                <a:lnTo>
                  <a:pt x="0" y="220980"/>
                </a:ln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2" name="矩形 111"/>
          <p:cNvSpPr/>
          <p:nvPr/>
        </p:nvSpPr>
        <p:spPr>
          <a:xfrm>
            <a:off x="7442200" y="4346575"/>
            <a:ext cx="2051685" cy="683895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矩形 112"/>
          <p:cNvSpPr/>
          <p:nvPr/>
        </p:nvSpPr>
        <p:spPr>
          <a:xfrm>
            <a:off x="4969510" y="4347210"/>
            <a:ext cx="2051685" cy="683895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矩形 113"/>
          <p:cNvSpPr/>
          <p:nvPr/>
        </p:nvSpPr>
        <p:spPr>
          <a:xfrm>
            <a:off x="7436485" y="3508375"/>
            <a:ext cx="2051685" cy="683895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5" name="图片 11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6" t="10828" r="71374" b="85950"/>
          <a:stretch>
            <a:fillRect/>
          </a:stretch>
        </p:blipFill>
        <p:spPr>
          <a:xfrm>
            <a:off x="4956810" y="3508375"/>
            <a:ext cx="2051685" cy="683895"/>
          </a:xfrm>
          <a:custGeom>
            <a:avLst/>
            <a:gdLst>
              <a:gd name="connsiteX0" fmla="*/ 0 w 715010"/>
              <a:gd name="connsiteY0" fmla="*/ 0 h 220980"/>
              <a:gd name="connsiteX1" fmla="*/ 715010 w 715010"/>
              <a:gd name="connsiteY1" fmla="*/ 0 h 220980"/>
              <a:gd name="connsiteX2" fmla="*/ 715010 w 715010"/>
              <a:gd name="connsiteY2" fmla="*/ 220980 h 220980"/>
              <a:gd name="connsiteX3" fmla="*/ 0 w 715010"/>
              <a:gd name="connsiteY3" fmla="*/ 220980 h 22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5010" h="220980">
                <a:moveTo>
                  <a:pt x="0" y="0"/>
                </a:moveTo>
                <a:lnTo>
                  <a:pt x="715010" y="0"/>
                </a:lnTo>
                <a:lnTo>
                  <a:pt x="715010" y="220980"/>
                </a:lnTo>
                <a:lnTo>
                  <a:pt x="0" y="220980"/>
                </a:ln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6" name="矩形 115"/>
          <p:cNvSpPr/>
          <p:nvPr/>
        </p:nvSpPr>
        <p:spPr>
          <a:xfrm>
            <a:off x="2600325" y="5186045"/>
            <a:ext cx="2051685" cy="683895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矩形 116"/>
          <p:cNvSpPr/>
          <p:nvPr/>
        </p:nvSpPr>
        <p:spPr>
          <a:xfrm>
            <a:off x="4956810" y="5186045"/>
            <a:ext cx="2051685" cy="683895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矩形 117"/>
          <p:cNvSpPr/>
          <p:nvPr/>
        </p:nvSpPr>
        <p:spPr>
          <a:xfrm>
            <a:off x="2600325" y="6024245"/>
            <a:ext cx="2051685" cy="683895"/>
          </a:xfrm>
          <a:prstGeom prst="rect">
            <a:avLst/>
          </a:prstGeom>
          <a:blipFill rotWithShape="1">
            <a:blip r:embed="rId12"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矩形 118"/>
          <p:cNvSpPr/>
          <p:nvPr/>
        </p:nvSpPr>
        <p:spPr>
          <a:xfrm>
            <a:off x="4956810" y="6024880"/>
            <a:ext cx="2051685" cy="683895"/>
          </a:xfrm>
          <a:prstGeom prst="rect">
            <a:avLst/>
          </a:prstGeom>
          <a:blipFill rotWithShape="1">
            <a:blip r:embed="rId13"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矩形 119"/>
          <p:cNvSpPr/>
          <p:nvPr/>
        </p:nvSpPr>
        <p:spPr>
          <a:xfrm>
            <a:off x="2600325" y="3509645"/>
            <a:ext cx="2051685" cy="683895"/>
          </a:xfrm>
          <a:prstGeom prst="rect">
            <a:avLst/>
          </a:prstGeom>
          <a:blipFill rotWithShape="1">
            <a:blip r:embed="rId14"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矩形 120"/>
          <p:cNvSpPr/>
          <p:nvPr/>
        </p:nvSpPr>
        <p:spPr>
          <a:xfrm>
            <a:off x="2600325" y="4347845"/>
            <a:ext cx="2051685" cy="683895"/>
          </a:xfrm>
          <a:prstGeom prst="rect">
            <a:avLst/>
          </a:prstGeom>
          <a:blipFill rotWithShape="1">
            <a:blip r:embed="rId15"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矩形 121"/>
          <p:cNvSpPr/>
          <p:nvPr/>
        </p:nvSpPr>
        <p:spPr>
          <a:xfrm>
            <a:off x="243840" y="5188585"/>
            <a:ext cx="2051685" cy="683895"/>
          </a:xfrm>
          <a:prstGeom prst="rect">
            <a:avLst/>
          </a:prstGeom>
          <a:blipFill rotWithShape="1">
            <a:blip r:embed="rId16"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矩形 122"/>
          <p:cNvSpPr/>
          <p:nvPr/>
        </p:nvSpPr>
        <p:spPr>
          <a:xfrm>
            <a:off x="243840" y="6024245"/>
            <a:ext cx="2051685" cy="683895"/>
          </a:xfrm>
          <a:prstGeom prst="rect">
            <a:avLst/>
          </a:prstGeom>
          <a:blipFill rotWithShape="1">
            <a:blip r:embed="rId17"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4" name="图片 123" descr="&amp;pky8696701689&amp;2&amp;"/>
          <p:cNvPicPr>
            <a:picLocks noChangeAspect="1"/>
          </p:cNvPicPr>
          <p:nvPr/>
        </p:nvPicPr>
        <p:blipFill>
          <a:blip r:embed="rId18"/>
          <a:srcRect l="328" t="35814" b="17459"/>
          <a:stretch>
            <a:fillRect/>
          </a:stretch>
        </p:blipFill>
        <p:spPr>
          <a:xfrm>
            <a:off x="243840" y="1873885"/>
            <a:ext cx="11723370" cy="1558925"/>
          </a:xfrm>
          <a:prstGeom prst="rect">
            <a:avLst/>
          </a:prstGeom>
        </p:spPr>
      </p:pic>
      <p:sp>
        <p:nvSpPr>
          <p:cNvPr id="125" name="矩形 124"/>
          <p:cNvSpPr/>
          <p:nvPr/>
        </p:nvSpPr>
        <p:spPr>
          <a:xfrm>
            <a:off x="243840" y="3508375"/>
            <a:ext cx="2051685" cy="683895"/>
          </a:xfrm>
          <a:prstGeom prst="rect">
            <a:avLst/>
          </a:prstGeom>
          <a:blipFill rotWithShape="1">
            <a:blip r:embed="rId19"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矩形 125"/>
          <p:cNvSpPr/>
          <p:nvPr/>
        </p:nvSpPr>
        <p:spPr>
          <a:xfrm>
            <a:off x="243840" y="4342130"/>
            <a:ext cx="2051685" cy="683895"/>
          </a:xfrm>
          <a:prstGeom prst="rect">
            <a:avLst/>
          </a:prstGeom>
          <a:blipFill rotWithShape="1">
            <a:blip r:embed="rId20"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/>
          <p:nvPr/>
        </p:nvSpPr>
        <p:spPr>
          <a:xfrm>
            <a:off x="6985000" y="5803900"/>
            <a:ext cx="5232400" cy="1149350"/>
          </a:xfrm>
          <a:custGeom>
            <a:avLst/>
            <a:gdLst>
              <a:gd name="connsiteX0" fmla="*/ 5219700 w 5219700"/>
              <a:gd name="connsiteY0" fmla="*/ 0 h 1193800"/>
              <a:gd name="connsiteX1" fmla="*/ 3365500 w 5219700"/>
              <a:gd name="connsiteY1" fmla="*/ 520700 h 1193800"/>
              <a:gd name="connsiteX2" fmla="*/ 0 w 5219700"/>
              <a:gd name="connsiteY2" fmla="*/ 1193800 h 1193800"/>
              <a:gd name="connsiteX0-1" fmla="*/ 5232400 w 5232400"/>
              <a:gd name="connsiteY0-2" fmla="*/ 0 h 1149350"/>
              <a:gd name="connsiteX1-3" fmla="*/ 3378200 w 5232400"/>
              <a:gd name="connsiteY1-4" fmla="*/ 520700 h 1149350"/>
              <a:gd name="connsiteX2-5" fmla="*/ 0 w 5232400"/>
              <a:gd name="connsiteY2-6" fmla="*/ 1149350 h 1149350"/>
              <a:gd name="connsiteX0-7" fmla="*/ 5232400 w 5232400"/>
              <a:gd name="connsiteY0-8" fmla="*/ 0 h 1149350"/>
              <a:gd name="connsiteX1-9" fmla="*/ 3378200 w 5232400"/>
              <a:gd name="connsiteY1-10" fmla="*/ 520700 h 1149350"/>
              <a:gd name="connsiteX2-11" fmla="*/ 0 w 5232400"/>
              <a:gd name="connsiteY2-12" fmla="*/ 1149350 h 11493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5232400" h="1149350">
                <a:moveTo>
                  <a:pt x="5232400" y="0"/>
                </a:moveTo>
                <a:cubicBezTo>
                  <a:pt x="4740275" y="160866"/>
                  <a:pt x="4248150" y="321733"/>
                  <a:pt x="3378200" y="520700"/>
                </a:cubicBezTo>
                <a:cubicBezTo>
                  <a:pt x="2508250" y="719667"/>
                  <a:pt x="1222375" y="982133"/>
                  <a:pt x="0" y="1149350"/>
                </a:cubicBezTo>
              </a:path>
            </a:pathLst>
          </a:custGeom>
          <a:noFill/>
          <a:ln w="34925">
            <a:gradFill>
              <a:gsLst>
                <a:gs pos="7000">
                  <a:schemeClr val="bg1">
                    <a:alpha val="0"/>
                  </a:schemeClr>
                </a:gs>
                <a:gs pos="63000">
                  <a:schemeClr val="accent6">
                    <a:lumMod val="75000"/>
                  </a:schemeClr>
                </a:gs>
                <a:gs pos="49000">
                  <a:schemeClr val="bg1"/>
                </a:gs>
              </a:gsLst>
              <a:lin ang="4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582035" y="1500505"/>
            <a:ext cx="449326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sz="8000" dirty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ang="5340000" scaled="0"/>
                </a:gradFill>
                <a:latin typeface="汉仪雅酷黑简" panose="00020600040101010101" charset="-122"/>
                <a:ea typeface="汉仪雅酷黑简" panose="00020600040101010101" charset="-122"/>
              </a:rPr>
              <a:t>谢谢观赏</a:t>
            </a:r>
            <a:endParaRPr lang="zh-CN" altLang="en-US" sz="8000" dirty="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ang="5340000" scaled="0"/>
              </a:gradFill>
              <a:latin typeface="汉仪雅酷黑简" panose="00020600040101010101" charset="-122"/>
              <a:ea typeface="汉仪雅酷黑简" panose="0002060004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282950" y="3511550"/>
            <a:ext cx="562546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sz="2800" b="1" spc="8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贵州南智云数字科技有限公司</a:t>
            </a:r>
            <a:endParaRPr lang="zh-CN" altLang="en-US" sz="2800" b="1" spc="8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17775" y="4561840"/>
            <a:ext cx="7156450" cy="1245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50800" indent="-179705" fontAlgn="auto">
              <a:lnSpc>
                <a:spcPct val="100000"/>
              </a:lnSpc>
              <a:spcBef>
                <a:spcPts val="100"/>
              </a:spcBef>
            </a:pPr>
            <a:r>
              <a:rPr lang="zh-CN" sz="2400" b="1" spc="1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地</a:t>
            </a:r>
            <a:r>
              <a:rPr sz="2400" b="1" spc="1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址：贵州省安顺市经济开发区西航大道星火路</a:t>
            </a:r>
            <a:r>
              <a:rPr sz="2400" b="1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8号</a:t>
            </a:r>
            <a:endParaRPr sz="2400" b="1" dirty="0">
              <a:solidFill>
                <a:schemeClr val="bg1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marL="50800" indent="-179705" fontAlgn="auto">
              <a:lnSpc>
                <a:spcPct val="100000"/>
              </a:lnSpc>
              <a:spcBef>
                <a:spcPts val="100"/>
              </a:spcBef>
            </a:pPr>
            <a:r>
              <a:rPr sz="2400" b="1" spc="1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电话</a:t>
            </a:r>
            <a:r>
              <a:rPr sz="2400" b="1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：0851-</a:t>
            </a:r>
            <a:r>
              <a:rPr lang="en-US" sz="2400" b="1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33522866</a:t>
            </a:r>
            <a:endParaRPr sz="2400" b="1">
              <a:solidFill>
                <a:schemeClr val="bg1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marL="12700" indent="-179705" fontAlgn="auto">
              <a:lnSpc>
                <a:spcPct val="100000"/>
              </a:lnSpc>
              <a:spcBef>
                <a:spcPts val="260"/>
              </a:spcBef>
            </a:pPr>
            <a:r>
              <a:rPr sz="2400" b="1" spc="1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网址</a:t>
            </a:r>
            <a:r>
              <a:rPr lang="zh-CN" sz="2400" b="1" spc="1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：</a:t>
            </a:r>
            <a:r>
              <a:rPr lang="en-US" altLang="zh-CN" sz="2400" b="1" spc="1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http://www.gzgdnz.com</a:t>
            </a:r>
            <a:endParaRPr lang="en-US" altLang="zh-CN" sz="2400" b="1" spc="10" dirty="0">
              <a:solidFill>
                <a:schemeClr val="bg1"/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文本框-30" hidden="1"/>
          <p:cNvSpPr txBox="1"/>
          <p:nvPr/>
        </p:nvSpPr>
        <p:spPr>
          <a:xfrm>
            <a:off x="3918272" y="1217090"/>
            <a:ext cx="1307454" cy="591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altLang="zh-CN" sz="3200" spc="80" dirty="0">
                <a:solidFill>
                  <a:schemeClr val="bg1"/>
                </a:solidFill>
                <a:latin typeface="Bebas" panose="02010600030101010101" pitchFamily="2" charset="-122"/>
              </a:rPr>
              <a:t>01</a:t>
            </a:r>
            <a:endParaRPr lang="zh-CN" altLang="en-US" sz="3200" spc="80" dirty="0">
              <a:solidFill>
                <a:schemeClr val="bg1"/>
              </a:solidFill>
              <a:latin typeface="Bebas" panose="02010600030101010101" pitchFamily="2" charset="-122"/>
            </a:endParaRPr>
          </a:p>
        </p:txBody>
      </p:sp>
      <p:sp>
        <p:nvSpPr>
          <p:cNvPr id="42" name="文本框-26" hidden="1"/>
          <p:cNvSpPr txBox="1"/>
          <p:nvPr/>
        </p:nvSpPr>
        <p:spPr>
          <a:xfrm>
            <a:off x="6966273" y="1217090"/>
            <a:ext cx="1307454" cy="591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altLang="zh-CN" sz="3200" spc="80" dirty="0">
                <a:solidFill>
                  <a:schemeClr val="bg1"/>
                </a:solidFill>
                <a:latin typeface="Bebas" panose="02010600030101010101" pitchFamily="2" charset="-122"/>
              </a:rPr>
              <a:t>02</a:t>
            </a:r>
            <a:endParaRPr lang="zh-CN" altLang="en-US" sz="3200" spc="80" dirty="0">
              <a:solidFill>
                <a:schemeClr val="bg1"/>
              </a:solidFill>
              <a:latin typeface="Bebas" panose="02010600030101010101" pitchFamily="2" charset="-122"/>
            </a:endParaRPr>
          </a:p>
        </p:txBody>
      </p:sp>
      <p:sp>
        <p:nvSpPr>
          <p:cNvPr id="45" name="文本框-31" hidden="1"/>
          <p:cNvSpPr txBox="1"/>
          <p:nvPr/>
        </p:nvSpPr>
        <p:spPr>
          <a:xfrm>
            <a:off x="10014273" y="1217090"/>
            <a:ext cx="1307454" cy="591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altLang="zh-CN" sz="3200" spc="80" dirty="0">
                <a:solidFill>
                  <a:schemeClr val="bg1"/>
                </a:solidFill>
                <a:latin typeface="Bebas" panose="02010600030101010101" pitchFamily="2" charset="-122"/>
              </a:rPr>
              <a:t>03</a:t>
            </a:r>
            <a:endParaRPr lang="zh-CN" altLang="en-US" sz="3200" spc="80" dirty="0">
              <a:solidFill>
                <a:schemeClr val="bg1"/>
              </a:solidFill>
              <a:latin typeface="Bebas" panose="02010600030101010101" pitchFamily="2" charset="-122"/>
            </a:endParaRPr>
          </a:p>
        </p:txBody>
      </p:sp>
      <p:sp>
        <p:nvSpPr>
          <p:cNvPr id="41" name="文本框-30_矢量"/>
          <p:cNvSpPr txBox="1"/>
          <p:nvPr/>
        </p:nvSpPr>
        <p:spPr>
          <a:xfrm>
            <a:off x="4400439" y="1388678"/>
            <a:ext cx="330412" cy="373214"/>
          </a:xfrm>
          <a:custGeom>
            <a:avLst/>
            <a:gdLst/>
            <a:ahLst/>
            <a:cxnLst/>
            <a:rect l="l" t="t" r="r" b="b"/>
            <a:pathLst>
              <a:path w="330412" h="373214">
                <a:moveTo>
                  <a:pt x="85522" y="54397"/>
                </a:moveTo>
                <a:cubicBezTo>
                  <a:pt x="76795" y="54397"/>
                  <a:pt x="69377" y="57500"/>
                  <a:pt x="63269" y="63705"/>
                </a:cubicBezTo>
                <a:cubicBezTo>
                  <a:pt x="57160" y="69911"/>
                  <a:pt x="54105" y="77377"/>
                  <a:pt x="54105" y="86104"/>
                </a:cubicBezTo>
                <a:lnTo>
                  <a:pt x="54105" y="285364"/>
                </a:lnTo>
                <a:cubicBezTo>
                  <a:pt x="54105" y="294091"/>
                  <a:pt x="57160" y="301557"/>
                  <a:pt x="63269" y="307763"/>
                </a:cubicBezTo>
                <a:cubicBezTo>
                  <a:pt x="69377" y="313969"/>
                  <a:pt x="76795" y="317072"/>
                  <a:pt x="85522" y="317072"/>
                </a:cubicBezTo>
                <a:cubicBezTo>
                  <a:pt x="94248" y="317072"/>
                  <a:pt x="101715" y="313969"/>
                  <a:pt x="107920" y="307763"/>
                </a:cubicBezTo>
                <a:cubicBezTo>
                  <a:pt x="114126" y="301557"/>
                  <a:pt x="117229" y="294091"/>
                  <a:pt x="117229" y="285364"/>
                </a:cubicBezTo>
                <a:lnTo>
                  <a:pt x="117229" y="86104"/>
                </a:lnTo>
                <a:cubicBezTo>
                  <a:pt x="117229" y="77377"/>
                  <a:pt x="114126" y="69911"/>
                  <a:pt x="107920" y="63705"/>
                </a:cubicBezTo>
                <a:cubicBezTo>
                  <a:pt x="101715" y="57500"/>
                  <a:pt x="94248" y="54397"/>
                  <a:pt x="85522" y="54397"/>
                </a:cubicBezTo>
                <a:close/>
                <a:moveTo>
                  <a:pt x="292014" y="4654"/>
                </a:moveTo>
                <a:lnTo>
                  <a:pt x="330412" y="4654"/>
                </a:lnTo>
                <a:lnTo>
                  <a:pt x="330412" y="369432"/>
                </a:lnTo>
                <a:lnTo>
                  <a:pt x="275433" y="369432"/>
                </a:lnTo>
                <a:lnTo>
                  <a:pt x="275433" y="88722"/>
                </a:lnTo>
                <a:lnTo>
                  <a:pt x="228600" y="88722"/>
                </a:lnTo>
                <a:lnTo>
                  <a:pt x="228600" y="50324"/>
                </a:lnTo>
                <a:cubicBezTo>
                  <a:pt x="241787" y="48773"/>
                  <a:pt x="254344" y="43779"/>
                  <a:pt x="266270" y="35343"/>
                </a:cubicBezTo>
                <a:cubicBezTo>
                  <a:pt x="278197" y="26908"/>
                  <a:pt x="286778" y="16678"/>
                  <a:pt x="292014" y="4654"/>
                </a:cubicBezTo>
                <a:close/>
                <a:moveTo>
                  <a:pt x="87267" y="0"/>
                </a:moveTo>
                <a:cubicBezTo>
                  <a:pt x="111508" y="0"/>
                  <a:pt x="132064" y="8533"/>
                  <a:pt x="148936" y="25599"/>
                </a:cubicBezTo>
                <a:cubicBezTo>
                  <a:pt x="165808" y="42664"/>
                  <a:pt x="174244" y="63220"/>
                  <a:pt x="174244" y="87267"/>
                </a:cubicBezTo>
                <a:lnTo>
                  <a:pt x="174244" y="286237"/>
                </a:lnTo>
                <a:cubicBezTo>
                  <a:pt x="174244" y="310478"/>
                  <a:pt x="165711" y="331034"/>
                  <a:pt x="148645" y="347906"/>
                </a:cubicBezTo>
                <a:cubicBezTo>
                  <a:pt x="131579" y="364778"/>
                  <a:pt x="111120" y="373214"/>
                  <a:pt x="87267" y="373214"/>
                </a:cubicBezTo>
                <a:cubicBezTo>
                  <a:pt x="63026" y="373214"/>
                  <a:pt x="42421" y="364729"/>
                  <a:pt x="25453" y="347761"/>
                </a:cubicBezTo>
                <a:cubicBezTo>
                  <a:pt x="8484" y="330792"/>
                  <a:pt x="0" y="310284"/>
                  <a:pt x="0" y="286237"/>
                </a:cubicBezTo>
                <a:lnTo>
                  <a:pt x="0" y="87267"/>
                </a:lnTo>
                <a:cubicBezTo>
                  <a:pt x="0" y="63027"/>
                  <a:pt x="8532" y="42422"/>
                  <a:pt x="25598" y="25453"/>
                </a:cubicBezTo>
                <a:cubicBezTo>
                  <a:pt x="42664" y="8484"/>
                  <a:pt x="63220" y="0"/>
                  <a:pt x="872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endParaRPr lang="zh-CN" altLang="en-US" sz="3200" spc="80" dirty="0">
              <a:solidFill>
                <a:schemeClr val="bg1"/>
              </a:solidFill>
              <a:latin typeface="Bebas" panose="02010600030101010101" pitchFamily="2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9108329" y="0"/>
            <a:ext cx="0" cy="6858000"/>
          </a:xfrm>
          <a:prstGeom prst="line">
            <a:avLst/>
          </a:prstGeom>
          <a:ln w="6350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-26_矢量"/>
          <p:cNvSpPr txBox="1"/>
          <p:nvPr/>
        </p:nvSpPr>
        <p:spPr>
          <a:xfrm>
            <a:off x="7374638" y="1388678"/>
            <a:ext cx="407789" cy="373214"/>
          </a:xfrm>
          <a:custGeom>
            <a:avLst/>
            <a:gdLst/>
            <a:ahLst/>
            <a:cxnLst/>
            <a:rect l="l" t="t" r="r" b="b"/>
            <a:pathLst>
              <a:path w="407789" h="373214">
                <a:moveTo>
                  <a:pt x="85522" y="54397"/>
                </a:moveTo>
                <a:cubicBezTo>
                  <a:pt x="76796" y="54397"/>
                  <a:pt x="69378" y="57500"/>
                  <a:pt x="63269" y="63705"/>
                </a:cubicBezTo>
                <a:cubicBezTo>
                  <a:pt x="57160" y="69911"/>
                  <a:pt x="54106" y="77377"/>
                  <a:pt x="54106" y="86104"/>
                </a:cubicBezTo>
                <a:lnTo>
                  <a:pt x="54106" y="285364"/>
                </a:lnTo>
                <a:cubicBezTo>
                  <a:pt x="54106" y="294091"/>
                  <a:pt x="57160" y="301557"/>
                  <a:pt x="63269" y="307763"/>
                </a:cubicBezTo>
                <a:cubicBezTo>
                  <a:pt x="69378" y="313969"/>
                  <a:pt x="76796" y="317072"/>
                  <a:pt x="85522" y="317072"/>
                </a:cubicBezTo>
                <a:cubicBezTo>
                  <a:pt x="94249" y="317072"/>
                  <a:pt x="101715" y="313969"/>
                  <a:pt x="107921" y="307763"/>
                </a:cubicBezTo>
                <a:cubicBezTo>
                  <a:pt x="114127" y="301557"/>
                  <a:pt x="117229" y="294091"/>
                  <a:pt x="117229" y="285364"/>
                </a:cubicBezTo>
                <a:lnTo>
                  <a:pt x="117229" y="86104"/>
                </a:lnTo>
                <a:cubicBezTo>
                  <a:pt x="117229" y="77377"/>
                  <a:pt x="114127" y="69911"/>
                  <a:pt x="107921" y="63705"/>
                </a:cubicBezTo>
                <a:cubicBezTo>
                  <a:pt x="101715" y="57500"/>
                  <a:pt x="94249" y="54397"/>
                  <a:pt x="85522" y="54397"/>
                </a:cubicBezTo>
                <a:close/>
                <a:moveTo>
                  <a:pt x="320813" y="4363"/>
                </a:moveTo>
                <a:cubicBezTo>
                  <a:pt x="344860" y="4363"/>
                  <a:pt x="365368" y="13381"/>
                  <a:pt x="382336" y="31416"/>
                </a:cubicBezTo>
                <a:cubicBezTo>
                  <a:pt x="399305" y="49452"/>
                  <a:pt x="407789" y="70493"/>
                  <a:pt x="407789" y="94540"/>
                </a:cubicBezTo>
                <a:cubicBezTo>
                  <a:pt x="407789" y="119362"/>
                  <a:pt x="402262" y="143313"/>
                  <a:pt x="391208" y="166390"/>
                </a:cubicBezTo>
                <a:cubicBezTo>
                  <a:pt x="385197" y="179189"/>
                  <a:pt x="371137" y="201200"/>
                  <a:pt x="349029" y="232422"/>
                </a:cubicBezTo>
                <a:cubicBezTo>
                  <a:pt x="343017" y="240955"/>
                  <a:pt x="334097" y="254239"/>
                  <a:pt x="322267" y="272274"/>
                </a:cubicBezTo>
                <a:lnTo>
                  <a:pt x="312377" y="287110"/>
                </a:lnTo>
                <a:cubicBezTo>
                  <a:pt x="305977" y="296806"/>
                  <a:pt x="301129" y="304466"/>
                  <a:pt x="297832" y="310090"/>
                </a:cubicBezTo>
                <a:cubicBezTo>
                  <a:pt x="296281" y="312966"/>
                  <a:pt x="295505" y="314711"/>
                  <a:pt x="295505" y="315326"/>
                </a:cubicBezTo>
                <a:lnTo>
                  <a:pt x="403426" y="315326"/>
                </a:lnTo>
                <a:lnTo>
                  <a:pt x="403426" y="369141"/>
                </a:lnTo>
                <a:lnTo>
                  <a:pt x="228600" y="369141"/>
                </a:lnTo>
                <a:lnTo>
                  <a:pt x="228600" y="318712"/>
                </a:lnTo>
                <a:cubicBezTo>
                  <a:pt x="228600" y="317546"/>
                  <a:pt x="232600" y="310842"/>
                  <a:pt x="240599" y="298600"/>
                </a:cubicBezTo>
                <a:cubicBezTo>
                  <a:pt x="244299" y="292988"/>
                  <a:pt x="248487" y="286795"/>
                  <a:pt x="253162" y="280019"/>
                </a:cubicBezTo>
                <a:lnTo>
                  <a:pt x="267475" y="259407"/>
                </a:lnTo>
                <a:cubicBezTo>
                  <a:pt x="275823" y="247968"/>
                  <a:pt x="288928" y="229648"/>
                  <a:pt x="306791" y="204447"/>
                </a:cubicBezTo>
                <a:cubicBezTo>
                  <a:pt x="323684" y="180797"/>
                  <a:pt x="336304" y="159375"/>
                  <a:pt x="344652" y="140182"/>
                </a:cubicBezTo>
                <a:cubicBezTo>
                  <a:pt x="351449" y="124480"/>
                  <a:pt x="354847" y="109843"/>
                  <a:pt x="354847" y="96271"/>
                </a:cubicBezTo>
                <a:cubicBezTo>
                  <a:pt x="354847" y="85221"/>
                  <a:pt x="351744" y="75818"/>
                  <a:pt x="345538" y="68064"/>
                </a:cubicBezTo>
                <a:cubicBezTo>
                  <a:pt x="338751" y="59922"/>
                  <a:pt x="330024" y="55851"/>
                  <a:pt x="319358" y="55851"/>
                </a:cubicBezTo>
                <a:cubicBezTo>
                  <a:pt x="304038" y="55851"/>
                  <a:pt x="293178" y="64675"/>
                  <a:pt x="286778" y="82322"/>
                </a:cubicBezTo>
                <a:cubicBezTo>
                  <a:pt x="284645" y="88140"/>
                  <a:pt x="283579" y="95122"/>
                  <a:pt x="283579" y="103266"/>
                </a:cubicBezTo>
                <a:lnTo>
                  <a:pt x="283579" y="117229"/>
                </a:lnTo>
                <a:lnTo>
                  <a:pt x="229473" y="117229"/>
                </a:lnTo>
                <a:lnTo>
                  <a:pt x="229473" y="107630"/>
                </a:lnTo>
                <a:cubicBezTo>
                  <a:pt x="229473" y="73111"/>
                  <a:pt x="238781" y="46737"/>
                  <a:pt x="257398" y="28507"/>
                </a:cubicBezTo>
                <a:cubicBezTo>
                  <a:pt x="273494" y="12411"/>
                  <a:pt x="294632" y="4363"/>
                  <a:pt x="320813" y="4363"/>
                </a:cubicBezTo>
                <a:close/>
                <a:moveTo>
                  <a:pt x="87268" y="0"/>
                </a:moveTo>
                <a:cubicBezTo>
                  <a:pt x="111508" y="0"/>
                  <a:pt x="132065" y="8533"/>
                  <a:pt x="148937" y="25599"/>
                </a:cubicBezTo>
                <a:cubicBezTo>
                  <a:pt x="165808" y="42664"/>
                  <a:pt x="174244" y="63220"/>
                  <a:pt x="174244" y="87267"/>
                </a:cubicBezTo>
                <a:lnTo>
                  <a:pt x="174244" y="286237"/>
                </a:lnTo>
                <a:cubicBezTo>
                  <a:pt x="174244" y="310478"/>
                  <a:pt x="165711" y="331034"/>
                  <a:pt x="148646" y="347906"/>
                </a:cubicBezTo>
                <a:cubicBezTo>
                  <a:pt x="131580" y="364778"/>
                  <a:pt x="111121" y="373214"/>
                  <a:pt x="87268" y="373214"/>
                </a:cubicBezTo>
                <a:cubicBezTo>
                  <a:pt x="63027" y="373214"/>
                  <a:pt x="42422" y="364729"/>
                  <a:pt x="25453" y="347761"/>
                </a:cubicBezTo>
                <a:cubicBezTo>
                  <a:pt x="8484" y="330792"/>
                  <a:pt x="0" y="310284"/>
                  <a:pt x="0" y="286237"/>
                </a:cubicBezTo>
                <a:lnTo>
                  <a:pt x="0" y="87267"/>
                </a:lnTo>
                <a:cubicBezTo>
                  <a:pt x="0" y="63027"/>
                  <a:pt x="8533" y="42422"/>
                  <a:pt x="25599" y="25453"/>
                </a:cubicBezTo>
                <a:cubicBezTo>
                  <a:pt x="42664" y="8484"/>
                  <a:pt x="63221" y="0"/>
                  <a:pt x="872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endParaRPr lang="zh-CN" altLang="en-US" sz="3200" spc="80" dirty="0">
              <a:solidFill>
                <a:schemeClr val="bg1"/>
              </a:solidFill>
              <a:latin typeface="Bebas" panose="02010600030101010101" pitchFamily="2" charset="-122"/>
            </a:endParaRPr>
          </a:p>
        </p:txBody>
      </p:sp>
      <p:sp>
        <p:nvSpPr>
          <p:cNvPr id="46" name="文本框-31_矢量"/>
          <p:cNvSpPr txBox="1"/>
          <p:nvPr/>
        </p:nvSpPr>
        <p:spPr>
          <a:xfrm>
            <a:off x="10458309" y="1388678"/>
            <a:ext cx="397391" cy="373214"/>
          </a:xfrm>
          <a:custGeom>
            <a:avLst/>
            <a:gdLst/>
            <a:ahLst/>
            <a:cxnLst/>
            <a:rect l="l" t="t" r="r" b="b"/>
            <a:pathLst>
              <a:path w="397391" h="373214">
                <a:moveTo>
                  <a:pt x="85522" y="54397"/>
                </a:moveTo>
                <a:cubicBezTo>
                  <a:pt x="76795" y="54397"/>
                  <a:pt x="69378" y="57500"/>
                  <a:pt x="63269" y="63705"/>
                </a:cubicBezTo>
                <a:cubicBezTo>
                  <a:pt x="57160" y="69911"/>
                  <a:pt x="54106" y="77377"/>
                  <a:pt x="54106" y="86104"/>
                </a:cubicBezTo>
                <a:lnTo>
                  <a:pt x="54106" y="285364"/>
                </a:lnTo>
                <a:cubicBezTo>
                  <a:pt x="54106" y="294091"/>
                  <a:pt x="57160" y="301557"/>
                  <a:pt x="63269" y="307763"/>
                </a:cubicBezTo>
                <a:cubicBezTo>
                  <a:pt x="69378" y="313969"/>
                  <a:pt x="76795" y="317072"/>
                  <a:pt x="85522" y="317072"/>
                </a:cubicBezTo>
                <a:cubicBezTo>
                  <a:pt x="94249" y="317072"/>
                  <a:pt x="101715" y="313969"/>
                  <a:pt x="107921" y="307763"/>
                </a:cubicBezTo>
                <a:cubicBezTo>
                  <a:pt x="114126" y="301557"/>
                  <a:pt x="117229" y="294091"/>
                  <a:pt x="117229" y="285364"/>
                </a:cubicBezTo>
                <a:lnTo>
                  <a:pt x="117229" y="86104"/>
                </a:lnTo>
                <a:cubicBezTo>
                  <a:pt x="117229" y="77377"/>
                  <a:pt x="114126" y="69911"/>
                  <a:pt x="107921" y="63705"/>
                </a:cubicBezTo>
                <a:cubicBezTo>
                  <a:pt x="101715" y="57500"/>
                  <a:pt x="94249" y="54397"/>
                  <a:pt x="85522" y="54397"/>
                </a:cubicBezTo>
                <a:close/>
                <a:moveTo>
                  <a:pt x="310415" y="0"/>
                </a:moveTo>
                <a:cubicBezTo>
                  <a:pt x="336207" y="0"/>
                  <a:pt x="356860" y="8727"/>
                  <a:pt x="372375" y="26180"/>
                </a:cubicBezTo>
                <a:cubicBezTo>
                  <a:pt x="386338" y="41888"/>
                  <a:pt x="393319" y="61475"/>
                  <a:pt x="393319" y="84940"/>
                </a:cubicBezTo>
                <a:lnTo>
                  <a:pt x="393319" y="100358"/>
                </a:lnTo>
                <a:cubicBezTo>
                  <a:pt x="393319" y="123047"/>
                  <a:pt x="386531" y="142634"/>
                  <a:pt x="372956" y="159118"/>
                </a:cubicBezTo>
                <a:cubicBezTo>
                  <a:pt x="367139" y="166099"/>
                  <a:pt x="360351" y="172014"/>
                  <a:pt x="352594" y="176862"/>
                </a:cubicBezTo>
                <a:cubicBezTo>
                  <a:pt x="368884" y="185977"/>
                  <a:pt x="381489" y="199842"/>
                  <a:pt x="390410" y="218459"/>
                </a:cubicBezTo>
                <a:cubicBezTo>
                  <a:pt x="395064" y="227962"/>
                  <a:pt x="397391" y="239501"/>
                  <a:pt x="397391" y="253076"/>
                </a:cubicBezTo>
                <a:lnTo>
                  <a:pt x="397391" y="281874"/>
                </a:lnTo>
                <a:cubicBezTo>
                  <a:pt x="397391" y="308830"/>
                  <a:pt x="388180" y="330937"/>
                  <a:pt x="369757" y="348197"/>
                </a:cubicBezTo>
                <a:cubicBezTo>
                  <a:pt x="352109" y="364875"/>
                  <a:pt x="330874" y="373214"/>
                  <a:pt x="306052" y="373214"/>
                </a:cubicBezTo>
                <a:cubicBezTo>
                  <a:pt x="281810" y="373214"/>
                  <a:pt x="261254" y="364681"/>
                  <a:pt x="244382" y="347615"/>
                </a:cubicBezTo>
                <a:cubicBezTo>
                  <a:pt x="227511" y="330550"/>
                  <a:pt x="219075" y="310090"/>
                  <a:pt x="219075" y="286237"/>
                </a:cubicBezTo>
                <a:lnTo>
                  <a:pt x="219075" y="277220"/>
                </a:lnTo>
                <a:lnTo>
                  <a:pt x="271435" y="273147"/>
                </a:lnTo>
                <a:lnTo>
                  <a:pt x="272599" y="285946"/>
                </a:lnTo>
                <a:cubicBezTo>
                  <a:pt x="273375" y="295061"/>
                  <a:pt x="276623" y="302527"/>
                  <a:pt x="282344" y="308345"/>
                </a:cubicBezTo>
                <a:cubicBezTo>
                  <a:pt x="288065" y="314163"/>
                  <a:pt x="295482" y="317072"/>
                  <a:pt x="304597" y="317072"/>
                </a:cubicBezTo>
                <a:cubicBezTo>
                  <a:pt x="329808" y="317072"/>
                  <a:pt x="342413" y="305351"/>
                  <a:pt x="342413" y="281910"/>
                </a:cubicBezTo>
                <a:lnTo>
                  <a:pt x="342413" y="260411"/>
                </a:lnTo>
                <a:cubicBezTo>
                  <a:pt x="342413" y="223023"/>
                  <a:pt x="322826" y="204329"/>
                  <a:pt x="283653" y="204329"/>
                </a:cubicBezTo>
                <a:lnTo>
                  <a:pt x="283653" y="157254"/>
                </a:lnTo>
                <a:cubicBezTo>
                  <a:pt x="304791" y="157254"/>
                  <a:pt x="320402" y="151347"/>
                  <a:pt x="330486" y="139532"/>
                </a:cubicBezTo>
                <a:cubicBezTo>
                  <a:pt x="339795" y="128876"/>
                  <a:pt x="344449" y="113958"/>
                  <a:pt x="344449" y="94781"/>
                </a:cubicBezTo>
                <a:lnTo>
                  <a:pt x="344449" y="86354"/>
                </a:lnTo>
                <a:cubicBezTo>
                  <a:pt x="344449" y="62528"/>
                  <a:pt x="333977" y="50615"/>
                  <a:pt x="313033" y="50615"/>
                </a:cubicBezTo>
                <a:cubicBezTo>
                  <a:pt x="301397" y="50615"/>
                  <a:pt x="292864" y="55050"/>
                  <a:pt x="287434" y="63919"/>
                </a:cubicBezTo>
                <a:cubicBezTo>
                  <a:pt x="283362" y="70667"/>
                  <a:pt x="281326" y="79438"/>
                  <a:pt x="281326" y="90231"/>
                </a:cubicBezTo>
                <a:lnTo>
                  <a:pt x="281326" y="99776"/>
                </a:lnTo>
                <a:lnTo>
                  <a:pt x="227511" y="99776"/>
                </a:lnTo>
                <a:lnTo>
                  <a:pt x="227511" y="91340"/>
                </a:lnTo>
                <a:cubicBezTo>
                  <a:pt x="227511" y="65354"/>
                  <a:pt x="234104" y="44216"/>
                  <a:pt x="247291" y="27926"/>
                </a:cubicBezTo>
                <a:cubicBezTo>
                  <a:pt x="262224" y="9309"/>
                  <a:pt x="283265" y="0"/>
                  <a:pt x="310415" y="0"/>
                </a:cubicBezTo>
                <a:close/>
                <a:moveTo>
                  <a:pt x="87267" y="0"/>
                </a:moveTo>
                <a:cubicBezTo>
                  <a:pt x="111508" y="0"/>
                  <a:pt x="132065" y="8533"/>
                  <a:pt x="148936" y="25599"/>
                </a:cubicBezTo>
                <a:cubicBezTo>
                  <a:pt x="165808" y="42664"/>
                  <a:pt x="174244" y="63220"/>
                  <a:pt x="174244" y="87267"/>
                </a:cubicBezTo>
                <a:lnTo>
                  <a:pt x="174244" y="286237"/>
                </a:lnTo>
                <a:cubicBezTo>
                  <a:pt x="174244" y="310478"/>
                  <a:pt x="165711" y="331034"/>
                  <a:pt x="148645" y="347906"/>
                </a:cubicBezTo>
                <a:cubicBezTo>
                  <a:pt x="131580" y="364778"/>
                  <a:pt x="111120" y="373214"/>
                  <a:pt x="87267" y="373214"/>
                </a:cubicBezTo>
                <a:cubicBezTo>
                  <a:pt x="63026" y="373214"/>
                  <a:pt x="42422" y="364729"/>
                  <a:pt x="25453" y="347761"/>
                </a:cubicBezTo>
                <a:cubicBezTo>
                  <a:pt x="8484" y="330792"/>
                  <a:pt x="0" y="310284"/>
                  <a:pt x="0" y="286237"/>
                </a:cubicBezTo>
                <a:lnTo>
                  <a:pt x="0" y="87267"/>
                </a:lnTo>
                <a:cubicBezTo>
                  <a:pt x="0" y="63027"/>
                  <a:pt x="8533" y="42422"/>
                  <a:pt x="25598" y="25453"/>
                </a:cubicBezTo>
                <a:cubicBezTo>
                  <a:pt x="42664" y="8484"/>
                  <a:pt x="63220" y="0"/>
                  <a:pt x="872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endParaRPr lang="zh-CN" altLang="en-US" sz="3200" spc="80" dirty="0">
              <a:solidFill>
                <a:schemeClr val="bg1"/>
              </a:solidFill>
              <a:latin typeface="Bebas" panose="02010600030101010101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426720" y="1891030"/>
            <a:ext cx="3082290" cy="470789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贵州（安顺）数据中心数字底座，打造贵州南智云网平台及网信安全体系，含政务、企业、行业云和工业互联网创新应用平台等，提供先进数云、数池、数网、数盾的云算力服务资源(含云计算、云存储、云网络、云安全等）数字产业化核心产品及运维中心OC、云服务中心SC，以及eSight设备监控服务。用于支撑智慧城市行业应用场景，构建智慧城市数字生态产业体系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-21474826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37025" y="1890395"/>
            <a:ext cx="7796530" cy="39770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矩形 16"/>
          <p:cNvSpPr/>
          <p:nvPr/>
        </p:nvSpPr>
        <p:spPr>
          <a:xfrm>
            <a:off x="5298440" y="6076315"/>
            <a:ext cx="5473700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官网：</a:t>
            </a:r>
            <a:r>
              <a:rPr lang="en-US" altLang="zh-CN" sz="2800" b="1" u="sng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https://nanzhicloud.com</a:t>
            </a:r>
            <a:endParaRPr lang="en-US" altLang="zh-CN" sz="2800" b="1" u="sng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文本框 6" descr="7b0a2020202022776f7264617274223a20227b5c2269645c223a343132333335352c5c227469645c223a5c2231333437375c227d220a7d0a"/>
          <p:cNvSpPr txBox="1"/>
          <p:nvPr/>
        </p:nvSpPr>
        <p:spPr>
          <a:xfrm>
            <a:off x="4967605" y="322479"/>
            <a:ext cx="2621280" cy="9772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>
              <a:lnSpc>
                <a:spcPct val="120000"/>
              </a:lnSpc>
              <a:spcAft>
                <a:spcPts val="600"/>
              </a:spcAft>
            </a:pPr>
            <a:r>
              <a:rPr lang="zh-CN" altLang="en-US" sz="4800" b="1" dirty="0">
                <a:gradFill>
                  <a:gsLst>
                    <a:gs pos="75300">
                      <a:srgbClr val="08ADF0"/>
                    </a:gs>
                    <a:gs pos="25000">
                      <a:srgbClr val="037DC0"/>
                    </a:gs>
                    <a:gs pos="50000">
                      <a:srgbClr val="01FFFE"/>
                    </a:gs>
                    <a:gs pos="100000">
                      <a:srgbClr val="015289"/>
                    </a:gs>
                    <a:gs pos="0">
                      <a:srgbClr val="015289"/>
                    </a:gs>
                  </a:gsLst>
                  <a:lin ang="2700000" scaled="1"/>
                </a:gradFill>
                <a:effectLst>
                  <a:reflection blurRad="3048" stA="55000" endA="50" endPos="85000" dist="60007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平台简介</a:t>
            </a:r>
            <a:endParaRPr lang="zh-CN" altLang="en-US" sz="4800" b="1" dirty="0">
              <a:gradFill>
                <a:gsLst>
                  <a:gs pos="75300">
                    <a:srgbClr val="08ADF0"/>
                  </a:gs>
                  <a:gs pos="25000">
                    <a:srgbClr val="037DC0"/>
                  </a:gs>
                  <a:gs pos="50000">
                    <a:srgbClr val="01FFFE"/>
                  </a:gs>
                  <a:gs pos="100000">
                    <a:srgbClr val="015289"/>
                  </a:gs>
                  <a:gs pos="0">
                    <a:srgbClr val="015289"/>
                  </a:gs>
                </a:gsLst>
                <a:lin ang="2700000" scaled="1"/>
              </a:gradFill>
              <a:effectLst>
                <a:reflection blurRad="3048" stA="55000" endA="50" endPos="85000" dist="60007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56102" y="1199649"/>
            <a:ext cx="3479800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>
              <a:lnSpc>
                <a:spcPct val="120000"/>
              </a:lnSpc>
              <a:spcAft>
                <a:spcPts val="1200"/>
              </a:spcAft>
            </a:pPr>
            <a:r>
              <a:rPr lang="en-US" altLang="zh-CN" sz="1600" b="1" i="1" kern="0" dirty="0">
                <a:solidFill>
                  <a:schemeClr val="bg1"/>
                </a:solidFill>
              </a:rPr>
              <a:t>Platform Profile</a:t>
            </a:r>
            <a:endParaRPr lang="en-US" altLang="zh-CN" sz="1600" b="1" i="1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58495" y="795655"/>
            <a:ext cx="6657975" cy="795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pc="80" dirty="0">
                <a:solidFill>
                  <a:schemeClr val="bg1"/>
                </a:solidFill>
              </a:rPr>
              <a:t>总体架构</a:t>
            </a:r>
            <a:endParaRPr lang="zh-CN" altLang="en-US" spc="80" dirty="0">
              <a:solidFill>
                <a:schemeClr val="bg1"/>
              </a:solidFill>
            </a:endParaRPr>
          </a:p>
          <a:p>
            <a:pPr indent="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zh-CN" altLang="en-US" sz="1600" spc="80" dirty="0">
                <a:solidFill>
                  <a:schemeClr val="bg1"/>
                </a:solidFill>
                <a:latin typeface="+mj-lt"/>
                <a:ea typeface="+mj-lt"/>
              </a:rPr>
              <a:t>建设南智云混合云平台，初期主要针对南智云数据中心云平台建设</a:t>
            </a:r>
            <a:endParaRPr lang="zh-CN" altLang="en-US" sz="1600" spc="80" dirty="0">
              <a:solidFill>
                <a:schemeClr val="bg1"/>
              </a:solidFill>
              <a:latin typeface="+mj-lt"/>
              <a:ea typeface="+mj-lt"/>
            </a:endParaRPr>
          </a:p>
        </p:txBody>
      </p:sp>
      <p:pic>
        <p:nvPicPr>
          <p:cNvPr id="4" name="图片 -21474826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1692910"/>
            <a:ext cx="10704830" cy="50730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 descr="7b0a2020202022776f7264617274223a20227b5c2269645c223a32353030313432322c5c227469645c223a31333533367d220a7d0a"/>
          <p:cNvSpPr txBox="1"/>
          <p:nvPr/>
        </p:nvSpPr>
        <p:spPr>
          <a:xfrm>
            <a:off x="851535" y="151765"/>
            <a:ext cx="2271395" cy="6819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sz="3200" b="1" spc="8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汉仪菱心体简" charset="0"/>
                <a:ea typeface="汉仪菱心体简" charset="0"/>
              </a:rPr>
              <a:t>一期建设</a:t>
            </a:r>
            <a:endParaRPr lang="zh-CN" altLang="en-US" sz="3200" b="1" spc="8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汉仪菱心体简" charset="0"/>
              <a:ea typeface="汉仪菱心体简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0020" y="967105"/>
            <a:ext cx="170434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pc="8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资源目录</a:t>
            </a:r>
            <a:endParaRPr lang="zh-CN" altLang="en-US" spc="8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3240" y="1390650"/>
            <a:ext cx="11028680" cy="5030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 descr="7b0a2020202022776f7264617274223a20227b5c2269645c223a32353030313432322c5c227469645c223a31333533367d220a7d0a"/>
          <p:cNvSpPr txBox="1"/>
          <p:nvPr/>
        </p:nvSpPr>
        <p:spPr>
          <a:xfrm>
            <a:off x="851535" y="151765"/>
            <a:ext cx="2271395" cy="6819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sz="3200" b="1" spc="8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汉仪菱心体简" charset="0"/>
                <a:ea typeface="汉仪菱心体简" charset="0"/>
              </a:rPr>
              <a:t>建设全景</a:t>
            </a:r>
            <a:endParaRPr lang="zh-CN" altLang="en-US" sz="3200" b="1" spc="8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汉仪菱心体简" charset="0"/>
              <a:ea typeface="汉仪菱心体简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26747" y="1696720"/>
            <a:ext cx="11260454" cy="5009515"/>
            <a:chOff x="1026160" y="2184400"/>
            <a:chExt cx="9672320" cy="4348481"/>
          </a:xfrm>
        </p:grpSpPr>
        <p:sp>
          <p:nvSpPr>
            <p:cNvPr id="7" name="矩形: 圆角 10"/>
            <p:cNvSpPr/>
            <p:nvPr/>
          </p:nvSpPr>
          <p:spPr>
            <a:xfrm>
              <a:off x="1026160" y="2184400"/>
              <a:ext cx="9672320" cy="4348481"/>
            </a:xfrm>
            <a:prstGeom prst="roundRect">
              <a:avLst>
                <a:gd name="adj" fmla="val 2447"/>
              </a:avLst>
            </a:prstGeom>
            <a:solidFill>
              <a:schemeClr val="tx1"/>
            </a:solidFill>
            <a:ln w="28575" cmpd="dbl">
              <a:solidFill>
                <a:schemeClr val="accent1">
                  <a:shade val="50000"/>
                </a:schemeClr>
              </a:solidFill>
              <a:prstDash val="solid"/>
            </a:ln>
            <a:effectLst>
              <a:glow rad="228600">
                <a:srgbClr val="AF6AF5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n w="38100">
                  <a:solidFill>
                    <a:schemeClr val="tx1"/>
                  </a:solidFill>
                </a:ln>
                <a:solidFill>
                  <a:prstClr val="white"/>
                </a:solidFill>
                <a:latin typeface="+mn-ea"/>
              </a:endParaRPr>
            </a:p>
          </p:txBody>
        </p:sp>
        <p:pic>
          <p:nvPicPr>
            <p:cNvPr id="3" name="图片 -2147482538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1153174" y="2296160"/>
              <a:ext cx="9418291" cy="41249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5" name="文本框 4"/>
          <p:cNvSpPr txBox="1"/>
          <p:nvPr/>
        </p:nvSpPr>
        <p:spPr>
          <a:xfrm>
            <a:off x="626745" y="749300"/>
            <a:ext cx="11260455" cy="107632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华文细黑" panose="02010600040101010101" charset="-122"/>
                <a:ea typeface="华文细黑" panose="02010600040101010101" charset="-122"/>
              </a:rPr>
              <a:t>南智云以企业业务为切入点起步建设，后续会针对政务业务进行扩容。同时根据安顺市信息化发展规划，未来适应移动化发展趋势需要，南智云平台提供的服务会逐渐丰富，增加容器、灾备、桌面云、大数据平台、数据治理、应用集成服务、安全等保增强等高阶服务。加之可以同步华为云底座的能力更新，相信南智云势必会成为安顺、乃至全省、全国的云一面旗帜，走向全球</a:t>
            </a:r>
            <a:endParaRPr lang="zh-CN" altLang="en-US" sz="1600" b="1" dirty="0">
              <a:solidFill>
                <a:schemeClr val="bg1"/>
              </a:solidFill>
              <a:latin typeface="华文细黑" panose="02010600040101010101" charset="-122"/>
              <a:ea typeface="华文细黑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86271" t="57373" b="1536"/>
          <a:stretch>
            <a:fillRect/>
          </a:stretch>
        </p:blipFill>
        <p:spPr>
          <a:xfrm>
            <a:off x="4819015" y="1457325"/>
            <a:ext cx="965200" cy="8394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02335" y="433070"/>
            <a:ext cx="1099566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zh-CN" altLang="en-US" spc="8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对海量的数据资源进行汇聚、整合、存储与分析，并通过智能感知、机器学习、</a:t>
            </a:r>
            <a:r>
              <a:rPr lang="en-US" altLang="zh-CN" spc="8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</a:t>
            </a:r>
            <a:r>
              <a:rPr lang="zh-CN" altLang="en-US" spc="8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等信息化技术完成数据价值挖掘，通过实时动态呈现数据资源的监控与展现。</a:t>
            </a:r>
            <a:endParaRPr lang="zh-CN" altLang="en-US" spc="8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780" y="1487805"/>
            <a:ext cx="1174115" cy="777875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>
          <a:xfrm>
            <a:off x="2086610" y="1704340"/>
            <a:ext cx="659765" cy="405130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右箭头 6"/>
          <p:cNvSpPr/>
          <p:nvPr/>
        </p:nvSpPr>
        <p:spPr>
          <a:xfrm>
            <a:off x="3956685" y="1643380"/>
            <a:ext cx="729615" cy="466090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79780" y="2565400"/>
            <a:ext cx="2028190" cy="1650365"/>
          </a:xfrm>
          <a:prstGeom prst="rect">
            <a:avLst/>
          </a:prstGeom>
          <a:noFill/>
          <a:ln w="19050">
            <a:solidFill>
              <a:srgbClr val="A272ED"/>
            </a:solidFill>
          </a:ln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pc="8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智慧城市大脑</a:t>
            </a:r>
            <a:endParaRPr lang="zh-CN" altLang="en-US" spc="8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285750" indent="-285750" algn="l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pc="8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数字孪生</a:t>
            </a:r>
            <a:endParaRPr lang="zh-CN" altLang="en-US" spc="8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285750" indent="-285750" algn="l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pc="8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人工智能</a:t>
            </a:r>
            <a:endParaRPr lang="zh-CN" altLang="en-US" spc="8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285750" indent="-285750" algn="l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pc="8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云网边端</a:t>
            </a:r>
            <a:endParaRPr lang="zh-CN" altLang="en-US" spc="8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l="5189" t="3297" r="4737" b="2790"/>
          <a:stretch>
            <a:fillRect/>
          </a:stretch>
        </p:blipFill>
        <p:spPr>
          <a:xfrm>
            <a:off x="6026785" y="1109345"/>
            <a:ext cx="6104890" cy="56788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 t="2878"/>
          <a:stretch>
            <a:fillRect/>
          </a:stretch>
        </p:blipFill>
        <p:spPr>
          <a:xfrm>
            <a:off x="2879090" y="1456690"/>
            <a:ext cx="944880" cy="84010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449320" y="2565400"/>
            <a:ext cx="2028190" cy="4224655"/>
          </a:xfrm>
          <a:prstGeom prst="rect">
            <a:avLst/>
          </a:prstGeom>
          <a:noFill/>
          <a:ln w="19050">
            <a:solidFill>
              <a:srgbClr val="A272ED"/>
            </a:solidFill>
          </a:ln>
        </p:spPr>
        <p:txBody>
          <a:bodyPr wrap="square" rtlCol="0">
            <a:spAutoFit/>
          </a:bodyPr>
          <a:lstStyle/>
          <a:p>
            <a:pPr indent="0" algn="l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zh-CN" altLang="en-US" spc="8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智慧行业应用</a:t>
            </a:r>
            <a:endParaRPr lang="zh-CN" altLang="en-US" spc="8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285750" indent="-2857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400" spc="8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智慧政务</a:t>
            </a:r>
            <a:endParaRPr lang="zh-CN" altLang="en-US" sz="1400" spc="8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285750" indent="-2857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400" spc="8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智慧交通</a:t>
            </a:r>
            <a:endParaRPr lang="zh-CN" altLang="en-US" sz="1400" spc="8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285750" indent="-2857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400" spc="8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智慧安全</a:t>
            </a:r>
            <a:endParaRPr lang="zh-CN" altLang="en-US" sz="1400" spc="8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285750" indent="-2857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400" spc="8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智慧教育</a:t>
            </a:r>
            <a:endParaRPr lang="zh-CN" altLang="en-US" sz="1400" spc="8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285750" indent="-2857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400" spc="8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智慧园区</a:t>
            </a:r>
            <a:endParaRPr lang="zh-CN" altLang="en-US" sz="1400" spc="8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285750" indent="-2857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400" spc="8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智慧医疗</a:t>
            </a:r>
            <a:endParaRPr lang="zh-CN" altLang="en-US" sz="1400" spc="8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285750" indent="-2857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400" spc="8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智慧工地</a:t>
            </a:r>
            <a:endParaRPr lang="zh-CN" altLang="en-US" sz="1400" spc="8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285750" indent="-2857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400" spc="8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智慧公安</a:t>
            </a:r>
            <a:endParaRPr lang="zh-CN" altLang="en-US" sz="1400" spc="8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285750" indent="-2857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400" spc="8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智慧环卫</a:t>
            </a:r>
            <a:endParaRPr lang="zh-CN" altLang="en-US" sz="1400" spc="8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285750" indent="-2857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400" spc="8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智慧能源</a:t>
            </a:r>
            <a:endParaRPr lang="zh-CN" altLang="en-US" sz="1400" spc="8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285750" indent="-2857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400" spc="8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智慧停车</a:t>
            </a:r>
            <a:endParaRPr lang="zh-CN" altLang="en-US" sz="1400" spc="8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285750" indent="-2857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1400" spc="8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智慧消防</a:t>
            </a:r>
            <a:endParaRPr lang="zh-CN" altLang="en-US" sz="1400" spc="8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marL="285750" indent="-285750" algn="l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1400" spc="8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......</a:t>
            </a:r>
            <a:endParaRPr lang="en-US" altLang="zh-CN" sz="1400" spc="8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879090" y="3291205"/>
            <a:ext cx="28003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spcAft>
                <a:spcPts val="600"/>
              </a:spcAft>
            </a:pPr>
            <a:r>
              <a:rPr lang="en-US" altLang="zh-CN" sz="2800" b="1" spc="80" dirty="0">
                <a:solidFill>
                  <a:srgbClr val="A272ED"/>
                </a:solidFill>
              </a:rPr>
              <a:t>+</a:t>
            </a:r>
            <a:endParaRPr lang="en-US" altLang="zh-CN" sz="2800" b="1" spc="80" dirty="0">
              <a:solidFill>
                <a:srgbClr val="A272ED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6514465" y="3238500"/>
            <a:ext cx="1719580" cy="1827530"/>
          </a:xfrm>
          <a:prstGeom prst="rect">
            <a:avLst/>
          </a:prstGeom>
          <a:gradFill>
            <a:gsLst>
              <a:gs pos="0">
                <a:srgbClr val="14CD68"/>
              </a:gs>
              <a:gs pos="65000">
                <a:srgbClr val="035C7D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altLang="en-US" spc="8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智慧环卫云</a:t>
            </a:r>
            <a:endParaRPr lang="zh-CN" altLang="en-US" spc="8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sz="1200" dirty="0">
                <a:solidFill>
                  <a:sysClr val="window" lastClr="FFFFFF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+mn-ea"/>
                <a:sym typeface="Arial" panose="020B0604020202020204" pitchFamily="34" charset="0"/>
              </a:rPr>
              <a:t>基于北斗大数据、物联网、</a:t>
            </a:r>
            <a:r>
              <a:rPr lang="en-US" altLang="zh-CN" sz="1200" dirty="0">
                <a:solidFill>
                  <a:sysClr val="window" lastClr="FFFFFF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+mn-ea"/>
                <a:sym typeface="Arial" panose="020B0604020202020204" pitchFamily="34" charset="0"/>
              </a:rPr>
              <a:t>AI</a:t>
            </a:r>
            <a:r>
              <a:rPr lang="zh-CN" altLang="en-US" sz="1200" dirty="0">
                <a:solidFill>
                  <a:sysClr val="window" lastClr="FFFFFF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+mn-ea"/>
                <a:sym typeface="Arial" panose="020B0604020202020204" pitchFamily="34" charset="0"/>
              </a:rPr>
              <a:t>、云计算等，实现</a:t>
            </a:r>
            <a:r>
              <a:rPr sz="1200" dirty="0">
                <a:solidFill>
                  <a:sysClr val="window" lastClr="FFFFFF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+mn-ea"/>
                <a:sym typeface="Arial" panose="020B0604020202020204" pitchFamily="34" charset="0"/>
              </a:rPr>
              <a:t>垃圾清运、污水处理、节能减排、绿植养护、设施保养</a:t>
            </a:r>
            <a:r>
              <a:rPr lang="zh-CN" sz="1200" dirty="0">
                <a:solidFill>
                  <a:sysClr val="window" lastClr="FFFFFF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+mn-ea"/>
                <a:sym typeface="Arial" panose="020B0604020202020204" pitchFamily="34" charset="0"/>
              </a:rPr>
              <a:t>、人员管理、工作监管等</a:t>
            </a:r>
            <a:endParaRPr lang="zh-CN" sz="1200" dirty="0">
              <a:solidFill>
                <a:sysClr val="window" lastClr="FFFFFF"/>
              </a:solidFill>
              <a:latin typeface="清茶体 (非商业使用)" panose="02010600010101010101" charset="-122"/>
              <a:ea typeface="清茶体 (非商业使用)" panose="0201060001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295005" y="3245485"/>
            <a:ext cx="2669540" cy="1827530"/>
          </a:xfrm>
          <a:prstGeom prst="rect">
            <a:avLst/>
          </a:prstGeom>
          <a:gradFill>
            <a:gsLst>
              <a:gs pos="0">
                <a:srgbClr val="14CD68"/>
              </a:gs>
              <a:gs pos="65000">
                <a:srgbClr val="035C7D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altLang="en-US" spc="8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智慧工地云</a:t>
            </a:r>
            <a:endParaRPr lang="zh-CN" altLang="en-US" spc="8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l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1200" spc="15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Microsoft YaHei UI" panose="020B0503020204020204" charset="-122"/>
                <a:sym typeface="+mn-ea"/>
              </a:rPr>
              <a:t>人工智能在建筑施工领域应用的</a:t>
            </a:r>
            <a:r>
              <a:rPr lang="zh-CN" sz="1200" spc="20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Microsoft YaHei UI" panose="020B0503020204020204" charset="-122"/>
                <a:sym typeface="+mn-ea"/>
              </a:rPr>
              <a:t>应用</a:t>
            </a:r>
            <a:r>
              <a:rPr sz="1200" spc="20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Microsoft YaHei UI" panose="020B0503020204020204" charset="-122"/>
                <a:sym typeface="+mn-ea"/>
              </a:rPr>
              <a:t>，以信息的互联互通为支撑，覆盖</a:t>
            </a:r>
            <a:r>
              <a:rPr sz="1200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Microsoft YaHei UI" panose="020B0503020204020204" charset="-122"/>
                <a:sym typeface="+mn-ea"/>
              </a:rPr>
              <a:t>项目全生命周期，按照项目现场</a:t>
            </a:r>
            <a:r>
              <a:rPr sz="1200" spc="10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Microsoft YaHei UI" panose="020B0503020204020204" charset="-122"/>
                <a:sym typeface="+mn-ea"/>
              </a:rPr>
              <a:t>业务管理的逻辑，打通数据间的互联互通，形成横向到边、纵向到底</a:t>
            </a:r>
            <a:r>
              <a:rPr sz="1200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Microsoft YaHei UI" panose="020B0503020204020204" charset="-122"/>
                <a:sym typeface="+mn-ea"/>
              </a:rPr>
              <a:t>的数据交互关系，避免信息孤岛和数据死角出现</a:t>
            </a:r>
            <a:r>
              <a:rPr sz="1200" spc="5" dirty="0">
                <a:gradFill>
                  <a:gsLst>
                    <a:gs pos="0">
                      <a:srgbClr val="1D3579"/>
                    </a:gs>
                    <a:gs pos="100000">
                      <a:srgbClr val="FD6B64"/>
                    </a:gs>
                  </a:gsLst>
                  <a:lin ang="0" scaled="0"/>
                </a:gradFill>
                <a:latin typeface="清茶体 (非商业使用)" panose="02010600010101010101" charset="-122"/>
                <a:ea typeface="清茶体 (非商业使用)" panose="02010600010101010101" charset="-122"/>
                <a:cs typeface="Microsoft YaHei UI" panose="020B0503020204020204" charset="-122"/>
                <a:sym typeface="+mn-ea"/>
              </a:rPr>
              <a:t>。</a:t>
            </a:r>
            <a:endParaRPr lang="zh-CN" altLang="en-US" sz="1200" spc="8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清茶体 (非商业使用)" panose="02010600010101010101" charset="-122"/>
              <a:ea typeface="清茶体 (非商业使用)" panose="0201060001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893945" y="3236595"/>
            <a:ext cx="1559560" cy="1827530"/>
          </a:xfrm>
          <a:prstGeom prst="rect">
            <a:avLst/>
          </a:prstGeom>
          <a:gradFill>
            <a:gsLst>
              <a:gs pos="0">
                <a:srgbClr val="14CD68"/>
              </a:gs>
              <a:gs pos="65000">
                <a:srgbClr val="035C7D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altLang="en-US" spc="8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智慧教育云</a:t>
            </a:r>
            <a:endParaRPr lang="zh-CN" altLang="en-US" spc="8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altLang="en-US" sz="1200" dirty="0">
                <a:solidFill>
                  <a:sysClr val="window" lastClr="FFFFFF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  <a:sym typeface="Arial" panose="020B0604020202020204" pitchFamily="34" charset="0"/>
              </a:rPr>
              <a:t>构建安顺教育云平台，实现区域内教育资源的互通共享，推进大数据技术对教育的改革，深化个性化教育，做到真正的因材施教</a:t>
            </a:r>
            <a:endParaRPr lang="zh-CN" altLang="en-US" sz="1200" spc="80" dirty="0">
              <a:solidFill>
                <a:sysClr val="window" lastClr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清茶体 (非商业使用)" panose="02010600010101010101" charset="-122"/>
              <a:ea typeface="清茶体 (非商业使用)" panose="02010600010101010101" charset="-122"/>
              <a:cs typeface="清茶体 (非商业使用)" panose="02010600010101010101" charset="-122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200275" y="3245485"/>
            <a:ext cx="2632710" cy="1827530"/>
          </a:xfrm>
          <a:prstGeom prst="rect">
            <a:avLst/>
          </a:prstGeom>
          <a:gradFill>
            <a:gsLst>
              <a:gs pos="0">
                <a:srgbClr val="14CD68"/>
              </a:gs>
              <a:gs pos="65000">
                <a:srgbClr val="035C7D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altLang="en-US" spc="8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智慧医疗云</a:t>
            </a:r>
            <a:endParaRPr lang="zh-CN" altLang="en-US" spc="8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altLang="en-US" sz="1200" dirty="0">
                <a:solidFill>
                  <a:sysClr val="window" lastClr="FFFFFF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+mn-ea"/>
                <a:sym typeface="Arial" panose="020B0604020202020204" pitchFamily="34" charset="0"/>
              </a:rPr>
              <a:t>对城市</a:t>
            </a:r>
            <a:r>
              <a:rPr sz="1200" dirty="0">
                <a:solidFill>
                  <a:sysClr val="window" lastClr="FFFFFF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+mn-ea"/>
                <a:sym typeface="Arial" panose="020B0604020202020204" pitchFamily="34" charset="0"/>
              </a:rPr>
              <a:t>所有子医院六大系统进行整合，将数据存储至国电南自数据云端，通过云平台的数据分享提供个性化的医疗及健康服务</a:t>
            </a:r>
            <a:r>
              <a:rPr lang="zh-CN" sz="1200" dirty="0">
                <a:solidFill>
                  <a:sysClr val="window" lastClr="FFFFFF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+mn-ea"/>
                <a:sym typeface="Arial" panose="020B0604020202020204" pitchFamily="34" charset="0"/>
              </a:rPr>
              <a:t>，</a:t>
            </a:r>
            <a:r>
              <a:rPr sz="1200" dirty="0">
                <a:solidFill>
                  <a:sysClr val="window" lastClr="FFFFFF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+mn-ea"/>
                <a:sym typeface="Arial" panose="020B0604020202020204" pitchFamily="34" charset="0"/>
              </a:rPr>
              <a:t>为不同提供高粘性的价值服务，提升服务品质，在服务过程中丰富完善个人健康大数据。</a:t>
            </a:r>
            <a:endParaRPr lang="zh-CN" altLang="en-US" sz="1200" spc="80" dirty="0">
              <a:solidFill>
                <a:sysClr val="window" lastClr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清茶体 (非商业使用)" panose="02010600010101010101" charset="-122"/>
              <a:ea typeface="清茶体 (非商业使用)" panose="0201060001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-29845" y="5142230"/>
            <a:ext cx="2169160" cy="1608455"/>
          </a:xfrm>
          <a:prstGeom prst="rect">
            <a:avLst/>
          </a:prstGeom>
          <a:gradFill>
            <a:gsLst>
              <a:gs pos="0">
                <a:srgbClr val="14CD68"/>
              </a:gs>
              <a:gs pos="65000">
                <a:srgbClr val="035C7D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altLang="en-US" spc="8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智慧停车云</a:t>
            </a:r>
            <a:endParaRPr lang="zh-CN" altLang="en-US" spc="8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zh-CN" altLang="en-US" sz="1200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  <a:sym typeface="+mn-ea"/>
              </a:rPr>
              <a:t>通过新建城市</a:t>
            </a:r>
            <a:r>
              <a:rPr lang="zh-CN" altLang="en-US" sz="1200" b="1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  <a:sym typeface="+mn-ea"/>
              </a:rPr>
              <a:t>路内</a:t>
            </a:r>
            <a:r>
              <a:rPr lang="en-US" altLang="zh-CN" sz="1200" b="1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  <a:sym typeface="+mn-ea"/>
              </a:rPr>
              <a:t>/</a:t>
            </a:r>
            <a:r>
              <a:rPr lang="zh-CN" altLang="en-US" sz="1200" b="1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  <a:sym typeface="+mn-ea"/>
              </a:rPr>
              <a:t>路外车场</a:t>
            </a:r>
            <a:r>
              <a:rPr lang="en-US" altLang="zh-CN" sz="1200" b="1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  <a:sym typeface="+mn-ea"/>
              </a:rPr>
              <a:t>&amp;</a:t>
            </a:r>
            <a:r>
              <a:rPr lang="zh-CN" altLang="en-US" sz="1200" b="1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  <a:sym typeface="+mn-ea"/>
              </a:rPr>
              <a:t>车位资源、改造信息化不全的停车资源</a:t>
            </a:r>
            <a:r>
              <a:rPr lang="zh-CN" altLang="en-US" sz="1200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  <a:sym typeface="+mn-ea"/>
              </a:rPr>
              <a:t>，完成城市停车资源的智能感知，数据互联互通，为实现智慧化、现代化综合管理、大数据应用</a:t>
            </a:r>
            <a:r>
              <a:rPr lang="zh-CN" altLang="en-US" sz="1200" b="1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  <a:sym typeface="+mn-ea"/>
              </a:rPr>
              <a:t>奠定基础</a:t>
            </a:r>
            <a:r>
              <a:rPr lang="zh-CN" altLang="en-US" sz="1200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  <a:sym typeface="+mn-ea"/>
              </a:rPr>
              <a:t>。</a:t>
            </a:r>
            <a:endParaRPr lang="zh-CN" altLang="en-US" sz="1200" dirty="0">
              <a:solidFill>
                <a:schemeClr val="bg1"/>
              </a:solidFill>
              <a:latin typeface="清茶体 (非商业使用)" panose="02010600010101010101" charset="-122"/>
              <a:ea typeface="清茶体 (非商业使用)" panose="02010600010101010101" charset="-122"/>
              <a:cs typeface="清茶体 (非商业使用)" panose="0201060001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29845" y="3245485"/>
            <a:ext cx="2169160" cy="1827530"/>
          </a:xfrm>
          <a:prstGeom prst="rect">
            <a:avLst/>
          </a:prstGeom>
          <a:gradFill>
            <a:gsLst>
              <a:gs pos="0">
                <a:srgbClr val="14CD68"/>
              </a:gs>
              <a:gs pos="65000">
                <a:srgbClr val="035C7D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altLang="en-US" spc="8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智慧政务云</a:t>
            </a:r>
            <a:endParaRPr lang="zh-CN" altLang="en-US" spc="8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sz="1200" dirty="0">
                <a:solidFill>
                  <a:sysClr val="window" lastClr="FFFFFF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  <a:sym typeface="Arial" panose="020B0604020202020204" pitchFamily="34" charset="0"/>
              </a:rPr>
              <a:t>智慧政务应用实现了资源整合、服务为民、</a:t>
            </a:r>
            <a:r>
              <a:rPr lang="zh-CN" sz="1200" dirty="0">
                <a:solidFill>
                  <a:sysClr val="window" lastClr="FFFFFF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  <a:sym typeface="Arial" panose="020B0604020202020204" pitchFamily="34" charset="0"/>
              </a:rPr>
              <a:t>关</a:t>
            </a:r>
            <a:r>
              <a:rPr sz="1200" dirty="0">
                <a:solidFill>
                  <a:sysClr val="window" lastClr="FFFFFF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  <a:sym typeface="Arial" panose="020B0604020202020204" pitchFamily="34" charset="0"/>
              </a:rPr>
              <a:t>联审批、权力阳光、智慧决策等功能，符合</a:t>
            </a:r>
            <a:r>
              <a:rPr lang="en-US" sz="1200" dirty="0">
                <a:solidFill>
                  <a:sysClr val="window" lastClr="FFFFFF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  <a:sym typeface="Arial" panose="020B0604020202020204" pitchFamily="34" charset="0"/>
              </a:rPr>
              <a:t>“</a:t>
            </a:r>
            <a:r>
              <a:rPr sz="1200" dirty="0">
                <a:solidFill>
                  <a:sysClr val="window" lastClr="FFFFFF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  <a:sym typeface="Arial" panose="020B0604020202020204" pitchFamily="34" charset="0"/>
              </a:rPr>
              <a:t>一号、一窗、 一网”的政策导向</a:t>
            </a:r>
            <a:r>
              <a:rPr lang="zh-CN" sz="1200" dirty="0">
                <a:solidFill>
                  <a:sysClr val="window" lastClr="FFFFFF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  <a:sym typeface="Arial" panose="020B0604020202020204" pitchFamily="34" charset="0"/>
              </a:rPr>
              <a:t>，</a:t>
            </a:r>
            <a:r>
              <a:rPr sz="1200" dirty="0">
                <a:solidFill>
                  <a:sysClr val="window" lastClr="FFFFFF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  <a:sym typeface="Arial" panose="020B0604020202020204" pitchFamily="34" charset="0"/>
              </a:rPr>
              <a:t>树立安顺政府公平、公正、公开、 高效的形象。</a:t>
            </a:r>
            <a:endParaRPr lang="zh-CN" altLang="en-US" sz="1200" spc="80" dirty="0">
              <a:solidFill>
                <a:sysClr val="window" lastClr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清茶体 (非商业使用)" panose="02010600010101010101" charset="-122"/>
              <a:ea typeface="清茶体 (非商业使用)" panose="02010600010101010101" charset="-122"/>
              <a:cs typeface="清茶体 (非商业使用)" panose="02010600010101010101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-29845" y="1567815"/>
            <a:ext cx="2318385" cy="1608455"/>
          </a:xfrm>
          <a:prstGeom prst="rect">
            <a:avLst/>
          </a:prstGeom>
          <a:gradFill>
            <a:gsLst>
              <a:gs pos="0">
                <a:srgbClr val="14CD68"/>
              </a:gs>
              <a:gs pos="65000">
                <a:srgbClr val="035C7D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altLang="en-US" spc="8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智慧监狱云</a:t>
            </a:r>
            <a:endParaRPr lang="zh-CN" altLang="en-US" spc="8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sym typeface="+mn-ea"/>
              </a:rPr>
              <a:t>平台应用层：以智慧安防、智慧指挥、智慧研判、智慧预警、智慧办公、智慧教育为主题，提供多类特色应用。</a:t>
            </a:r>
            <a:endParaRPr lang="zh-CN" altLang="en-US" sz="1200" dirty="0">
              <a:solidFill>
                <a:schemeClr val="bg1"/>
              </a:solidFill>
              <a:latin typeface="清茶体 (非商业使用)" panose="02010600010101010101" charset="-122"/>
              <a:ea typeface="清茶体 (非商业使用)" panose="02010600010101010101" charset="-122"/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sym typeface="+mn-ea"/>
              </a:rPr>
              <a:t>应用支撑层：为监狱应用提供各类中间件和基础应用</a:t>
            </a:r>
            <a:endParaRPr lang="zh-CN" altLang="en-US" sz="1200" spc="80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清茶体 (非商业使用)" panose="02010600010101010101" charset="-122"/>
              <a:ea typeface="清茶体 (非商业使用)" panose="02010600010101010101" charset="-122"/>
              <a:cs typeface="+mn-ea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200275" y="5142230"/>
            <a:ext cx="3154045" cy="1608455"/>
          </a:xfrm>
          <a:prstGeom prst="rect">
            <a:avLst/>
          </a:prstGeom>
          <a:gradFill>
            <a:gsLst>
              <a:gs pos="0">
                <a:srgbClr val="14CD68"/>
              </a:gs>
              <a:gs pos="65000">
                <a:srgbClr val="035C7D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altLang="en-US" spc="8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智慧园区</a:t>
            </a:r>
            <a:r>
              <a:rPr lang="en-US" altLang="zh-CN" spc="8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/</a:t>
            </a:r>
            <a:r>
              <a:rPr lang="zh-CN" altLang="en-US" spc="8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社区</a:t>
            </a:r>
            <a:endParaRPr lang="zh-CN" altLang="en-US" spc="8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marL="71755" algn="l" fontAlgn="auto"/>
            <a:r>
              <a:rPr lang="zh-CN" altLang="en-US" sz="1200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锐字荣光粗黑简1.0" panose="02010600030101010101" charset="-122"/>
                <a:sym typeface="+mn-ea"/>
              </a:rPr>
              <a:t>通过对智慧园区的整体规划和研究，利用无人机飞行平台参与建设，建设人脸识别门禁系统、智能社区机器人、社区监控系统以及深度集成的智慧园区综合服务平台，打造以智能服务为核心的园区用户体验，创造园区与企业协作创新互赢的园区新生态</a:t>
            </a:r>
            <a:endParaRPr lang="zh-CN" altLang="en-US" sz="1200" b="1" spc="8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清茶体 (非商业使用)" panose="02010600010101010101" charset="-122"/>
              <a:ea typeface="清茶体 (非商业使用)" panose="02010600010101010101" charset="-122"/>
              <a:cs typeface="锐字荣光粗黑简1.0" panose="02010600030101010101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415280" y="5144135"/>
            <a:ext cx="2940685" cy="1606550"/>
          </a:xfrm>
          <a:prstGeom prst="rect">
            <a:avLst/>
          </a:prstGeom>
          <a:gradFill>
            <a:gsLst>
              <a:gs pos="0">
                <a:srgbClr val="14CD68"/>
              </a:gs>
              <a:gs pos="65000">
                <a:srgbClr val="035C7D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altLang="en-US" spc="8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智慧消防</a:t>
            </a:r>
            <a:endParaRPr lang="zh-CN" altLang="en-US" spc="8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1200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锐字荣光粗黑简1.0" panose="02010600030101010101" charset="-122"/>
                <a:sym typeface="+mn-ea"/>
              </a:rPr>
              <a:t>通过智慧消防达到更好的预备消防材料、灾难预警和即时处理等。另一方面，智慧消防能够更好地预防灾害的发生，提前预警可能发生的潜在危害，并让相关设备能够在发生问题时最大化的有效利用</a:t>
            </a:r>
            <a:r>
              <a:rPr lang="zh-CN" altLang="en-US" sz="1200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锐字荣光粗黑简1.0" panose="02010600030101010101" charset="-122"/>
                <a:sym typeface="+mn-ea"/>
              </a:rPr>
              <a:t>。</a:t>
            </a:r>
            <a:endParaRPr lang="zh-CN" altLang="en-US" sz="1200" dirty="0">
              <a:solidFill>
                <a:schemeClr val="bg1"/>
              </a:solidFill>
              <a:latin typeface="清茶体 (非商业使用)" panose="02010600010101010101" charset="-122"/>
              <a:ea typeface="清茶体 (非商业使用)" panose="02010600010101010101" charset="-122"/>
              <a:cs typeface="锐字荣光粗黑简1.0" panose="02010600030101010101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416925" y="5142230"/>
            <a:ext cx="2799080" cy="1606550"/>
          </a:xfrm>
          <a:prstGeom prst="rect">
            <a:avLst/>
          </a:prstGeom>
          <a:gradFill>
            <a:gsLst>
              <a:gs pos="0">
                <a:srgbClr val="14CD68"/>
              </a:gs>
              <a:gs pos="65000">
                <a:srgbClr val="035C7D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altLang="en-US" spc="8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智慧能源</a:t>
            </a:r>
            <a:endParaRPr lang="zh-CN" altLang="en-US" spc="8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altLang="en-US" sz="1200" dirty="0">
                <a:solidFill>
                  <a:schemeClr val="bg1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+mn-ea"/>
                <a:sym typeface="Arial" panose="020B0604020202020204" pitchFamily="34" charset="0"/>
              </a:rPr>
              <a:t>通过监测、采集、分析、整合各能源数据，支撑能源优化、改造及调度来让城市能源达到最大化的有效利用；通过能源智能管理来让每个人得到更加合理的能源资源，不浪费每一份资源能源</a:t>
            </a:r>
            <a:endParaRPr lang="zh-CN" altLang="en-US" sz="1200" dirty="0">
              <a:solidFill>
                <a:schemeClr val="bg1"/>
              </a:solidFill>
              <a:latin typeface="清茶体 (非商业使用)" panose="02010600010101010101" charset="-122"/>
              <a:ea typeface="清茶体 (非商业使用)" panose="0201060001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7710" y="241935"/>
            <a:ext cx="232029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智慧行业场景</a:t>
            </a:r>
            <a:endParaRPr lang="zh-CN" altLang="en-US" sz="28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01255" y="356870"/>
            <a:ext cx="3714750" cy="1163955"/>
          </a:xfrm>
          <a:prstGeom prst="rect">
            <a:avLst/>
          </a:prstGeom>
          <a:gradFill>
            <a:gsLst>
              <a:gs pos="0">
                <a:srgbClr val="14CD68"/>
              </a:gs>
              <a:gs pos="65000">
                <a:srgbClr val="035C7D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altLang="en-US" spc="8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智慧城管</a:t>
            </a:r>
            <a:endParaRPr lang="zh-CN" altLang="en-US" spc="8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sz="1200" dirty="0">
                <a:solidFill>
                  <a:sysClr val="window" lastClr="FFFFFF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+mn-ea"/>
                <a:sym typeface="Arial" panose="020B0604020202020204" pitchFamily="34" charset="0"/>
              </a:rPr>
              <a:t>建立城管专属的视频监控系统并与相关部门进行视频资源共享，“高清、智能、联网、整合”的总体建设思路，实现重点区域布控、车辆管控、移动执法</a:t>
            </a:r>
            <a:endParaRPr lang="zh-CN" sz="1200" dirty="0">
              <a:solidFill>
                <a:sysClr val="window" lastClr="FFFFFF"/>
              </a:solidFill>
              <a:latin typeface="清茶体 (非商业使用)" panose="02010600010101010101" charset="-122"/>
              <a:ea typeface="清茶体 (非商业使用)" panose="0201060001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276965" y="1049655"/>
            <a:ext cx="850900" cy="5699125"/>
          </a:xfrm>
          <a:prstGeom prst="rect">
            <a:avLst/>
          </a:prstGeom>
          <a:gradFill>
            <a:gsLst>
              <a:gs pos="0">
                <a:srgbClr val="14CD68"/>
              </a:gs>
              <a:gs pos="65000">
                <a:srgbClr val="035C7D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altLang="en-US" spc="8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智慧公安</a:t>
            </a:r>
            <a:endParaRPr lang="zh-CN" altLang="en-US" spc="8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sz="1200" dirty="0">
                <a:solidFill>
                  <a:sysClr val="window" lastClr="FFFFFF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+mn-ea"/>
                <a:sym typeface="Arial" panose="020B0604020202020204" pitchFamily="34" charset="0"/>
              </a:rPr>
              <a:t>打造创新的“指挥中台”模式，整合后台智慧公安能力并直接联通一线，形成可支撑安保一线民警高效现场处置的各类能力，为大型安保区域做的接处警的处警前、处警中、处警后提供各种辅助。</a:t>
            </a:r>
            <a:endParaRPr lang="zh-CN" sz="1200" dirty="0">
              <a:solidFill>
                <a:sysClr val="window" lastClr="FFFFFF"/>
              </a:solidFill>
              <a:latin typeface="清茶体 (非商业使用)" panose="02010600010101010101" charset="-122"/>
              <a:ea typeface="清茶体 (非商业使用)" panose="0201060001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-29845" y="1090295"/>
            <a:ext cx="1150620" cy="423545"/>
          </a:xfrm>
          <a:prstGeom prst="rect">
            <a:avLst/>
          </a:prstGeom>
          <a:gradFill>
            <a:gsLst>
              <a:gs pos="0">
                <a:srgbClr val="14CD68"/>
              </a:gs>
              <a:gs pos="65000">
                <a:srgbClr val="035C7D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altLang="en-US" spc="8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智慧旅游</a:t>
            </a:r>
            <a:endParaRPr lang="zh-CN" sz="1400" dirty="0">
              <a:solidFill>
                <a:sysClr val="window" lastClr="FFFFFF"/>
              </a:solidFill>
              <a:latin typeface="清茶体 (非商业使用)" panose="02010600010101010101" charset="-122"/>
              <a:ea typeface="清茶体 (非商业使用)" panose="0201060001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266055" y="365760"/>
            <a:ext cx="2174240" cy="1163955"/>
          </a:xfrm>
          <a:prstGeom prst="rect">
            <a:avLst/>
          </a:prstGeom>
          <a:gradFill>
            <a:gsLst>
              <a:gs pos="0">
                <a:srgbClr val="14CD68"/>
              </a:gs>
              <a:gs pos="65000">
                <a:srgbClr val="035C7D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altLang="en-US" spc="8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智慧水务</a:t>
            </a:r>
            <a:endParaRPr lang="zh-CN" altLang="en-US" spc="8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sz="1200" dirty="0">
                <a:solidFill>
                  <a:sysClr val="window" lastClr="FFFFFF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+mn-ea"/>
                <a:sym typeface="Arial" panose="020B0604020202020204" pitchFamily="34" charset="0"/>
              </a:rPr>
              <a:t>重点区域智能监控、重要设备安全检测、防汛抗洪、生态水可视化管理、供排水监测</a:t>
            </a:r>
            <a:endParaRPr lang="zh-CN" sz="1200" dirty="0">
              <a:solidFill>
                <a:sysClr val="window" lastClr="FFFFFF"/>
              </a:solidFill>
              <a:latin typeface="清茶体 (非商业使用)" panose="02010600010101010101" charset="-122"/>
              <a:ea typeface="清茶体 (非商业使用)" panose="0201060001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99025" y="1569720"/>
            <a:ext cx="4150995" cy="1606550"/>
          </a:xfrm>
          <a:prstGeom prst="rect">
            <a:avLst/>
          </a:prstGeom>
          <a:gradFill>
            <a:gsLst>
              <a:gs pos="0">
                <a:srgbClr val="14CD68"/>
              </a:gs>
              <a:gs pos="65000">
                <a:srgbClr val="035C7D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altLang="en-US" spc="8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智慧安居</a:t>
            </a:r>
            <a:endParaRPr lang="zh-CN" altLang="en-US" spc="8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sz="1200" dirty="0">
                <a:solidFill>
                  <a:sysClr val="window" lastClr="FFFFFF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+mn-ea"/>
                <a:sym typeface="Arial" panose="020B0604020202020204" pitchFamily="34" charset="0"/>
              </a:rPr>
              <a:t>含视频监控、门禁系统、报警等各种前端探测器，也包括公安、城管、交警、消防、人口、地理信息等各种信息资源，通过各种网络进行互联、共享和交换，为政府、企业和家庭个人提供应用和服务，是典型的物联网工程，结合物联网技术，通过以下感、传、知、用四个层面方面达到智慧的目标</a:t>
            </a:r>
            <a:endParaRPr lang="zh-CN" sz="1200" dirty="0">
              <a:solidFill>
                <a:sysClr val="window" lastClr="FFFFFF"/>
              </a:solidFill>
              <a:latin typeface="清茶体 (非商业使用)" panose="02010600010101010101" charset="-122"/>
              <a:ea typeface="清茶体 (非商业使用)" panose="0201060001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54580" y="1569720"/>
            <a:ext cx="2478405" cy="1606550"/>
          </a:xfrm>
          <a:prstGeom prst="rect">
            <a:avLst/>
          </a:prstGeom>
          <a:gradFill>
            <a:gsLst>
              <a:gs pos="0">
                <a:srgbClr val="14CD68"/>
              </a:gs>
              <a:gs pos="65000">
                <a:srgbClr val="035C7D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altLang="en-US" spc="8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智慧应急</a:t>
            </a:r>
            <a:endParaRPr lang="zh-CN" altLang="en-US" spc="8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altLang="en-US" sz="1200" dirty="0">
                <a:solidFill>
                  <a:sysClr val="window" lastClr="FFFFFF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清茶体 (非商业使用)" panose="02010600010101010101" charset="-122"/>
                <a:sym typeface="Arial" panose="020B0604020202020204" pitchFamily="34" charset="0"/>
              </a:rPr>
              <a:t>基于城市大脑实时数据感知、智能数据分析能力构建应急指挥综合应用平台，提高风险监测预警、应急指挥保障、智能决策支持、政务服务和舆情引导等应急管理能力。</a:t>
            </a:r>
            <a:endParaRPr lang="zh-CN" altLang="en-US" sz="1200" dirty="0">
              <a:solidFill>
                <a:sysClr val="window" lastClr="FFFFFF"/>
              </a:solidFill>
              <a:latin typeface="清茶体 (非商业使用)" panose="02010600010101010101" charset="-122"/>
              <a:ea typeface="清茶体 (非商业使用)" panose="02010600010101010101" charset="-122"/>
              <a:cs typeface="清茶体 (非商业使用)" panose="02010600010101010101" charset="-122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116060" y="1569720"/>
            <a:ext cx="2105025" cy="1606550"/>
          </a:xfrm>
          <a:prstGeom prst="rect">
            <a:avLst/>
          </a:prstGeom>
          <a:gradFill>
            <a:gsLst>
              <a:gs pos="0">
                <a:srgbClr val="14CD68"/>
              </a:gs>
              <a:gs pos="65000">
                <a:srgbClr val="035C7D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altLang="en-US" spc="8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智慧安全</a:t>
            </a:r>
            <a:endParaRPr lang="zh-CN" altLang="en-US" spc="8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sz="1200" dirty="0">
                <a:solidFill>
                  <a:sysClr val="window" lastClr="FFFFFF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+mn-ea"/>
                <a:sym typeface="Arial" panose="020B0604020202020204" pitchFamily="34" charset="0"/>
              </a:rPr>
              <a:t>含</a:t>
            </a:r>
            <a:r>
              <a:rPr sz="1200" dirty="0">
                <a:solidFill>
                  <a:sysClr val="window" lastClr="FFFFFF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+mn-ea"/>
                <a:sym typeface="Arial" panose="020B0604020202020204" pitchFamily="34" charset="0"/>
              </a:rPr>
              <a:t>社会安全、食品安全、生产安全、交通安全、住宅安全</a:t>
            </a:r>
            <a:r>
              <a:rPr lang="zh-CN" sz="1200" dirty="0">
                <a:solidFill>
                  <a:sysClr val="window" lastClr="FFFFFF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+mn-ea"/>
                <a:sym typeface="Arial" panose="020B0604020202020204" pitchFamily="34" charset="0"/>
              </a:rPr>
              <a:t>等，从治安防控、应急指挥、监测、数据治理等方面进行</a:t>
            </a:r>
            <a:endParaRPr lang="zh-CN" altLang="en-US" spc="8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589020" y="365760"/>
            <a:ext cx="1616075" cy="1163955"/>
          </a:xfrm>
          <a:prstGeom prst="rect">
            <a:avLst/>
          </a:prstGeom>
          <a:gradFill>
            <a:gsLst>
              <a:gs pos="0">
                <a:srgbClr val="14CD68"/>
              </a:gs>
              <a:gs pos="65000">
                <a:srgbClr val="035C7D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altLang="en-US" spc="8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智慧物业</a:t>
            </a:r>
            <a:endParaRPr lang="zh-CN" altLang="en-US" spc="8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sz="1200" dirty="0">
                <a:solidFill>
                  <a:sysClr val="window" lastClr="FFFFFF"/>
                </a:solidFill>
                <a:latin typeface="清茶体 (非商业使用)" panose="02010600010101010101" charset="-122"/>
                <a:ea typeface="清茶体 (非商业使用)" panose="02010600010101010101" charset="-122"/>
                <a:cs typeface="+mn-ea"/>
                <a:sym typeface="Arial" panose="020B0604020202020204" pitchFamily="34" charset="0"/>
              </a:rPr>
              <a:t>联动设备、打通各项数据、实时感知，提升服务与管理质量</a:t>
            </a:r>
            <a:endParaRPr lang="zh-CN" sz="1200" dirty="0">
              <a:solidFill>
                <a:sysClr val="window" lastClr="FFFFFF"/>
              </a:solidFill>
              <a:latin typeface="清茶体 (非商业使用)" panose="02010600010101010101" charset="-122"/>
              <a:ea typeface="清茶体 (非商业使用)" panose="02010600010101010101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174115" y="1095375"/>
            <a:ext cx="1180465" cy="423545"/>
          </a:xfrm>
          <a:prstGeom prst="rect">
            <a:avLst/>
          </a:prstGeom>
          <a:gradFill>
            <a:gsLst>
              <a:gs pos="0">
                <a:srgbClr val="14CD68"/>
              </a:gs>
              <a:gs pos="65000">
                <a:srgbClr val="035C7D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zh-CN" altLang="en-US" spc="8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智慧监管</a:t>
            </a:r>
            <a:endParaRPr lang="zh-CN" altLang="en-US" spc="8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407920" y="1095375"/>
            <a:ext cx="1134110" cy="423545"/>
          </a:xfrm>
          <a:prstGeom prst="rect">
            <a:avLst/>
          </a:prstGeom>
          <a:gradFill>
            <a:gsLst>
              <a:gs pos="0">
                <a:srgbClr val="14CD68"/>
              </a:gs>
              <a:gs pos="65000">
                <a:srgbClr val="035C7D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altLang="zh-CN" spc="8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......</a:t>
            </a:r>
            <a:endParaRPr lang="en-US" altLang="zh-CN" sz="1200" spc="8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清茶体 (非商业使用)" panose="02010600010101010101" charset="-122"/>
              <a:ea typeface="清茶体 (非商业使用)" panose="02010600010101010101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PLACING_PICTURE_USER_VIEWPORT" val="{&quot;height&quot;:3343,&quot;width&quot;:8220}"/>
</p:tagLst>
</file>

<file path=ppt/tags/tag2.xml><?xml version="1.0" encoding="utf-8"?>
<p:tagLst xmlns:p="http://schemas.openxmlformats.org/presentationml/2006/main">
  <p:tag name="KSO_WM_UNIT_PLACING_PICTURE_USER_VIEWPORT" val="{&quot;height&quot;:7068,&quot;width&quot;:12018}"/>
</p:tagLst>
</file>

<file path=ppt/tags/tag3.xml><?xml version="1.0" encoding="utf-8"?>
<p:tagLst xmlns:p="http://schemas.openxmlformats.org/presentationml/2006/main">
  <p:tag name="KSO_WM_UNIT_PLACING_PICTURE_USER_VIEWPORT" val="{&quot;height&quot;:5846,&quot;width&quot;:7491}"/>
</p:tagLst>
</file>

<file path=ppt/tags/tag4.xml><?xml version="1.0" encoding="utf-8"?>
<p:tagLst xmlns:p="http://schemas.openxmlformats.org/presentationml/2006/main">
  <p:tag name="KSO_WM_UNIT_TABLE_BEAUTIFY" val="smartTable{2938b3df-2b14-456f-b12f-9a5d14db23e3}"/>
</p:tagLst>
</file>

<file path=ppt/tags/tag5.xml><?xml version="1.0" encoding="utf-8"?>
<p:tagLst xmlns:p="http://schemas.openxmlformats.org/presentationml/2006/main">
  <p:tag name="KSO_WM_UNIT_TABLE_BEAUTIFY" val="smartTable{5163a177-504c-4fb7-ac61-74a7ba4ad852}"/>
</p:tagLst>
</file>

<file path=ppt/tags/tag6.xml><?xml version="1.0" encoding="utf-8"?>
<p:tagLst xmlns:p="http://schemas.openxmlformats.org/presentationml/2006/main">
  <p:tag name="COMMONDATA" val="eyJjb3VudCI6NCwiaGRpZCI6IjIyMGM0YzE0Zjk5ZjgzMmU3MWM4ZGRjOWEyMDE5M2Y3IiwidXNlckNvdW50IjozfQ=="/>
</p:tagLst>
</file>

<file path=ppt/theme/theme1.xml><?xml version="1.0" encoding="utf-8"?>
<a:theme xmlns:a="http://schemas.openxmlformats.org/drawingml/2006/main" name="去吧皮卡丘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微软雅黑组">
      <a:majorFont>
        <a:latin typeface="微软雅黑"/>
        <a:ea typeface="微软雅黑"/>
        <a:cs typeface=""/>
      </a:majorFont>
      <a:minorFont>
        <a:latin typeface="微软雅黑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46000">
              <a:srgbClr val="10107A">
                <a:alpha val="4000"/>
              </a:srgbClr>
            </a:gs>
            <a:gs pos="79000">
              <a:schemeClr val="accent6">
                <a:lumMod val="50000"/>
                <a:alpha val="60000"/>
              </a:schemeClr>
            </a:gs>
          </a:gsLst>
          <a:lin ang="2700000" scaled="1"/>
        </a:gradFill>
        <a:ln>
          <a:noFill/>
        </a:ln>
      </a:spPr>
      <a:bodyPr rtlCol="0" anchor="ctr"/>
      <a:lstStyle>
        <a:defPPr algn="ctr">
          <a:defRPr lang="zh-CN" altLang="en-US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bg1">
              <a:lumMod val="75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120000"/>
          </a:lnSpc>
          <a:spcAft>
            <a:spcPts val="600"/>
          </a:spcAft>
          <a:defRPr spc="80" dirty="0" smtClean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7867</Words>
  <Application>WPS 演示</Application>
  <PresentationFormat>宽屏</PresentationFormat>
  <Paragraphs>605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8" baseType="lpstr">
      <vt:lpstr>Arial</vt:lpstr>
      <vt:lpstr>宋体</vt:lpstr>
      <vt:lpstr>Wingdings</vt:lpstr>
      <vt:lpstr>Helvetica Light</vt:lpstr>
      <vt:lpstr>微软雅黑</vt:lpstr>
      <vt:lpstr>汉仪雅酷黑简</vt:lpstr>
      <vt:lpstr>Bebas</vt:lpstr>
      <vt:lpstr>清茶体 (非商业使用)</vt:lpstr>
      <vt:lpstr>汉仪菱心体简</vt:lpstr>
      <vt:lpstr>Segoe Print</vt:lpstr>
      <vt:lpstr>华文细黑</vt:lpstr>
      <vt:lpstr>Microsoft YaHei UI</vt:lpstr>
      <vt:lpstr>锐字荣光粗黑简1.0</vt:lpstr>
      <vt:lpstr>黑体</vt:lpstr>
      <vt:lpstr>微软雅黑 Light</vt:lpstr>
      <vt:lpstr>Arial Unicode MS</vt:lpstr>
      <vt:lpstr>等线</vt:lpstr>
      <vt:lpstr>Lato Black</vt:lpstr>
      <vt:lpstr>华文仿宋</vt:lpstr>
      <vt:lpstr>Times New Roman</vt:lpstr>
      <vt:lpstr>仿宋</vt:lpstr>
      <vt:lpstr>Calibri</vt:lpstr>
      <vt:lpstr>去吧皮卡丘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abc</dc:creator>
  <cp:lastModifiedBy>WPS_1648775604</cp:lastModifiedBy>
  <cp:revision>112</cp:revision>
  <dcterms:created xsi:type="dcterms:W3CDTF">2018-09-05T01:53:00Z</dcterms:created>
  <dcterms:modified xsi:type="dcterms:W3CDTF">2022-05-13T03:03:16Z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2052-11.1.0.11691</vt:lpwstr>
  </property>
  <property fmtid="{D5CDD505-2E9C-101B-9397-08002B2CF9AE}" pid="3" name="KSOTemplateUUID">
    <vt:lpwstr>v1.0_mb_38rDghqg8TbF0AhdTRJYfg==</vt:lpwstr>
  </property>
  <property fmtid="{D5CDD505-2E9C-101B-9397-08002B2CF9AE}" pid="4" name="ICV">
    <vt:lpwstr>4C09CD404E044481B992C20C4B9591AE</vt:lpwstr>
  </property>
</Properties>
</file>