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6"/>
  </p:notesMasterIdLst>
  <p:sldIdLst>
    <p:sldId id="259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368" userDrawn="1">
          <p15:clr>
            <a:srgbClr val="A4A3A4"/>
          </p15:clr>
        </p15:guide>
        <p15:guide id="4" orient="horz" pos="560" userDrawn="1">
          <p15:clr>
            <a:srgbClr val="A4A3A4"/>
          </p15:clr>
        </p15:guide>
        <p15:guide id="5" orient="horz" pos="4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92B"/>
    <a:srgbClr val="DCD9D5"/>
    <a:srgbClr val="E1DEDA"/>
    <a:srgbClr val="1F2223"/>
    <a:srgbClr val="565758"/>
    <a:srgbClr val="1C1F20"/>
    <a:srgbClr val="E55046"/>
    <a:srgbClr val="F0405D"/>
    <a:srgbClr val="D00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8323" autoAdjust="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>
        <p:guide pos="7368"/>
        <p:guide orient="horz" pos="560"/>
        <p:guide orient="horz" pos="4016"/>
      </p:guideLst>
    </p:cSldViewPr>
  </p:slideViewPr>
  <p:notesTextViewPr>
    <p:cViewPr>
      <p:scale>
        <a:sx n="91" d="100"/>
        <a:sy n="91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20CD5-AE8A-497A-BB00-0A8ADAC75C91}" type="datetimeFigureOut">
              <a:rPr lang="zh-CN" altLang="en-US" smtClean="0"/>
              <a:t>2021/12/27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BC072-1F6D-41A0-B357-F3BA36D1C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65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A50AB80C-ED66-B641-AFF6-C96E8FD95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0073" y="304537"/>
            <a:ext cx="8973620" cy="756000"/>
          </a:xfrm>
        </p:spPr>
        <p:txBody>
          <a:bodyPr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zh-CN" altLang="en-US" dirty="0"/>
              <a:t>小标题文字位置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32pt</a:t>
            </a:r>
            <a:r>
              <a:rPr lang="zh-CN" altLang="en-US" dirty="0"/>
              <a:t> 方正兰亭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F0D9E5C-5F6F-8743-B226-FDF83BF00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4" y="1052423"/>
            <a:ext cx="11093570" cy="538288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715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51A812A4-0C0B-B94A-8326-1208B980C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72" y="-96547"/>
            <a:ext cx="12534543" cy="7051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26F23E-DF33-C94B-ABAD-43D6D8EEF9FB}"/>
              </a:ext>
            </a:extLst>
          </p:cNvPr>
          <p:cNvSpPr txBox="1"/>
          <p:nvPr userDrawn="1"/>
        </p:nvSpPr>
        <p:spPr>
          <a:xfrm>
            <a:off x="330630" y="3013500"/>
            <a:ext cx="562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solidFill>
                  <a:prstClr val="black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69852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147310"/>
            <a:ext cx="10515600" cy="502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932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FZLanTingHeiS-R-GB" panose="02000000000000000000" pitchFamily="2" charset="-122"/>
          <a:ea typeface="FZLanTingHeiS-R-GB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2" userDrawn="1">
          <p15:clr>
            <a:srgbClr val="F26B43"/>
          </p15:clr>
        </p15:guide>
        <p15:guide id="2" pos="304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560" userDrawn="1">
          <p15:clr>
            <a:srgbClr val="F26B43"/>
          </p15:clr>
        </p15:guide>
        <p15:guide id="5" orient="horz" pos="4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Box 6">
            <a:extLst>
              <a:ext uri="{FF2B5EF4-FFF2-40B4-BE49-F238E27FC236}">
                <a16:creationId xmlns:a16="http://schemas.microsoft.com/office/drawing/2014/main" id="{F09DB5ED-30CF-473A-8B6A-A12ACA06103C}"/>
              </a:ext>
            </a:extLst>
          </p:cNvPr>
          <p:cNvSpPr txBox="1">
            <a:spLocks/>
          </p:cNvSpPr>
          <p:nvPr/>
        </p:nvSpPr>
        <p:spPr>
          <a:xfrm>
            <a:off x="878690" y="560704"/>
            <a:ext cx="10209747" cy="44319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ZLanTingHeiS-R-GB" panose="02000000000000000000" pitchFamily="2" charset="-122"/>
                <a:ea typeface="FZLanTingHeiS-R-GB" panose="02000000000000000000" pitchFamily="2" charset="-122"/>
                <a:cs typeface="+mj-cs"/>
              </a:defRPr>
            </a:lvl1pPr>
          </a:lstStyle>
          <a:p>
            <a:r>
              <a:rPr lang="en-US" altLang="zh-CN" b="1" dirty="0" err="1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FusionDirector</a:t>
            </a:r>
            <a:r>
              <a:rPr lang="zh-CN" altLang="en-US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服务器全生命周期智能管理软件</a:t>
            </a:r>
          </a:p>
        </p:txBody>
      </p:sp>
      <p:sp>
        <p:nvSpPr>
          <p:cNvPr id="264" name="文本框 263">
            <a:extLst>
              <a:ext uri="{FF2B5EF4-FFF2-40B4-BE49-F238E27FC236}">
                <a16:creationId xmlns:a16="http://schemas.microsoft.com/office/drawing/2014/main" id="{E851F197-1A12-4D8D-AFE2-41019106822C}"/>
              </a:ext>
            </a:extLst>
          </p:cNvPr>
          <p:cNvSpPr txBox="1"/>
          <p:nvPr/>
        </p:nvSpPr>
        <p:spPr>
          <a:xfrm>
            <a:off x="4497809" y="1634701"/>
            <a:ext cx="293189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343904"/>
            <a:r>
              <a:rPr lang="zh-CN" altLang="en-US" sz="2800" b="1" dirty="0">
                <a:solidFill>
                  <a:srgbClr val="E61214"/>
                </a:solidFill>
                <a:latin typeface="微软雅黑" panose="020B0503020204020204" pitchFamily="34" charset="-122"/>
              </a:rPr>
              <a:t>运维效率提升</a:t>
            </a:r>
            <a:r>
              <a:rPr lang="en-US" altLang="zh-CN" sz="2800" b="1" dirty="0">
                <a:solidFill>
                  <a:srgbClr val="E61214"/>
                </a:solidFill>
                <a:latin typeface="微软雅黑" panose="020B0503020204020204" pitchFamily="34" charset="-122"/>
              </a:rPr>
              <a:t>30%</a:t>
            </a:r>
            <a:endParaRPr lang="zh-CN" altLang="en-US" sz="2800" b="1" dirty="0">
              <a:solidFill>
                <a:srgbClr val="E61214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9" name="矩形: 圆角 268">
            <a:extLst>
              <a:ext uri="{FF2B5EF4-FFF2-40B4-BE49-F238E27FC236}">
                <a16:creationId xmlns:a16="http://schemas.microsoft.com/office/drawing/2014/main" id="{8ABCE0F3-C321-47DB-B458-0F657A3E522E}"/>
              </a:ext>
            </a:extLst>
          </p:cNvPr>
          <p:cNvSpPr/>
          <p:nvPr/>
        </p:nvSpPr>
        <p:spPr bwMode="auto">
          <a:xfrm>
            <a:off x="542580" y="2612841"/>
            <a:ext cx="2129175" cy="2633861"/>
          </a:xfrm>
          <a:prstGeom prst="roundRect">
            <a:avLst/>
          </a:prstGeom>
          <a:gradFill flip="none" rotWithShape="1">
            <a:gsLst>
              <a:gs pos="53500">
                <a:srgbClr val="F9F9F9"/>
              </a:gs>
              <a:gs pos="0">
                <a:srgbClr val="FFFFFF">
                  <a:lumMod val="95000"/>
                </a:srgbClr>
              </a:gs>
              <a:gs pos="100000">
                <a:srgbClr val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1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270" name="矩形: 圆角 269">
            <a:extLst>
              <a:ext uri="{FF2B5EF4-FFF2-40B4-BE49-F238E27FC236}">
                <a16:creationId xmlns:a16="http://schemas.microsoft.com/office/drawing/2014/main" id="{7CA9B862-76EA-4DD5-AB4C-BAD8516A6640}"/>
              </a:ext>
            </a:extLst>
          </p:cNvPr>
          <p:cNvSpPr/>
          <p:nvPr/>
        </p:nvSpPr>
        <p:spPr bwMode="auto">
          <a:xfrm>
            <a:off x="2767038" y="2612842"/>
            <a:ext cx="2129175" cy="2633862"/>
          </a:xfrm>
          <a:prstGeom prst="roundRect">
            <a:avLst/>
          </a:prstGeom>
          <a:gradFill flip="none" rotWithShape="1">
            <a:gsLst>
              <a:gs pos="0">
                <a:srgbClr val="FFFFFF">
                  <a:lumMod val="95000"/>
                </a:srgbClr>
              </a:gs>
              <a:gs pos="100000">
                <a:srgbClr val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1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271" name="矩形: 圆角 270">
            <a:extLst>
              <a:ext uri="{FF2B5EF4-FFF2-40B4-BE49-F238E27FC236}">
                <a16:creationId xmlns:a16="http://schemas.microsoft.com/office/drawing/2014/main" id="{154D3C1B-EF3A-41FF-9F53-60EE32EFDC6D}"/>
              </a:ext>
            </a:extLst>
          </p:cNvPr>
          <p:cNvSpPr/>
          <p:nvPr/>
        </p:nvSpPr>
        <p:spPr bwMode="auto">
          <a:xfrm>
            <a:off x="4991496" y="2612842"/>
            <a:ext cx="2129175" cy="2633862"/>
          </a:xfrm>
          <a:prstGeom prst="roundRect">
            <a:avLst/>
          </a:prstGeom>
          <a:gradFill flip="none" rotWithShape="1">
            <a:gsLst>
              <a:gs pos="0">
                <a:srgbClr val="FFFFFF">
                  <a:lumMod val="95000"/>
                </a:srgbClr>
              </a:gs>
              <a:gs pos="100000">
                <a:srgbClr val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1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272" name="矩形: 圆角 271">
            <a:extLst>
              <a:ext uri="{FF2B5EF4-FFF2-40B4-BE49-F238E27FC236}">
                <a16:creationId xmlns:a16="http://schemas.microsoft.com/office/drawing/2014/main" id="{7B725E82-8BE7-4506-9A76-C46914A749BD}"/>
              </a:ext>
            </a:extLst>
          </p:cNvPr>
          <p:cNvSpPr/>
          <p:nvPr/>
        </p:nvSpPr>
        <p:spPr bwMode="auto">
          <a:xfrm>
            <a:off x="7215954" y="2612842"/>
            <a:ext cx="2129175" cy="2633861"/>
          </a:xfrm>
          <a:prstGeom prst="roundRect">
            <a:avLst/>
          </a:prstGeom>
          <a:gradFill flip="none" rotWithShape="1">
            <a:gsLst>
              <a:gs pos="0">
                <a:srgbClr val="FFFFFF">
                  <a:lumMod val="95000"/>
                </a:srgbClr>
              </a:gs>
              <a:gs pos="100000">
                <a:srgbClr val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1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sp>
        <p:nvSpPr>
          <p:cNvPr id="281" name="任意多边形 17">
            <a:extLst>
              <a:ext uri="{FF2B5EF4-FFF2-40B4-BE49-F238E27FC236}">
                <a16:creationId xmlns:a16="http://schemas.microsoft.com/office/drawing/2014/main" id="{A5BA9F14-7345-40B3-9369-2C8F863482F4}"/>
              </a:ext>
            </a:extLst>
          </p:cNvPr>
          <p:cNvSpPr/>
          <p:nvPr/>
        </p:nvSpPr>
        <p:spPr>
          <a:xfrm>
            <a:off x="5645715" y="3539136"/>
            <a:ext cx="820738" cy="24622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spAutoFit/>
          </a:bodyPr>
          <a:lstStyle/>
          <a:p>
            <a:pPr marL="0" marR="0" lvl="0" indent="0" algn="ctr" defTabSz="384659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智能发现</a:t>
            </a:r>
          </a:p>
        </p:txBody>
      </p:sp>
      <p:sp>
        <p:nvSpPr>
          <p:cNvPr id="282" name="任意多边形 17">
            <a:extLst>
              <a:ext uri="{FF2B5EF4-FFF2-40B4-BE49-F238E27FC236}">
                <a16:creationId xmlns:a16="http://schemas.microsoft.com/office/drawing/2014/main" id="{27A44FB6-3607-4880-88D7-B18A41203BB4}"/>
              </a:ext>
            </a:extLst>
          </p:cNvPr>
          <p:cNvSpPr/>
          <p:nvPr/>
        </p:nvSpPr>
        <p:spPr>
          <a:xfrm>
            <a:off x="3421257" y="3539136"/>
            <a:ext cx="820738" cy="24622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spAutoFit/>
          </a:bodyPr>
          <a:lstStyle/>
          <a:p>
            <a:pPr marL="0" marR="0" lvl="0" indent="0" algn="ctr" defTabSz="384659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智能升级</a:t>
            </a:r>
          </a:p>
        </p:txBody>
      </p:sp>
      <p:sp>
        <p:nvSpPr>
          <p:cNvPr id="283" name="任意多边形 17">
            <a:extLst>
              <a:ext uri="{FF2B5EF4-FFF2-40B4-BE49-F238E27FC236}">
                <a16:creationId xmlns:a16="http://schemas.microsoft.com/office/drawing/2014/main" id="{BE0F206C-B271-47D3-8695-EB597CB790CE}"/>
              </a:ext>
            </a:extLst>
          </p:cNvPr>
          <p:cNvSpPr/>
          <p:nvPr/>
        </p:nvSpPr>
        <p:spPr>
          <a:xfrm>
            <a:off x="1196799" y="3539136"/>
            <a:ext cx="820738" cy="24622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spAutoFit/>
          </a:bodyPr>
          <a:lstStyle/>
          <a:p>
            <a:pPr marL="0" marR="0" lvl="0" indent="0" algn="ctr" defTabSz="384659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智能维护</a:t>
            </a:r>
          </a:p>
        </p:txBody>
      </p:sp>
      <p:sp>
        <p:nvSpPr>
          <p:cNvPr id="284" name="任意多边形 17">
            <a:extLst>
              <a:ext uri="{FF2B5EF4-FFF2-40B4-BE49-F238E27FC236}">
                <a16:creationId xmlns:a16="http://schemas.microsoft.com/office/drawing/2014/main" id="{9AE0343B-ED77-410E-AF07-8DB9BEAC6070}"/>
              </a:ext>
            </a:extLst>
          </p:cNvPr>
          <p:cNvSpPr/>
          <p:nvPr/>
        </p:nvSpPr>
        <p:spPr>
          <a:xfrm>
            <a:off x="7870173" y="3539136"/>
            <a:ext cx="820738" cy="24622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spAutoFit/>
          </a:bodyPr>
          <a:lstStyle/>
          <a:p>
            <a:pPr marL="0" marR="0" lvl="0" indent="0" algn="ctr" defTabSz="384659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智能节能</a:t>
            </a:r>
          </a:p>
        </p:txBody>
      </p:sp>
      <p:sp>
        <p:nvSpPr>
          <p:cNvPr id="285" name="矩形 284">
            <a:extLst>
              <a:ext uri="{FF2B5EF4-FFF2-40B4-BE49-F238E27FC236}">
                <a16:creationId xmlns:a16="http://schemas.microsoft.com/office/drawing/2014/main" id="{689168BB-7223-4080-8A7E-C195A24A249D}"/>
              </a:ext>
            </a:extLst>
          </p:cNvPr>
          <p:cNvSpPr/>
          <p:nvPr/>
        </p:nvSpPr>
        <p:spPr>
          <a:xfrm>
            <a:off x="828910" y="4359027"/>
            <a:ext cx="1556516" cy="490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45601" eaLnBrk="0" fontAlgn="base">
              <a:lnSpc>
                <a:spcPct val="150000"/>
              </a:lnSpc>
              <a:spcBef>
                <a:spcPct val="0"/>
              </a:spcBef>
              <a:spcAft>
                <a:spcPts val="96"/>
              </a:spcAft>
            </a:pPr>
            <a:r>
              <a:rPr lang="en-US" altLang="zh-CN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AI</a:t>
            </a: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故障智能诊断</a:t>
            </a:r>
            <a:endParaRPr lang="en-US" altLang="zh-CN" sz="1100" dirty="0">
              <a:solidFill>
                <a:srgbClr val="1D1D1A"/>
              </a:solidFill>
              <a:latin typeface="微软雅黑" panose="020B0503020204020204" pitchFamily="34" charset="-122"/>
              <a:cs typeface="方正兰亭细黑简体" panose="02000000000000000000" charset="-122"/>
              <a:sym typeface="+mn-ea"/>
            </a:endParaRPr>
          </a:p>
          <a:p>
            <a:pPr algn="ctr" defTabSz="145601" eaLnBrk="0" fontAlgn="base">
              <a:lnSpc>
                <a:spcPct val="150000"/>
              </a:lnSpc>
              <a:spcBef>
                <a:spcPct val="0"/>
              </a:spcBef>
              <a:spcAft>
                <a:spcPts val="96"/>
              </a:spcAft>
            </a:pPr>
            <a:r>
              <a:rPr lang="en-US" altLang="zh-CN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CPU</a:t>
            </a: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、内存、硬盘、电源</a:t>
            </a:r>
            <a:endParaRPr lang="en-US" altLang="zh-CN" sz="1100" dirty="0">
              <a:solidFill>
                <a:srgbClr val="1D1D1A"/>
              </a:solidFill>
              <a:latin typeface="微软雅黑" panose="020B0503020204020204" pitchFamily="34" charset="-122"/>
              <a:cs typeface="方正兰亭细黑简体" panose="02000000000000000000" charset="-122"/>
            </a:endParaRPr>
          </a:p>
        </p:txBody>
      </p:sp>
      <p:sp>
        <p:nvSpPr>
          <p:cNvPr id="286" name="矩形 285">
            <a:extLst>
              <a:ext uri="{FF2B5EF4-FFF2-40B4-BE49-F238E27FC236}">
                <a16:creationId xmlns:a16="http://schemas.microsoft.com/office/drawing/2014/main" id="{8B552F7C-0D81-41E4-B007-604CFD0E057C}"/>
              </a:ext>
            </a:extLst>
          </p:cNvPr>
          <p:cNvSpPr/>
          <p:nvPr/>
        </p:nvSpPr>
        <p:spPr>
          <a:xfrm>
            <a:off x="3408433" y="4359027"/>
            <a:ext cx="846386" cy="490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45601" eaLnBrk="0" fontAlgn="base">
              <a:lnSpc>
                <a:spcPct val="150000"/>
              </a:lnSpc>
              <a:spcBef>
                <a:spcPct val="0"/>
              </a:spcBef>
              <a:spcAft>
                <a:spcPts val="96"/>
              </a:spcAft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自动版本升级</a:t>
            </a:r>
          </a:p>
          <a:p>
            <a:pPr algn="ctr" defTabSz="145601" eaLnBrk="0" fontAlgn="base">
              <a:lnSpc>
                <a:spcPct val="150000"/>
              </a:lnSpc>
              <a:spcBef>
                <a:spcPct val="0"/>
              </a:spcBef>
              <a:spcAft>
                <a:spcPts val="96"/>
              </a:spcAft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自动版本齐套</a:t>
            </a:r>
          </a:p>
        </p:txBody>
      </p:sp>
      <p:sp>
        <p:nvSpPr>
          <p:cNvPr id="287" name="矩形 286">
            <a:extLst>
              <a:ext uri="{FF2B5EF4-FFF2-40B4-BE49-F238E27FC236}">
                <a16:creationId xmlns:a16="http://schemas.microsoft.com/office/drawing/2014/main" id="{76DC2E24-FF7D-478D-B8CE-4D485F0665EA}"/>
              </a:ext>
            </a:extLst>
          </p:cNvPr>
          <p:cNvSpPr/>
          <p:nvPr/>
        </p:nvSpPr>
        <p:spPr>
          <a:xfrm>
            <a:off x="5632891" y="4359027"/>
            <a:ext cx="846386" cy="490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45601" eaLnBrk="0" fontAlgn="base">
              <a:lnSpc>
                <a:spcPct val="150000"/>
              </a:lnSpc>
              <a:spcBef>
                <a:spcPct val="0"/>
              </a:spcBef>
              <a:spcAft>
                <a:spcPts val="96"/>
              </a:spcAft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秒级自动盘点</a:t>
            </a:r>
          </a:p>
          <a:p>
            <a:pPr algn="ctr" defTabSz="145601" eaLnBrk="0" fontAlgn="base">
              <a:lnSpc>
                <a:spcPct val="150000"/>
              </a:lnSpc>
              <a:spcBef>
                <a:spcPct val="0"/>
              </a:spcBef>
              <a:spcAft>
                <a:spcPts val="96"/>
              </a:spcAft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实时轨迹追踪</a:t>
            </a:r>
          </a:p>
        </p:txBody>
      </p:sp>
      <p:sp>
        <p:nvSpPr>
          <p:cNvPr id="288" name="矩形 287">
            <a:extLst>
              <a:ext uri="{FF2B5EF4-FFF2-40B4-BE49-F238E27FC236}">
                <a16:creationId xmlns:a16="http://schemas.microsoft.com/office/drawing/2014/main" id="{8B479682-2630-4112-B18E-676C2EC5173C}"/>
              </a:ext>
            </a:extLst>
          </p:cNvPr>
          <p:cNvSpPr/>
          <p:nvPr/>
        </p:nvSpPr>
        <p:spPr>
          <a:xfrm>
            <a:off x="7523961" y="4482012"/>
            <a:ext cx="1449115" cy="2240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45601" eaLnBrk="0" fontAlgn="base">
              <a:lnSpc>
                <a:spcPct val="150000"/>
              </a:lnSpc>
              <a:spcBef>
                <a:spcPct val="0"/>
              </a:spcBef>
              <a:spcAft>
                <a:spcPts val="96"/>
              </a:spcAft>
            </a:pPr>
            <a:r>
              <a:rPr lang="en-US" altLang="zh-CN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DEMT2.0</a:t>
            </a: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动态节能技术</a:t>
            </a:r>
          </a:p>
        </p:txBody>
      </p:sp>
      <p:sp>
        <p:nvSpPr>
          <p:cNvPr id="289" name="Freeform 23">
            <a:extLst>
              <a:ext uri="{FF2B5EF4-FFF2-40B4-BE49-F238E27FC236}">
                <a16:creationId xmlns:a16="http://schemas.microsoft.com/office/drawing/2014/main" id="{6E587A6C-36E3-4339-88DC-7104099701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83619" y="2804452"/>
            <a:ext cx="496015" cy="575248"/>
          </a:xfrm>
          <a:custGeom>
            <a:avLst/>
            <a:gdLst>
              <a:gd name="T0" fmla="*/ 1763 w 3527"/>
              <a:gd name="T1" fmla="*/ 0 h 3822"/>
              <a:gd name="T2" fmla="*/ 0 w 3527"/>
              <a:gd name="T3" fmla="*/ 1850 h 3822"/>
              <a:gd name="T4" fmla="*/ 1107 w 3527"/>
              <a:gd name="T5" fmla="*/ 1850 h 3822"/>
              <a:gd name="T6" fmla="*/ 1107 w 3527"/>
              <a:gd name="T7" fmla="*/ 3035 h 3822"/>
              <a:gd name="T8" fmla="*/ 2419 w 3527"/>
              <a:gd name="T9" fmla="*/ 3035 h 3822"/>
              <a:gd name="T10" fmla="*/ 2419 w 3527"/>
              <a:gd name="T11" fmla="*/ 1850 h 3822"/>
              <a:gd name="T12" fmla="*/ 3527 w 3527"/>
              <a:gd name="T13" fmla="*/ 1850 h 3822"/>
              <a:gd name="T14" fmla="*/ 1763 w 3527"/>
              <a:gd name="T15" fmla="*/ 0 h 3822"/>
              <a:gd name="T16" fmla="*/ 2201 w 3527"/>
              <a:gd name="T17" fmla="*/ 1631 h 3822"/>
              <a:gd name="T18" fmla="*/ 2201 w 3527"/>
              <a:gd name="T19" fmla="*/ 2816 h 3822"/>
              <a:gd name="T20" fmla="*/ 1326 w 3527"/>
              <a:gd name="T21" fmla="*/ 2816 h 3822"/>
              <a:gd name="T22" fmla="*/ 1326 w 3527"/>
              <a:gd name="T23" fmla="*/ 1631 h 3822"/>
              <a:gd name="T24" fmla="*/ 510 w 3527"/>
              <a:gd name="T25" fmla="*/ 1631 h 3822"/>
              <a:gd name="T26" fmla="*/ 1763 w 3527"/>
              <a:gd name="T27" fmla="*/ 317 h 3822"/>
              <a:gd name="T28" fmla="*/ 3015 w 3527"/>
              <a:gd name="T29" fmla="*/ 1631 h 3822"/>
              <a:gd name="T30" fmla="*/ 2201 w 3527"/>
              <a:gd name="T31" fmla="*/ 1631 h 3822"/>
              <a:gd name="T32" fmla="*/ 1107 w 3527"/>
              <a:gd name="T33" fmla="*/ 3210 h 3822"/>
              <a:gd name="T34" fmla="*/ 2419 w 3527"/>
              <a:gd name="T35" fmla="*/ 3210 h 3822"/>
              <a:gd name="T36" fmla="*/ 2419 w 3527"/>
              <a:gd name="T37" fmla="*/ 3428 h 3822"/>
              <a:gd name="T38" fmla="*/ 1107 w 3527"/>
              <a:gd name="T39" fmla="*/ 3428 h 3822"/>
              <a:gd name="T40" fmla="*/ 1107 w 3527"/>
              <a:gd name="T41" fmla="*/ 3210 h 3822"/>
              <a:gd name="T42" fmla="*/ 1107 w 3527"/>
              <a:gd name="T43" fmla="*/ 3603 h 3822"/>
              <a:gd name="T44" fmla="*/ 2419 w 3527"/>
              <a:gd name="T45" fmla="*/ 3603 h 3822"/>
              <a:gd name="T46" fmla="*/ 2419 w 3527"/>
              <a:gd name="T47" fmla="*/ 3822 h 3822"/>
              <a:gd name="T48" fmla="*/ 1107 w 3527"/>
              <a:gd name="T49" fmla="*/ 3822 h 3822"/>
              <a:gd name="T50" fmla="*/ 1107 w 3527"/>
              <a:gd name="T51" fmla="*/ 3603 h 3822"/>
              <a:gd name="T52" fmla="*/ 1107 w 3527"/>
              <a:gd name="T53" fmla="*/ 3603 h 3822"/>
              <a:gd name="T54" fmla="*/ 1107 w 3527"/>
              <a:gd name="T55" fmla="*/ 3603 h 3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27" h="3822">
                <a:moveTo>
                  <a:pt x="1763" y="0"/>
                </a:moveTo>
                <a:lnTo>
                  <a:pt x="0" y="1850"/>
                </a:lnTo>
                <a:lnTo>
                  <a:pt x="1107" y="1850"/>
                </a:lnTo>
                <a:lnTo>
                  <a:pt x="1107" y="3035"/>
                </a:lnTo>
                <a:lnTo>
                  <a:pt x="2419" y="3035"/>
                </a:lnTo>
                <a:lnTo>
                  <a:pt x="2419" y="1850"/>
                </a:lnTo>
                <a:lnTo>
                  <a:pt x="3527" y="1850"/>
                </a:lnTo>
                <a:lnTo>
                  <a:pt x="1763" y="0"/>
                </a:lnTo>
                <a:close/>
                <a:moveTo>
                  <a:pt x="2201" y="1631"/>
                </a:moveTo>
                <a:lnTo>
                  <a:pt x="2201" y="2816"/>
                </a:lnTo>
                <a:lnTo>
                  <a:pt x="1326" y="2816"/>
                </a:lnTo>
                <a:lnTo>
                  <a:pt x="1326" y="1631"/>
                </a:lnTo>
                <a:lnTo>
                  <a:pt x="510" y="1631"/>
                </a:lnTo>
                <a:lnTo>
                  <a:pt x="1763" y="317"/>
                </a:lnTo>
                <a:lnTo>
                  <a:pt x="3015" y="1631"/>
                </a:lnTo>
                <a:lnTo>
                  <a:pt x="2201" y="1631"/>
                </a:lnTo>
                <a:close/>
                <a:moveTo>
                  <a:pt x="1107" y="3210"/>
                </a:moveTo>
                <a:lnTo>
                  <a:pt x="2419" y="3210"/>
                </a:lnTo>
                <a:lnTo>
                  <a:pt x="2419" y="3428"/>
                </a:lnTo>
                <a:lnTo>
                  <a:pt x="1107" y="3428"/>
                </a:lnTo>
                <a:lnTo>
                  <a:pt x="1107" y="3210"/>
                </a:lnTo>
                <a:close/>
                <a:moveTo>
                  <a:pt x="1107" y="3603"/>
                </a:moveTo>
                <a:lnTo>
                  <a:pt x="2419" y="3603"/>
                </a:lnTo>
                <a:lnTo>
                  <a:pt x="2419" y="3822"/>
                </a:lnTo>
                <a:lnTo>
                  <a:pt x="1107" y="3822"/>
                </a:lnTo>
                <a:lnTo>
                  <a:pt x="1107" y="3603"/>
                </a:lnTo>
                <a:close/>
                <a:moveTo>
                  <a:pt x="1107" y="3603"/>
                </a:moveTo>
                <a:lnTo>
                  <a:pt x="1107" y="3603"/>
                </a:lnTo>
                <a:close/>
              </a:path>
            </a:pathLst>
          </a:custGeom>
          <a:solidFill>
            <a:srgbClr val="E61214"/>
          </a:solidFill>
          <a:ln>
            <a:noFill/>
          </a:ln>
        </p:spPr>
        <p:txBody>
          <a:bodyPr vert="horz" wrap="square" lIns="34405" tIns="17202" rIns="34405" bIns="17202" numCol="1" anchor="t" anchorCtr="0" compatLnSpc="1">
            <a:prstTxWarp prst="textNoShape">
              <a:avLst/>
            </a:prstTxWarp>
          </a:bodyPr>
          <a:lstStyle/>
          <a:p>
            <a:pPr defTabSz="914478"/>
            <a:endParaRPr lang="zh-CN" altLang="en-US" sz="780">
              <a:solidFill>
                <a:srgbClr val="1D1D1A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0" name="Freeform 28">
            <a:extLst>
              <a:ext uri="{FF2B5EF4-FFF2-40B4-BE49-F238E27FC236}">
                <a16:creationId xmlns:a16="http://schemas.microsoft.com/office/drawing/2014/main" id="{7C95F6B1-7045-4A35-871B-C1DD4D36BB7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59161" y="2826373"/>
            <a:ext cx="496015" cy="531406"/>
          </a:xfrm>
          <a:custGeom>
            <a:avLst/>
            <a:gdLst>
              <a:gd name="T0" fmla="*/ 1763 w 2899"/>
              <a:gd name="T1" fmla="*/ 340 h 2902"/>
              <a:gd name="T2" fmla="*/ 1707 w 2899"/>
              <a:gd name="T3" fmla="*/ 591 h 2902"/>
              <a:gd name="T4" fmla="*/ 1880 w 2899"/>
              <a:gd name="T5" fmla="*/ 1008 h 2902"/>
              <a:gd name="T6" fmla="*/ 2296 w 2899"/>
              <a:gd name="T7" fmla="*/ 1181 h 2902"/>
              <a:gd name="T8" fmla="*/ 2548 w 2899"/>
              <a:gd name="T9" fmla="*/ 1124 h 2902"/>
              <a:gd name="T10" fmla="*/ 2155 w 2899"/>
              <a:gd name="T11" fmla="*/ 1288 h 2902"/>
              <a:gd name="T12" fmla="*/ 2039 w 2899"/>
              <a:gd name="T13" fmla="*/ 1276 h 2902"/>
              <a:gd name="T14" fmla="*/ 1870 w 2899"/>
              <a:gd name="T15" fmla="*/ 1326 h 2902"/>
              <a:gd name="T16" fmla="*/ 796 w 2899"/>
              <a:gd name="T17" fmla="*/ 2399 h 2902"/>
              <a:gd name="T18" fmla="*/ 488 w 2899"/>
              <a:gd name="T19" fmla="*/ 2091 h 2902"/>
              <a:gd name="T20" fmla="*/ 1560 w 2899"/>
              <a:gd name="T21" fmla="*/ 1017 h 2902"/>
              <a:gd name="T22" fmla="*/ 1611 w 2899"/>
              <a:gd name="T23" fmla="*/ 848 h 2902"/>
              <a:gd name="T24" fmla="*/ 1762 w 2899"/>
              <a:gd name="T25" fmla="*/ 340 h 2902"/>
              <a:gd name="T26" fmla="*/ 1763 w 2899"/>
              <a:gd name="T27" fmla="*/ 340 h 2902"/>
              <a:gd name="T28" fmla="*/ 1950 w 2899"/>
              <a:gd name="T29" fmla="*/ 1958 h 2902"/>
              <a:gd name="T30" fmla="*/ 2540 w 2899"/>
              <a:gd name="T31" fmla="*/ 2548 h 2902"/>
              <a:gd name="T32" fmla="*/ 2540 w 2899"/>
              <a:gd name="T33" fmla="*/ 2666 h 2902"/>
              <a:gd name="T34" fmla="*/ 2422 w 2899"/>
              <a:gd name="T35" fmla="*/ 2666 h 2902"/>
              <a:gd name="T36" fmla="*/ 1832 w 2899"/>
              <a:gd name="T37" fmla="*/ 2076 h 2902"/>
              <a:gd name="T38" fmla="*/ 1950 w 2899"/>
              <a:gd name="T39" fmla="*/ 1958 h 2902"/>
              <a:gd name="T40" fmla="*/ 2080 w 2899"/>
              <a:gd name="T41" fmla="*/ 1 h 2902"/>
              <a:gd name="T42" fmla="*/ 2038 w 2899"/>
              <a:gd name="T43" fmla="*/ 4 h 2902"/>
              <a:gd name="T44" fmla="*/ 1430 w 2899"/>
              <a:gd name="T45" fmla="*/ 887 h 2902"/>
              <a:gd name="T46" fmla="*/ 192 w 2899"/>
              <a:gd name="T47" fmla="*/ 2126 h 2902"/>
              <a:gd name="T48" fmla="*/ 192 w 2899"/>
              <a:gd name="T49" fmla="*/ 2696 h 2902"/>
              <a:gd name="T50" fmla="*/ 762 w 2899"/>
              <a:gd name="T51" fmla="*/ 2696 h 2902"/>
              <a:gd name="T52" fmla="*/ 2000 w 2899"/>
              <a:gd name="T53" fmla="*/ 1457 h 2902"/>
              <a:gd name="T54" fmla="*/ 2883 w 2899"/>
              <a:gd name="T55" fmla="*/ 849 h 2902"/>
              <a:gd name="T56" fmla="*/ 2805 w 2899"/>
              <a:gd name="T57" fmla="*/ 691 h 2902"/>
              <a:gd name="T58" fmla="*/ 2728 w 2899"/>
              <a:gd name="T59" fmla="*/ 729 h 2902"/>
              <a:gd name="T60" fmla="*/ 2580 w 2899"/>
              <a:gd name="T61" fmla="*/ 876 h 2902"/>
              <a:gd name="T62" fmla="*/ 2010 w 2899"/>
              <a:gd name="T63" fmla="*/ 876 h 2902"/>
              <a:gd name="T64" fmla="*/ 2010 w 2899"/>
              <a:gd name="T65" fmla="*/ 305 h 2902"/>
              <a:gd name="T66" fmla="*/ 2157 w 2899"/>
              <a:gd name="T67" fmla="*/ 158 h 2902"/>
              <a:gd name="T68" fmla="*/ 2080 w 2899"/>
              <a:gd name="T69" fmla="*/ 1 h 2902"/>
              <a:gd name="T70" fmla="*/ 382 w 2899"/>
              <a:gd name="T71" fmla="*/ 2506 h 2902"/>
              <a:gd name="T72" fmla="*/ 477 w 2899"/>
              <a:gd name="T73" fmla="*/ 2276 h 2902"/>
              <a:gd name="T74" fmla="*/ 572 w 2899"/>
              <a:gd name="T75" fmla="*/ 2506 h 2902"/>
              <a:gd name="T76" fmla="*/ 382 w 2899"/>
              <a:gd name="T77" fmla="*/ 2506 h 2902"/>
              <a:gd name="T78" fmla="*/ 191 w 2899"/>
              <a:gd name="T79" fmla="*/ 126 h 2902"/>
              <a:gd name="T80" fmla="*/ 0 w 2899"/>
              <a:gd name="T81" fmla="*/ 316 h 2902"/>
              <a:gd name="T82" fmla="*/ 238 w 2899"/>
              <a:gd name="T83" fmla="*/ 649 h 2902"/>
              <a:gd name="T84" fmla="*/ 437 w 2899"/>
              <a:gd name="T85" fmla="*/ 754 h 2902"/>
              <a:gd name="T86" fmla="*/ 903 w 2899"/>
              <a:gd name="T87" fmla="*/ 1221 h 2902"/>
              <a:gd name="T88" fmla="*/ 1093 w 2899"/>
              <a:gd name="T89" fmla="*/ 1031 h 2902"/>
              <a:gd name="T90" fmla="*/ 628 w 2899"/>
              <a:gd name="T91" fmla="*/ 564 h 2902"/>
              <a:gd name="T92" fmla="*/ 523 w 2899"/>
              <a:gd name="T93" fmla="*/ 364 h 2902"/>
              <a:gd name="T94" fmla="*/ 191 w 2899"/>
              <a:gd name="T95" fmla="*/ 126 h 2902"/>
              <a:gd name="T96" fmla="*/ 1903 w 2899"/>
              <a:gd name="T97" fmla="*/ 1743 h 2902"/>
              <a:gd name="T98" fmla="*/ 1618 w 2899"/>
              <a:gd name="T99" fmla="*/ 2028 h 2902"/>
              <a:gd name="T100" fmla="*/ 1618 w 2899"/>
              <a:gd name="T101" fmla="*/ 2123 h 2902"/>
              <a:gd name="T102" fmla="*/ 2291 w 2899"/>
              <a:gd name="T103" fmla="*/ 2797 h 2902"/>
              <a:gd name="T104" fmla="*/ 2672 w 2899"/>
              <a:gd name="T105" fmla="*/ 2797 h 2902"/>
              <a:gd name="T106" fmla="*/ 2672 w 2899"/>
              <a:gd name="T107" fmla="*/ 2416 h 2902"/>
              <a:gd name="T108" fmla="*/ 1998 w 2899"/>
              <a:gd name="T109" fmla="*/ 1743 h 2902"/>
              <a:gd name="T110" fmla="*/ 1903 w 2899"/>
              <a:gd name="T111" fmla="*/ 1743 h 2902"/>
              <a:gd name="T112" fmla="*/ 1903 w 2899"/>
              <a:gd name="T113" fmla="*/ 1743 h 2902"/>
              <a:gd name="T114" fmla="*/ 1903 w 2899"/>
              <a:gd name="T115" fmla="*/ 1743 h 2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99" h="2902">
                <a:moveTo>
                  <a:pt x="1763" y="340"/>
                </a:moveTo>
                <a:cubicBezTo>
                  <a:pt x="1726" y="417"/>
                  <a:pt x="1707" y="503"/>
                  <a:pt x="1707" y="591"/>
                </a:cubicBezTo>
                <a:cubicBezTo>
                  <a:pt x="1707" y="749"/>
                  <a:pt x="1768" y="897"/>
                  <a:pt x="1880" y="1008"/>
                </a:cubicBezTo>
                <a:cubicBezTo>
                  <a:pt x="1991" y="1119"/>
                  <a:pt x="2139" y="1181"/>
                  <a:pt x="2296" y="1181"/>
                </a:cubicBezTo>
                <a:cubicBezTo>
                  <a:pt x="2385" y="1181"/>
                  <a:pt x="2471" y="1162"/>
                  <a:pt x="2548" y="1124"/>
                </a:cubicBezTo>
                <a:cubicBezTo>
                  <a:pt x="2443" y="1230"/>
                  <a:pt x="2303" y="1288"/>
                  <a:pt x="2155" y="1288"/>
                </a:cubicBezTo>
                <a:cubicBezTo>
                  <a:pt x="2116" y="1288"/>
                  <a:pt x="2077" y="1283"/>
                  <a:pt x="2039" y="1276"/>
                </a:cubicBezTo>
                <a:cubicBezTo>
                  <a:pt x="1979" y="1263"/>
                  <a:pt x="1914" y="1282"/>
                  <a:pt x="1870" y="1326"/>
                </a:cubicBezTo>
                <a:cubicBezTo>
                  <a:pt x="796" y="2399"/>
                  <a:pt x="796" y="2399"/>
                  <a:pt x="796" y="2399"/>
                </a:cubicBezTo>
                <a:cubicBezTo>
                  <a:pt x="791" y="2232"/>
                  <a:pt x="655" y="2097"/>
                  <a:pt x="488" y="2091"/>
                </a:cubicBezTo>
                <a:cubicBezTo>
                  <a:pt x="1560" y="1017"/>
                  <a:pt x="1560" y="1017"/>
                  <a:pt x="1560" y="1017"/>
                </a:cubicBezTo>
                <a:cubicBezTo>
                  <a:pt x="1605" y="973"/>
                  <a:pt x="1624" y="910"/>
                  <a:pt x="1611" y="848"/>
                </a:cubicBezTo>
                <a:cubicBezTo>
                  <a:pt x="1572" y="663"/>
                  <a:pt x="1628" y="472"/>
                  <a:pt x="1762" y="340"/>
                </a:cubicBezTo>
                <a:lnTo>
                  <a:pt x="1763" y="340"/>
                </a:lnTo>
                <a:close/>
                <a:moveTo>
                  <a:pt x="1950" y="1958"/>
                </a:moveTo>
                <a:cubicBezTo>
                  <a:pt x="2540" y="2548"/>
                  <a:pt x="2540" y="2548"/>
                  <a:pt x="2540" y="2548"/>
                </a:cubicBezTo>
                <a:cubicBezTo>
                  <a:pt x="2573" y="2580"/>
                  <a:pt x="2573" y="2634"/>
                  <a:pt x="2540" y="2666"/>
                </a:cubicBezTo>
                <a:cubicBezTo>
                  <a:pt x="2508" y="2698"/>
                  <a:pt x="2454" y="2698"/>
                  <a:pt x="2422" y="2666"/>
                </a:cubicBezTo>
                <a:cubicBezTo>
                  <a:pt x="1832" y="2076"/>
                  <a:pt x="1832" y="2076"/>
                  <a:pt x="1832" y="2076"/>
                </a:cubicBezTo>
                <a:lnTo>
                  <a:pt x="1950" y="1958"/>
                </a:lnTo>
                <a:close/>
                <a:moveTo>
                  <a:pt x="2080" y="1"/>
                </a:moveTo>
                <a:cubicBezTo>
                  <a:pt x="2067" y="1"/>
                  <a:pt x="2052" y="2"/>
                  <a:pt x="2038" y="4"/>
                </a:cubicBezTo>
                <a:cubicBezTo>
                  <a:pt x="1620" y="69"/>
                  <a:pt x="1342" y="471"/>
                  <a:pt x="1430" y="887"/>
                </a:cubicBezTo>
                <a:cubicBezTo>
                  <a:pt x="192" y="2126"/>
                  <a:pt x="192" y="2126"/>
                  <a:pt x="192" y="2126"/>
                </a:cubicBezTo>
                <a:cubicBezTo>
                  <a:pt x="34" y="2283"/>
                  <a:pt x="34" y="2539"/>
                  <a:pt x="192" y="2696"/>
                </a:cubicBezTo>
                <a:cubicBezTo>
                  <a:pt x="348" y="2852"/>
                  <a:pt x="606" y="2852"/>
                  <a:pt x="762" y="2696"/>
                </a:cubicBezTo>
                <a:cubicBezTo>
                  <a:pt x="2000" y="1457"/>
                  <a:pt x="2000" y="1457"/>
                  <a:pt x="2000" y="1457"/>
                </a:cubicBezTo>
                <a:cubicBezTo>
                  <a:pt x="2417" y="1544"/>
                  <a:pt x="2819" y="1267"/>
                  <a:pt x="2883" y="849"/>
                </a:cubicBezTo>
                <a:cubicBezTo>
                  <a:pt x="2899" y="748"/>
                  <a:pt x="2858" y="691"/>
                  <a:pt x="2805" y="691"/>
                </a:cubicBezTo>
                <a:cubicBezTo>
                  <a:pt x="2781" y="691"/>
                  <a:pt x="2754" y="703"/>
                  <a:pt x="2728" y="729"/>
                </a:cubicBezTo>
                <a:cubicBezTo>
                  <a:pt x="2580" y="876"/>
                  <a:pt x="2580" y="876"/>
                  <a:pt x="2580" y="876"/>
                </a:cubicBezTo>
                <a:cubicBezTo>
                  <a:pt x="2424" y="1033"/>
                  <a:pt x="2167" y="1033"/>
                  <a:pt x="2010" y="876"/>
                </a:cubicBezTo>
                <a:cubicBezTo>
                  <a:pt x="1852" y="718"/>
                  <a:pt x="1852" y="463"/>
                  <a:pt x="2010" y="305"/>
                </a:cubicBezTo>
                <a:cubicBezTo>
                  <a:pt x="2157" y="158"/>
                  <a:pt x="2157" y="158"/>
                  <a:pt x="2157" y="158"/>
                </a:cubicBezTo>
                <a:cubicBezTo>
                  <a:pt x="2231" y="85"/>
                  <a:pt x="2194" y="0"/>
                  <a:pt x="2080" y="1"/>
                </a:cubicBezTo>
                <a:close/>
                <a:moveTo>
                  <a:pt x="382" y="2506"/>
                </a:moveTo>
                <a:cubicBezTo>
                  <a:pt x="297" y="2420"/>
                  <a:pt x="359" y="2276"/>
                  <a:pt x="477" y="2276"/>
                </a:cubicBezTo>
                <a:cubicBezTo>
                  <a:pt x="595" y="2276"/>
                  <a:pt x="658" y="2420"/>
                  <a:pt x="572" y="2506"/>
                </a:cubicBezTo>
                <a:cubicBezTo>
                  <a:pt x="519" y="2558"/>
                  <a:pt x="434" y="2558"/>
                  <a:pt x="382" y="2506"/>
                </a:cubicBezTo>
                <a:close/>
                <a:moveTo>
                  <a:pt x="191" y="126"/>
                </a:moveTo>
                <a:cubicBezTo>
                  <a:pt x="0" y="316"/>
                  <a:pt x="0" y="316"/>
                  <a:pt x="0" y="316"/>
                </a:cubicBezTo>
                <a:cubicBezTo>
                  <a:pt x="238" y="649"/>
                  <a:pt x="238" y="649"/>
                  <a:pt x="238" y="649"/>
                </a:cubicBezTo>
                <a:cubicBezTo>
                  <a:pt x="437" y="754"/>
                  <a:pt x="437" y="754"/>
                  <a:pt x="437" y="754"/>
                </a:cubicBezTo>
                <a:cubicBezTo>
                  <a:pt x="903" y="1221"/>
                  <a:pt x="903" y="1221"/>
                  <a:pt x="903" y="1221"/>
                </a:cubicBezTo>
                <a:cubicBezTo>
                  <a:pt x="1093" y="1031"/>
                  <a:pt x="1093" y="1031"/>
                  <a:pt x="1093" y="1031"/>
                </a:cubicBezTo>
                <a:cubicBezTo>
                  <a:pt x="628" y="564"/>
                  <a:pt x="628" y="564"/>
                  <a:pt x="628" y="564"/>
                </a:cubicBezTo>
                <a:cubicBezTo>
                  <a:pt x="523" y="364"/>
                  <a:pt x="523" y="364"/>
                  <a:pt x="523" y="364"/>
                </a:cubicBezTo>
                <a:lnTo>
                  <a:pt x="191" y="126"/>
                </a:lnTo>
                <a:close/>
                <a:moveTo>
                  <a:pt x="1903" y="1743"/>
                </a:moveTo>
                <a:cubicBezTo>
                  <a:pt x="1618" y="2028"/>
                  <a:pt x="1618" y="2028"/>
                  <a:pt x="1618" y="2028"/>
                </a:cubicBezTo>
                <a:cubicBezTo>
                  <a:pt x="1591" y="2055"/>
                  <a:pt x="1591" y="2097"/>
                  <a:pt x="1618" y="2123"/>
                </a:cubicBezTo>
                <a:cubicBezTo>
                  <a:pt x="2291" y="2797"/>
                  <a:pt x="2291" y="2797"/>
                  <a:pt x="2291" y="2797"/>
                </a:cubicBezTo>
                <a:cubicBezTo>
                  <a:pt x="2396" y="2901"/>
                  <a:pt x="2567" y="2902"/>
                  <a:pt x="2672" y="2797"/>
                </a:cubicBezTo>
                <a:cubicBezTo>
                  <a:pt x="2777" y="2692"/>
                  <a:pt x="2777" y="2521"/>
                  <a:pt x="2672" y="2416"/>
                </a:cubicBezTo>
                <a:cubicBezTo>
                  <a:pt x="1998" y="1743"/>
                  <a:pt x="1998" y="1743"/>
                  <a:pt x="1998" y="1743"/>
                </a:cubicBezTo>
                <a:cubicBezTo>
                  <a:pt x="1972" y="1717"/>
                  <a:pt x="1929" y="1717"/>
                  <a:pt x="1903" y="1743"/>
                </a:cubicBezTo>
                <a:close/>
                <a:moveTo>
                  <a:pt x="1903" y="1743"/>
                </a:moveTo>
                <a:cubicBezTo>
                  <a:pt x="1903" y="1743"/>
                  <a:pt x="1903" y="1743"/>
                  <a:pt x="1903" y="1743"/>
                </a:cubicBezTo>
              </a:path>
            </a:pathLst>
          </a:custGeom>
          <a:solidFill>
            <a:srgbClr val="E61214"/>
          </a:solidFill>
          <a:ln>
            <a:noFill/>
          </a:ln>
        </p:spPr>
        <p:txBody>
          <a:bodyPr vert="horz" wrap="square" lIns="34405" tIns="17202" rIns="34405" bIns="17202" numCol="1" anchor="t" anchorCtr="0" compatLnSpc="1">
            <a:prstTxWarp prst="textNoShape">
              <a:avLst/>
            </a:prstTxWarp>
          </a:bodyPr>
          <a:lstStyle/>
          <a:p>
            <a:pPr defTabSz="914478"/>
            <a:endParaRPr lang="zh-CN" altLang="en-US" sz="780">
              <a:solidFill>
                <a:srgbClr val="1D1D1A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1" name="Freeform 32">
            <a:extLst>
              <a:ext uri="{FF2B5EF4-FFF2-40B4-BE49-F238E27FC236}">
                <a16:creationId xmlns:a16="http://schemas.microsoft.com/office/drawing/2014/main" id="{4050E4EA-30BA-46EB-BC2E-0D8A87A8F7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19062" y="2839922"/>
            <a:ext cx="474044" cy="504307"/>
          </a:xfrm>
          <a:custGeom>
            <a:avLst/>
            <a:gdLst>
              <a:gd name="T0" fmla="*/ 2804 w 2877"/>
              <a:gd name="T1" fmla="*/ 2541 h 2860"/>
              <a:gd name="T2" fmla="*/ 2226 w 2877"/>
              <a:gd name="T3" fmla="*/ 1962 h 2860"/>
              <a:gd name="T4" fmla="*/ 2465 w 2877"/>
              <a:gd name="T5" fmla="*/ 1233 h 2860"/>
              <a:gd name="T6" fmla="*/ 1232 w 2877"/>
              <a:gd name="T7" fmla="*/ 0 h 2860"/>
              <a:gd name="T8" fmla="*/ 0 w 2877"/>
              <a:gd name="T9" fmla="*/ 1233 h 2860"/>
              <a:gd name="T10" fmla="*/ 1232 w 2877"/>
              <a:gd name="T11" fmla="*/ 2466 h 2860"/>
              <a:gd name="T12" fmla="*/ 1962 w 2877"/>
              <a:gd name="T13" fmla="*/ 2227 h 2860"/>
              <a:gd name="T14" fmla="*/ 2540 w 2877"/>
              <a:gd name="T15" fmla="*/ 2805 h 2860"/>
              <a:gd name="T16" fmla="*/ 2672 w 2877"/>
              <a:gd name="T17" fmla="*/ 2860 h 2860"/>
              <a:gd name="T18" fmla="*/ 2804 w 2877"/>
              <a:gd name="T19" fmla="*/ 2805 h 2860"/>
              <a:gd name="T20" fmla="*/ 2804 w 2877"/>
              <a:gd name="T21" fmla="*/ 2541 h 2860"/>
              <a:gd name="T22" fmla="*/ 303 w 2877"/>
              <a:gd name="T23" fmla="*/ 1233 h 2860"/>
              <a:gd name="T24" fmla="*/ 1232 w 2877"/>
              <a:gd name="T25" fmla="*/ 304 h 2860"/>
              <a:gd name="T26" fmla="*/ 2162 w 2877"/>
              <a:gd name="T27" fmla="*/ 1233 h 2860"/>
              <a:gd name="T28" fmla="*/ 1232 w 2877"/>
              <a:gd name="T29" fmla="*/ 2163 h 2860"/>
              <a:gd name="T30" fmla="*/ 303 w 2877"/>
              <a:gd name="T31" fmla="*/ 1233 h 2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77" h="2860">
                <a:moveTo>
                  <a:pt x="2804" y="2541"/>
                </a:moveTo>
                <a:cubicBezTo>
                  <a:pt x="2226" y="1962"/>
                  <a:pt x="2226" y="1962"/>
                  <a:pt x="2226" y="1962"/>
                </a:cubicBezTo>
                <a:cubicBezTo>
                  <a:pt x="2376" y="1758"/>
                  <a:pt x="2465" y="1506"/>
                  <a:pt x="2465" y="1233"/>
                </a:cubicBezTo>
                <a:cubicBezTo>
                  <a:pt x="2465" y="553"/>
                  <a:pt x="1912" y="0"/>
                  <a:pt x="1232" y="0"/>
                </a:cubicBezTo>
                <a:cubicBezTo>
                  <a:pt x="553" y="0"/>
                  <a:pt x="0" y="553"/>
                  <a:pt x="0" y="1233"/>
                </a:cubicBezTo>
                <a:cubicBezTo>
                  <a:pt x="0" y="1913"/>
                  <a:pt x="553" y="2466"/>
                  <a:pt x="1232" y="2466"/>
                </a:cubicBezTo>
                <a:cubicBezTo>
                  <a:pt x="1505" y="2466"/>
                  <a:pt x="1757" y="2377"/>
                  <a:pt x="1962" y="2227"/>
                </a:cubicBezTo>
                <a:cubicBezTo>
                  <a:pt x="2540" y="2805"/>
                  <a:pt x="2540" y="2805"/>
                  <a:pt x="2540" y="2805"/>
                </a:cubicBezTo>
                <a:cubicBezTo>
                  <a:pt x="2577" y="2842"/>
                  <a:pt x="2625" y="2860"/>
                  <a:pt x="2672" y="2860"/>
                </a:cubicBezTo>
                <a:cubicBezTo>
                  <a:pt x="2720" y="2860"/>
                  <a:pt x="2768" y="2842"/>
                  <a:pt x="2804" y="2805"/>
                </a:cubicBezTo>
                <a:cubicBezTo>
                  <a:pt x="2877" y="2732"/>
                  <a:pt x="2877" y="2614"/>
                  <a:pt x="2804" y="2541"/>
                </a:cubicBezTo>
                <a:close/>
                <a:moveTo>
                  <a:pt x="303" y="1233"/>
                </a:moveTo>
                <a:cubicBezTo>
                  <a:pt x="303" y="721"/>
                  <a:pt x="720" y="304"/>
                  <a:pt x="1232" y="304"/>
                </a:cubicBezTo>
                <a:cubicBezTo>
                  <a:pt x="1745" y="304"/>
                  <a:pt x="2162" y="721"/>
                  <a:pt x="2162" y="1233"/>
                </a:cubicBezTo>
                <a:cubicBezTo>
                  <a:pt x="2162" y="1746"/>
                  <a:pt x="1745" y="2163"/>
                  <a:pt x="1232" y="2163"/>
                </a:cubicBezTo>
                <a:cubicBezTo>
                  <a:pt x="720" y="2163"/>
                  <a:pt x="303" y="1746"/>
                  <a:pt x="303" y="1233"/>
                </a:cubicBezTo>
                <a:close/>
              </a:path>
            </a:pathLst>
          </a:custGeom>
          <a:solidFill>
            <a:srgbClr val="E61214"/>
          </a:solidFill>
          <a:ln>
            <a:noFill/>
          </a:ln>
        </p:spPr>
        <p:txBody>
          <a:bodyPr vert="horz" wrap="square" lIns="34405" tIns="17202" rIns="34405" bIns="17202" numCol="1" anchor="t" anchorCtr="0" compatLnSpc="1">
            <a:prstTxWarp prst="textNoShape">
              <a:avLst/>
            </a:prstTxWarp>
          </a:bodyPr>
          <a:lstStyle/>
          <a:p>
            <a:pPr defTabSz="914478"/>
            <a:endParaRPr lang="zh-CN" altLang="en-US" sz="780">
              <a:solidFill>
                <a:srgbClr val="1D1D1A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92" name="组合 291">
            <a:extLst>
              <a:ext uri="{FF2B5EF4-FFF2-40B4-BE49-F238E27FC236}">
                <a16:creationId xmlns:a16="http://schemas.microsoft.com/office/drawing/2014/main" id="{4D5DEF1D-7549-4FCF-AACA-34B95D8B84F4}"/>
              </a:ext>
            </a:extLst>
          </p:cNvPr>
          <p:cNvGrpSpPr>
            <a:grpSpLocks noChangeAspect="1"/>
          </p:cNvGrpSpPr>
          <p:nvPr/>
        </p:nvGrpSpPr>
        <p:grpSpPr>
          <a:xfrm>
            <a:off x="8108314" y="2826652"/>
            <a:ext cx="344455" cy="530848"/>
            <a:chOff x="19697701" y="9250363"/>
            <a:chExt cx="1905000" cy="2743200"/>
          </a:xfrm>
          <a:solidFill>
            <a:srgbClr val="666666"/>
          </a:solidFill>
        </p:grpSpPr>
        <p:sp>
          <p:nvSpPr>
            <p:cNvPr id="293" name="Freeform 36">
              <a:extLst>
                <a:ext uri="{FF2B5EF4-FFF2-40B4-BE49-F238E27FC236}">
                  <a16:creationId xmlns:a16="http://schemas.microsoft.com/office/drawing/2014/main" id="{331A4FEA-4411-4AA8-A657-0F2FD55C97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97701" y="9250363"/>
              <a:ext cx="1905000" cy="2743200"/>
            </a:xfrm>
            <a:custGeom>
              <a:avLst/>
              <a:gdLst>
                <a:gd name="T0" fmla="*/ 1368 w 2021"/>
                <a:gd name="T1" fmla="*/ 2245 h 2913"/>
                <a:gd name="T2" fmla="*/ 652 w 2021"/>
                <a:gd name="T3" fmla="*/ 2245 h 2913"/>
                <a:gd name="T4" fmla="*/ 561 w 2021"/>
                <a:gd name="T5" fmla="*/ 2336 h 2913"/>
                <a:gd name="T6" fmla="*/ 561 w 2021"/>
                <a:gd name="T7" fmla="*/ 2379 h 2913"/>
                <a:gd name="T8" fmla="*/ 652 w 2021"/>
                <a:gd name="T9" fmla="*/ 2470 h 2913"/>
                <a:gd name="T10" fmla="*/ 1368 w 2021"/>
                <a:gd name="T11" fmla="*/ 2470 h 2913"/>
                <a:gd name="T12" fmla="*/ 1459 w 2021"/>
                <a:gd name="T13" fmla="*/ 2379 h 2913"/>
                <a:gd name="T14" fmla="*/ 1459 w 2021"/>
                <a:gd name="T15" fmla="*/ 2336 h 2913"/>
                <a:gd name="T16" fmla="*/ 1368 w 2021"/>
                <a:gd name="T17" fmla="*/ 2245 h 2913"/>
                <a:gd name="T18" fmla="*/ 1256 w 2021"/>
                <a:gd name="T19" fmla="*/ 2688 h 2913"/>
                <a:gd name="T20" fmla="*/ 765 w 2021"/>
                <a:gd name="T21" fmla="*/ 2688 h 2913"/>
                <a:gd name="T22" fmla="*/ 674 w 2021"/>
                <a:gd name="T23" fmla="*/ 2779 h 2913"/>
                <a:gd name="T24" fmla="*/ 674 w 2021"/>
                <a:gd name="T25" fmla="*/ 2822 h 2913"/>
                <a:gd name="T26" fmla="*/ 765 w 2021"/>
                <a:gd name="T27" fmla="*/ 2913 h 2913"/>
                <a:gd name="T28" fmla="*/ 1256 w 2021"/>
                <a:gd name="T29" fmla="*/ 2913 h 2913"/>
                <a:gd name="T30" fmla="*/ 1347 w 2021"/>
                <a:gd name="T31" fmla="*/ 2822 h 2913"/>
                <a:gd name="T32" fmla="*/ 1347 w 2021"/>
                <a:gd name="T33" fmla="*/ 2779 h 2913"/>
                <a:gd name="T34" fmla="*/ 1256 w 2021"/>
                <a:gd name="T35" fmla="*/ 2688 h 2913"/>
                <a:gd name="T36" fmla="*/ 1010 w 2021"/>
                <a:gd name="T37" fmla="*/ 182 h 2913"/>
                <a:gd name="T38" fmla="*/ 1839 w 2021"/>
                <a:gd name="T39" fmla="*/ 1013 h 2913"/>
                <a:gd name="T40" fmla="*/ 1010 w 2021"/>
                <a:gd name="T41" fmla="*/ 1845 h 2913"/>
                <a:gd name="T42" fmla="*/ 182 w 2021"/>
                <a:gd name="T43" fmla="*/ 1013 h 2913"/>
                <a:gd name="T44" fmla="*/ 1010 w 2021"/>
                <a:gd name="T45" fmla="*/ 182 h 2913"/>
                <a:gd name="T46" fmla="*/ 1010 w 2021"/>
                <a:gd name="T47" fmla="*/ 0 h 2913"/>
                <a:gd name="T48" fmla="*/ 0 w 2021"/>
                <a:gd name="T49" fmla="*/ 1013 h 2913"/>
                <a:gd name="T50" fmla="*/ 1010 w 2021"/>
                <a:gd name="T51" fmla="*/ 2027 h 2913"/>
                <a:gd name="T52" fmla="*/ 2021 w 2021"/>
                <a:gd name="T53" fmla="*/ 1013 h 2913"/>
                <a:gd name="T54" fmla="*/ 1010 w 2021"/>
                <a:gd name="T55" fmla="*/ 0 h 2913"/>
                <a:gd name="T56" fmla="*/ 1010 w 2021"/>
                <a:gd name="T57" fmla="*/ 0 h 2913"/>
                <a:gd name="T58" fmla="*/ 1010 w 2021"/>
                <a:gd name="T59" fmla="*/ 0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1" h="2913">
                  <a:moveTo>
                    <a:pt x="1368" y="2245"/>
                  </a:moveTo>
                  <a:cubicBezTo>
                    <a:pt x="652" y="2245"/>
                    <a:pt x="652" y="2245"/>
                    <a:pt x="652" y="2245"/>
                  </a:cubicBezTo>
                  <a:cubicBezTo>
                    <a:pt x="604" y="2245"/>
                    <a:pt x="561" y="2288"/>
                    <a:pt x="561" y="2336"/>
                  </a:cubicBezTo>
                  <a:cubicBezTo>
                    <a:pt x="561" y="2379"/>
                    <a:pt x="561" y="2379"/>
                    <a:pt x="561" y="2379"/>
                  </a:cubicBezTo>
                  <a:cubicBezTo>
                    <a:pt x="561" y="2427"/>
                    <a:pt x="604" y="2470"/>
                    <a:pt x="652" y="2470"/>
                  </a:cubicBezTo>
                  <a:cubicBezTo>
                    <a:pt x="1368" y="2470"/>
                    <a:pt x="1368" y="2470"/>
                    <a:pt x="1368" y="2470"/>
                  </a:cubicBezTo>
                  <a:cubicBezTo>
                    <a:pt x="1417" y="2470"/>
                    <a:pt x="1459" y="2427"/>
                    <a:pt x="1459" y="2379"/>
                  </a:cubicBezTo>
                  <a:cubicBezTo>
                    <a:pt x="1459" y="2336"/>
                    <a:pt x="1459" y="2336"/>
                    <a:pt x="1459" y="2336"/>
                  </a:cubicBezTo>
                  <a:cubicBezTo>
                    <a:pt x="1459" y="2285"/>
                    <a:pt x="1417" y="2245"/>
                    <a:pt x="1368" y="2245"/>
                  </a:cubicBezTo>
                  <a:close/>
                  <a:moveTo>
                    <a:pt x="1256" y="2688"/>
                  </a:moveTo>
                  <a:cubicBezTo>
                    <a:pt x="765" y="2688"/>
                    <a:pt x="765" y="2688"/>
                    <a:pt x="765" y="2688"/>
                  </a:cubicBezTo>
                  <a:cubicBezTo>
                    <a:pt x="713" y="2688"/>
                    <a:pt x="674" y="2731"/>
                    <a:pt x="674" y="2779"/>
                  </a:cubicBezTo>
                  <a:cubicBezTo>
                    <a:pt x="674" y="2822"/>
                    <a:pt x="674" y="2822"/>
                    <a:pt x="674" y="2822"/>
                  </a:cubicBezTo>
                  <a:cubicBezTo>
                    <a:pt x="674" y="2870"/>
                    <a:pt x="713" y="2913"/>
                    <a:pt x="765" y="2913"/>
                  </a:cubicBezTo>
                  <a:cubicBezTo>
                    <a:pt x="1256" y="2913"/>
                    <a:pt x="1256" y="2913"/>
                    <a:pt x="1256" y="2913"/>
                  </a:cubicBezTo>
                  <a:cubicBezTo>
                    <a:pt x="1308" y="2913"/>
                    <a:pt x="1347" y="2870"/>
                    <a:pt x="1347" y="2822"/>
                  </a:cubicBezTo>
                  <a:cubicBezTo>
                    <a:pt x="1347" y="2779"/>
                    <a:pt x="1347" y="2779"/>
                    <a:pt x="1347" y="2779"/>
                  </a:cubicBezTo>
                  <a:cubicBezTo>
                    <a:pt x="1347" y="2728"/>
                    <a:pt x="1305" y="2688"/>
                    <a:pt x="1256" y="2688"/>
                  </a:cubicBezTo>
                  <a:close/>
                  <a:moveTo>
                    <a:pt x="1010" y="182"/>
                  </a:moveTo>
                  <a:cubicBezTo>
                    <a:pt x="1465" y="182"/>
                    <a:pt x="1839" y="555"/>
                    <a:pt x="1839" y="1013"/>
                  </a:cubicBezTo>
                  <a:cubicBezTo>
                    <a:pt x="1839" y="1472"/>
                    <a:pt x="1465" y="1845"/>
                    <a:pt x="1010" y="1845"/>
                  </a:cubicBezTo>
                  <a:cubicBezTo>
                    <a:pt x="555" y="1845"/>
                    <a:pt x="182" y="1472"/>
                    <a:pt x="182" y="1013"/>
                  </a:cubicBezTo>
                  <a:cubicBezTo>
                    <a:pt x="182" y="555"/>
                    <a:pt x="555" y="182"/>
                    <a:pt x="1010" y="182"/>
                  </a:cubicBezTo>
                  <a:moveTo>
                    <a:pt x="1010" y="0"/>
                  </a:moveTo>
                  <a:cubicBezTo>
                    <a:pt x="452" y="0"/>
                    <a:pt x="0" y="455"/>
                    <a:pt x="0" y="1013"/>
                  </a:cubicBezTo>
                  <a:cubicBezTo>
                    <a:pt x="0" y="1572"/>
                    <a:pt x="452" y="2027"/>
                    <a:pt x="1010" y="2027"/>
                  </a:cubicBezTo>
                  <a:cubicBezTo>
                    <a:pt x="1569" y="2027"/>
                    <a:pt x="2021" y="1572"/>
                    <a:pt x="2021" y="1013"/>
                  </a:cubicBezTo>
                  <a:cubicBezTo>
                    <a:pt x="2021" y="455"/>
                    <a:pt x="1569" y="0"/>
                    <a:pt x="1010" y="0"/>
                  </a:cubicBezTo>
                  <a:close/>
                  <a:moveTo>
                    <a:pt x="1010" y="0"/>
                  </a:moveTo>
                  <a:cubicBezTo>
                    <a:pt x="1010" y="0"/>
                    <a:pt x="1010" y="0"/>
                    <a:pt x="1010" y="0"/>
                  </a:cubicBezTo>
                </a:path>
              </a:pathLst>
            </a:custGeom>
            <a:solidFill>
              <a:srgbClr val="E61214"/>
            </a:solidFill>
            <a:ln>
              <a:noFill/>
            </a:ln>
            <a:extLst/>
          </p:spPr>
          <p:txBody>
            <a:bodyPr vert="horz" wrap="square" lIns="34405" tIns="17202" rIns="34405" bIns="172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80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4" name="Freeform 37">
              <a:extLst>
                <a:ext uri="{FF2B5EF4-FFF2-40B4-BE49-F238E27FC236}">
                  <a16:creationId xmlns:a16="http://schemas.microsoft.com/office/drawing/2014/main" id="{1B4D0024-081D-4680-A108-EED3FD59A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39013" y="9593263"/>
              <a:ext cx="1222375" cy="1211263"/>
            </a:xfrm>
            <a:custGeom>
              <a:avLst/>
              <a:gdLst>
                <a:gd name="T0" fmla="*/ 649 w 1299"/>
                <a:gd name="T1" fmla="*/ 1287 h 1287"/>
                <a:gd name="T2" fmla="*/ 555 w 1299"/>
                <a:gd name="T3" fmla="*/ 1247 h 1287"/>
                <a:gd name="T4" fmla="*/ 528 w 1299"/>
                <a:gd name="T5" fmla="*/ 1177 h 1287"/>
                <a:gd name="T6" fmla="*/ 552 w 1299"/>
                <a:gd name="T7" fmla="*/ 746 h 1287"/>
                <a:gd name="T8" fmla="*/ 121 w 1299"/>
                <a:gd name="T9" fmla="*/ 771 h 1287"/>
                <a:gd name="T10" fmla="*/ 52 w 1299"/>
                <a:gd name="T11" fmla="*/ 743 h 1287"/>
                <a:gd name="T12" fmla="*/ 52 w 1299"/>
                <a:gd name="T13" fmla="*/ 555 h 1287"/>
                <a:gd name="T14" fmla="*/ 555 w 1299"/>
                <a:gd name="T15" fmla="*/ 52 h 1287"/>
                <a:gd name="T16" fmla="*/ 743 w 1299"/>
                <a:gd name="T17" fmla="*/ 52 h 1287"/>
                <a:gd name="T18" fmla="*/ 771 w 1299"/>
                <a:gd name="T19" fmla="*/ 121 h 1287"/>
                <a:gd name="T20" fmla="*/ 746 w 1299"/>
                <a:gd name="T21" fmla="*/ 552 h 1287"/>
                <a:gd name="T22" fmla="*/ 1177 w 1299"/>
                <a:gd name="T23" fmla="*/ 528 h 1287"/>
                <a:gd name="T24" fmla="*/ 1247 w 1299"/>
                <a:gd name="T25" fmla="*/ 555 h 1287"/>
                <a:gd name="T26" fmla="*/ 1247 w 1299"/>
                <a:gd name="T27" fmla="*/ 743 h 1287"/>
                <a:gd name="T28" fmla="*/ 743 w 1299"/>
                <a:gd name="T29" fmla="*/ 1247 h 1287"/>
                <a:gd name="T30" fmla="*/ 649 w 1299"/>
                <a:gd name="T31" fmla="*/ 1287 h 1287"/>
                <a:gd name="T32" fmla="*/ 734 w 1299"/>
                <a:gd name="T33" fmla="*/ 737 h 1287"/>
                <a:gd name="T34" fmla="*/ 719 w 1299"/>
                <a:gd name="T35" fmla="*/ 1016 h 1287"/>
                <a:gd name="T36" fmla="*/ 1013 w 1299"/>
                <a:gd name="T37" fmla="*/ 722 h 1287"/>
                <a:gd name="T38" fmla="*/ 734 w 1299"/>
                <a:gd name="T39" fmla="*/ 737 h 1287"/>
                <a:gd name="T40" fmla="*/ 580 w 1299"/>
                <a:gd name="T41" fmla="*/ 285 h 1287"/>
                <a:gd name="T42" fmla="*/ 285 w 1299"/>
                <a:gd name="T43" fmla="*/ 580 h 1287"/>
                <a:gd name="T44" fmla="*/ 564 w 1299"/>
                <a:gd name="T45" fmla="*/ 564 h 1287"/>
                <a:gd name="T46" fmla="*/ 580 w 1299"/>
                <a:gd name="T47" fmla="*/ 285 h 1287"/>
                <a:gd name="T48" fmla="*/ 580 w 1299"/>
                <a:gd name="T49" fmla="*/ 285 h 1287"/>
                <a:gd name="T50" fmla="*/ 580 w 1299"/>
                <a:gd name="T51" fmla="*/ 285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9" h="1287">
                  <a:moveTo>
                    <a:pt x="649" y="1287"/>
                  </a:moveTo>
                  <a:cubicBezTo>
                    <a:pt x="613" y="1287"/>
                    <a:pt x="580" y="1271"/>
                    <a:pt x="555" y="1247"/>
                  </a:cubicBezTo>
                  <a:cubicBezTo>
                    <a:pt x="537" y="1229"/>
                    <a:pt x="528" y="1205"/>
                    <a:pt x="528" y="1177"/>
                  </a:cubicBezTo>
                  <a:cubicBezTo>
                    <a:pt x="552" y="746"/>
                    <a:pt x="552" y="746"/>
                    <a:pt x="552" y="746"/>
                  </a:cubicBezTo>
                  <a:cubicBezTo>
                    <a:pt x="121" y="771"/>
                    <a:pt x="121" y="771"/>
                    <a:pt x="121" y="771"/>
                  </a:cubicBezTo>
                  <a:cubicBezTo>
                    <a:pt x="94" y="771"/>
                    <a:pt x="70" y="762"/>
                    <a:pt x="52" y="743"/>
                  </a:cubicBezTo>
                  <a:cubicBezTo>
                    <a:pt x="0" y="692"/>
                    <a:pt x="0" y="607"/>
                    <a:pt x="52" y="555"/>
                  </a:cubicBezTo>
                  <a:cubicBezTo>
                    <a:pt x="555" y="52"/>
                    <a:pt x="555" y="52"/>
                    <a:pt x="555" y="52"/>
                  </a:cubicBezTo>
                  <a:cubicBezTo>
                    <a:pt x="607" y="0"/>
                    <a:pt x="692" y="0"/>
                    <a:pt x="743" y="52"/>
                  </a:cubicBezTo>
                  <a:cubicBezTo>
                    <a:pt x="762" y="70"/>
                    <a:pt x="771" y="94"/>
                    <a:pt x="771" y="121"/>
                  </a:cubicBezTo>
                  <a:cubicBezTo>
                    <a:pt x="746" y="552"/>
                    <a:pt x="746" y="552"/>
                    <a:pt x="746" y="552"/>
                  </a:cubicBezTo>
                  <a:cubicBezTo>
                    <a:pt x="1177" y="528"/>
                    <a:pt x="1177" y="528"/>
                    <a:pt x="1177" y="528"/>
                  </a:cubicBezTo>
                  <a:cubicBezTo>
                    <a:pt x="1202" y="528"/>
                    <a:pt x="1229" y="537"/>
                    <a:pt x="1247" y="555"/>
                  </a:cubicBezTo>
                  <a:cubicBezTo>
                    <a:pt x="1299" y="607"/>
                    <a:pt x="1299" y="692"/>
                    <a:pt x="1247" y="743"/>
                  </a:cubicBezTo>
                  <a:cubicBezTo>
                    <a:pt x="743" y="1247"/>
                    <a:pt x="743" y="1247"/>
                    <a:pt x="743" y="1247"/>
                  </a:cubicBezTo>
                  <a:cubicBezTo>
                    <a:pt x="719" y="1271"/>
                    <a:pt x="686" y="1287"/>
                    <a:pt x="649" y="1287"/>
                  </a:cubicBezTo>
                  <a:close/>
                  <a:moveTo>
                    <a:pt x="734" y="737"/>
                  </a:moveTo>
                  <a:cubicBezTo>
                    <a:pt x="719" y="1016"/>
                    <a:pt x="719" y="1016"/>
                    <a:pt x="719" y="1016"/>
                  </a:cubicBezTo>
                  <a:cubicBezTo>
                    <a:pt x="1013" y="722"/>
                    <a:pt x="1013" y="722"/>
                    <a:pt x="1013" y="722"/>
                  </a:cubicBezTo>
                  <a:lnTo>
                    <a:pt x="734" y="737"/>
                  </a:lnTo>
                  <a:close/>
                  <a:moveTo>
                    <a:pt x="580" y="285"/>
                  </a:moveTo>
                  <a:cubicBezTo>
                    <a:pt x="285" y="580"/>
                    <a:pt x="285" y="580"/>
                    <a:pt x="285" y="580"/>
                  </a:cubicBezTo>
                  <a:cubicBezTo>
                    <a:pt x="564" y="564"/>
                    <a:pt x="564" y="564"/>
                    <a:pt x="564" y="564"/>
                  </a:cubicBezTo>
                  <a:lnTo>
                    <a:pt x="580" y="285"/>
                  </a:lnTo>
                  <a:close/>
                  <a:moveTo>
                    <a:pt x="580" y="285"/>
                  </a:moveTo>
                  <a:cubicBezTo>
                    <a:pt x="580" y="285"/>
                    <a:pt x="580" y="285"/>
                    <a:pt x="580" y="285"/>
                  </a:cubicBezTo>
                </a:path>
              </a:pathLst>
            </a:custGeom>
            <a:solidFill>
              <a:srgbClr val="E61214"/>
            </a:solidFill>
            <a:ln>
              <a:noFill/>
            </a:ln>
            <a:extLst/>
          </p:spPr>
          <p:txBody>
            <a:bodyPr vert="horz" wrap="square" lIns="34405" tIns="17202" rIns="34405" bIns="1720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780" b="0" i="0" u="none" strike="noStrike" kern="0" cap="none" spc="0" normalizeH="0" baseline="0" noProof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5" name="组合 294">
            <a:extLst>
              <a:ext uri="{FF2B5EF4-FFF2-40B4-BE49-F238E27FC236}">
                <a16:creationId xmlns:a16="http://schemas.microsoft.com/office/drawing/2014/main" id="{B21B78EC-8C7D-4DCC-A684-8C19BEAB9435}"/>
              </a:ext>
            </a:extLst>
          </p:cNvPr>
          <p:cNvGrpSpPr/>
          <p:nvPr/>
        </p:nvGrpSpPr>
        <p:grpSpPr>
          <a:xfrm>
            <a:off x="7329825" y="3892059"/>
            <a:ext cx="1901433" cy="111000"/>
            <a:chOff x="8152087" y="2230467"/>
            <a:chExt cx="1699727" cy="92714"/>
          </a:xfrm>
        </p:grpSpPr>
        <p:pic>
          <p:nvPicPr>
            <p:cNvPr id="296" name="Picture 5" descr="C:\Users\Administrator\Desktop\4 拷贝 9.png">
              <a:extLst>
                <a:ext uri="{FF2B5EF4-FFF2-40B4-BE49-F238E27FC236}">
                  <a16:creationId xmlns:a16="http://schemas.microsoft.com/office/drawing/2014/main" id="{1F51F8BA-A8AD-4A8D-B5BD-85618F7C706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email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808"/>
                      </a14:imgEffect>
                      <a14:imgEffect>
                        <a14:saturation sat="2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277069" y="2230467"/>
              <a:ext cx="1471501" cy="92714"/>
            </a:xfrm>
            <a:prstGeom prst="rect">
              <a:avLst/>
            </a:prstGeom>
          </p:spPr>
        </p:pic>
        <p:cxnSp>
          <p:nvCxnSpPr>
            <p:cNvPr id="297" name="直接连接符 296">
              <a:extLst>
                <a:ext uri="{FF2B5EF4-FFF2-40B4-BE49-F238E27FC236}">
                  <a16:creationId xmlns:a16="http://schemas.microsoft.com/office/drawing/2014/main" id="{4D68C88A-C9C5-43DC-AF48-82983EE153FD}"/>
                </a:ext>
              </a:extLst>
            </p:cNvPr>
            <p:cNvCxnSpPr/>
            <p:nvPr/>
          </p:nvCxnSpPr>
          <p:spPr>
            <a:xfrm>
              <a:off x="8152087" y="2270381"/>
              <a:ext cx="1699727" cy="0"/>
            </a:xfrm>
            <a:prstGeom prst="line">
              <a:avLst/>
            </a:prstGeom>
            <a:noFill/>
            <a:ln w="6350" cap="flat" cmpd="sng" algn="ctr">
              <a:gradFill flip="none" rotWithShape="1">
                <a:gsLst>
                  <a:gs pos="0">
                    <a:srgbClr val="C00000">
                      <a:alpha val="0"/>
                    </a:srgbClr>
                  </a:gs>
                  <a:gs pos="5400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</a:ln>
            <a:effectLst/>
          </p:spPr>
        </p:cxnSp>
      </p:grpSp>
      <p:grpSp>
        <p:nvGrpSpPr>
          <p:cNvPr id="298" name="组合 297">
            <a:extLst>
              <a:ext uri="{FF2B5EF4-FFF2-40B4-BE49-F238E27FC236}">
                <a16:creationId xmlns:a16="http://schemas.microsoft.com/office/drawing/2014/main" id="{0730C106-ADCB-4EB0-AD63-154807DF07EB}"/>
              </a:ext>
            </a:extLst>
          </p:cNvPr>
          <p:cNvGrpSpPr/>
          <p:nvPr/>
        </p:nvGrpSpPr>
        <p:grpSpPr>
          <a:xfrm>
            <a:off x="5105368" y="3892059"/>
            <a:ext cx="1901433" cy="111000"/>
            <a:chOff x="8152087" y="2230467"/>
            <a:chExt cx="1699727" cy="92714"/>
          </a:xfrm>
        </p:grpSpPr>
        <p:pic>
          <p:nvPicPr>
            <p:cNvPr id="299" name="Picture 5" descr="C:\Users\Administrator\Desktop\4 拷贝 9.png">
              <a:extLst>
                <a:ext uri="{FF2B5EF4-FFF2-40B4-BE49-F238E27FC236}">
                  <a16:creationId xmlns:a16="http://schemas.microsoft.com/office/drawing/2014/main" id="{A2863EFB-E2F7-4D01-A652-1FA6B3D0082E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email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808"/>
                      </a14:imgEffect>
                      <a14:imgEffect>
                        <a14:saturation sat="2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277069" y="2230467"/>
              <a:ext cx="1471501" cy="92714"/>
            </a:xfrm>
            <a:prstGeom prst="rect">
              <a:avLst/>
            </a:prstGeom>
          </p:spPr>
        </p:pic>
        <p:cxnSp>
          <p:nvCxnSpPr>
            <p:cNvPr id="300" name="直接连接符 299">
              <a:extLst>
                <a:ext uri="{FF2B5EF4-FFF2-40B4-BE49-F238E27FC236}">
                  <a16:creationId xmlns:a16="http://schemas.microsoft.com/office/drawing/2014/main" id="{1DCDC837-40B9-4061-9464-8869175107DE}"/>
                </a:ext>
              </a:extLst>
            </p:cNvPr>
            <p:cNvCxnSpPr/>
            <p:nvPr/>
          </p:nvCxnSpPr>
          <p:spPr>
            <a:xfrm>
              <a:off x="8152087" y="2270381"/>
              <a:ext cx="1699727" cy="0"/>
            </a:xfrm>
            <a:prstGeom prst="line">
              <a:avLst/>
            </a:prstGeom>
            <a:noFill/>
            <a:ln w="6350" cap="flat" cmpd="sng" algn="ctr">
              <a:gradFill flip="none" rotWithShape="1">
                <a:gsLst>
                  <a:gs pos="0">
                    <a:srgbClr val="C00000">
                      <a:alpha val="0"/>
                    </a:srgbClr>
                  </a:gs>
                  <a:gs pos="5400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</a:ln>
            <a:effectLst/>
          </p:spPr>
        </p:cxnSp>
      </p:grpSp>
      <p:grpSp>
        <p:nvGrpSpPr>
          <p:cNvPr id="301" name="组合 300">
            <a:extLst>
              <a:ext uri="{FF2B5EF4-FFF2-40B4-BE49-F238E27FC236}">
                <a16:creationId xmlns:a16="http://schemas.microsoft.com/office/drawing/2014/main" id="{A90DE690-5E4B-4BE8-89F0-BDDB94A474D4}"/>
              </a:ext>
            </a:extLst>
          </p:cNvPr>
          <p:cNvGrpSpPr/>
          <p:nvPr/>
        </p:nvGrpSpPr>
        <p:grpSpPr>
          <a:xfrm>
            <a:off x="2880910" y="3892059"/>
            <a:ext cx="1901433" cy="111000"/>
            <a:chOff x="8152087" y="2230467"/>
            <a:chExt cx="1699727" cy="92714"/>
          </a:xfrm>
        </p:grpSpPr>
        <p:pic>
          <p:nvPicPr>
            <p:cNvPr id="302" name="Picture 5" descr="C:\Users\Administrator\Desktop\4 拷贝 9.png">
              <a:extLst>
                <a:ext uri="{FF2B5EF4-FFF2-40B4-BE49-F238E27FC236}">
                  <a16:creationId xmlns:a16="http://schemas.microsoft.com/office/drawing/2014/main" id="{7C30B349-0325-41FB-A92D-F7AE8BB30D5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email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808"/>
                      </a14:imgEffect>
                      <a14:imgEffect>
                        <a14:saturation sat="2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277069" y="2230467"/>
              <a:ext cx="1471501" cy="92714"/>
            </a:xfrm>
            <a:prstGeom prst="rect">
              <a:avLst/>
            </a:prstGeom>
          </p:spPr>
        </p:pic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CC9EA196-DC02-48DD-98A5-49D0F299DAE2}"/>
                </a:ext>
              </a:extLst>
            </p:cNvPr>
            <p:cNvCxnSpPr/>
            <p:nvPr/>
          </p:nvCxnSpPr>
          <p:spPr>
            <a:xfrm>
              <a:off x="8152087" y="2270381"/>
              <a:ext cx="1699727" cy="0"/>
            </a:xfrm>
            <a:prstGeom prst="line">
              <a:avLst/>
            </a:prstGeom>
            <a:noFill/>
            <a:ln w="6350" cap="flat" cmpd="sng" algn="ctr">
              <a:gradFill flip="none" rotWithShape="1">
                <a:gsLst>
                  <a:gs pos="0">
                    <a:srgbClr val="C00000">
                      <a:alpha val="0"/>
                    </a:srgbClr>
                  </a:gs>
                  <a:gs pos="5400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</a:ln>
            <a:effectLst/>
          </p:spPr>
        </p:cxnSp>
      </p:grpSp>
      <p:grpSp>
        <p:nvGrpSpPr>
          <p:cNvPr id="304" name="组合 303">
            <a:extLst>
              <a:ext uri="{FF2B5EF4-FFF2-40B4-BE49-F238E27FC236}">
                <a16:creationId xmlns:a16="http://schemas.microsoft.com/office/drawing/2014/main" id="{A4331792-40B7-42BE-B9FF-90397D90448C}"/>
              </a:ext>
            </a:extLst>
          </p:cNvPr>
          <p:cNvGrpSpPr/>
          <p:nvPr/>
        </p:nvGrpSpPr>
        <p:grpSpPr>
          <a:xfrm>
            <a:off x="656452" y="3892059"/>
            <a:ext cx="1901433" cy="111000"/>
            <a:chOff x="8152087" y="2230467"/>
            <a:chExt cx="1699727" cy="92714"/>
          </a:xfrm>
        </p:grpSpPr>
        <p:pic>
          <p:nvPicPr>
            <p:cNvPr id="305" name="Picture 5" descr="C:\Users\Administrator\Desktop\4 拷贝 9.png">
              <a:extLst>
                <a:ext uri="{FF2B5EF4-FFF2-40B4-BE49-F238E27FC236}">
                  <a16:creationId xmlns:a16="http://schemas.microsoft.com/office/drawing/2014/main" id="{F57D674A-A98D-45C0-B6D6-DD57569D489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email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808"/>
                      </a14:imgEffect>
                      <a14:imgEffect>
                        <a14:saturation sat="2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277069" y="2230467"/>
              <a:ext cx="1471501" cy="92714"/>
            </a:xfrm>
            <a:prstGeom prst="rect">
              <a:avLst/>
            </a:prstGeom>
          </p:spPr>
        </p:pic>
        <p:cxnSp>
          <p:nvCxnSpPr>
            <p:cNvPr id="306" name="直接连接符 305">
              <a:extLst>
                <a:ext uri="{FF2B5EF4-FFF2-40B4-BE49-F238E27FC236}">
                  <a16:creationId xmlns:a16="http://schemas.microsoft.com/office/drawing/2014/main" id="{9662D4F9-92E5-41DB-B0D5-B0718088BCB1}"/>
                </a:ext>
              </a:extLst>
            </p:cNvPr>
            <p:cNvCxnSpPr/>
            <p:nvPr/>
          </p:nvCxnSpPr>
          <p:spPr>
            <a:xfrm>
              <a:off x="8152087" y="2270381"/>
              <a:ext cx="1699727" cy="0"/>
            </a:xfrm>
            <a:prstGeom prst="line">
              <a:avLst/>
            </a:prstGeom>
            <a:noFill/>
            <a:ln w="6350" cap="flat" cmpd="sng" algn="ctr">
              <a:gradFill flip="none" rotWithShape="1">
                <a:gsLst>
                  <a:gs pos="0">
                    <a:srgbClr val="C00000">
                      <a:alpha val="0"/>
                    </a:srgbClr>
                  </a:gs>
                  <a:gs pos="5400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</a:ln>
            <a:effectLst/>
          </p:spPr>
        </p:cxnSp>
      </p:grpSp>
      <p:sp>
        <p:nvSpPr>
          <p:cNvPr id="307" name="矩形: 圆角 306">
            <a:extLst>
              <a:ext uri="{FF2B5EF4-FFF2-40B4-BE49-F238E27FC236}">
                <a16:creationId xmlns:a16="http://schemas.microsoft.com/office/drawing/2014/main" id="{D89DF3F7-071E-4348-9EEF-3687EFFFDE11}"/>
              </a:ext>
            </a:extLst>
          </p:cNvPr>
          <p:cNvSpPr/>
          <p:nvPr/>
        </p:nvSpPr>
        <p:spPr bwMode="auto">
          <a:xfrm>
            <a:off x="9440412" y="2612840"/>
            <a:ext cx="2129175" cy="2633863"/>
          </a:xfrm>
          <a:prstGeom prst="roundRect">
            <a:avLst/>
          </a:prstGeom>
          <a:gradFill flip="none" rotWithShape="1">
            <a:gsLst>
              <a:gs pos="0">
                <a:srgbClr val="FFFFFF">
                  <a:lumMod val="95000"/>
                </a:srgbClr>
              </a:gs>
              <a:gs pos="100000">
                <a:srgbClr val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1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grpSp>
        <p:nvGrpSpPr>
          <p:cNvPr id="308" name="组合 307">
            <a:extLst>
              <a:ext uri="{FF2B5EF4-FFF2-40B4-BE49-F238E27FC236}">
                <a16:creationId xmlns:a16="http://schemas.microsoft.com/office/drawing/2014/main" id="{9AA57F09-A5D5-42D8-9B50-A0E741526389}"/>
              </a:ext>
            </a:extLst>
          </p:cNvPr>
          <p:cNvGrpSpPr>
            <a:grpSpLocks noChangeAspect="1"/>
          </p:cNvGrpSpPr>
          <p:nvPr/>
        </p:nvGrpSpPr>
        <p:grpSpPr>
          <a:xfrm>
            <a:off x="10266719" y="2859827"/>
            <a:ext cx="476560" cy="464493"/>
            <a:chOff x="17624426" y="9572626"/>
            <a:chExt cx="3894138" cy="3546475"/>
          </a:xfrm>
          <a:solidFill>
            <a:srgbClr val="595757"/>
          </a:solidFill>
        </p:grpSpPr>
        <p:sp>
          <p:nvSpPr>
            <p:cNvPr id="309" name="Freeform 41">
              <a:extLst>
                <a:ext uri="{FF2B5EF4-FFF2-40B4-BE49-F238E27FC236}">
                  <a16:creationId xmlns:a16="http://schemas.microsoft.com/office/drawing/2014/main" id="{0C6D4F0F-CA29-4D29-BD39-5A0A60435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24426" y="9572626"/>
              <a:ext cx="3894138" cy="3546475"/>
            </a:xfrm>
            <a:custGeom>
              <a:avLst/>
              <a:gdLst>
                <a:gd name="T0" fmla="*/ 0 w 2453"/>
                <a:gd name="T1" fmla="*/ 0 h 2234"/>
                <a:gd name="T2" fmla="*/ 0 w 2453"/>
                <a:gd name="T3" fmla="*/ 2234 h 2234"/>
                <a:gd name="T4" fmla="*/ 2453 w 2453"/>
                <a:gd name="T5" fmla="*/ 2234 h 2234"/>
                <a:gd name="T6" fmla="*/ 2453 w 2453"/>
                <a:gd name="T7" fmla="*/ 0 h 2234"/>
                <a:gd name="T8" fmla="*/ 0 w 2453"/>
                <a:gd name="T9" fmla="*/ 0 h 2234"/>
                <a:gd name="T10" fmla="*/ 2232 w 2453"/>
                <a:gd name="T11" fmla="*/ 2013 h 2234"/>
                <a:gd name="T12" fmla="*/ 221 w 2453"/>
                <a:gd name="T13" fmla="*/ 2013 h 2234"/>
                <a:gd name="T14" fmla="*/ 221 w 2453"/>
                <a:gd name="T15" fmla="*/ 759 h 2234"/>
                <a:gd name="T16" fmla="*/ 2232 w 2453"/>
                <a:gd name="T17" fmla="*/ 759 h 2234"/>
                <a:gd name="T18" fmla="*/ 2232 w 2453"/>
                <a:gd name="T19" fmla="*/ 2013 h 2234"/>
                <a:gd name="T20" fmla="*/ 2232 w 2453"/>
                <a:gd name="T21" fmla="*/ 551 h 2234"/>
                <a:gd name="T22" fmla="*/ 221 w 2453"/>
                <a:gd name="T23" fmla="*/ 551 h 2234"/>
                <a:gd name="T24" fmla="*/ 221 w 2453"/>
                <a:gd name="T25" fmla="*/ 221 h 2234"/>
                <a:gd name="T26" fmla="*/ 2232 w 2453"/>
                <a:gd name="T27" fmla="*/ 221 h 2234"/>
                <a:gd name="T28" fmla="*/ 2232 w 2453"/>
                <a:gd name="T29" fmla="*/ 551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3" h="2234">
                  <a:moveTo>
                    <a:pt x="0" y="0"/>
                  </a:moveTo>
                  <a:lnTo>
                    <a:pt x="0" y="2234"/>
                  </a:lnTo>
                  <a:lnTo>
                    <a:pt x="2453" y="2234"/>
                  </a:lnTo>
                  <a:lnTo>
                    <a:pt x="2453" y="0"/>
                  </a:lnTo>
                  <a:lnTo>
                    <a:pt x="0" y="0"/>
                  </a:lnTo>
                  <a:close/>
                  <a:moveTo>
                    <a:pt x="2232" y="2013"/>
                  </a:moveTo>
                  <a:lnTo>
                    <a:pt x="221" y="2013"/>
                  </a:lnTo>
                  <a:lnTo>
                    <a:pt x="221" y="759"/>
                  </a:lnTo>
                  <a:lnTo>
                    <a:pt x="2232" y="759"/>
                  </a:lnTo>
                  <a:lnTo>
                    <a:pt x="2232" y="2013"/>
                  </a:lnTo>
                  <a:close/>
                  <a:moveTo>
                    <a:pt x="2232" y="551"/>
                  </a:moveTo>
                  <a:lnTo>
                    <a:pt x="221" y="551"/>
                  </a:lnTo>
                  <a:lnTo>
                    <a:pt x="221" y="221"/>
                  </a:lnTo>
                  <a:lnTo>
                    <a:pt x="2232" y="221"/>
                  </a:lnTo>
                  <a:lnTo>
                    <a:pt x="2232" y="551"/>
                  </a:lnTo>
                  <a:close/>
                </a:path>
              </a:pathLst>
            </a:custGeom>
            <a:solidFill>
              <a:srgbClr val="E61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405" tIns="17202" rIns="34405" bIns="17202" numCol="1" anchor="t" anchorCtr="0" compatLnSpc="1">
              <a:prstTxWarp prst="textNoShape">
                <a:avLst/>
              </a:prstTxWarp>
            </a:bodyPr>
            <a:lstStyle/>
            <a:p>
              <a:pPr defTabSz="914478"/>
              <a:endParaRPr lang="zh-CN" altLang="en-US" sz="78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0" name="Freeform 42">
              <a:extLst>
                <a:ext uri="{FF2B5EF4-FFF2-40B4-BE49-F238E27FC236}">
                  <a16:creationId xmlns:a16="http://schemas.microsoft.com/office/drawing/2014/main" id="{A57E579D-0829-4580-8E7D-FF0CD6BD0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4631" y="11288560"/>
              <a:ext cx="582613" cy="1155700"/>
            </a:xfrm>
            <a:custGeom>
              <a:avLst/>
              <a:gdLst>
                <a:gd name="T0" fmla="*/ 367 w 367"/>
                <a:gd name="T1" fmla="*/ 49 h 728"/>
                <a:gd name="T2" fmla="*/ 181 w 367"/>
                <a:gd name="T3" fmla="*/ 0 h 728"/>
                <a:gd name="T4" fmla="*/ 0 w 367"/>
                <a:gd name="T5" fmla="*/ 677 h 728"/>
                <a:gd name="T6" fmla="*/ 186 w 367"/>
                <a:gd name="T7" fmla="*/ 728 h 728"/>
                <a:gd name="T8" fmla="*/ 367 w 367"/>
                <a:gd name="T9" fmla="*/ 4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728">
                  <a:moveTo>
                    <a:pt x="367" y="49"/>
                  </a:moveTo>
                  <a:lnTo>
                    <a:pt x="181" y="0"/>
                  </a:lnTo>
                  <a:lnTo>
                    <a:pt x="0" y="677"/>
                  </a:lnTo>
                  <a:lnTo>
                    <a:pt x="186" y="728"/>
                  </a:lnTo>
                  <a:lnTo>
                    <a:pt x="367" y="49"/>
                  </a:lnTo>
                  <a:close/>
                </a:path>
              </a:pathLst>
            </a:custGeom>
            <a:solidFill>
              <a:srgbClr val="E61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405" tIns="17202" rIns="34405" bIns="17202" numCol="1" anchor="t" anchorCtr="0" compatLnSpc="1">
              <a:prstTxWarp prst="textNoShape">
                <a:avLst/>
              </a:prstTxWarp>
            </a:bodyPr>
            <a:lstStyle/>
            <a:p>
              <a:pPr defTabSz="914478"/>
              <a:endParaRPr lang="zh-CN" altLang="en-US" sz="78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1" name="Rectangle 43">
              <a:extLst>
                <a:ext uri="{FF2B5EF4-FFF2-40B4-BE49-F238E27FC236}">
                  <a16:creationId xmlns:a16="http://schemas.microsoft.com/office/drawing/2014/main" id="{E17137A3-CB00-4052-9B0F-63807F69D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8463" y="12071351"/>
              <a:ext cx="833438" cy="306388"/>
            </a:xfrm>
            <a:prstGeom prst="rect">
              <a:avLst/>
            </a:prstGeom>
            <a:solidFill>
              <a:srgbClr val="E61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405" tIns="17202" rIns="34405" bIns="17202" numCol="1" anchor="t" anchorCtr="0" compatLnSpc="1">
              <a:prstTxWarp prst="textNoShape">
                <a:avLst/>
              </a:prstTxWarp>
            </a:bodyPr>
            <a:lstStyle/>
            <a:p>
              <a:pPr defTabSz="914478"/>
              <a:endParaRPr lang="zh-CN" altLang="en-US" sz="78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2" name="Rectangle 44">
              <a:extLst>
                <a:ext uri="{FF2B5EF4-FFF2-40B4-BE49-F238E27FC236}">
                  <a16:creationId xmlns:a16="http://schemas.microsoft.com/office/drawing/2014/main" id="{3DD8E0FF-C95C-441C-A9F1-57E7DE51D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8463" y="11374438"/>
              <a:ext cx="833438" cy="307975"/>
            </a:xfrm>
            <a:prstGeom prst="rect">
              <a:avLst/>
            </a:prstGeom>
            <a:solidFill>
              <a:srgbClr val="E61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405" tIns="17202" rIns="34405" bIns="17202" numCol="1" anchor="t" anchorCtr="0" compatLnSpc="1">
              <a:prstTxWarp prst="textNoShape">
                <a:avLst/>
              </a:prstTxWarp>
            </a:bodyPr>
            <a:lstStyle/>
            <a:p>
              <a:pPr defTabSz="914478"/>
              <a:endParaRPr lang="zh-CN" altLang="en-US" sz="780">
                <a:solidFill>
                  <a:srgbClr val="1D1D1A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13" name="任意多边形 17">
            <a:extLst>
              <a:ext uri="{FF2B5EF4-FFF2-40B4-BE49-F238E27FC236}">
                <a16:creationId xmlns:a16="http://schemas.microsoft.com/office/drawing/2014/main" id="{BE6B9061-65F6-479A-B748-274D6F64234B}"/>
              </a:ext>
            </a:extLst>
          </p:cNvPr>
          <p:cNvSpPr/>
          <p:nvPr/>
        </p:nvSpPr>
        <p:spPr>
          <a:xfrm>
            <a:off x="10094631" y="3544033"/>
            <a:ext cx="820738" cy="24622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none" lIns="0" tIns="0" rIns="0" bIns="0" numCol="1" spcCol="1270" anchor="ctr" anchorCtr="0">
            <a:spAutoFit/>
          </a:bodyPr>
          <a:lstStyle/>
          <a:p>
            <a:pPr marL="0" marR="0" lvl="0" indent="0" algn="ctr" defTabSz="384659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rPr>
              <a:t>智能部署</a:t>
            </a:r>
          </a:p>
        </p:txBody>
      </p:sp>
      <p:grpSp>
        <p:nvGrpSpPr>
          <p:cNvPr id="314" name="组合 313">
            <a:extLst>
              <a:ext uri="{FF2B5EF4-FFF2-40B4-BE49-F238E27FC236}">
                <a16:creationId xmlns:a16="http://schemas.microsoft.com/office/drawing/2014/main" id="{48F72DA7-6815-468D-9CF2-B58546943952}"/>
              </a:ext>
            </a:extLst>
          </p:cNvPr>
          <p:cNvGrpSpPr/>
          <p:nvPr/>
        </p:nvGrpSpPr>
        <p:grpSpPr>
          <a:xfrm>
            <a:off x="9554283" y="3892057"/>
            <a:ext cx="1901433" cy="111000"/>
            <a:chOff x="8152087" y="2230467"/>
            <a:chExt cx="1699727" cy="92714"/>
          </a:xfrm>
        </p:grpSpPr>
        <p:pic>
          <p:nvPicPr>
            <p:cNvPr id="315" name="Picture 5" descr="C:\Users\Administrator\Desktop\4 拷贝 9.png">
              <a:extLst>
                <a:ext uri="{FF2B5EF4-FFF2-40B4-BE49-F238E27FC236}">
                  <a16:creationId xmlns:a16="http://schemas.microsoft.com/office/drawing/2014/main" id="{7568866B-A28F-489D-8CB5-EB34041179A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email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808"/>
                      </a14:imgEffect>
                      <a14:imgEffect>
                        <a14:saturation sat="21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8277069" y="2230467"/>
              <a:ext cx="1471501" cy="92714"/>
            </a:xfrm>
            <a:prstGeom prst="rect">
              <a:avLst/>
            </a:prstGeom>
          </p:spPr>
        </p:pic>
        <p:cxnSp>
          <p:nvCxnSpPr>
            <p:cNvPr id="316" name="直接连接符 315">
              <a:extLst>
                <a:ext uri="{FF2B5EF4-FFF2-40B4-BE49-F238E27FC236}">
                  <a16:creationId xmlns:a16="http://schemas.microsoft.com/office/drawing/2014/main" id="{F9E77E66-1D5E-4DC9-A948-66617DC144B6}"/>
                </a:ext>
              </a:extLst>
            </p:cNvPr>
            <p:cNvCxnSpPr/>
            <p:nvPr/>
          </p:nvCxnSpPr>
          <p:spPr>
            <a:xfrm>
              <a:off x="8152087" y="2270381"/>
              <a:ext cx="1699727" cy="0"/>
            </a:xfrm>
            <a:prstGeom prst="line">
              <a:avLst/>
            </a:prstGeom>
            <a:noFill/>
            <a:ln w="6350" cap="flat" cmpd="sng" algn="ctr">
              <a:gradFill flip="none" rotWithShape="1">
                <a:gsLst>
                  <a:gs pos="0">
                    <a:srgbClr val="C00000">
                      <a:alpha val="0"/>
                    </a:srgbClr>
                  </a:gs>
                  <a:gs pos="5400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</a:ln>
            <a:effectLst/>
          </p:spPr>
        </p:cxnSp>
      </p:grpSp>
      <p:sp>
        <p:nvSpPr>
          <p:cNvPr id="317" name="矩形 316">
            <a:extLst>
              <a:ext uri="{FF2B5EF4-FFF2-40B4-BE49-F238E27FC236}">
                <a16:creationId xmlns:a16="http://schemas.microsoft.com/office/drawing/2014/main" id="{0E669CFD-EA04-455E-BBBA-865535B006BA}"/>
              </a:ext>
            </a:extLst>
          </p:cNvPr>
          <p:cNvSpPr/>
          <p:nvPr/>
        </p:nvSpPr>
        <p:spPr>
          <a:xfrm>
            <a:off x="9455960" y="4359024"/>
            <a:ext cx="2045339" cy="49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45601" eaLnBrk="0" fontAlgn="base">
              <a:lnSpc>
                <a:spcPct val="150000"/>
              </a:lnSpc>
              <a:spcBef>
                <a:spcPct val="0"/>
              </a:spcBef>
              <a:spcAft>
                <a:spcPts val="96"/>
              </a:spcAft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硬件、</a:t>
            </a:r>
            <a:r>
              <a:rPr lang="en-US" altLang="zh-CN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OS</a:t>
            </a: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、数据库流水线式部署</a:t>
            </a:r>
          </a:p>
          <a:p>
            <a:pPr algn="ctr" defTabSz="145601" eaLnBrk="0" fontAlgn="base">
              <a:lnSpc>
                <a:spcPct val="150000"/>
              </a:lnSpc>
              <a:spcBef>
                <a:spcPct val="0"/>
              </a:spcBef>
              <a:spcAft>
                <a:spcPts val="96"/>
              </a:spcAft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cs typeface="方正兰亭细黑简体" panose="02000000000000000000" charset="-122"/>
                <a:sym typeface="+mn-ea"/>
              </a:rPr>
              <a:t>工作模式按需切换</a:t>
            </a:r>
          </a:p>
        </p:txBody>
      </p:sp>
      <p:grpSp>
        <p:nvGrpSpPr>
          <p:cNvPr id="318" name="组合 317">
            <a:extLst>
              <a:ext uri="{FF2B5EF4-FFF2-40B4-BE49-F238E27FC236}">
                <a16:creationId xmlns:a16="http://schemas.microsoft.com/office/drawing/2014/main" id="{2A1F6526-F576-414B-A301-5C762D854EE1}"/>
              </a:ext>
            </a:extLst>
          </p:cNvPr>
          <p:cNvGrpSpPr/>
          <p:nvPr/>
        </p:nvGrpSpPr>
        <p:grpSpPr>
          <a:xfrm>
            <a:off x="656452" y="5539054"/>
            <a:ext cx="1997187" cy="420374"/>
            <a:chOff x="1219583" y="4198267"/>
            <a:chExt cx="1785323" cy="351122"/>
          </a:xfrm>
          <a:solidFill>
            <a:srgbClr val="DCDDDD"/>
          </a:solidFill>
        </p:grpSpPr>
        <p:sp>
          <p:nvSpPr>
            <p:cNvPr id="319" name="矩形 318">
              <a:extLst>
                <a:ext uri="{FF2B5EF4-FFF2-40B4-BE49-F238E27FC236}">
                  <a16:creationId xmlns:a16="http://schemas.microsoft.com/office/drawing/2014/main" id="{D31C3F7E-4CF0-4307-856B-4E76803DAD18}"/>
                </a:ext>
              </a:extLst>
            </p:cNvPr>
            <p:cNvSpPr/>
            <p:nvPr/>
          </p:nvSpPr>
          <p:spPr bwMode="auto">
            <a:xfrm>
              <a:off x="1384720" y="4200255"/>
              <a:ext cx="1455049" cy="34831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endParaRPr>
            </a:p>
          </p:txBody>
        </p:sp>
        <p:sp>
          <p:nvSpPr>
            <p:cNvPr id="320" name="流程图: 接点 319">
              <a:extLst>
                <a:ext uri="{FF2B5EF4-FFF2-40B4-BE49-F238E27FC236}">
                  <a16:creationId xmlns:a16="http://schemas.microsoft.com/office/drawing/2014/main" id="{80131E68-5BB9-4BE5-BD00-019F5F1F6B21}"/>
                </a:ext>
              </a:extLst>
            </p:cNvPr>
            <p:cNvSpPr/>
            <p:nvPr/>
          </p:nvSpPr>
          <p:spPr bwMode="auto">
            <a:xfrm>
              <a:off x="2654609" y="4198267"/>
              <a:ext cx="350297" cy="350297"/>
            </a:xfrm>
            <a:prstGeom prst="flowChartConnector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endParaRPr>
            </a:p>
          </p:txBody>
        </p:sp>
        <p:sp>
          <p:nvSpPr>
            <p:cNvPr id="321" name="流程图: 接点 320">
              <a:extLst>
                <a:ext uri="{FF2B5EF4-FFF2-40B4-BE49-F238E27FC236}">
                  <a16:creationId xmlns:a16="http://schemas.microsoft.com/office/drawing/2014/main" id="{3D728EB2-7E26-43E5-81EC-5ECD2091B3FF}"/>
                </a:ext>
              </a:extLst>
            </p:cNvPr>
            <p:cNvSpPr/>
            <p:nvPr/>
          </p:nvSpPr>
          <p:spPr bwMode="auto">
            <a:xfrm>
              <a:off x="1219583" y="4199092"/>
              <a:ext cx="350297" cy="350297"/>
            </a:xfrm>
            <a:prstGeom prst="flowChartConnector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/>
                <a:cs typeface="+mn-cs"/>
              </a:endParaRPr>
            </a:p>
          </p:txBody>
        </p:sp>
      </p:grpSp>
      <p:sp>
        <p:nvSpPr>
          <p:cNvPr id="322" name="矩形 321">
            <a:extLst>
              <a:ext uri="{FF2B5EF4-FFF2-40B4-BE49-F238E27FC236}">
                <a16:creationId xmlns:a16="http://schemas.microsoft.com/office/drawing/2014/main" id="{825E9724-EF14-4C0F-B687-11901AD6BEDE}"/>
              </a:ext>
            </a:extLst>
          </p:cNvPr>
          <p:cNvSpPr/>
          <p:nvPr/>
        </p:nvSpPr>
        <p:spPr>
          <a:xfrm>
            <a:off x="852385" y="5546321"/>
            <a:ext cx="163346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78"/>
            <a:r>
              <a:rPr lang="zh-CN" altLang="en-US" sz="1200" dirty="0">
                <a:solidFill>
                  <a:srgbClr val="666666">
                    <a:lumMod val="75000"/>
                  </a:srgbClr>
                </a:solidFill>
                <a:latin typeface="微软雅黑" panose="020B0503020204020204" pitchFamily="34" charset="-122"/>
                <a:sym typeface="+mn-ea"/>
              </a:rPr>
              <a:t>故障诊断准确率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93%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23" name="组合 322">
            <a:extLst>
              <a:ext uri="{FF2B5EF4-FFF2-40B4-BE49-F238E27FC236}">
                <a16:creationId xmlns:a16="http://schemas.microsoft.com/office/drawing/2014/main" id="{EB381E4C-1E6D-4F8B-A73D-A4AC7565CAA5}"/>
              </a:ext>
            </a:extLst>
          </p:cNvPr>
          <p:cNvGrpSpPr/>
          <p:nvPr/>
        </p:nvGrpSpPr>
        <p:grpSpPr>
          <a:xfrm>
            <a:off x="2871806" y="5541434"/>
            <a:ext cx="1997187" cy="420374"/>
            <a:chOff x="3199930" y="4200255"/>
            <a:chExt cx="1785323" cy="351122"/>
          </a:xfrm>
        </p:grpSpPr>
        <p:grpSp>
          <p:nvGrpSpPr>
            <p:cNvPr id="324" name="组合 323">
              <a:extLst>
                <a:ext uri="{FF2B5EF4-FFF2-40B4-BE49-F238E27FC236}">
                  <a16:creationId xmlns:a16="http://schemas.microsoft.com/office/drawing/2014/main" id="{D82EA7F5-E1F4-4110-8795-677D5F867C3D}"/>
                </a:ext>
              </a:extLst>
            </p:cNvPr>
            <p:cNvGrpSpPr/>
            <p:nvPr/>
          </p:nvGrpSpPr>
          <p:grpSpPr>
            <a:xfrm>
              <a:off x="3199930" y="4200255"/>
              <a:ext cx="1785323" cy="351122"/>
              <a:chOff x="1219583" y="4198267"/>
              <a:chExt cx="1785323" cy="351122"/>
            </a:xfrm>
            <a:solidFill>
              <a:srgbClr val="DCDDDD"/>
            </a:solidFill>
          </p:grpSpPr>
          <p:sp>
            <p:nvSpPr>
              <p:cNvPr id="326" name="矩形 325">
                <a:extLst>
                  <a:ext uri="{FF2B5EF4-FFF2-40B4-BE49-F238E27FC236}">
                    <a16:creationId xmlns:a16="http://schemas.microsoft.com/office/drawing/2014/main" id="{C21E6765-0C4C-4D62-B043-822C636A2424}"/>
                  </a:ext>
                </a:extLst>
              </p:cNvPr>
              <p:cNvSpPr/>
              <p:nvPr/>
            </p:nvSpPr>
            <p:spPr bwMode="auto">
              <a:xfrm>
                <a:off x="1384720" y="4200256"/>
                <a:ext cx="1455049" cy="34632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327" name="流程图: 接点 326">
                <a:extLst>
                  <a:ext uri="{FF2B5EF4-FFF2-40B4-BE49-F238E27FC236}">
                    <a16:creationId xmlns:a16="http://schemas.microsoft.com/office/drawing/2014/main" id="{2277AA1D-9BA5-49F8-B4B1-C9F54D221D06}"/>
                  </a:ext>
                </a:extLst>
              </p:cNvPr>
              <p:cNvSpPr/>
              <p:nvPr/>
            </p:nvSpPr>
            <p:spPr bwMode="auto">
              <a:xfrm>
                <a:off x="2654609" y="4198267"/>
                <a:ext cx="350297" cy="350297"/>
              </a:xfrm>
              <a:prstGeom prst="flowChartConnector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328" name="流程图: 接点 327">
                <a:extLst>
                  <a:ext uri="{FF2B5EF4-FFF2-40B4-BE49-F238E27FC236}">
                    <a16:creationId xmlns:a16="http://schemas.microsoft.com/office/drawing/2014/main" id="{D63B21A7-771B-44E1-B546-CD49E4196868}"/>
                  </a:ext>
                </a:extLst>
              </p:cNvPr>
              <p:cNvSpPr/>
              <p:nvPr/>
            </p:nvSpPr>
            <p:spPr bwMode="auto">
              <a:xfrm>
                <a:off x="1219583" y="4199092"/>
                <a:ext cx="350297" cy="350297"/>
              </a:xfrm>
              <a:prstGeom prst="flowChartConnector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</p:grpSp>
        <p:sp>
          <p:nvSpPr>
            <p:cNvPr id="325" name="矩形 324">
              <a:extLst>
                <a:ext uri="{FF2B5EF4-FFF2-40B4-BE49-F238E27FC236}">
                  <a16:creationId xmlns:a16="http://schemas.microsoft.com/office/drawing/2014/main" id="{E87B4536-6F10-4A91-8D03-8D8E00A696B3}"/>
                </a:ext>
              </a:extLst>
            </p:cNvPr>
            <p:cNvSpPr/>
            <p:nvPr/>
          </p:nvSpPr>
          <p:spPr>
            <a:xfrm>
              <a:off x="3469256" y="4216388"/>
              <a:ext cx="1246672" cy="2570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升级效率提升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20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倍</a:t>
              </a:r>
            </a:p>
          </p:txBody>
        </p:sp>
      </p:grpSp>
      <p:grpSp>
        <p:nvGrpSpPr>
          <p:cNvPr id="329" name="组合 328">
            <a:extLst>
              <a:ext uri="{FF2B5EF4-FFF2-40B4-BE49-F238E27FC236}">
                <a16:creationId xmlns:a16="http://schemas.microsoft.com/office/drawing/2014/main" id="{34DD94CF-FCF6-49B7-9E0E-A4AF49F7DE15}"/>
              </a:ext>
            </a:extLst>
          </p:cNvPr>
          <p:cNvGrpSpPr/>
          <p:nvPr/>
        </p:nvGrpSpPr>
        <p:grpSpPr>
          <a:xfrm>
            <a:off x="5120685" y="5531945"/>
            <a:ext cx="1997187" cy="420374"/>
            <a:chOff x="3199930" y="4200255"/>
            <a:chExt cx="1785323" cy="351122"/>
          </a:xfrm>
        </p:grpSpPr>
        <p:grpSp>
          <p:nvGrpSpPr>
            <p:cNvPr id="330" name="组合 329">
              <a:extLst>
                <a:ext uri="{FF2B5EF4-FFF2-40B4-BE49-F238E27FC236}">
                  <a16:creationId xmlns:a16="http://schemas.microsoft.com/office/drawing/2014/main" id="{ECB1FDBB-2DBB-4954-8BF4-06E4253C2D34}"/>
                </a:ext>
              </a:extLst>
            </p:cNvPr>
            <p:cNvGrpSpPr/>
            <p:nvPr/>
          </p:nvGrpSpPr>
          <p:grpSpPr>
            <a:xfrm>
              <a:off x="3199930" y="4200255"/>
              <a:ext cx="1785323" cy="351122"/>
              <a:chOff x="1219583" y="4198267"/>
              <a:chExt cx="1785323" cy="351122"/>
            </a:xfrm>
            <a:solidFill>
              <a:srgbClr val="DCDDDD"/>
            </a:solidFill>
          </p:grpSpPr>
          <p:sp>
            <p:nvSpPr>
              <p:cNvPr id="332" name="矩形 331">
                <a:extLst>
                  <a:ext uri="{FF2B5EF4-FFF2-40B4-BE49-F238E27FC236}">
                    <a16:creationId xmlns:a16="http://schemas.microsoft.com/office/drawing/2014/main" id="{C7435350-3BCD-447E-86A2-1D8F04226807}"/>
                  </a:ext>
                </a:extLst>
              </p:cNvPr>
              <p:cNvSpPr/>
              <p:nvPr/>
            </p:nvSpPr>
            <p:spPr bwMode="auto">
              <a:xfrm>
                <a:off x="1384720" y="4200255"/>
                <a:ext cx="1455049" cy="34831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333" name="流程图: 接点 332">
                <a:extLst>
                  <a:ext uri="{FF2B5EF4-FFF2-40B4-BE49-F238E27FC236}">
                    <a16:creationId xmlns:a16="http://schemas.microsoft.com/office/drawing/2014/main" id="{87D7CA32-AA14-4192-9E8E-D50F8EE213AC}"/>
                  </a:ext>
                </a:extLst>
              </p:cNvPr>
              <p:cNvSpPr/>
              <p:nvPr/>
            </p:nvSpPr>
            <p:spPr bwMode="auto">
              <a:xfrm>
                <a:off x="2654609" y="4198267"/>
                <a:ext cx="350297" cy="350297"/>
              </a:xfrm>
              <a:prstGeom prst="flowChartConnector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334" name="流程图: 接点 333">
                <a:extLst>
                  <a:ext uri="{FF2B5EF4-FFF2-40B4-BE49-F238E27FC236}">
                    <a16:creationId xmlns:a16="http://schemas.microsoft.com/office/drawing/2014/main" id="{94138E16-0608-4E48-A6B6-BF84F117A5D6}"/>
                  </a:ext>
                </a:extLst>
              </p:cNvPr>
              <p:cNvSpPr/>
              <p:nvPr/>
            </p:nvSpPr>
            <p:spPr bwMode="auto">
              <a:xfrm>
                <a:off x="1219583" y="4199092"/>
                <a:ext cx="350297" cy="350297"/>
              </a:xfrm>
              <a:prstGeom prst="flowChartConnector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</p:grpSp>
        <p:sp>
          <p:nvSpPr>
            <p:cNvPr id="331" name="矩形 330">
              <a:extLst>
                <a:ext uri="{FF2B5EF4-FFF2-40B4-BE49-F238E27FC236}">
                  <a16:creationId xmlns:a16="http://schemas.microsoft.com/office/drawing/2014/main" id="{5F929D9E-F92D-4208-94A9-D2A8CD03BAE4}"/>
                </a:ext>
              </a:extLst>
            </p:cNvPr>
            <p:cNvSpPr/>
            <p:nvPr/>
          </p:nvSpPr>
          <p:spPr>
            <a:xfrm>
              <a:off x="3574843" y="4224313"/>
              <a:ext cx="1051788" cy="2570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准确率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100%</a:t>
              </a:r>
            </a:p>
          </p:txBody>
        </p:sp>
      </p:grpSp>
      <p:grpSp>
        <p:nvGrpSpPr>
          <p:cNvPr id="335" name="组合 334">
            <a:extLst>
              <a:ext uri="{FF2B5EF4-FFF2-40B4-BE49-F238E27FC236}">
                <a16:creationId xmlns:a16="http://schemas.microsoft.com/office/drawing/2014/main" id="{16192BC1-2269-4D63-A68B-6380B5A159B4}"/>
              </a:ext>
            </a:extLst>
          </p:cNvPr>
          <p:cNvGrpSpPr/>
          <p:nvPr/>
        </p:nvGrpSpPr>
        <p:grpSpPr>
          <a:xfrm>
            <a:off x="7307384" y="5531945"/>
            <a:ext cx="1997187" cy="420374"/>
            <a:chOff x="3199930" y="4200255"/>
            <a:chExt cx="1785323" cy="351122"/>
          </a:xfrm>
        </p:grpSpPr>
        <p:grpSp>
          <p:nvGrpSpPr>
            <p:cNvPr id="336" name="组合 335">
              <a:extLst>
                <a:ext uri="{FF2B5EF4-FFF2-40B4-BE49-F238E27FC236}">
                  <a16:creationId xmlns:a16="http://schemas.microsoft.com/office/drawing/2014/main" id="{6006A812-97E6-48F0-AD38-B0D719BDDC60}"/>
                </a:ext>
              </a:extLst>
            </p:cNvPr>
            <p:cNvGrpSpPr/>
            <p:nvPr/>
          </p:nvGrpSpPr>
          <p:grpSpPr>
            <a:xfrm>
              <a:off x="3199930" y="4200255"/>
              <a:ext cx="1785323" cy="351122"/>
              <a:chOff x="1219583" y="4198267"/>
              <a:chExt cx="1785323" cy="351122"/>
            </a:xfrm>
            <a:solidFill>
              <a:srgbClr val="DCDDDD"/>
            </a:solidFill>
          </p:grpSpPr>
          <p:sp>
            <p:nvSpPr>
              <p:cNvPr id="338" name="矩形 337">
                <a:extLst>
                  <a:ext uri="{FF2B5EF4-FFF2-40B4-BE49-F238E27FC236}">
                    <a16:creationId xmlns:a16="http://schemas.microsoft.com/office/drawing/2014/main" id="{176D0EA6-12BD-4C68-A80C-2CC9746B7140}"/>
                  </a:ext>
                </a:extLst>
              </p:cNvPr>
              <p:cNvSpPr/>
              <p:nvPr/>
            </p:nvSpPr>
            <p:spPr bwMode="auto">
              <a:xfrm>
                <a:off x="1384720" y="4200255"/>
                <a:ext cx="1455049" cy="34831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339" name="流程图: 接点 338">
                <a:extLst>
                  <a:ext uri="{FF2B5EF4-FFF2-40B4-BE49-F238E27FC236}">
                    <a16:creationId xmlns:a16="http://schemas.microsoft.com/office/drawing/2014/main" id="{F7393A0E-2230-47E2-8A08-6F2A5BBEC2AB}"/>
                  </a:ext>
                </a:extLst>
              </p:cNvPr>
              <p:cNvSpPr/>
              <p:nvPr/>
            </p:nvSpPr>
            <p:spPr bwMode="auto">
              <a:xfrm>
                <a:off x="2654609" y="4198267"/>
                <a:ext cx="350297" cy="350297"/>
              </a:xfrm>
              <a:prstGeom prst="flowChartConnector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340" name="流程图: 接点 339">
                <a:extLst>
                  <a:ext uri="{FF2B5EF4-FFF2-40B4-BE49-F238E27FC236}">
                    <a16:creationId xmlns:a16="http://schemas.microsoft.com/office/drawing/2014/main" id="{6F6FD3F2-5D0A-4589-A4A8-B8B513191C7D}"/>
                  </a:ext>
                </a:extLst>
              </p:cNvPr>
              <p:cNvSpPr/>
              <p:nvPr/>
            </p:nvSpPr>
            <p:spPr bwMode="auto">
              <a:xfrm>
                <a:off x="1219583" y="4199092"/>
                <a:ext cx="350297" cy="350297"/>
              </a:xfrm>
              <a:prstGeom prst="flowChartConnector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</p:grpSp>
        <p:sp>
          <p:nvSpPr>
            <p:cNvPr id="337" name="矩形 336">
              <a:extLst>
                <a:ext uri="{FF2B5EF4-FFF2-40B4-BE49-F238E27FC236}">
                  <a16:creationId xmlns:a16="http://schemas.microsoft.com/office/drawing/2014/main" id="{04A50B76-167E-4C32-B02B-64E8FE604355}"/>
                </a:ext>
              </a:extLst>
            </p:cNvPr>
            <p:cNvSpPr/>
            <p:nvPr/>
          </p:nvSpPr>
          <p:spPr>
            <a:xfrm>
              <a:off x="3370234" y="4211285"/>
              <a:ext cx="1460181" cy="2570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服务器整机节能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18%</a:t>
              </a:r>
            </a:p>
          </p:txBody>
        </p:sp>
      </p:grpSp>
      <p:grpSp>
        <p:nvGrpSpPr>
          <p:cNvPr id="341" name="组合 340">
            <a:extLst>
              <a:ext uri="{FF2B5EF4-FFF2-40B4-BE49-F238E27FC236}">
                <a16:creationId xmlns:a16="http://schemas.microsoft.com/office/drawing/2014/main" id="{08650C2E-800F-43E8-AE54-891A087956A6}"/>
              </a:ext>
            </a:extLst>
          </p:cNvPr>
          <p:cNvGrpSpPr/>
          <p:nvPr/>
        </p:nvGrpSpPr>
        <p:grpSpPr>
          <a:xfrm>
            <a:off x="9519430" y="5530957"/>
            <a:ext cx="1997187" cy="420374"/>
            <a:chOff x="3199930" y="4200255"/>
            <a:chExt cx="1785323" cy="351122"/>
          </a:xfrm>
        </p:grpSpPr>
        <p:grpSp>
          <p:nvGrpSpPr>
            <p:cNvPr id="342" name="组合 341">
              <a:extLst>
                <a:ext uri="{FF2B5EF4-FFF2-40B4-BE49-F238E27FC236}">
                  <a16:creationId xmlns:a16="http://schemas.microsoft.com/office/drawing/2014/main" id="{FEA6CCB3-4F9C-4367-A5FC-0DC83E1E4BCE}"/>
                </a:ext>
              </a:extLst>
            </p:cNvPr>
            <p:cNvGrpSpPr/>
            <p:nvPr/>
          </p:nvGrpSpPr>
          <p:grpSpPr>
            <a:xfrm>
              <a:off x="3199930" y="4200255"/>
              <a:ext cx="1785323" cy="351122"/>
              <a:chOff x="1219583" y="4198267"/>
              <a:chExt cx="1785323" cy="351122"/>
            </a:xfrm>
            <a:solidFill>
              <a:srgbClr val="DCDDDD"/>
            </a:solidFill>
          </p:grpSpPr>
          <p:sp>
            <p:nvSpPr>
              <p:cNvPr id="344" name="矩形 343">
                <a:extLst>
                  <a:ext uri="{FF2B5EF4-FFF2-40B4-BE49-F238E27FC236}">
                    <a16:creationId xmlns:a16="http://schemas.microsoft.com/office/drawing/2014/main" id="{E782E989-23CC-452E-BB77-7154F2C552CA}"/>
                  </a:ext>
                </a:extLst>
              </p:cNvPr>
              <p:cNvSpPr/>
              <p:nvPr/>
            </p:nvSpPr>
            <p:spPr bwMode="auto">
              <a:xfrm>
                <a:off x="1384720" y="4200255"/>
                <a:ext cx="1455049" cy="34831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345" name="流程图: 接点 344">
                <a:extLst>
                  <a:ext uri="{FF2B5EF4-FFF2-40B4-BE49-F238E27FC236}">
                    <a16:creationId xmlns:a16="http://schemas.microsoft.com/office/drawing/2014/main" id="{7019941D-696F-48BA-B5CA-2BC29627156A}"/>
                  </a:ext>
                </a:extLst>
              </p:cNvPr>
              <p:cNvSpPr/>
              <p:nvPr/>
            </p:nvSpPr>
            <p:spPr bwMode="auto">
              <a:xfrm>
                <a:off x="2654609" y="4198267"/>
                <a:ext cx="350297" cy="350297"/>
              </a:xfrm>
              <a:prstGeom prst="flowChartConnector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  <p:sp>
            <p:nvSpPr>
              <p:cNvPr id="346" name="流程图: 接点 345">
                <a:extLst>
                  <a:ext uri="{FF2B5EF4-FFF2-40B4-BE49-F238E27FC236}">
                    <a16:creationId xmlns:a16="http://schemas.microsoft.com/office/drawing/2014/main" id="{07DA2FBD-5812-4E90-BF0F-3B8EA2B3BF40}"/>
                  </a:ext>
                </a:extLst>
              </p:cNvPr>
              <p:cNvSpPr/>
              <p:nvPr/>
            </p:nvSpPr>
            <p:spPr bwMode="auto">
              <a:xfrm>
                <a:off x="1219583" y="4199092"/>
                <a:ext cx="350297" cy="350297"/>
              </a:xfrm>
              <a:prstGeom prst="flowChartConnector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34405" tIns="17202" rIns="34405" bIns="1720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/>
                  <a:cs typeface="+mn-cs"/>
                </a:endParaRPr>
              </a:p>
            </p:txBody>
          </p:sp>
        </p:grpSp>
        <p:sp>
          <p:nvSpPr>
            <p:cNvPr id="343" name="矩形 342">
              <a:extLst>
                <a:ext uri="{FF2B5EF4-FFF2-40B4-BE49-F238E27FC236}">
                  <a16:creationId xmlns:a16="http://schemas.microsoft.com/office/drawing/2014/main" id="{BD65D696-CC87-43C0-8A6D-FE2D96F4418C}"/>
                </a:ext>
              </a:extLst>
            </p:cNvPr>
            <p:cNvSpPr/>
            <p:nvPr/>
          </p:nvSpPr>
          <p:spPr>
            <a:xfrm>
              <a:off x="3485290" y="4210995"/>
              <a:ext cx="1246672" cy="2570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部署效率提升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10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219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4f0b9d8b-b8ec-471c-a9ab-4f4cbd811ed6&quot;,&quot;Name&quot;:&quot;自定义&quot;,&quot;Kind&quot;:&quot;Custom&quot;,&quot;OldGuidesSetting&quot;:{&quot;HeaderHeight&quot;:13.0,&quot;FooterHeight&quot;:6.0,&quot;SideMargin&quot;:4.0,&quot;TopMargin&quot;:0.0,&quot;BottomMargin&quot;:1.0,&quot;IntervalMargin&quot;:0.0}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BA47CA3F0414A9B0F09C65CA9A8A9" ma:contentTypeVersion="0" ma:contentTypeDescription="Create a new document." ma:contentTypeScope="" ma:versionID="405cbb5e74afe23ecd388d7c8d83bb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730196-50F9-4032-A0ED-23BBE219A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97E4B5-9985-471B-9B18-A9E3152E6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2C9AAB-2BFF-4A01-94AC-09A91AB213B2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10181</TotalTime>
  <Words>86</Words>
  <Application>Microsoft Office PowerPoint</Application>
  <PresentationFormat>宽屏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FZLanTingHeiS-R-GB</vt:lpstr>
      <vt:lpstr>方正兰亭细黑简体</vt:lpstr>
      <vt:lpstr>宋体</vt:lpstr>
      <vt:lpstr>微软雅黑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luorunwei</dc:creator>
  <cp:lastModifiedBy>huangmin</cp:lastModifiedBy>
  <cp:revision>123</cp:revision>
  <dcterms:created xsi:type="dcterms:W3CDTF">2021-03-12T03:16:46Z</dcterms:created>
  <dcterms:modified xsi:type="dcterms:W3CDTF">2021-12-27T13:11:45Z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(3)KHFreEy9IhZPe2Z1zfKR4rTadwX6GosvYbRofvC9GoERwFLC/g0UIjtM1ctmxhieaBS4GhJg
rbpJB/VpfesgDiCZdM+Vr2PxWBhExvMcNwx3i5aJc26wIr5bnyaRwCDRfE1anQcfm4zJOsxI
LJqDPtVWdOMNDvxcJnOBv1d7EcKS30GKskx/4b/isRXaW9RFMLbTpt1WPpbWNAcpIbOgcMxp
N4VvRia0jPxIMkhvN9</vt:lpwstr>
  </property>
  <property fmtid="{D5CDD505-2E9C-101B-9397-08002B2CF9AE}" pid="3" name="_2015_ms_pID_7253431">
    <vt:lpwstr>KzVDExlNpXhYxdeOT1AlkIW+hSCtFXUbstQ8WDSDtKKv3tfIHN6GH2
L7l96v+1bRjw1IMp5oa2HcpC3Rsv+bMu3aAzKVI0GYjIPbvY5GCCrRTfxnck3sDDGJwDpP8e
dvZMwG/FWuI9eMhP9vsqV2UAYCn3OW57SrPsQFC4Vt1u64SULuXuzeMltlkc+EVvzS6GTz0Z
7Z1xk7KpygUNOFtVWjzDjYUsA+voy97vLHoy</vt:lpwstr>
  </property>
  <property fmtid="{D5CDD505-2E9C-101B-9397-08002B2CF9AE}" pid="4" name="_2015_ms_pID_7253432">
    <vt:lpwstr>Ig==</vt:lpwstr>
  </property>
  <property fmtid="{D5CDD505-2E9C-101B-9397-08002B2CF9AE}" pid="5" name="ContentTypeId">
    <vt:lpwstr>0x010100327BA47CA3F0414A9B0F09C65CA9A8A9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1620950607</vt:lpwstr>
  </property>
</Properties>
</file>