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emf" ContentType="image/x-emf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3"/>
  </p:sldMasterIdLst>
  <p:notesMasterIdLst>
    <p:notesMasterId r:id="rId27"/>
  </p:notesMasterIdLst>
  <p:sldIdLst>
    <p:sldId id="280" r:id="rId4"/>
    <p:sldId id="989" r:id="rId5"/>
    <p:sldId id="924" r:id="rId6"/>
    <p:sldId id="925" r:id="rId7"/>
    <p:sldId id="892" r:id="rId8"/>
    <p:sldId id="911" r:id="rId9"/>
    <p:sldId id="991" r:id="rId10"/>
    <p:sldId id="1032" r:id="rId11"/>
    <p:sldId id="968" r:id="rId12"/>
    <p:sldId id="912" r:id="rId13"/>
    <p:sldId id="913" r:id="rId14"/>
    <p:sldId id="915" r:id="rId15"/>
    <p:sldId id="914" r:id="rId16"/>
    <p:sldId id="996" r:id="rId17"/>
    <p:sldId id="997" r:id="rId18"/>
    <p:sldId id="918" r:id="rId19"/>
    <p:sldId id="919" r:id="rId20"/>
    <p:sldId id="992" r:id="rId21"/>
    <p:sldId id="970" r:id="rId22"/>
    <p:sldId id="921" r:id="rId23"/>
    <p:sldId id="993" r:id="rId24"/>
    <p:sldId id="969" r:id="rId25"/>
    <p:sldId id="863" r:id="rId26"/>
    <p:sldId id="999" r:id="rId28"/>
    <p:sldId id="998" r:id="rId29"/>
    <p:sldId id="1027" r:id="rId30"/>
    <p:sldId id="1028" r:id="rId31"/>
    <p:sldId id="1029" r:id="rId32"/>
    <p:sldId id="1030" r:id="rId33"/>
    <p:sldId id="896" r:id="rId34"/>
    <p:sldId id="897" r:id="rId35"/>
    <p:sldId id="990" r:id="rId36"/>
    <p:sldId id="1031" r:id="rId37"/>
  </p:sldIdLst>
  <p:sldSz cx="9144000" cy="5143500" type="screen16x9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E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49"/>
    <p:restoredTop sz="86469"/>
  </p:normalViewPr>
  <p:slideViewPr>
    <p:cSldViewPr showGuides="1">
      <p:cViewPr varScale="1">
        <p:scale>
          <a:sx n="91" d="100"/>
          <a:sy n="91" d="100"/>
        </p:scale>
        <p:origin x="628" y="52"/>
      </p:cViewPr>
      <p:guideLst>
        <p:guide orient="horz" pos="1590"/>
        <p:guide pos="29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commentAuthors" Target="commentAuthors.xml"/><Relationship Id="rId40" Type="http://schemas.openxmlformats.org/officeDocument/2006/relationships/tableStyles" Target="tableStyles.xml"/><Relationship Id="rId4" Type="http://schemas.openxmlformats.org/officeDocument/2006/relationships/slide" Target="slides/slide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Ohui\Desktop\&#24378;&#24230;&#27874;&#21160;&#26354;&#32447;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MAOhui\Desktop\&#24378;&#24230;&#27874;&#21160;&#26354;&#32447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400" b="0" i="0" u="none" strike="noStrike" baseline="0">
                <a:solidFill>
                  <a:srgbClr val="333333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标号为</a:t>
            </a:r>
            <a:r>
              <a:rPr lang="en-US" altLang="zh-CN" sz="1400" b="0" i="0" u="none" strike="noStrike" baseline="0">
                <a:solidFill>
                  <a:srgbClr val="333333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C30</a:t>
            </a:r>
            <a:r>
              <a:rPr lang="zh-CN" altLang="en-US" sz="1400" b="0" i="0" u="none" strike="noStrike" baseline="0">
                <a:solidFill>
                  <a:srgbClr val="333333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混凝土</a:t>
            </a:r>
            <a:r>
              <a:rPr lang="en-US" altLang="zh-CN" sz="1400" b="0" i="0" u="none" strike="noStrike" baseline="0">
                <a:solidFill>
                  <a:srgbClr val="333333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28</a:t>
            </a:r>
            <a:r>
              <a:rPr lang="zh-CN" altLang="en-US" sz="1400" b="0" i="0" u="none" strike="noStrike" baseline="0">
                <a:solidFill>
                  <a:srgbClr val="333333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天强度数据波动图</a:t>
            </a:r>
            <a:endParaRPr lang="zh-CN" altLang="en-US" sz="1200" b="0" i="0" u="none" strike="noStrike" baseline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c:rich>
      </c:tx>
      <c:layout>
        <c:manualLayout>
          <c:xMode val="edge"/>
          <c:yMode val="edge"/>
          <c:x val="0.127318581191019"/>
          <c:y val="0.0077519379844961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590358126721763"/>
          <c:y val="0.135027541754115"/>
          <c:w val="0.908284104959472"/>
          <c:h val="0.732648694908002"/>
        </c:manualLayout>
      </c:layout>
      <c:lineChart>
        <c:grouping val="standard"/>
        <c:varyColors val="0"/>
        <c:ser>
          <c:idx val="0"/>
          <c:order val="0"/>
          <c:spPr>
            <a:ln w="28575" cap="rnd" cmpd="sng" algn="ctr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[强度波动曲线.xls]Sheet1!$D$4:$K$4</c:f>
              <c:numCache>
                <c:formatCode>m"月"d"日"</c:formatCode>
                <c:ptCount val="8"/>
                <c:pt idx="0" c:formatCode="m&quot;月&quot;d&quot;日&quot;">
                  <c:v>43941</c:v>
                </c:pt>
                <c:pt idx="1" c:formatCode="m&quot;月&quot;d&quot;日&quot;">
                  <c:v>43942</c:v>
                </c:pt>
                <c:pt idx="2" c:formatCode="m&quot;月&quot;d&quot;日&quot;">
                  <c:v>43943</c:v>
                </c:pt>
                <c:pt idx="3" c:formatCode="m&quot;月&quot;d&quot;日&quot;">
                  <c:v>43944</c:v>
                </c:pt>
                <c:pt idx="4" c:formatCode="m&quot;月&quot;d&quot;日&quot;">
                  <c:v>43945</c:v>
                </c:pt>
                <c:pt idx="5" c:formatCode="m&quot;月&quot;d&quot;日&quot;">
                  <c:v>43946</c:v>
                </c:pt>
                <c:pt idx="6" c:formatCode="m&quot;月&quot;d&quot;日&quot;">
                  <c:v>43947</c:v>
                </c:pt>
                <c:pt idx="7" c:formatCode="m&quot;月&quot;d&quot;日&quot;">
                  <c:v>43948</c:v>
                </c:pt>
              </c:numCache>
            </c:numRef>
          </c:cat>
          <c:val>
            <c:numRef>
              <c:f>[强度波动曲线.xls]Sheet1!$D$3:$K$3</c:f>
              <c:numCache>
                <c:formatCode>General</c:formatCode>
                <c:ptCount val="8"/>
                <c:pt idx="0">
                  <c:v>32.4</c:v>
                </c:pt>
                <c:pt idx="1">
                  <c:v>33.2</c:v>
                </c:pt>
                <c:pt idx="2">
                  <c:v>35.2</c:v>
                </c:pt>
                <c:pt idx="3">
                  <c:v>34.9</c:v>
                </c:pt>
                <c:pt idx="4">
                  <c:v>36.4</c:v>
                </c:pt>
                <c:pt idx="5">
                  <c:v>37</c:v>
                </c:pt>
                <c:pt idx="6">
                  <c:v>35.5</c:v>
                </c:pt>
                <c:pt idx="7">
                  <c:v>35.7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"2"</c:f>
              <c:strCache>
                <c:ptCount val="1"/>
                <c:pt idx="0">
                  <c:v>2</c:v>
                </c:pt>
              </c:strCache>
            </c:strRef>
          </c:tx>
          <c:spPr>
            <a:ln w="15875" cap="rnd" cmpd="sng" algn="ctr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[强度波动曲线.xls]Sheet1!$D$4:$K$4</c:f>
              <c:numCache>
                <c:formatCode>m"月"d"日"</c:formatCode>
                <c:ptCount val="8"/>
                <c:pt idx="0" c:formatCode="m&quot;月&quot;d&quot;日&quot;">
                  <c:v>43941</c:v>
                </c:pt>
                <c:pt idx="1" c:formatCode="m&quot;月&quot;d&quot;日&quot;">
                  <c:v>43942</c:v>
                </c:pt>
                <c:pt idx="2" c:formatCode="m&quot;月&quot;d&quot;日&quot;">
                  <c:v>43943</c:v>
                </c:pt>
                <c:pt idx="3" c:formatCode="m&quot;月&quot;d&quot;日&quot;">
                  <c:v>43944</c:v>
                </c:pt>
                <c:pt idx="4" c:formatCode="m&quot;月&quot;d&quot;日&quot;">
                  <c:v>43945</c:v>
                </c:pt>
                <c:pt idx="5" c:formatCode="m&quot;月&quot;d&quot;日&quot;">
                  <c:v>43946</c:v>
                </c:pt>
                <c:pt idx="6" c:formatCode="m&quot;月&quot;d&quot;日&quot;">
                  <c:v>43947</c:v>
                </c:pt>
                <c:pt idx="7" c:formatCode="m&quot;月&quot;d&quot;日&quot;">
                  <c:v>43948</c:v>
                </c:pt>
              </c:numCache>
            </c:numRef>
          </c:cat>
          <c:val>
            <c:numRef>
              <c:f>[强度波动曲线.xls]Sheet1!$D$2:$K$2</c:f>
              <c:numCache>
                <c:formatCode>General</c:formatCode>
                <c:ptCount val="8"/>
                <c:pt idx="0">
                  <c:v>34.5</c:v>
                </c:pt>
                <c:pt idx="1">
                  <c:v>34.5</c:v>
                </c:pt>
                <c:pt idx="2">
                  <c:v>34.5</c:v>
                </c:pt>
                <c:pt idx="3">
                  <c:v>34.5</c:v>
                </c:pt>
                <c:pt idx="4">
                  <c:v>34.5</c:v>
                </c:pt>
                <c:pt idx="5">
                  <c:v>34.5</c:v>
                </c:pt>
                <c:pt idx="6">
                  <c:v>34.5</c:v>
                </c:pt>
                <c:pt idx="7">
                  <c:v>34.5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537938835"/>
        <c:axId val="374049093"/>
      </c:lineChart>
      <c:dateAx>
        <c:axId val="537938835"/>
        <c:scaling>
          <c:orientation val="minMax"/>
        </c:scaling>
        <c:delete val="0"/>
        <c:axPos val="b"/>
        <c:numFmt formatCode="m&quot;月&quot;d&quot;日&quot;" sourceLinked="0"/>
        <c:majorTickMark val="in"/>
        <c:minorTickMark val="in"/>
        <c:tickLblPos val="nextTo"/>
        <c:spPr>
          <a:noFill/>
          <a:ln w="1270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74049093"/>
        <c:crosses val="autoZero"/>
        <c:auto val="1"/>
        <c:lblOffset val="100"/>
        <c:baseTimeUnit val="days"/>
      </c:dateAx>
      <c:valAx>
        <c:axId val="374049093"/>
        <c:scaling>
          <c:orientation val="minMax"/>
          <c:max val="40"/>
          <c:min val="20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1270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37938835"/>
        <c:crosses val="autoZero"/>
        <c:crossBetween val="between"/>
      </c:valAx>
      <c:spPr>
        <a:noFill/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 wrap="square"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标号</a:t>
            </a:r>
            <a:r>
              <a:rPr lang="en-US" altLang="zh-CN"/>
              <a:t>C30</a:t>
            </a:r>
            <a:r>
              <a:rPr lang="zh-CN" altLang="en-US"/>
              <a:t>混凝土强度数据波动图</a:t>
            </a:r>
            <a:endParaRPr lang="zh-CN" altLang="en-US"/>
          </a:p>
        </c:rich>
      </c:tx>
      <c:layout>
        <c:manualLayout>
          <c:xMode val="edge"/>
          <c:yMode val="edge"/>
          <c:x val="0.193864935867717"/>
          <c:y val="0.031595576619273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4418869220994"/>
          <c:y val="0.180537032011243"/>
          <c:w val="0.85"/>
          <c:h val="0.61011235955056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[强度波动曲线.xls]Sheet1!$F$61:$L$61</c:f>
              <c:numCache>
                <c:formatCode>m"月"d"日"</c:formatCode>
                <c:ptCount val="7"/>
                <c:pt idx="0" c:formatCode="m&quot;月&quot;d&quot;日&quot;">
                  <c:v>43927</c:v>
                </c:pt>
                <c:pt idx="1" c:formatCode="m&quot;月&quot;d&quot;日&quot;">
                  <c:v>43928</c:v>
                </c:pt>
                <c:pt idx="2" c:formatCode="m&quot;月&quot;d&quot;日&quot;">
                  <c:v>43929</c:v>
                </c:pt>
                <c:pt idx="3" c:formatCode="m&quot;月&quot;d&quot;日&quot;">
                  <c:v>43930</c:v>
                </c:pt>
                <c:pt idx="4" c:formatCode="m&quot;月&quot;d&quot;日&quot;">
                  <c:v>43931</c:v>
                </c:pt>
                <c:pt idx="5" c:formatCode="m&quot;月&quot;d&quot;日&quot;">
                  <c:v>43932</c:v>
                </c:pt>
                <c:pt idx="6" c:formatCode="m&quot;月&quot;d&quot;日&quot;">
                  <c:v>43933</c:v>
                </c:pt>
              </c:numCache>
            </c:numRef>
          </c:cat>
          <c:val>
            <c:numRef>
              <c:f>[强度波动曲线.xls]Sheet1!$F$62:$L$62</c:f>
              <c:numCache>
                <c:formatCode>General</c:formatCode>
                <c:ptCount val="7"/>
                <c:pt idx="0">
                  <c:v>24.5</c:v>
                </c:pt>
                <c:pt idx="1">
                  <c:v>24.1</c:v>
                </c:pt>
                <c:pt idx="2">
                  <c:v>25.5</c:v>
                </c:pt>
                <c:pt idx="3">
                  <c:v>26.4</c:v>
                </c:pt>
                <c:pt idx="4">
                  <c:v>27.8</c:v>
                </c:pt>
                <c:pt idx="5">
                  <c:v>27.1</c:v>
                </c:pt>
                <c:pt idx="6">
                  <c:v>27.4</c:v>
                </c:pt>
              </c:numCache>
            </c:numRef>
          </c:val>
          <c:smooth val="0"/>
        </c:ser>
        <c:ser>
          <c:idx val="1"/>
          <c:order val="1"/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[强度波动曲线.xls]Sheet1!$F$61:$L$61</c:f>
              <c:numCache>
                <c:formatCode>m"月"d"日"</c:formatCode>
                <c:ptCount val="7"/>
                <c:pt idx="0" c:formatCode="m&quot;月&quot;d&quot;日&quot;">
                  <c:v>43927</c:v>
                </c:pt>
                <c:pt idx="1" c:formatCode="m&quot;月&quot;d&quot;日&quot;">
                  <c:v>43928</c:v>
                </c:pt>
                <c:pt idx="2" c:formatCode="m&quot;月&quot;d&quot;日&quot;">
                  <c:v>43929</c:v>
                </c:pt>
                <c:pt idx="3" c:formatCode="m&quot;月&quot;d&quot;日&quot;">
                  <c:v>43930</c:v>
                </c:pt>
                <c:pt idx="4" c:formatCode="m&quot;月&quot;d&quot;日&quot;">
                  <c:v>43931</c:v>
                </c:pt>
                <c:pt idx="5" c:formatCode="m&quot;月&quot;d&quot;日&quot;">
                  <c:v>43932</c:v>
                </c:pt>
                <c:pt idx="6" c:formatCode="m&quot;月&quot;d&quot;日&quot;">
                  <c:v>43933</c:v>
                </c:pt>
              </c:numCache>
            </c:numRef>
          </c:cat>
          <c:val>
            <c:numRef>
              <c:f>[强度波动曲线.xls]Sheet1!$F$63:$L$63</c:f>
              <c:numCache>
                <c:formatCode>General</c:formatCode>
                <c:ptCount val="7"/>
                <c:pt idx="0">
                  <c:v>25.5</c:v>
                </c:pt>
                <c:pt idx="1">
                  <c:v>25.5</c:v>
                </c:pt>
                <c:pt idx="2">
                  <c:v>25.5</c:v>
                </c:pt>
                <c:pt idx="3">
                  <c:v>25.5</c:v>
                </c:pt>
                <c:pt idx="4">
                  <c:v>25.5</c:v>
                </c:pt>
                <c:pt idx="5">
                  <c:v>25.5</c:v>
                </c:pt>
                <c:pt idx="6">
                  <c:v>25.5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386680581"/>
        <c:axId val="234638192"/>
      </c:lineChart>
      <c:dateAx>
        <c:axId val="386680581"/>
        <c:scaling>
          <c:orientation val="minMax"/>
        </c:scaling>
        <c:delete val="0"/>
        <c:axPos val="b"/>
        <c:title>
          <c:tx>
            <c:rich>
              <a:bodyPr rot="0" spcFirstLastPara="0" vertOverflow="ellipsis" vert="horz" wrap="square" anchor="ctr" anchorCtr="1"/>
              <a:lstStyle/>
              <a:p>
                <a:pPr defTabSz="914400"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/>
                  <a:t>日期</a:t>
                </a:r>
                <a:endParaRPr lang="zh-CN" altLang="en-US"/>
              </a:p>
            </c:rich>
          </c:tx>
          <c:layout>
            <c:manualLayout>
              <c:xMode val="edge"/>
              <c:yMode val="edge"/>
              <c:x val="0.467580287929125"/>
              <c:y val="0.88085205992509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m&quot;月&quot;d&quot;日&quot;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34638192"/>
        <c:crosses val="autoZero"/>
        <c:auto val="1"/>
        <c:lblOffset val="100"/>
        <c:baseTimeUnit val="days"/>
      </c:dateAx>
      <c:valAx>
        <c:axId val="234638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0" vertOverflow="ellipsis" vert="horz" wrap="square" anchor="ctr" anchorCtr="1"/>
              <a:lstStyle/>
              <a:p>
                <a:pPr defTabSz="914400"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/>
                  <a:t>强度值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8668058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3845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7B3E9B2-6344-4DAC-9D79-1182947B1184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svg"/><Relationship Id="rId8" Type="http://schemas.openxmlformats.org/officeDocument/2006/relationships/image" Target="../media/image8.png"/><Relationship Id="rId7" Type="http://schemas.openxmlformats.org/officeDocument/2006/relationships/image" Target="../media/image1.svg"/><Relationship Id="rId6" Type="http://schemas.openxmlformats.org/officeDocument/2006/relationships/image" Target="../media/image7.png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2" Type="http://schemas.openxmlformats.org/officeDocument/2006/relationships/tags" Target="../tags/tag72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6.png"/><Relationship Id="rId2" Type="http://schemas.openxmlformats.org/officeDocument/2006/relationships/tags" Target="../tags/tag1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975" y="747713"/>
            <a:ext cx="1174750" cy="200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975" y="1036638"/>
            <a:ext cx="422275" cy="200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14350" y="514350"/>
            <a:ext cx="1524000" cy="1524000"/>
          </a:xfrm>
          <a:prstGeom prst="rect">
            <a:avLst/>
          </a:prstGeom>
          <a:noFill/>
          <a:ln w="38100">
            <a:solidFill>
              <a:srgbClr val="E5201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3317" name="图片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8975" y="1809750"/>
            <a:ext cx="422275" cy="96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9" name="组合 11"/>
          <p:cNvGrpSpPr/>
          <p:nvPr userDrawn="1"/>
        </p:nvGrpSpPr>
        <p:grpSpPr>
          <a:xfrm>
            <a:off x="-1524000" y="-920750"/>
            <a:ext cx="12236450" cy="6921500"/>
            <a:chOff x="0" y="-100"/>
            <a:chExt cx="19269" cy="10900"/>
          </a:xfrm>
        </p:grpSpPr>
        <p:grpSp>
          <p:nvGrpSpPr>
            <p:cNvPr id="39940" name="组合 10"/>
            <p:cNvGrpSpPr/>
            <p:nvPr userDrawn="1"/>
          </p:nvGrpSpPr>
          <p:grpSpPr>
            <a:xfrm>
              <a:off x="17857" y="-100"/>
              <a:ext cx="1412" cy="1015"/>
              <a:chOff x="17857" y="-100"/>
              <a:chExt cx="1412" cy="1015"/>
            </a:xfrm>
          </p:grpSpPr>
          <p:sp>
            <p:nvSpPr>
              <p:cNvPr id="8" name="圆角矩形 4"/>
              <p:cNvSpPr/>
              <p:nvPr userDrawn="1">
                <p:custDataLst>
                  <p:tags r:id="rId2"/>
                </p:custDataLst>
              </p:nvPr>
            </p:nvSpPr>
            <p:spPr>
              <a:xfrm>
                <a:off x="18521" y="-100"/>
                <a:ext cx="748" cy="79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kumimoji="1" lang="zh-CN" altLang="en-US" sz="18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" name="圆角矩形 4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17857" y="471"/>
                <a:ext cx="421" cy="444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kumimoji="1" lang="zh-CN" altLang="en-US" sz="18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10" name="矩形 9"/>
            <p:cNvSpPr/>
            <p:nvPr userDrawn="1">
              <p:custDataLst>
                <p:tags r:id="rId4"/>
              </p:custDataLst>
            </p:nvPr>
          </p:nvSpPr>
          <p:spPr>
            <a:xfrm>
              <a:off x="0" y="10620"/>
              <a:ext cx="19200" cy="1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854118" y="-414016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-854070" y="9525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14877" y="95258"/>
            <a:ext cx="5283242" cy="5388907"/>
          </a:xfrm>
        </p:spPr>
        <p:txBody>
          <a:bodyPr>
            <a:noAutofit/>
          </a:bodyPr>
          <a:lstStyle>
            <a:lvl1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-644525" y="549275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2592388" y="549275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7086600" y="549275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3" name="组合 9"/>
          <p:cNvGrpSpPr/>
          <p:nvPr userDrawn="1"/>
        </p:nvGrpSpPr>
        <p:grpSpPr>
          <a:xfrm>
            <a:off x="-1270000" y="-857250"/>
            <a:ext cx="11658600" cy="6858000"/>
            <a:chOff x="400" y="0"/>
            <a:chExt cx="18360" cy="10800"/>
          </a:xfrm>
        </p:grpSpPr>
        <p:sp>
          <p:nvSpPr>
            <p:cNvPr id="11" name="任意多边形: 形状 10"/>
            <p:cNvSpPr/>
            <p:nvPr userDrawn="1">
              <p:custDataLst>
                <p:tags r:id="rId2"/>
              </p:custDataLst>
            </p:nvPr>
          </p:nvSpPr>
          <p:spPr>
            <a:xfrm>
              <a:off x="400" y="0"/>
              <a:ext cx="985" cy="606"/>
            </a:xfrm>
            <a:custGeom>
              <a:avLst/>
              <a:gdLst>
                <a:gd name="connsiteX0" fmla="*/ 0 w 625551"/>
                <a:gd name="connsiteY0" fmla="*/ 0 h 384826"/>
                <a:gd name="connsiteX1" fmla="*/ 625551 w 625551"/>
                <a:gd name="connsiteY1" fmla="*/ 0 h 384826"/>
                <a:gd name="connsiteX2" fmla="*/ 625551 w 625551"/>
                <a:gd name="connsiteY2" fmla="*/ 280565 h 384826"/>
                <a:gd name="connsiteX3" fmla="*/ 521290 w 625551"/>
                <a:gd name="connsiteY3" fmla="*/ 384826 h 384826"/>
                <a:gd name="connsiteX4" fmla="*/ 104261 w 625551"/>
                <a:gd name="connsiteY4" fmla="*/ 384826 h 384826"/>
                <a:gd name="connsiteX5" fmla="*/ 0 w 625551"/>
                <a:gd name="connsiteY5" fmla="*/ 280565 h 38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5551" h="384826">
                  <a:moveTo>
                    <a:pt x="0" y="0"/>
                  </a:moveTo>
                  <a:lnTo>
                    <a:pt x="625551" y="0"/>
                  </a:lnTo>
                  <a:lnTo>
                    <a:pt x="625551" y="280565"/>
                  </a:lnTo>
                  <a:cubicBezTo>
                    <a:pt x="625551" y="338147"/>
                    <a:pt x="578872" y="384826"/>
                    <a:pt x="521290" y="384826"/>
                  </a:cubicBezTo>
                  <a:lnTo>
                    <a:pt x="104261" y="384826"/>
                  </a:lnTo>
                  <a:cubicBezTo>
                    <a:pt x="46679" y="384826"/>
                    <a:pt x="0" y="338147"/>
                    <a:pt x="0" y="2805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80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任意多边形: 形状 11"/>
            <p:cNvSpPr/>
            <p:nvPr userDrawn="1">
              <p:custDataLst>
                <p:tags r:id="rId3"/>
              </p:custDataLst>
            </p:nvPr>
          </p:nvSpPr>
          <p:spPr>
            <a:xfrm>
              <a:off x="17950" y="9110"/>
              <a:ext cx="810" cy="1690"/>
            </a:xfrm>
            <a:custGeom>
              <a:avLst/>
              <a:gdLst>
                <a:gd name="connsiteX0" fmla="*/ 85680 w 514069"/>
                <a:gd name="connsiteY0" fmla="*/ 0 h 1073154"/>
                <a:gd name="connsiteX1" fmla="*/ 428389 w 514069"/>
                <a:gd name="connsiteY1" fmla="*/ 0 h 1073154"/>
                <a:gd name="connsiteX2" fmla="*/ 514069 w 514069"/>
                <a:gd name="connsiteY2" fmla="*/ 85680 h 1073154"/>
                <a:gd name="connsiteX3" fmla="*/ 514069 w 514069"/>
                <a:gd name="connsiteY3" fmla="*/ 1073154 h 1073154"/>
                <a:gd name="connsiteX4" fmla="*/ 0 w 514069"/>
                <a:gd name="connsiteY4" fmla="*/ 1073154 h 1073154"/>
                <a:gd name="connsiteX5" fmla="*/ 0 w 514069"/>
                <a:gd name="connsiteY5" fmla="*/ 85680 h 1073154"/>
                <a:gd name="connsiteX6" fmla="*/ 85680 w 514069"/>
                <a:gd name="connsiteY6" fmla="*/ 0 h 1073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4069" h="1073154">
                  <a:moveTo>
                    <a:pt x="85680" y="0"/>
                  </a:moveTo>
                  <a:lnTo>
                    <a:pt x="428389" y="0"/>
                  </a:lnTo>
                  <a:cubicBezTo>
                    <a:pt x="475709" y="0"/>
                    <a:pt x="514069" y="38360"/>
                    <a:pt x="514069" y="85680"/>
                  </a:cubicBezTo>
                  <a:lnTo>
                    <a:pt x="514069" y="1073154"/>
                  </a:lnTo>
                  <a:lnTo>
                    <a:pt x="0" y="1073154"/>
                  </a:lnTo>
                  <a:lnTo>
                    <a:pt x="0" y="85680"/>
                  </a:lnTo>
                  <a:cubicBezTo>
                    <a:pt x="0" y="38360"/>
                    <a:pt x="38360" y="0"/>
                    <a:pt x="85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80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854118" y="-414016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-854070" y="9525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-854075" y="54927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11750" y="9525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1750" y="54927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-644525" y="549275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2592388" y="549275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7086600" y="549275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-644525" y="549275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2592388" y="549275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7086600" y="549275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-644525" y="549275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2592388" y="549275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7086600" y="549275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5" name="组合 7"/>
          <p:cNvGrpSpPr/>
          <p:nvPr userDrawn="1"/>
        </p:nvGrpSpPr>
        <p:grpSpPr>
          <a:xfrm>
            <a:off x="-1270000" y="-857250"/>
            <a:ext cx="11658600" cy="6858000"/>
            <a:chOff x="400" y="0"/>
            <a:chExt cx="18360" cy="10800"/>
          </a:xfrm>
        </p:grpSpPr>
        <p:sp>
          <p:nvSpPr>
            <p:cNvPr id="9" name="任意多边形: 形状 8"/>
            <p:cNvSpPr/>
            <p:nvPr userDrawn="1">
              <p:custDataLst>
                <p:tags r:id="rId2"/>
              </p:custDataLst>
            </p:nvPr>
          </p:nvSpPr>
          <p:spPr>
            <a:xfrm>
              <a:off x="400" y="0"/>
              <a:ext cx="985" cy="606"/>
            </a:xfrm>
            <a:custGeom>
              <a:avLst/>
              <a:gdLst>
                <a:gd name="connsiteX0" fmla="*/ 0 w 625551"/>
                <a:gd name="connsiteY0" fmla="*/ 0 h 384826"/>
                <a:gd name="connsiteX1" fmla="*/ 625551 w 625551"/>
                <a:gd name="connsiteY1" fmla="*/ 0 h 384826"/>
                <a:gd name="connsiteX2" fmla="*/ 625551 w 625551"/>
                <a:gd name="connsiteY2" fmla="*/ 280565 h 384826"/>
                <a:gd name="connsiteX3" fmla="*/ 521290 w 625551"/>
                <a:gd name="connsiteY3" fmla="*/ 384826 h 384826"/>
                <a:gd name="connsiteX4" fmla="*/ 104261 w 625551"/>
                <a:gd name="connsiteY4" fmla="*/ 384826 h 384826"/>
                <a:gd name="connsiteX5" fmla="*/ 0 w 625551"/>
                <a:gd name="connsiteY5" fmla="*/ 280565 h 38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5551" h="384826">
                  <a:moveTo>
                    <a:pt x="0" y="0"/>
                  </a:moveTo>
                  <a:lnTo>
                    <a:pt x="625551" y="0"/>
                  </a:lnTo>
                  <a:lnTo>
                    <a:pt x="625551" y="280565"/>
                  </a:lnTo>
                  <a:cubicBezTo>
                    <a:pt x="625551" y="338147"/>
                    <a:pt x="578872" y="384826"/>
                    <a:pt x="521290" y="384826"/>
                  </a:cubicBezTo>
                  <a:lnTo>
                    <a:pt x="104261" y="384826"/>
                  </a:lnTo>
                  <a:cubicBezTo>
                    <a:pt x="46679" y="384826"/>
                    <a:pt x="0" y="338147"/>
                    <a:pt x="0" y="2805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80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任意多边形: 形状 9"/>
            <p:cNvSpPr/>
            <p:nvPr userDrawn="1">
              <p:custDataLst>
                <p:tags r:id="rId3"/>
              </p:custDataLst>
            </p:nvPr>
          </p:nvSpPr>
          <p:spPr>
            <a:xfrm>
              <a:off x="17950" y="9110"/>
              <a:ext cx="810" cy="1690"/>
            </a:xfrm>
            <a:custGeom>
              <a:avLst/>
              <a:gdLst>
                <a:gd name="connsiteX0" fmla="*/ 85680 w 514069"/>
                <a:gd name="connsiteY0" fmla="*/ 0 h 1073154"/>
                <a:gd name="connsiteX1" fmla="*/ 428389 w 514069"/>
                <a:gd name="connsiteY1" fmla="*/ 0 h 1073154"/>
                <a:gd name="connsiteX2" fmla="*/ 514069 w 514069"/>
                <a:gd name="connsiteY2" fmla="*/ 85680 h 1073154"/>
                <a:gd name="connsiteX3" fmla="*/ 514069 w 514069"/>
                <a:gd name="connsiteY3" fmla="*/ 1073154 h 1073154"/>
                <a:gd name="connsiteX4" fmla="*/ 0 w 514069"/>
                <a:gd name="connsiteY4" fmla="*/ 1073154 h 1073154"/>
                <a:gd name="connsiteX5" fmla="*/ 0 w 514069"/>
                <a:gd name="connsiteY5" fmla="*/ 85680 h 1073154"/>
                <a:gd name="connsiteX6" fmla="*/ 85680 w 514069"/>
                <a:gd name="connsiteY6" fmla="*/ 0 h 1073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4069" h="1073154">
                  <a:moveTo>
                    <a:pt x="85680" y="0"/>
                  </a:moveTo>
                  <a:lnTo>
                    <a:pt x="428389" y="0"/>
                  </a:lnTo>
                  <a:cubicBezTo>
                    <a:pt x="475709" y="0"/>
                    <a:pt x="514069" y="38360"/>
                    <a:pt x="514069" y="85680"/>
                  </a:cubicBezTo>
                  <a:lnTo>
                    <a:pt x="514069" y="1073154"/>
                  </a:lnTo>
                  <a:lnTo>
                    <a:pt x="0" y="1073154"/>
                  </a:lnTo>
                  <a:lnTo>
                    <a:pt x="0" y="85680"/>
                  </a:lnTo>
                  <a:cubicBezTo>
                    <a:pt x="0" y="38360"/>
                    <a:pt x="38360" y="0"/>
                    <a:pt x="85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80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854070" y="-414016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854070" y="9525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14925" y="9525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-644525" y="549275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2592388" y="549275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7086600" y="549275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组合 6"/>
          <p:cNvGrpSpPr/>
          <p:nvPr userDrawn="1"/>
        </p:nvGrpSpPr>
        <p:grpSpPr>
          <a:xfrm>
            <a:off x="-1270000" y="-857250"/>
            <a:ext cx="11658600" cy="6858000"/>
            <a:chOff x="400" y="0"/>
            <a:chExt cx="18360" cy="10800"/>
          </a:xfrm>
        </p:grpSpPr>
        <p:sp>
          <p:nvSpPr>
            <p:cNvPr id="8" name="任意多边形: 形状 7"/>
            <p:cNvSpPr/>
            <p:nvPr userDrawn="1">
              <p:custDataLst>
                <p:tags r:id="rId2"/>
              </p:custDataLst>
            </p:nvPr>
          </p:nvSpPr>
          <p:spPr>
            <a:xfrm>
              <a:off x="400" y="0"/>
              <a:ext cx="985" cy="606"/>
            </a:xfrm>
            <a:custGeom>
              <a:avLst/>
              <a:gdLst>
                <a:gd name="connsiteX0" fmla="*/ 0 w 625551"/>
                <a:gd name="connsiteY0" fmla="*/ 0 h 384826"/>
                <a:gd name="connsiteX1" fmla="*/ 625551 w 625551"/>
                <a:gd name="connsiteY1" fmla="*/ 0 h 384826"/>
                <a:gd name="connsiteX2" fmla="*/ 625551 w 625551"/>
                <a:gd name="connsiteY2" fmla="*/ 280565 h 384826"/>
                <a:gd name="connsiteX3" fmla="*/ 521290 w 625551"/>
                <a:gd name="connsiteY3" fmla="*/ 384826 h 384826"/>
                <a:gd name="connsiteX4" fmla="*/ 104261 w 625551"/>
                <a:gd name="connsiteY4" fmla="*/ 384826 h 384826"/>
                <a:gd name="connsiteX5" fmla="*/ 0 w 625551"/>
                <a:gd name="connsiteY5" fmla="*/ 280565 h 38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5551" h="384826">
                  <a:moveTo>
                    <a:pt x="0" y="0"/>
                  </a:moveTo>
                  <a:lnTo>
                    <a:pt x="625551" y="0"/>
                  </a:lnTo>
                  <a:lnTo>
                    <a:pt x="625551" y="280565"/>
                  </a:lnTo>
                  <a:cubicBezTo>
                    <a:pt x="625551" y="338147"/>
                    <a:pt x="578872" y="384826"/>
                    <a:pt x="521290" y="384826"/>
                  </a:cubicBezTo>
                  <a:lnTo>
                    <a:pt x="104261" y="384826"/>
                  </a:lnTo>
                  <a:cubicBezTo>
                    <a:pt x="46679" y="384826"/>
                    <a:pt x="0" y="338147"/>
                    <a:pt x="0" y="2805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80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任意多边形: 形状 8"/>
            <p:cNvSpPr/>
            <p:nvPr userDrawn="1">
              <p:custDataLst>
                <p:tags r:id="rId3"/>
              </p:custDataLst>
            </p:nvPr>
          </p:nvSpPr>
          <p:spPr>
            <a:xfrm>
              <a:off x="17950" y="9110"/>
              <a:ext cx="810" cy="1690"/>
            </a:xfrm>
            <a:custGeom>
              <a:avLst/>
              <a:gdLst>
                <a:gd name="connsiteX0" fmla="*/ 85680 w 514069"/>
                <a:gd name="connsiteY0" fmla="*/ 0 h 1073154"/>
                <a:gd name="connsiteX1" fmla="*/ 428389 w 514069"/>
                <a:gd name="connsiteY1" fmla="*/ 0 h 1073154"/>
                <a:gd name="connsiteX2" fmla="*/ 514069 w 514069"/>
                <a:gd name="connsiteY2" fmla="*/ 85680 h 1073154"/>
                <a:gd name="connsiteX3" fmla="*/ 514069 w 514069"/>
                <a:gd name="connsiteY3" fmla="*/ 1073154 h 1073154"/>
                <a:gd name="connsiteX4" fmla="*/ 0 w 514069"/>
                <a:gd name="connsiteY4" fmla="*/ 1073154 h 1073154"/>
                <a:gd name="connsiteX5" fmla="*/ 0 w 514069"/>
                <a:gd name="connsiteY5" fmla="*/ 85680 h 1073154"/>
                <a:gd name="connsiteX6" fmla="*/ 85680 w 514069"/>
                <a:gd name="connsiteY6" fmla="*/ 0 h 1073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4069" h="1073154">
                  <a:moveTo>
                    <a:pt x="85680" y="0"/>
                  </a:moveTo>
                  <a:lnTo>
                    <a:pt x="428389" y="0"/>
                  </a:lnTo>
                  <a:cubicBezTo>
                    <a:pt x="475709" y="0"/>
                    <a:pt x="514069" y="38360"/>
                    <a:pt x="514069" y="85680"/>
                  </a:cubicBezTo>
                  <a:lnTo>
                    <a:pt x="514069" y="1073154"/>
                  </a:lnTo>
                  <a:lnTo>
                    <a:pt x="0" y="1073154"/>
                  </a:lnTo>
                  <a:lnTo>
                    <a:pt x="0" y="85680"/>
                  </a:lnTo>
                  <a:cubicBezTo>
                    <a:pt x="0" y="38360"/>
                    <a:pt x="38360" y="0"/>
                    <a:pt x="85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80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047135" y="9525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-854075" y="9525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-644525" y="549275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2592388" y="549275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7086600" y="549275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组合 5"/>
          <p:cNvGrpSpPr/>
          <p:nvPr userDrawn="1"/>
        </p:nvGrpSpPr>
        <p:grpSpPr>
          <a:xfrm>
            <a:off x="-1270000" y="-857250"/>
            <a:ext cx="11658600" cy="6858000"/>
            <a:chOff x="400" y="0"/>
            <a:chExt cx="18360" cy="10800"/>
          </a:xfrm>
        </p:grpSpPr>
        <p:sp>
          <p:nvSpPr>
            <p:cNvPr id="8" name="任意多边形: 形状 7"/>
            <p:cNvSpPr/>
            <p:nvPr userDrawn="1">
              <p:custDataLst>
                <p:tags r:id="rId2"/>
              </p:custDataLst>
            </p:nvPr>
          </p:nvSpPr>
          <p:spPr>
            <a:xfrm>
              <a:off x="400" y="0"/>
              <a:ext cx="985" cy="606"/>
            </a:xfrm>
            <a:custGeom>
              <a:avLst/>
              <a:gdLst>
                <a:gd name="connsiteX0" fmla="*/ 0 w 625551"/>
                <a:gd name="connsiteY0" fmla="*/ 0 h 384826"/>
                <a:gd name="connsiteX1" fmla="*/ 625551 w 625551"/>
                <a:gd name="connsiteY1" fmla="*/ 0 h 384826"/>
                <a:gd name="connsiteX2" fmla="*/ 625551 w 625551"/>
                <a:gd name="connsiteY2" fmla="*/ 280565 h 384826"/>
                <a:gd name="connsiteX3" fmla="*/ 521290 w 625551"/>
                <a:gd name="connsiteY3" fmla="*/ 384826 h 384826"/>
                <a:gd name="connsiteX4" fmla="*/ 104261 w 625551"/>
                <a:gd name="connsiteY4" fmla="*/ 384826 h 384826"/>
                <a:gd name="connsiteX5" fmla="*/ 0 w 625551"/>
                <a:gd name="connsiteY5" fmla="*/ 280565 h 38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5551" h="384826">
                  <a:moveTo>
                    <a:pt x="0" y="0"/>
                  </a:moveTo>
                  <a:lnTo>
                    <a:pt x="625551" y="0"/>
                  </a:lnTo>
                  <a:lnTo>
                    <a:pt x="625551" y="280565"/>
                  </a:lnTo>
                  <a:cubicBezTo>
                    <a:pt x="625551" y="338147"/>
                    <a:pt x="578872" y="384826"/>
                    <a:pt x="521290" y="384826"/>
                  </a:cubicBezTo>
                  <a:lnTo>
                    <a:pt x="104261" y="384826"/>
                  </a:lnTo>
                  <a:cubicBezTo>
                    <a:pt x="46679" y="384826"/>
                    <a:pt x="0" y="338147"/>
                    <a:pt x="0" y="2805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80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任意多边形: 形状 8"/>
            <p:cNvSpPr/>
            <p:nvPr userDrawn="1">
              <p:custDataLst>
                <p:tags r:id="rId3"/>
              </p:custDataLst>
            </p:nvPr>
          </p:nvSpPr>
          <p:spPr>
            <a:xfrm>
              <a:off x="17950" y="9110"/>
              <a:ext cx="810" cy="1690"/>
            </a:xfrm>
            <a:custGeom>
              <a:avLst/>
              <a:gdLst>
                <a:gd name="connsiteX0" fmla="*/ 85680 w 514069"/>
                <a:gd name="connsiteY0" fmla="*/ 0 h 1073154"/>
                <a:gd name="connsiteX1" fmla="*/ 428389 w 514069"/>
                <a:gd name="connsiteY1" fmla="*/ 0 h 1073154"/>
                <a:gd name="connsiteX2" fmla="*/ 514069 w 514069"/>
                <a:gd name="connsiteY2" fmla="*/ 85680 h 1073154"/>
                <a:gd name="connsiteX3" fmla="*/ 514069 w 514069"/>
                <a:gd name="connsiteY3" fmla="*/ 1073154 h 1073154"/>
                <a:gd name="connsiteX4" fmla="*/ 0 w 514069"/>
                <a:gd name="connsiteY4" fmla="*/ 1073154 h 1073154"/>
                <a:gd name="connsiteX5" fmla="*/ 0 w 514069"/>
                <a:gd name="connsiteY5" fmla="*/ 85680 h 1073154"/>
                <a:gd name="connsiteX6" fmla="*/ 85680 w 514069"/>
                <a:gd name="connsiteY6" fmla="*/ 0 h 1073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4069" h="1073154">
                  <a:moveTo>
                    <a:pt x="85680" y="0"/>
                  </a:moveTo>
                  <a:lnTo>
                    <a:pt x="428389" y="0"/>
                  </a:lnTo>
                  <a:cubicBezTo>
                    <a:pt x="475709" y="0"/>
                    <a:pt x="514069" y="38360"/>
                    <a:pt x="514069" y="85680"/>
                  </a:cubicBezTo>
                  <a:lnTo>
                    <a:pt x="514069" y="1073154"/>
                  </a:lnTo>
                  <a:lnTo>
                    <a:pt x="0" y="1073154"/>
                  </a:lnTo>
                  <a:lnTo>
                    <a:pt x="0" y="85680"/>
                  </a:lnTo>
                  <a:cubicBezTo>
                    <a:pt x="0" y="38360"/>
                    <a:pt x="38360" y="0"/>
                    <a:pt x="85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80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-854070" y="9525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-644525" y="549275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2592388" y="549275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7086600" y="549275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7" name="组合 7"/>
          <p:cNvGrpSpPr/>
          <p:nvPr userDrawn="1"/>
        </p:nvGrpSpPr>
        <p:grpSpPr>
          <a:xfrm>
            <a:off x="1389063" y="1501775"/>
            <a:ext cx="6345237" cy="1549400"/>
            <a:chOff x="4587" y="3715"/>
            <a:chExt cx="9994" cy="2439"/>
          </a:xfrm>
        </p:grpSpPr>
        <p:sp>
          <p:nvSpPr>
            <p:cNvPr id="6" name="圆角矩形 3"/>
            <p:cNvSpPr/>
            <p:nvPr userDrawn="1">
              <p:custDataLst>
                <p:tags r:id="rId2"/>
              </p:custDataLst>
            </p:nvPr>
          </p:nvSpPr>
          <p:spPr>
            <a:xfrm>
              <a:off x="4587" y="3715"/>
              <a:ext cx="1218" cy="128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80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" name="圆角矩形 4"/>
            <p:cNvSpPr/>
            <p:nvPr userDrawn="1">
              <p:custDataLst>
                <p:tags r:id="rId3"/>
              </p:custDataLst>
            </p:nvPr>
          </p:nvSpPr>
          <p:spPr>
            <a:xfrm>
              <a:off x="13955" y="5492"/>
              <a:ext cx="627" cy="66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80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037347" y="1910029"/>
            <a:ext cx="5354053" cy="1200329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/>
          </p:nvPr>
        </p:nvSpPr>
        <p:spPr>
          <a:xfrm>
            <a:off x="2035175" y="3206841"/>
            <a:ext cx="5356225" cy="661476"/>
          </a:xfrm>
        </p:spPr>
        <p:txBody>
          <a:bodyPr lIns="90000" rIns="90000" bIns="46800"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-644525" y="549275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2592388" y="549275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7086600" y="549275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1" name="组合 5"/>
          <p:cNvGrpSpPr/>
          <p:nvPr userDrawn="1"/>
        </p:nvGrpSpPr>
        <p:grpSpPr>
          <a:xfrm>
            <a:off x="-1270000" y="-857250"/>
            <a:ext cx="11658600" cy="6858000"/>
            <a:chOff x="400" y="0"/>
            <a:chExt cx="18360" cy="10800"/>
          </a:xfrm>
        </p:grpSpPr>
        <p:sp>
          <p:nvSpPr>
            <p:cNvPr id="15" name="任意多边形: 形状 14"/>
            <p:cNvSpPr/>
            <p:nvPr userDrawn="1">
              <p:custDataLst>
                <p:tags r:id="rId2"/>
              </p:custDataLst>
            </p:nvPr>
          </p:nvSpPr>
          <p:spPr>
            <a:xfrm>
              <a:off x="400" y="0"/>
              <a:ext cx="985" cy="606"/>
            </a:xfrm>
            <a:custGeom>
              <a:avLst/>
              <a:gdLst>
                <a:gd name="connsiteX0" fmla="*/ 0 w 625551"/>
                <a:gd name="connsiteY0" fmla="*/ 0 h 384826"/>
                <a:gd name="connsiteX1" fmla="*/ 625551 w 625551"/>
                <a:gd name="connsiteY1" fmla="*/ 0 h 384826"/>
                <a:gd name="connsiteX2" fmla="*/ 625551 w 625551"/>
                <a:gd name="connsiteY2" fmla="*/ 280565 h 384826"/>
                <a:gd name="connsiteX3" fmla="*/ 521290 w 625551"/>
                <a:gd name="connsiteY3" fmla="*/ 384826 h 384826"/>
                <a:gd name="connsiteX4" fmla="*/ 104261 w 625551"/>
                <a:gd name="connsiteY4" fmla="*/ 384826 h 384826"/>
                <a:gd name="connsiteX5" fmla="*/ 0 w 625551"/>
                <a:gd name="connsiteY5" fmla="*/ 280565 h 38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5551" h="384826">
                  <a:moveTo>
                    <a:pt x="0" y="0"/>
                  </a:moveTo>
                  <a:lnTo>
                    <a:pt x="625551" y="0"/>
                  </a:lnTo>
                  <a:lnTo>
                    <a:pt x="625551" y="280565"/>
                  </a:lnTo>
                  <a:cubicBezTo>
                    <a:pt x="625551" y="338147"/>
                    <a:pt x="578872" y="384826"/>
                    <a:pt x="521290" y="384826"/>
                  </a:cubicBezTo>
                  <a:lnTo>
                    <a:pt x="104261" y="384826"/>
                  </a:lnTo>
                  <a:cubicBezTo>
                    <a:pt x="46679" y="384826"/>
                    <a:pt x="0" y="338147"/>
                    <a:pt x="0" y="2805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80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" name="任意多边形: 形状 15"/>
            <p:cNvSpPr/>
            <p:nvPr userDrawn="1">
              <p:custDataLst>
                <p:tags r:id="rId3"/>
              </p:custDataLst>
            </p:nvPr>
          </p:nvSpPr>
          <p:spPr>
            <a:xfrm>
              <a:off x="17950" y="9110"/>
              <a:ext cx="810" cy="1690"/>
            </a:xfrm>
            <a:custGeom>
              <a:avLst/>
              <a:gdLst>
                <a:gd name="connsiteX0" fmla="*/ 85680 w 514069"/>
                <a:gd name="connsiteY0" fmla="*/ 0 h 1073154"/>
                <a:gd name="connsiteX1" fmla="*/ 428389 w 514069"/>
                <a:gd name="connsiteY1" fmla="*/ 0 h 1073154"/>
                <a:gd name="connsiteX2" fmla="*/ 514069 w 514069"/>
                <a:gd name="connsiteY2" fmla="*/ 85680 h 1073154"/>
                <a:gd name="connsiteX3" fmla="*/ 514069 w 514069"/>
                <a:gd name="connsiteY3" fmla="*/ 1073154 h 1073154"/>
                <a:gd name="connsiteX4" fmla="*/ 0 w 514069"/>
                <a:gd name="connsiteY4" fmla="*/ 1073154 h 1073154"/>
                <a:gd name="connsiteX5" fmla="*/ 0 w 514069"/>
                <a:gd name="connsiteY5" fmla="*/ 85680 h 1073154"/>
                <a:gd name="connsiteX6" fmla="*/ 85680 w 514069"/>
                <a:gd name="connsiteY6" fmla="*/ 0 h 1073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4069" h="1073154">
                  <a:moveTo>
                    <a:pt x="85680" y="0"/>
                  </a:moveTo>
                  <a:lnTo>
                    <a:pt x="428389" y="0"/>
                  </a:lnTo>
                  <a:cubicBezTo>
                    <a:pt x="475709" y="0"/>
                    <a:pt x="514069" y="38360"/>
                    <a:pt x="514069" y="85680"/>
                  </a:cubicBezTo>
                  <a:lnTo>
                    <a:pt x="514069" y="1073154"/>
                  </a:lnTo>
                  <a:lnTo>
                    <a:pt x="0" y="1073154"/>
                  </a:lnTo>
                  <a:lnTo>
                    <a:pt x="0" y="85680"/>
                  </a:lnTo>
                  <a:cubicBezTo>
                    <a:pt x="0" y="38360"/>
                    <a:pt x="38360" y="0"/>
                    <a:pt x="85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80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-685800" y="-62924"/>
            <a:ext cx="10515600" cy="540484"/>
          </a:xfrm>
        </p:spPr>
        <p:txBody>
          <a:bodyPr>
            <a:normAutofit/>
          </a:bodyPr>
          <a:lstStyle>
            <a:lvl1pPr>
              <a:defRPr sz="165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z="1650" strike="noStrike" noProof="1"/>
              <a:t>单击此处添加标题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4"/>
            </p:custDataLst>
          </p:nvPr>
        </p:nvSpPr>
        <p:spPr>
          <a:xfrm>
            <a:off x="-644525" y="549275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pitchFamily="3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5"/>
            </p:custDataLst>
          </p:nvPr>
        </p:nvSpPr>
        <p:spPr>
          <a:xfrm>
            <a:off x="2592388" y="549275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6"/>
            </p:custDataLst>
          </p:nvPr>
        </p:nvSpPr>
        <p:spPr>
          <a:xfrm>
            <a:off x="7086600" y="549275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pitchFamily="3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-1231900" y="-552450"/>
            <a:ext cx="11607800" cy="624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zh-CN" altLang="en-US" strike="noStrike" baseline="0" noProof="1">
              <a:solidFill>
                <a:schemeClr val="tx1">
                  <a:lumMod val="85000"/>
                  <a:lumOff val="1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49156" name="组合 5"/>
          <p:cNvGrpSpPr/>
          <p:nvPr userDrawn="1"/>
        </p:nvGrpSpPr>
        <p:grpSpPr>
          <a:xfrm>
            <a:off x="-1016000" y="-304800"/>
            <a:ext cx="803275" cy="739775"/>
            <a:chOff x="801" y="869"/>
            <a:chExt cx="1264" cy="1166"/>
          </a:xfrm>
        </p:grpSpPr>
        <p:sp>
          <p:nvSpPr>
            <p:cNvPr id="12" name="圆角矩形 4"/>
            <p:cNvSpPr/>
            <p:nvPr userDrawn="1">
              <p:custDataLst>
                <p:tags r:id="rId3"/>
              </p:custDataLst>
            </p:nvPr>
          </p:nvSpPr>
          <p:spPr>
            <a:xfrm>
              <a:off x="801" y="1313"/>
              <a:ext cx="684" cy="72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80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" name="圆角矩形 4"/>
            <p:cNvSpPr/>
            <p:nvPr userDrawn="1">
              <p:custDataLst>
                <p:tags r:id="rId4"/>
              </p:custDataLst>
            </p:nvPr>
          </p:nvSpPr>
          <p:spPr>
            <a:xfrm>
              <a:off x="1645" y="869"/>
              <a:ext cx="421" cy="44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80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-242400" y="391950"/>
            <a:ext cx="9626400" cy="723600"/>
          </a:xfrm>
        </p:spPr>
        <p:txBody>
          <a:bodyPr anchor="ctr"/>
          <a:lstStyle>
            <a:lvl1pPr>
              <a:defRPr sz="24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 hasCustomPrompt="1"/>
          </p:nvPr>
        </p:nvSpPr>
        <p:spPr>
          <a:xfrm>
            <a:off x="-242887" y="1306350"/>
            <a:ext cx="9626600" cy="3445200"/>
          </a:xfrm>
        </p:spPr>
        <p:txBody>
          <a:bodyPr>
            <a:normAutofit/>
          </a:bodyPr>
          <a:lstStyle>
            <a:lvl1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5"/>
            </p:custDataLst>
          </p:nvPr>
        </p:nvSpPr>
        <p:spPr>
          <a:xfrm>
            <a:off x="-644525" y="549275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6"/>
            </p:custDataLst>
          </p:nvPr>
        </p:nvSpPr>
        <p:spPr>
          <a:xfrm>
            <a:off x="7086600" y="549275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2592388" y="549275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28600" y="0"/>
            <a:ext cx="1600200" cy="57150"/>
          </a:xfrm>
          <a:prstGeom prst="rect">
            <a:avLst/>
          </a:prstGeom>
          <a:solidFill>
            <a:srgbClr val="E52010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4339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4933950"/>
            <a:ext cx="301625" cy="69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-1524000" y="-857250"/>
            <a:ext cx="4822825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80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11" name="六边形 10"/>
          <p:cNvSpPr/>
          <p:nvPr userDrawn="1">
            <p:custDataLst>
              <p:tags r:id="rId3"/>
            </p:custDataLst>
          </p:nvPr>
        </p:nvSpPr>
        <p:spPr>
          <a:xfrm rot="5400000">
            <a:off x="-1036637" y="4797425"/>
            <a:ext cx="1058863" cy="912813"/>
          </a:xfrm>
          <a:prstGeom prst="hexagon">
            <a:avLst>
              <a:gd name="adj" fmla="val 28602"/>
              <a:gd name="vf" fmla="val 115470"/>
            </a:avLst>
          </a:prstGeom>
          <a:noFill/>
          <a:ln w="28575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任意多边形: 形状 15"/>
          <p:cNvSpPr/>
          <p:nvPr userDrawn="1">
            <p:custDataLst>
              <p:tags r:id="rId4"/>
            </p:custDataLst>
          </p:nvPr>
        </p:nvSpPr>
        <p:spPr>
          <a:xfrm rot="5400000">
            <a:off x="-1601787" y="4906963"/>
            <a:ext cx="1171575" cy="1016000"/>
          </a:xfrm>
          <a:custGeom>
            <a:avLst/>
            <a:gdLst>
              <a:gd name="connsiteX0" fmla="*/ 0 w 1171078"/>
              <a:gd name="connsiteY0" fmla="*/ 727700 h 1016489"/>
              <a:gd name="connsiteX1" fmla="*/ 416274 w 1171078"/>
              <a:gd name="connsiteY1" fmla="*/ 0 h 1016489"/>
              <a:gd name="connsiteX2" fmla="*/ 1171078 w 1171078"/>
              <a:gd name="connsiteY2" fmla="*/ 0 h 1016489"/>
              <a:gd name="connsiteX3" fmla="*/ 1171078 w 1171078"/>
              <a:gd name="connsiteY3" fmla="*/ 1016489 h 1016489"/>
              <a:gd name="connsiteX4" fmla="*/ 165199 w 1171078"/>
              <a:gd name="connsiteY4" fmla="*/ 1016489 h 1016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078" h="1016489">
                <a:moveTo>
                  <a:pt x="0" y="727700"/>
                </a:moveTo>
                <a:lnTo>
                  <a:pt x="416274" y="0"/>
                </a:lnTo>
                <a:lnTo>
                  <a:pt x="1171078" y="0"/>
                </a:lnTo>
                <a:lnTo>
                  <a:pt x="1171078" y="1016489"/>
                </a:lnTo>
                <a:lnTo>
                  <a:pt x="165199" y="1016489"/>
                </a:lnTo>
                <a:close/>
              </a:path>
            </a:pathLst>
          </a:custGeom>
          <a:solidFill>
            <a:schemeClr val="bg1">
              <a:alpha val="33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z="180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-940800" y="-86850"/>
            <a:ext cx="3960000" cy="882000"/>
          </a:xfrm>
        </p:spPr>
        <p:txBody>
          <a:bodyPr anchor="ctr">
            <a:normAutofit/>
          </a:bodyPr>
          <a:lstStyle>
            <a:lvl1pPr>
              <a:defRPr sz="24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-937200" y="906750"/>
            <a:ext cx="3956400" cy="40932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577200" y="-87312"/>
            <a:ext cx="6480000" cy="5087937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grpSp>
        <p:nvGrpSpPr>
          <p:cNvPr id="6" name="组合 5"/>
          <p:cNvGrpSpPr/>
          <p:nvPr userDrawn="1">
            <p:custDataLst>
              <p:tags r:id="rId5"/>
            </p:custDataLst>
          </p:nvPr>
        </p:nvGrpSpPr>
        <p:grpSpPr>
          <a:xfrm>
            <a:off x="-1306195" y="-575310"/>
            <a:ext cx="11748770" cy="6394450"/>
            <a:chOff x="343" y="444"/>
            <a:chExt cx="18502" cy="10070"/>
          </a:xfrm>
        </p:grpSpPr>
        <p:pic>
          <p:nvPicPr>
            <p:cNvPr id="12" name="图形 11"/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8093" y="9874"/>
              <a:ext cx="752" cy="640"/>
            </a:xfrm>
            <a:prstGeom prst="rect">
              <a:avLst/>
            </a:prstGeom>
          </p:spPr>
        </p:pic>
        <p:pic>
          <p:nvPicPr>
            <p:cNvPr id="14" name="图形 13"/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3" y="444"/>
              <a:ext cx="752" cy="640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10"/>
            </p:custDataLst>
          </p:nvPr>
        </p:nvSpPr>
        <p:spPr>
          <a:xfrm>
            <a:off x="-644525" y="549275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1"/>
            </p:custDataLst>
          </p:nvPr>
        </p:nvSpPr>
        <p:spPr>
          <a:xfrm>
            <a:off x="2592388" y="549275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2"/>
            </p:custDataLst>
          </p:nvPr>
        </p:nvSpPr>
        <p:spPr>
          <a:xfrm>
            <a:off x="7086600" y="549275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-1524000" y="-857250"/>
            <a:ext cx="12192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80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17" name="任意多边形: 形状 16"/>
          <p:cNvSpPr/>
          <p:nvPr userDrawn="1">
            <p:custDataLst>
              <p:tags r:id="rId3"/>
            </p:custDataLst>
          </p:nvPr>
        </p:nvSpPr>
        <p:spPr>
          <a:xfrm>
            <a:off x="-1270000" y="-857250"/>
            <a:ext cx="625475" cy="384175"/>
          </a:xfrm>
          <a:custGeom>
            <a:avLst/>
            <a:gdLst>
              <a:gd name="connsiteX0" fmla="*/ 0 w 625551"/>
              <a:gd name="connsiteY0" fmla="*/ 0 h 384826"/>
              <a:gd name="connsiteX1" fmla="*/ 625551 w 625551"/>
              <a:gd name="connsiteY1" fmla="*/ 0 h 384826"/>
              <a:gd name="connsiteX2" fmla="*/ 625551 w 625551"/>
              <a:gd name="connsiteY2" fmla="*/ 280565 h 384826"/>
              <a:gd name="connsiteX3" fmla="*/ 521290 w 625551"/>
              <a:gd name="connsiteY3" fmla="*/ 384826 h 384826"/>
              <a:gd name="connsiteX4" fmla="*/ 104261 w 625551"/>
              <a:gd name="connsiteY4" fmla="*/ 384826 h 384826"/>
              <a:gd name="connsiteX5" fmla="*/ 0 w 625551"/>
              <a:gd name="connsiteY5" fmla="*/ 280565 h 38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551" h="384826">
                <a:moveTo>
                  <a:pt x="0" y="0"/>
                </a:moveTo>
                <a:lnTo>
                  <a:pt x="625551" y="0"/>
                </a:lnTo>
                <a:lnTo>
                  <a:pt x="625551" y="280565"/>
                </a:lnTo>
                <a:cubicBezTo>
                  <a:pt x="625551" y="338147"/>
                  <a:pt x="578872" y="384826"/>
                  <a:pt x="521290" y="384826"/>
                </a:cubicBezTo>
                <a:lnTo>
                  <a:pt x="104261" y="384826"/>
                </a:lnTo>
                <a:cubicBezTo>
                  <a:pt x="46679" y="384826"/>
                  <a:pt x="0" y="338147"/>
                  <a:pt x="0" y="2805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80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-912000" y="-7605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27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-912000" y="802350"/>
            <a:ext cx="10975975" cy="828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200" cap="all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-911225" y="1950750"/>
            <a:ext cx="10965600" cy="343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200" cap="all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200" cap="all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200" cap="all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200" cap="all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cap="all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4"/>
            </p:custDataLst>
          </p:nvPr>
        </p:nvSpPr>
        <p:spPr>
          <a:xfrm>
            <a:off x="-644525" y="549275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5"/>
            </p:custDataLst>
          </p:nvPr>
        </p:nvSpPr>
        <p:spPr>
          <a:xfrm>
            <a:off x="2592388" y="549275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6"/>
            </p:custDataLst>
          </p:nvPr>
        </p:nvSpPr>
        <p:spPr>
          <a:xfrm>
            <a:off x="7086600" y="549275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-1524000" y="4184650"/>
            <a:ext cx="12192000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80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11" name="任意多边形: 形状 10"/>
          <p:cNvSpPr/>
          <p:nvPr userDrawn="1">
            <p:custDataLst>
              <p:tags r:id="rId3"/>
            </p:custDataLst>
          </p:nvPr>
        </p:nvSpPr>
        <p:spPr>
          <a:xfrm>
            <a:off x="-1270000" y="-857250"/>
            <a:ext cx="625475" cy="384175"/>
          </a:xfrm>
          <a:custGeom>
            <a:avLst/>
            <a:gdLst>
              <a:gd name="connsiteX0" fmla="*/ 0 w 625551"/>
              <a:gd name="connsiteY0" fmla="*/ 0 h 384826"/>
              <a:gd name="connsiteX1" fmla="*/ 625551 w 625551"/>
              <a:gd name="connsiteY1" fmla="*/ 0 h 384826"/>
              <a:gd name="connsiteX2" fmla="*/ 625551 w 625551"/>
              <a:gd name="connsiteY2" fmla="*/ 280565 h 384826"/>
              <a:gd name="connsiteX3" fmla="*/ 521290 w 625551"/>
              <a:gd name="connsiteY3" fmla="*/ 384826 h 384826"/>
              <a:gd name="connsiteX4" fmla="*/ 104261 w 625551"/>
              <a:gd name="connsiteY4" fmla="*/ 384826 h 384826"/>
              <a:gd name="connsiteX5" fmla="*/ 0 w 625551"/>
              <a:gd name="connsiteY5" fmla="*/ 280565 h 38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551" h="384826">
                <a:moveTo>
                  <a:pt x="0" y="0"/>
                </a:moveTo>
                <a:lnTo>
                  <a:pt x="625551" y="0"/>
                </a:lnTo>
                <a:lnTo>
                  <a:pt x="625551" y="280565"/>
                </a:lnTo>
                <a:cubicBezTo>
                  <a:pt x="625551" y="338147"/>
                  <a:pt x="578872" y="384826"/>
                  <a:pt x="521290" y="384826"/>
                </a:cubicBezTo>
                <a:lnTo>
                  <a:pt x="104261" y="384826"/>
                </a:lnTo>
                <a:cubicBezTo>
                  <a:pt x="46679" y="384826"/>
                  <a:pt x="0" y="338147"/>
                  <a:pt x="0" y="2805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80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-919200" y="-187650"/>
            <a:ext cx="10976400" cy="5652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24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-919163" y="823950"/>
            <a:ext cx="10990800" cy="32112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-930000" y="4323150"/>
            <a:ext cx="11001600" cy="10116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4"/>
            </p:custDataLst>
          </p:nvPr>
        </p:nvSpPr>
        <p:spPr>
          <a:xfrm>
            <a:off x="-644525" y="549275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5"/>
            </p:custDataLst>
          </p:nvPr>
        </p:nvSpPr>
        <p:spPr>
          <a:xfrm>
            <a:off x="2592388" y="549275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6"/>
            </p:custDataLst>
          </p:nvPr>
        </p:nvSpPr>
        <p:spPr>
          <a:xfrm>
            <a:off x="7086600" y="549275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>
            <p:custDataLst>
              <p:tags r:id="rId2"/>
            </p:custDataLst>
          </p:nvPr>
        </p:nvSpPr>
        <p:spPr>
          <a:xfrm>
            <a:off x="-1524000" y="-857250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80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16" name="任意多边形: 形状 15"/>
          <p:cNvSpPr/>
          <p:nvPr userDrawn="1">
            <p:custDataLst>
              <p:tags r:id="rId3"/>
            </p:custDataLst>
          </p:nvPr>
        </p:nvSpPr>
        <p:spPr>
          <a:xfrm>
            <a:off x="9874250" y="4927600"/>
            <a:ext cx="514350" cy="1073150"/>
          </a:xfrm>
          <a:custGeom>
            <a:avLst/>
            <a:gdLst>
              <a:gd name="connsiteX0" fmla="*/ 85680 w 514069"/>
              <a:gd name="connsiteY0" fmla="*/ 0 h 1073154"/>
              <a:gd name="connsiteX1" fmla="*/ 428389 w 514069"/>
              <a:gd name="connsiteY1" fmla="*/ 0 h 1073154"/>
              <a:gd name="connsiteX2" fmla="*/ 514069 w 514069"/>
              <a:gd name="connsiteY2" fmla="*/ 85680 h 1073154"/>
              <a:gd name="connsiteX3" fmla="*/ 514069 w 514069"/>
              <a:gd name="connsiteY3" fmla="*/ 1073154 h 1073154"/>
              <a:gd name="connsiteX4" fmla="*/ 0 w 514069"/>
              <a:gd name="connsiteY4" fmla="*/ 1073154 h 1073154"/>
              <a:gd name="connsiteX5" fmla="*/ 0 w 514069"/>
              <a:gd name="connsiteY5" fmla="*/ 85680 h 1073154"/>
              <a:gd name="connsiteX6" fmla="*/ 85680 w 514069"/>
              <a:gd name="connsiteY6" fmla="*/ 0 h 107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069" h="1073154">
                <a:moveTo>
                  <a:pt x="85680" y="0"/>
                </a:moveTo>
                <a:lnTo>
                  <a:pt x="428389" y="0"/>
                </a:lnTo>
                <a:cubicBezTo>
                  <a:pt x="475709" y="0"/>
                  <a:pt x="514069" y="38360"/>
                  <a:pt x="514069" y="85680"/>
                </a:cubicBezTo>
                <a:lnTo>
                  <a:pt x="514069" y="1073154"/>
                </a:lnTo>
                <a:lnTo>
                  <a:pt x="0" y="1073154"/>
                </a:lnTo>
                <a:lnTo>
                  <a:pt x="0" y="85680"/>
                </a:lnTo>
                <a:cubicBezTo>
                  <a:pt x="0" y="38360"/>
                  <a:pt x="38360" y="0"/>
                  <a:pt x="856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80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944400" y="-619650"/>
            <a:ext cx="11037600" cy="44196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-944400" y="805950"/>
            <a:ext cx="5342400" cy="28944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718400" y="805950"/>
            <a:ext cx="5367600" cy="2894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-951600" y="3959550"/>
            <a:ext cx="5342400" cy="7812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729200" y="3955950"/>
            <a:ext cx="5367600" cy="7812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-644525" y="549275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2592388" y="549275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7086600" y="549275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-1524000" y="101600"/>
            <a:ext cx="12192000" cy="49403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80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4276" name="组合 5"/>
          <p:cNvGrpSpPr/>
          <p:nvPr userDrawn="1"/>
        </p:nvGrpSpPr>
        <p:grpSpPr>
          <a:xfrm>
            <a:off x="-1524000" y="1806575"/>
            <a:ext cx="12192000" cy="1530350"/>
            <a:chOff x="0" y="4194"/>
            <a:chExt cx="19200" cy="2412"/>
          </a:xfrm>
        </p:grpSpPr>
        <p:sp>
          <p:nvSpPr>
            <p:cNvPr id="15" name="任意多边形: 形状 14"/>
            <p:cNvSpPr/>
            <p:nvPr userDrawn="1">
              <p:custDataLst>
                <p:tags r:id="rId3"/>
              </p:custDataLst>
            </p:nvPr>
          </p:nvSpPr>
          <p:spPr>
            <a:xfrm>
              <a:off x="0" y="4194"/>
              <a:ext cx="461" cy="2412"/>
            </a:xfrm>
            <a:custGeom>
              <a:avLst/>
              <a:gdLst>
                <a:gd name="connsiteX0" fmla="*/ 0 w 292858"/>
                <a:gd name="connsiteY0" fmla="*/ 0 h 1531630"/>
                <a:gd name="connsiteX1" fmla="*/ 233887 w 292858"/>
                <a:gd name="connsiteY1" fmla="*/ 0 h 1531630"/>
                <a:gd name="connsiteX2" fmla="*/ 292858 w 292858"/>
                <a:gd name="connsiteY2" fmla="*/ 58971 h 1531630"/>
                <a:gd name="connsiteX3" fmla="*/ 292858 w 292858"/>
                <a:gd name="connsiteY3" fmla="*/ 1472659 h 1531630"/>
                <a:gd name="connsiteX4" fmla="*/ 233887 w 292858"/>
                <a:gd name="connsiteY4" fmla="*/ 1531630 h 1531630"/>
                <a:gd name="connsiteX5" fmla="*/ 0 w 292858"/>
                <a:gd name="connsiteY5" fmla="*/ 1531630 h 153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2858" h="1531630">
                  <a:moveTo>
                    <a:pt x="0" y="0"/>
                  </a:moveTo>
                  <a:lnTo>
                    <a:pt x="233887" y="0"/>
                  </a:lnTo>
                  <a:cubicBezTo>
                    <a:pt x="266456" y="0"/>
                    <a:pt x="292858" y="26402"/>
                    <a:pt x="292858" y="58971"/>
                  </a:cubicBezTo>
                  <a:lnTo>
                    <a:pt x="292858" y="1472659"/>
                  </a:lnTo>
                  <a:cubicBezTo>
                    <a:pt x="292858" y="1505228"/>
                    <a:pt x="266456" y="1531630"/>
                    <a:pt x="233887" y="1531630"/>
                  </a:cubicBezTo>
                  <a:lnTo>
                    <a:pt x="0" y="15316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80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7" name="任意多边形: 形状 16"/>
            <p:cNvSpPr/>
            <p:nvPr userDrawn="1">
              <p:custDataLst>
                <p:tags r:id="rId4"/>
              </p:custDataLst>
            </p:nvPr>
          </p:nvSpPr>
          <p:spPr>
            <a:xfrm>
              <a:off x="18728" y="4194"/>
              <a:ext cx="472" cy="2412"/>
            </a:xfrm>
            <a:custGeom>
              <a:avLst/>
              <a:gdLst>
                <a:gd name="connsiteX0" fmla="*/ 58971 w 299841"/>
                <a:gd name="connsiteY0" fmla="*/ 0 h 1531630"/>
                <a:gd name="connsiteX1" fmla="*/ 294846 w 299841"/>
                <a:gd name="connsiteY1" fmla="*/ 0 h 1531630"/>
                <a:gd name="connsiteX2" fmla="*/ 299841 w 299841"/>
                <a:gd name="connsiteY2" fmla="*/ 2069 h 1531630"/>
                <a:gd name="connsiteX3" fmla="*/ 299841 w 299841"/>
                <a:gd name="connsiteY3" fmla="*/ 1529561 h 1531630"/>
                <a:gd name="connsiteX4" fmla="*/ 294846 w 299841"/>
                <a:gd name="connsiteY4" fmla="*/ 1531630 h 1531630"/>
                <a:gd name="connsiteX5" fmla="*/ 58971 w 299841"/>
                <a:gd name="connsiteY5" fmla="*/ 1531630 h 1531630"/>
                <a:gd name="connsiteX6" fmla="*/ 0 w 299841"/>
                <a:gd name="connsiteY6" fmla="*/ 1472659 h 1531630"/>
                <a:gd name="connsiteX7" fmla="*/ 0 w 299841"/>
                <a:gd name="connsiteY7" fmla="*/ 58971 h 1531630"/>
                <a:gd name="connsiteX8" fmla="*/ 58971 w 299841"/>
                <a:gd name="connsiteY8" fmla="*/ 0 h 153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841" h="1531630">
                  <a:moveTo>
                    <a:pt x="58971" y="0"/>
                  </a:moveTo>
                  <a:lnTo>
                    <a:pt x="294846" y="0"/>
                  </a:lnTo>
                  <a:lnTo>
                    <a:pt x="299841" y="2069"/>
                  </a:lnTo>
                  <a:lnTo>
                    <a:pt x="299841" y="1529561"/>
                  </a:lnTo>
                  <a:lnTo>
                    <a:pt x="294846" y="1531630"/>
                  </a:lnTo>
                  <a:lnTo>
                    <a:pt x="58971" y="1531630"/>
                  </a:lnTo>
                  <a:cubicBezTo>
                    <a:pt x="26402" y="1531630"/>
                    <a:pt x="0" y="1505228"/>
                    <a:pt x="0" y="1472659"/>
                  </a:cubicBezTo>
                  <a:lnTo>
                    <a:pt x="0" y="58971"/>
                  </a:lnTo>
                  <a:cubicBezTo>
                    <a:pt x="0" y="26402"/>
                    <a:pt x="26402" y="0"/>
                    <a:pt x="589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80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-1200" y="481950"/>
            <a:ext cx="9144000" cy="2386800"/>
          </a:xfrm>
        </p:spPr>
        <p:txBody>
          <a:bodyPr anchor="b">
            <a:normAutofit/>
          </a:bodyPr>
          <a:lstStyle>
            <a:lvl1pPr algn="ctr">
              <a:defRPr sz="4500" b="1" strike="noStrike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-1587" y="3005550"/>
            <a:ext cx="9144000" cy="1656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5"/>
            </p:custDataLst>
          </p:nvPr>
        </p:nvSpPr>
        <p:spPr>
          <a:xfrm>
            <a:off x="-644525" y="549275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2592388" y="549275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7086600" y="549275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4933950"/>
            <a:ext cx="301625" cy="69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图片 6" descr="C:\Users\admin\Desktop\新建文件夹\简约白底（红2）\ppt\media\image1.pngimage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965700" y="-855662"/>
            <a:ext cx="5035550" cy="685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4965700" y="-857250"/>
            <a:ext cx="5035550" cy="6858000"/>
          </a:xfrm>
          <a:prstGeom prst="rect">
            <a:avLst/>
          </a:prstGeom>
          <a:solidFill>
            <a:srgbClr val="C0000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80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6869" name="组合 3"/>
          <p:cNvGrpSpPr/>
          <p:nvPr userDrawn="1"/>
        </p:nvGrpSpPr>
        <p:grpSpPr>
          <a:xfrm>
            <a:off x="-1524000" y="976313"/>
            <a:ext cx="622300" cy="4249737"/>
            <a:chOff x="0" y="2888"/>
            <a:chExt cx="981" cy="6691"/>
          </a:xfrm>
        </p:grpSpPr>
        <p:sp>
          <p:nvSpPr>
            <p:cNvPr id="9" name="椭圆 8"/>
            <p:cNvSpPr/>
            <p:nvPr userDrawn="1">
              <p:custDataLst>
                <p:tags r:id="rId5"/>
              </p:custDataLst>
            </p:nvPr>
          </p:nvSpPr>
          <p:spPr>
            <a:xfrm>
              <a:off x="823" y="8497"/>
              <a:ext cx="158" cy="1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800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椭圆 9"/>
            <p:cNvSpPr/>
            <p:nvPr userDrawn="1">
              <p:custDataLst>
                <p:tags r:id="rId6"/>
              </p:custDataLst>
            </p:nvPr>
          </p:nvSpPr>
          <p:spPr>
            <a:xfrm>
              <a:off x="823" y="9421"/>
              <a:ext cx="158" cy="1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800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圆角矩形 14"/>
            <p:cNvSpPr/>
            <p:nvPr userDrawn="1">
              <p:custDataLst>
                <p:tags r:id="rId7"/>
              </p:custDataLst>
            </p:nvPr>
          </p:nvSpPr>
          <p:spPr>
            <a:xfrm>
              <a:off x="0" y="2888"/>
              <a:ext cx="557" cy="241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80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-854118" y="705879"/>
            <a:ext cx="5273277" cy="1924320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-854117" y="2708910"/>
            <a:ext cx="5273276" cy="835683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-767512" y="4321773"/>
            <a:ext cx="1800000" cy="504000"/>
          </a:xfrm>
        </p:spPr>
        <p:txBody>
          <a:bodyPr lIns="90000" tIns="46800" rIns="90000" bIns="46800" anchor="ctr">
            <a:normAutofit/>
          </a:bodyPr>
          <a:lstStyle>
            <a:lvl1pPr marL="0" indent="0"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4" hasCustomPrompt="1"/>
          </p:nvPr>
        </p:nvSpPr>
        <p:spPr>
          <a:xfrm>
            <a:off x="-766545" y="4870728"/>
            <a:ext cx="1800000" cy="504000"/>
          </a:xfrm>
        </p:spPr>
        <p:txBody>
          <a:bodyPr lIns="90000" tIns="46800" rIns="90000" bIns="46800" anchor="ctr">
            <a:normAutofit/>
          </a:bodyPr>
          <a:lstStyle>
            <a:lvl1pPr marL="0" indent="0"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-644525" y="549275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2592388" y="549275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7086600" y="549275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1" name="组合 6"/>
          <p:cNvGrpSpPr/>
          <p:nvPr userDrawn="1"/>
        </p:nvGrpSpPr>
        <p:grpSpPr>
          <a:xfrm>
            <a:off x="-1270000" y="-857250"/>
            <a:ext cx="11658600" cy="6858000"/>
            <a:chOff x="400" y="0"/>
            <a:chExt cx="18360" cy="10800"/>
          </a:xfrm>
        </p:grpSpPr>
        <p:sp>
          <p:nvSpPr>
            <p:cNvPr id="8" name="任意多边形: 形状 7"/>
            <p:cNvSpPr/>
            <p:nvPr userDrawn="1">
              <p:custDataLst>
                <p:tags r:id="rId2"/>
              </p:custDataLst>
            </p:nvPr>
          </p:nvSpPr>
          <p:spPr>
            <a:xfrm>
              <a:off x="400" y="0"/>
              <a:ext cx="985" cy="606"/>
            </a:xfrm>
            <a:custGeom>
              <a:avLst/>
              <a:gdLst>
                <a:gd name="connsiteX0" fmla="*/ 0 w 625551"/>
                <a:gd name="connsiteY0" fmla="*/ 0 h 384826"/>
                <a:gd name="connsiteX1" fmla="*/ 625551 w 625551"/>
                <a:gd name="connsiteY1" fmla="*/ 0 h 384826"/>
                <a:gd name="connsiteX2" fmla="*/ 625551 w 625551"/>
                <a:gd name="connsiteY2" fmla="*/ 280565 h 384826"/>
                <a:gd name="connsiteX3" fmla="*/ 521290 w 625551"/>
                <a:gd name="connsiteY3" fmla="*/ 384826 h 384826"/>
                <a:gd name="connsiteX4" fmla="*/ 104261 w 625551"/>
                <a:gd name="connsiteY4" fmla="*/ 384826 h 384826"/>
                <a:gd name="connsiteX5" fmla="*/ 0 w 625551"/>
                <a:gd name="connsiteY5" fmla="*/ 280565 h 38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5551" h="384826">
                  <a:moveTo>
                    <a:pt x="0" y="0"/>
                  </a:moveTo>
                  <a:lnTo>
                    <a:pt x="625551" y="0"/>
                  </a:lnTo>
                  <a:lnTo>
                    <a:pt x="625551" y="280565"/>
                  </a:lnTo>
                  <a:cubicBezTo>
                    <a:pt x="625551" y="338147"/>
                    <a:pt x="578872" y="384826"/>
                    <a:pt x="521290" y="384826"/>
                  </a:cubicBezTo>
                  <a:lnTo>
                    <a:pt x="104261" y="384826"/>
                  </a:lnTo>
                  <a:cubicBezTo>
                    <a:pt x="46679" y="384826"/>
                    <a:pt x="0" y="338147"/>
                    <a:pt x="0" y="2805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80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任意多边形: 形状 8"/>
            <p:cNvSpPr/>
            <p:nvPr userDrawn="1">
              <p:custDataLst>
                <p:tags r:id="rId3"/>
              </p:custDataLst>
            </p:nvPr>
          </p:nvSpPr>
          <p:spPr>
            <a:xfrm>
              <a:off x="17950" y="9110"/>
              <a:ext cx="810" cy="1690"/>
            </a:xfrm>
            <a:custGeom>
              <a:avLst/>
              <a:gdLst>
                <a:gd name="connsiteX0" fmla="*/ 85680 w 514069"/>
                <a:gd name="connsiteY0" fmla="*/ 0 h 1073154"/>
                <a:gd name="connsiteX1" fmla="*/ 428389 w 514069"/>
                <a:gd name="connsiteY1" fmla="*/ 0 h 1073154"/>
                <a:gd name="connsiteX2" fmla="*/ 514069 w 514069"/>
                <a:gd name="connsiteY2" fmla="*/ 85680 h 1073154"/>
                <a:gd name="connsiteX3" fmla="*/ 514069 w 514069"/>
                <a:gd name="connsiteY3" fmla="*/ 1073154 h 1073154"/>
                <a:gd name="connsiteX4" fmla="*/ 0 w 514069"/>
                <a:gd name="connsiteY4" fmla="*/ 1073154 h 1073154"/>
                <a:gd name="connsiteX5" fmla="*/ 0 w 514069"/>
                <a:gd name="connsiteY5" fmla="*/ 85680 h 1073154"/>
                <a:gd name="connsiteX6" fmla="*/ 85680 w 514069"/>
                <a:gd name="connsiteY6" fmla="*/ 0 h 1073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4069" h="1073154">
                  <a:moveTo>
                    <a:pt x="85680" y="0"/>
                  </a:moveTo>
                  <a:lnTo>
                    <a:pt x="428389" y="0"/>
                  </a:lnTo>
                  <a:cubicBezTo>
                    <a:pt x="475709" y="0"/>
                    <a:pt x="514069" y="38360"/>
                    <a:pt x="514069" y="85680"/>
                  </a:cubicBezTo>
                  <a:lnTo>
                    <a:pt x="514069" y="1073154"/>
                  </a:lnTo>
                  <a:lnTo>
                    <a:pt x="0" y="1073154"/>
                  </a:lnTo>
                  <a:lnTo>
                    <a:pt x="0" y="85680"/>
                  </a:lnTo>
                  <a:cubicBezTo>
                    <a:pt x="0" y="38360"/>
                    <a:pt x="38360" y="0"/>
                    <a:pt x="85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80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854118" y="-414016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854118" y="9525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-644525" y="549275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2592388" y="549275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7086600" y="549275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7"/>
          <p:cNvSpPr/>
          <p:nvPr userDrawn="1">
            <p:custDataLst>
              <p:tags r:id="rId2"/>
            </p:custDataLst>
          </p:nvPr>
        </p:nvSpPr>
        <p:spPr>
          <a:xfrm>
            <a:off x="5513388" y="1500188"/>
            <a:ext cx="339725" cy="33813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80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278027" y="2614357"/>
            <a:ext cx="4788172" cy="707886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27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78027" y="3360344"/>
            <a:ext cx="4808573" cy="906856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-644525" y="549275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2592388" y="549275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086600" y="549275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3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8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-854075" y="-414337"/>
            <a:ext cx="1085215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-854075" y="95250"/>
            <a:ext cx="10852150" cy="5389563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-644525" y="549275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2592388" y="549275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7086600" y="549275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-1524000" y="-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64.xml"/><Relationship Id="rId2" Type="http://schemas.openxmlformats.org/officeDocument/2006/relationships/image" Target="../media/image42.png"/><Relationship Id="rId1" Type="http://schemas.openxmlformats.org/officeDocument/2006/relationships/tags" Target="../tags/tag16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65.xml"/><Relationship Id="rId2" Type="http://schemas.openxmlformats.org/officeDocument/2006/relationships/image" Target="../media/image44.png"/><Relationship Id="rId1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7.xml"/><Relationship Id="rId2" Type="http://schemas.openxmlformats.org/officeDocument/2006/relationships/image" Target="../media/image45.png"/><Relationship Id="rId1" Type="http://schemas.openxmlformats.org/officeDocument/2006/relationships/tags" Target="../tags/tag16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171.xml"/><Relationship Id="rId6" Type="http://schemas.openxmlformats.org/officeDocument/2006/relationships/image" Target="../media/image48.jpeg"/><Relationship Id="rId5" Type="http://schemas.openxmlformats.org/officeDocument/2006/relationships/tags" Target="../tags/tag170.xml"/><Relationship Id="rId4" Type="http://schemas.openxmlformats.org/officeDocument/2006/relationships/image" Target="../media/image47.png"/><Relationship Id="rId3" Type="http://schemas.openxmlformats.org/officeDocument/2006/relationships/tags" Target="../tags/tag169.xml"/><Relationship Id="rId2" Type="http://schemas.openxmlformats.org/officeDocument/2006/relationships/image" Target="../media/image46.png"/><Relationship Id="rId1" Type="http://schemas.openxmlformats.org/officeDocument/2006/relationships/tags" Target="../tags/tag16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72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73.xml"/><Relationship Id="rId2" Type="http://schemas.openxmlformats.org/officeDocument/2006/relationships/image" Target="../media/image50.png"/><Relationship Id="rId1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80.xml"/><Relationship Id="rId8" Type="http://schemas.openxmlformats.org/officeDocument/2006/relationships/tags" Target="../tags/tag179.xml"/><Relationship Id="rId7" Type="http://schemas.openxmlformats.org/officeDocument/2006/relationships/tags" Target="../tags/tag178.xml"/><Relationship Id="rId6" Type="http://schemas.openxmlformats.org/officeDocument/2006/relationships/image" Target="../media/image52.jpeg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image" Target="../media/image51.jpeg"/><Relationship Id="rId14" Type="http://schemas.openxmlformats.org/officeDocument/2006/relationships/slideLayout" Target="../slideLayouts/slideLayout12.xml"/><Relationship Id="rId13" Type="http://schemas.openxmlformats.org/officeDocument/2006/relationships/tags" Target="../tags/tag184.xml"/><Relationship Id="rId12" Type="http://schemas.openxmlformats.org/officeDocument/2006/relationships/tags" Target="../tags/tag183.xml"/><Relationship Id="rId11" Type="http://schemas.openxmlformats.org/officeDocument/2006/relationships/tags" Target="../tags/tag182.xml"/><Relationship Id="rId10" Type="http://schemas.openxmlformats.org/officeDocument/2006/relationships/tags" Target="../tags/tag181.xml"/><Relationship Id="rId1" Type="http://schemas.openxmlformats.org/officeDocument/2006/relationships/tags" Target="../tags/tag174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85.xml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87.xml"/><Relationship Id="rId1" Type="http://schemas.openxmlformats.org/officeDocument/2006/relationships/tags" Target="../tags/tag18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0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90.xml"/><Relationship Id="rId3" Type="http://schemas.openxmlformats.org/officeDocument/2006/relationships/image" Target="../media/image56.jpeg"/><Relationship Id="rId2" Type="http://schemas.openxmlformats.org/officeDocument/2006/relationships/tags" Target="../tags/tag189.xml"/><Relationship Id="rId1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92.xml"/><Relationship Id="rId1" Type="http://schemas.openxmlformats.org/officeDocument/2006/relationships/tags" Target="../tags/tag19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3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94.xml"/><Relationship Id="rId4" Type="http://schemas.openxmlformats.org/officeDocument/2006/relationships/image" Target="../media/image60.png"/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95.xml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96.xml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98.xml"/><Relationship Id="rId2" Type="http://schemas.openxmlformats.org/officeDocument/2006/relationships/image" Target="../media/image65.png"/><Relationship Id="rId1" Type="http://schemas.openxmlformats.org/officeDocument/2006/relationships/tags" Target="../tags/tag19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99.xml"/><Relationship Id="rId1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00.xml"/><Relationship Id="rId1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01.xml"/><Relationship Id="rId1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image" Target="../media/image12.jpeg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image" Target="../media/image11.png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4" Type="http://schemas.openxmlformats.org/officeDocument/2006/relationships/slideLayout" Target="../slideLayouts/slideLayout6.xml"/><Relationship Id="rId23" Type="http://schemas.openxmlformats.org/officeDocument/2006/relationships/tags" Target="../tags/tag117.xml"/><Relationship Id="rId22" Type="http://schemas.openxmlformats.org/officeDocument/2006/relationships/tags" Target="../tags/tag116.xml"/><Relationship Id="rId21" Type="http://schemas.openxmlformats.org/officeDocument/2006/relationships/tags" Target="../tags/tag115.xml"/><Relationship Id="rId20" Type="http://schemas.openxmlformats.org/officeDocument/2006/relationships/tags" Target="../tags/tag114.xml"/><Relationship Id="rId2" Type="http://schemas.openxmlformats.org/officeDocument/2006/relationships/tags" Target="../tags/tag102.xml"/><Relationship Id="rId19" Type="http://schemas.openxmlformats.org/officeDocument/2006/relationships/tags" Target="../tags/tag113.xml"/><Relationship Id="rId18" Type="http://schemas.openxmlformats.org/officeDocument/2006/relationships/tags" Target="../tags/tag112.xml"/><Relationship Id="rId17" Type="http://schemas.openxmlformats.org/officeDocument/2006/relationships/tags" Target="../tags/tag111.xml"/><Relationship Id="rId16" Type="http://schemas.openxmlformats.org/officeDocument/2006/relationships/image" Target="../media/image16.jpeg"/><Relationship Id="rId15" Type="http://schemas.openxmlformats.org/officeDocument/2006/relationships/tags" Target="../tags/tag110.xml"/><Relationship Id="rId14" Type="http://schemas.openxmlformats.org/officeDocument/2006/relationships/image" Target="../media/image15.png"/><Relationship Id="rId13" Type="http://schemas.openxmlformats.org/officeDocument/2006/relationships/tags" Target="../tags/tag109.xml"/><Relationship Id="rId12" Type="http://schemas.openxmlformats.org/officeDocument/2006/relationships/image" Target="../media/image14.jpeg"/><Relationship Id="rId11" Type="http://schemas.openxmlformats.org/officeDocument/2006/relationships/tags" Target="../tags/tag108.xml"/><Relationship Id="rId10" Type="http://schemas.openxmlformats.org/officeDocument/2006/relationships/image" Target="../media/image13.png"/><Relationship Id="rId1" Type="http://schemas.openxmlformats.org/officeDocument/2006/relationships/tags" Target="../tags/tag101.xml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203.xml"/><Relationship Id="rId4" Type="http://schemas.openxmlformats.org/officeDocument/2006/relationships/image" Target="../media/image71.png"/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tags" Target="../tags/tag202.xml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204.xml"/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06.xml"/><Relationship Id="rId1" Type="http://schemas.openxmlformats.org/officeDocument/2006/relationships/tags" Target="../tags/tag205.xml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tags" Target="../tags/tag212.xml"/><Relationship Id="rId5" Type="http://schemas.openxmlformats.org/officeDocument/2006/relationships/tags" Target="../tags/tag211.xml"/><Relationship Id="rId4" Type="http://schemas.openxmlformats.org/officeDocument/2006/relationships/tags" Target="../tags/tag210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tags" Target="../tags/tag20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.bin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2" Type="http://schemas.openxmlformats.org/officeDocument/2006/relationships/vmlDrawing" Target="../drawings/vmlDrawing1.vml"/><Relationship Id="rId11" Type="http://schemas.openxmlformats.org/officeDocument/2006/relationships/slideLayout" Target="../slideLayouts/slideLayout6.xml"/><Relationship Id="rId10" Type="http://schemas.openxmlformats.org/officeDocument/2006/relationships/image" Target="../media/image17.png"/><Relationship Id="rId1" Type="http://schemas.openxmlformats.org/officeDocument/2006/relationships/tags" Target="../tags/tag11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tags" Target="../tags/tag133.xml"/><Relationship Id="rId7" Type="http://schemas.openxmlformats.org/officeDocument/2006/relationships/tags" Target="../tags/tag132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0" Type="http://schemas.openxmlformats.org/officeDocument/2006/relationships/slideLayout" Target="../slideLayouts/slideLayout4.xml"/><Relationship Id="rId1" Type="http://schemas.openxmlformats.org/officeDocument/2006/relationships/tags" Target="../tags/tag12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1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2.png"/><Relationship Id="rId7" Type="http://schemas.openxmlformats.org/officeDocument/2006/relationships/tags" Target="../tags/tag139.xml"/><Relationship Id="rId6" Type="http://schemas.openxmlformats.org/officeDocument/2006/relationships/image" Target="../media/image21.png"/><Relationship Id="rId50" Type="http://schemas.openxmlformats.org/officeDocument/2006/relationships/slideLayout" Target="../slideLayouts/slideLayout4.xml"/><Relationship Id="rId5" Type="http://schemas.openxmlformats.org/officeDocument/2006/relationships/tags" Target="../tags/tag138.xml"/><Relationship Id="rId49" Type="http://schemas.openxmlformats.org/officeDocument/2006/relationships/image" Target="../media/image41.jpeg"/><Relationship Id="rId48" Type="http://schemas.openxmlformats.org/officeDocument/2006/relationships/tags" Target="../tags/tag161.xml"/><Relationship Id="rId47" Type="http://schemas.openxmlformats.org/officeDocument/2006/relationships/tags" Target="../tags/tag160.xml"/><Relationship Id="rId46" Type="http://schemas.openxmlformats.org/officeDocument/2006/relationships/tags" Target="../tags/tag159.xml"/><Relationship Id="rId45" Type="http://schemas.openxmlformats.org/officeDocument/2006/relationships/tags" Target="../tags/tag158.xml"/><Relationship Id="rId44" Type="http://schemas.openxmlformats.org/officeDocument/2006/relationships/tags" Target="../tags/tag157.xml"/><Relationship Id="rId43" Type="http://schemas.openxmlformats.org/officeDocument/2006/relationships/image" Target="../media/image40.jpeg"/><Relationship Id="rId42" Type="http://schemas.openxmlformats.org/officeDocument/2006/relationships/tags" Target="../tags/tag156.xml"/><Relationship Id="rId41" Type="http://schemas.openxmlformats.org/officeDocument/2006/relationships/tags" Target="../tags/tag155.xml"/><Relationship Id="rId40" Type="http://schemas.openxmlformats.org/officeDocument/2006/relationships/tags" Target="../tags/tag154.xml"/><Relationship Id="rId4" Type="http://schemas.openxmlformats.org/officeDocument/2006/relationships/image" Target="../media/image20.png"/><Relationship Id="rId39" Type="http://schemas.openxmlformats.org/officeDocument/2006/relationships/tags" Target="../tags/tag153.xml"/><Relationship Id="rId38" Type="http://schemas.openxmlformats.org/officeDocument/2006/relationships/tags" Target="../tags/tag152.xml"/><Relationship Id="rId37" Type="http://schemas.openxmlformats.org/officeDocument/2006/relationships/tags" Target="../tags/tag151.xml"/><Relationship Id="rId36" Type="http://schemas.openxmlformats.org/officeDocument/2006/relationships/tags" Target="../tags/tag150.xml"/><Relationship Id="rId35" Type="http://schemas.openxmlformats.org/officeDocument/2006/relationships/tags" Target="../tags/tag149.xml"/><Relationship Id="rId34" Type="http://schemas.openxmlformats.org/officeDocument/2006/relationships/tags" Target="../tags/tag148.xml"/><Relationship Id="rId33" Type="http://schemas.openxmlformats.org/officeDocument/2006/relationships/tags" Target="../tags/tag147.xml"/><Relationship Id="rId32" Type="http://schemas.openxmlformats.org/officeDocument/2006/relationships/tags" Target="../tags/tag146.xml"/><Relationship Id="rId31" Type="http://schemas.openxmlformats.org/officeDocument/2006/relationships/image" Target="../media/image39.jpeg"/><Relationship Id="rId30" Type="http://schemas.openxmlformats.org/officeDocument/2006/relationships/tags" Target="../tags/tag145.xml"/><Relationship Id="rId3" Type="http://schemas.openxmlformats.org/officeDocument/2006/relationships/tags" Target="../tags/tag137.xml"/><Relationship Id="rId29" Type="http://schemas.openxmlformats.org/officeDocument/2006/relationships/image" Target="../media/image38.jpeg"/><Relationship Id="rId28" Type="http://schemas.openxmlformats.org/officeDocument/2006/relationships/tags" Target="../tags/tag144.xml"/><Relationship Id="rId27" Type="http://schemas.openxmlformats.org/officeDocument/2006/relationships/image" Target="../media/image37.jpeg"/><Relationship Id="rId26" Type="http://schemas.openxmlformats.org/officeDocument/2006/relationships/image" Target="../media/image36.jpeg"/><Relationship Id="rId25" Type="http://schemas.openxmlformats.org/officeDocument/2006/relationships/image" Target="../media/image35.jpeg"/><Relationship Id="rId24" Type="http://schemas.openxmlformats.org/officeDocument/2006/relationships/image" Target="../media/image34.jpeg"/><Relationship Id="rId23" Type="http://schemas.openxmlformats.org/officeDocument/2006/relationships/image" Target="../media/image33.jpeg"/><Relationship Id="rId22" Type="http://schemas.openxmlformats.org/officeDocument/2006/relationships/image" Target="../media/image32.jpeg"/><Relationship Id="rId21" Type="http://schemas.openxmlformats.org/officeDocument/2006/relationships/image" Target="../media/image31.jpeg"/><Relationship Id="rId20" Type="http://schemas.openxmlformats.org/officeDocument/2006/relationships/tags" Target="../tags/tag143.xml"/><Relationship Id="rId2" Type="http://schemas.openxmlformats.org/officeDocument/2006/relationships/tags" Target="../tags/tag136.xml"/><Relationship Id="rId19" Type="http://schemas.openxmlformats.org/officeDocument/2006/relationships/image" Target="../media/image30.jpeg"/><Relationship Id="rId18" Type="http://schemas.openxmlformats.org/officeDocument/2006/relationships/tags" Target="../tags/tag142.xml"/><Relationship Id="rId17" Type="http://schemas.openxmlformats.org/officeDocument/2006/relationships/image" Target="../media/image29.png"/><Relationship Id="rId16" Type="http://schemas.openxmlformats.org/officeDocument/2006/relationships/tags" Target="../tags/tag141.xml"/><Relationship Id="rId15" Type="http://schemas.openxmlformats.org/officeDocument/2006/relationships/tags" Target="../tags/tag140.xml"/><Relationship Id="rId14" Type="http://schemas.openxmlformats.org/officeDocument/2006/relationships/image" Target="../media/image28.png"/><Relationship Id="rId13" Type="http://schemas.openxmlformats.org/officeDocument/2006/relationships/image" Target="../media/image27.jpeg"/><Relationship Id="rId12" Type="http://schemas.openxmlformats.org/officeDocument/2006/relationships/image" Target="../media/image26.jpeg"/><Relationship Id="rId11" Type="http://schemas.openxmlformats.org/officeDocument/2006/relationships/image" Target="../media/image25.jpeg"/><Relationship Id="rId10" Type="http://schemas.openxmlformats.org/officeDocument/2006/relationships/image" Target="../media/image24.jpeg"/><Relationship Id="rId1" Type="http://schemas.openxmlformats.org/officeDocument/2006/relationships/tags" Target="../tags/tag1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5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866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725" y="4069715"/>
            <a:ext cx="1384300" cy="344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867" name="TextBox 7"/>
          <p:cNvSpPr txBox="1"/>
          <p:nvPr/>
        </p:nvSpPr>
        <p:spPr>
          <a:xfrm>
            <a:off x="1286510" y="1760855"/>
            <a:ext cx="6748780" cy="598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 eaLnBrk="0" hangingPunct="0">
              <a:buFont typeface="Arial" panose="020B0604020202020204" pitchFamily="34" charset="0"/>
            </a:pPr>
            <a:r>
              <a:rPr lang="zh-CN" altLang="en-US" sz="3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砼智造</a:t>
            </a:r>
            <a:r>
              <a:rPr lang="en-US" altLang="zh-CN" sz="3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HPC</a:t>
            </a:r>
            <a:r>
              <a:rPr lang="zh-CN" altLang="en-US" sz="3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高性能混凝土技术应用</a:t>
            </a:r>
            <a:endParaRPr lang="zh-CN" altLang="en-US" sz="33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869" name="文本框 5"/>
          <p:cNvSpPr txBox="1"/>
          <p:nvPr/>
        </p:nvSpPr>
        <p:spPr>
          <a:xfrm>
            <a:off x="3457893" y="3648075"/>
            <a:ext cx="2801937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贵阳万科＆砼智造科技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 flipV="1">
            <a:off x="182245" y="455295"/>
            <a:ext cx="3205480" cy="8890"/>
          </a:xfrm>
          <a:prstGeom prst="line">
            <a:avLst/>
          </a:prstGeom>
          <a:ln w="25400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012815" y="455295"/>
            <a:ext cx="3131185" cy="8890"/>
          </a:xfrm>
          <a:prstGeom prst="line">
            <a:avLst/>
          </a:prstGeom>
          <a:ln w="25400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00"/>
          <p:cNvSpPr txBox="1"/>
          <p:nvPr/>
        </p:nvSpPr>
        <p:spPr>
          <a:xfrm>
            <a:off x="3481705" y="275590"/>
            <a:ext cx="2359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1800" kern="0" dirty="0">
                <a:solidFill>
                  <a:srgbClr val="A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出厂前控制</a:t>
            </a:r>
            <a:endParaRPr lang="zh-CN" sz="1800" kern="0" dirty="0">
              <a:solidFill>
                <a:srgbClr val="A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0230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-2495" b="-2495"/>
          <a:stretch>
            <a:fillRect/>
          </a:stretch>
        </p:blipFill>
        <p:spPr>
          <a:xfrm>
            <a:off x="347345" y="1365250"/>
            <a:ext cx="4815205" cy="27539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55295" y="754380"/>
            <a:ext cx="2164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 spc="150">
                <a:ln w="3175">
                  <a:noFill/>
                  <a:prstDash val="dash"/>
                </a:ln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冬青黑体简体中文 W3" charset="0"/>
              </a:rPr>
              <a:t>原材料数据库应用</a:t>
            </a:r>
            <a:endParaRPr lang="zh-CN"/>
          </a:p>
        </p:txBody>
      </p:sp>
      <p:sp>
        <p:nvSpPr>
          <p:cNvPr id="7" name="object 72"/>
          <p:cNvSpPr txBox="1"/>
          <p:nvPr/>
        </p:nvSpPr>
        <p:spPr>
          <a:xfrm>
            <a:off x="5445125" y="1186815"/>
            <a:ext cx="3424555" cy="3324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>
              <a:lnSpc>
                <a:spcPts val="1720"/>
              </a:lnSpc>
              <a:spcBef>
                <a:spcPts val="45"/>
              </a:spcBef>
              <a:buFont typeface="Wingdings" panose="05000000000000000000" charset="0"/>
            </a:pPr>
            <a:endParaRPr lang="zh-CN" sz="1600" b="1" dirty="0">
              <a:solidFill>
                <a:schemeClr val="tx1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299085">
              <a:lnSpc>
                <a:spcPts val="1720"/>
              </a:lnSpc>
              <a:buFont typeface="Wingdings" panose="05000000000000000000"/>
              <a:buChar char=""/>
              <a:tabLst>
                <a:tab pos="299085" algn="l"/>
                <a:tab pos="299720" algn="l"/>
              </a:tabLst>
            </a:pPr>
            <a:r>
              <a:rPr lang="zh-CN" sz="1600" b="1" spc="-5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传统模式</a:t>
            </a:r>
            <a:endParaRPr lang="zh-CN" altLang="en-US" sz="1600" b="1" spc="-5" dirty="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ts val="1720"/>
              </a:lnSpc>
              <a:spcBef>
                <a:spcPts val="10"/>
              </a:spcBef>
            </a:pPr>
            <a:r>
              <a:rPr lang="zh-CN" sz="14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120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手工记录原材料各项指标台账，人为判定各类      原材料是否符合标准，且数据不易存储。</a:t>
            </a:r>
            <a:endParaRPr lang="zh-CN" sz="120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ts val="1720"/>
              </a:lnSpc>
              <a:spcBef>
                <a:spcPts val="10"/>
              </a:spcBef>
            </a:pPr>
            <a:endParaRPr lang="zh-CN" sz="1400" b="1" dirty="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ts val="1720"/>
              </a:lnSpc>
              <a:spcBef>
                <a:spcPts val="10"/>
              </a:spcBef>
            </a:pPr>
            <a:endParaRPr sz="110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99085">
              <a:lnSpc>
                <a:spcPts val="1720"/>
              </a:lnSpc>
              <a:buFont typeface="Wingdings" panose="05000000000000000000"/>
              <a:buChar char=""/>
              <a:tabLst>
                <a:tab pos="299085" algn="l"/>
                <a:tab pos="299720" algn="l"/>
              </a:tabLst>
            </a:pPr>
            <a:r>
              <a:rPr lang="zh-CN" altLang="en-US" sz="1600" b="1" spc="-5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砼智造模式</a:t>
            </a:r>
            <a:endParaRPr lang="zh-CN" altLang="en-US" sz="1600" b="1" spc="-5" dirty="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99085">
              <a:lnSpc>
                <a:spcPts val="1720"/>
              </a:lnSpc>
              <a:buFont typeface="Wingdings" panose="05000000000000000000"/>
              <a:tabLst>
                <a:tab pos="299085" algn="l"/>
                <a:tab pos="299720" algn="l"/>
              </a:tabLst>
            </a:pPr>
            <a:r>
              <a:rPr lang="zh-CN" sz="120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系统植入混凝土所有原材料质量验收标准模型，统一各类原材料质量验收标准，低于质量验收标准可触发预警。</a:t>
            </a:r>
            <a:endParaRPr lang="zh-CN" sz="120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99085">
              <a:lnSpc>
                <a:spcPts val="1720"/>
              </a:lnSpc>
              <a:buFont typeface="Wingdings" panose="05000000000000000000"/>
              <a:tabLst>
                <a:tab pos="299085" algn="l"/>
                <a:tab pos="299720" algn="l"/>
              </a:tabLst>
            </a:pPr>
            <a:endParaRPr lang="zh-CN" altLang="en-US" sz="1200" b="1" spc="-5" dirty="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584835" indent="-285750">
              <a:lnSpc>
                <a:spcPts val="1720"/>
              </a:lnSpc>
              <a:buFont typeface="Wingdings" panose="05000000000000000000" charset="0"/>
              <a:buChar char="l"/>
              <a:tabLst>
                <a:tab pos="299085" algn="l"/>
                <a:tab pos="299720" algn="l"/>
              </a:tabLst>
            </a:pPr>
            <a:r>
              <a:rPr lang="zh-CN" altLang="en-US" sz="1600" b="1" spc="-5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解决问题</a:t>
            </a:r>
            <a:endParaRPr lang="zh-CN" altLang="en-US" sz="1600" b="1" spc="-5" dirty="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99085">
              <a:lnSpc>
                <a:spcPts val="1720"/>
              </a:lnSpc>
              <a:buFont typeface="Wingdings" panose="05000000000000000000" charset="0"/>
              <a:tabLst>
                <a:tab pos="299085" algn="l"/>
                <a:tab pos="299720" algn="l"/>
              </a:tabLst>
            </a:pPr>
            <a:r>
              <a:rPr lang="zh-CN" sz="120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从源头控制各类原材料，确保各类原材料指标符合质量验收标准。</a:t>
            </a:r>
            <a:endParaRPr lang="zh-CN" sz="120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99085">
              <a:lnSpc>
                <a:spcPts val="1720"/>
              </a:lnSpc>
              <a:buFont typeface="Wingdings" panose="05000000000000000000"/>
              <a:tabLst>
                <a:tab pos="299085" algn="l"/>
                <a:tab pos="299720" algn="l"/>
              </a:tabLst>
            </a:pPr>
            <a:endParaRPr sz="1200">
              <a:latin typeface="幼圆" panose="02010509060101010101" charset="-122"/>
              <a:cs typeface="幼圆" panose="0201050906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 flipV="1">
            <a:off x="182245" y="455295"/>
            <a:ext cx="3205480" cy="8890"/>
          </a:xfrm>
          <a:prstGeom prst="line">
            <a:avLst/>
          </a:prstGeom>
          <a:ln w="25400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012815" y="455295"/>
            <a:ext cx="3131185" cy="8890"/>
          </a:xfrm>
          <a:prstGeom prst="line">
            <a:avLst/>
          </a:prstGeom>
          <a:ln w="25400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00"/>
          <p:cNvSpPr txBox="1"/>
          <p:nvPr/>
        </p:nvSpPr>
        <p:spPr>
          <a:xfrm>
            <a:off x="3489325" y="260350"/>
            <a:ext cx="2359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1800" kern="0" dirty="0">
                <a:solidFill>
                  <a:srgbClr val="A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出厂前控制</a:t>
            </a:r>
            <a:endParaRPr lang="zh-CN" sz="1800" kern="0" dirty="0">
              <a:solidFill>
                <a:srgbClr val="A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375910" y="567690"/>
            <a:ext cx="3477895" cy="4525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>
              <a:lnSpc>
                <a:spcPts val="1720"/>
              </a:lnSpc>
              <a:spcBef>
                <a:spcPts val="45"/>
              </a:spcBef>
              <a:buFont typeface="Wingdings" panose="05000000000000000000" charset="0"/>
            </a:pPr>
            <a:endParaRPr lang="zh-CN" sz="1600" b="1" dirty="0">
              <a:solidFill>
                <a:schemeClr val="tx1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299085">
              <a:lnSpc>
                <a:spcPts val="1720"/>
              </a:lnSpc>
              <a:buFont typeface="Wingdings" panose="05000000000000000000"/>
              <a:buChar char=""/>
              <a:tabLst>
                <a:tab pos="299085" algn="l"/>
                <a:tab pos="299720" algn="l"/>
              </a:tabLst>
            </a:pPr>
            <a:r>
              <a:rPr lang="zh-CN" altLang="en-US" sz="1600" b="1" spc="-5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传统模式</a:t>
            </a:r>
            <a:endParaRPr lang="en-US" sz="1600" b="1" spc="-5" dirty="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69900" marR="106680" algn="l" defTabSz="914400">
              <a:lnSpc>
                <a:spcPts val="1720"/>
              </a:lnSpc>
              <a:spcBef>
                <a:spcPts val="695"/>
              </a:spcBef>
              <a:buClrTx/>
              <a:buSzTx/>
              <a:buFontTx/>
            </a:pPr>
            <a:r>
              <a:rPr lang="zh-CN" sz="12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搅拌站每条生产线配置调度员、质控员、操作员，现场操控生产，</a:t>
            </a:r>
            <a:r>
              <a:rPr lang="zh-CN" sz="12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按2条生产线计算，现场需配置12人，</a:t>
            </a:r>
            <a:r>
              <a:rPr lang="zh-CN" sz="12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且安全隐患高，控制精度低。</a:t>
            </a:r>
            <a:endParaRPr lang="zh-CN" sz="1200" b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99085">
              <a:lnSpc>
                <a:spcPts val="1720"/>
              </a:lnSpc>
              <a:buFont typeface="Wingdings" panose="05000000000000000000"/>
              <a:tabLst>
                <a:tab pos="299085" algn="l"/>
                <a:tab pos="299720" algn="l"/>
              </a:tabLst>
            </a:pPr>
            <a:endParaRPr lang="en-US" sz="1600" b="1" spc="-5" dirty="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99085">
              <a:lnSpc>
                <a:spcPts val="1720"/>
              </a:lnSpc>
              <a:buFont typeface="Wingdings" panose="05000000000000000000"/>
              <a:buChar char=""/>
              <a:tabLst>
                <a:tab pos="299085" algn="l"/>
                <a:tab pos="299720" algn="l"/>
              </a:tabLst>
            </a:pPr>
            <a:r>
              <a:rPr lang="zh-CN" sz="1600" b="1" spc="-5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砼智造模式</a:t>
            </a:r>
            <a:endParaRPr lang="zh-CN" altLang="en-US" sz="1600" b="1" spc="-5" dirty="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69900" marR="106680">
              <a:lnSpc>
                <a:spcPts val="1720"/>
              </a:lnSpc>
              <a:spcBef>
                <a:spcPts val="695"/>
              </a:spcBef>
            </a:pPr>
            <a:r>
              <a:rPr lang="zh-CN" sz="12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改变传统人工操作模式，实现集成化远程操控，</a:t>
            </a:r>
            <a:r>
              <a:rPr lang="zh-CN" sz="1200">
                <a:sym typeface="+mn-ea"/>
              </a:rPr>
              <a:t>自动完成生产下料、称量、拌和生产、配合比匹配、产品装车等生产过程，提高工作效率，</a:t>
            </a:r>
            <a:r>
              <a:rPr lang="zh-CN" sz="12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控制精度高，作业强度低，按</a:t>
            </a:r>
            <a:r>
              <a:rPr lang="en-US" altLang="zh-CN" sz="12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12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条生产线计算仅配置</a:t>
            </a:r>
            <a:r>
              <a:rPr lang="en-US" altLang="zh-CN" sz="12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2-4</a:t>
            </a:r>
            <a:r>
              <a:rPr lang="zh-CN" altLang="en-US" sz="12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人</a:t>
            </a:r>
            <a:r>
              <a:rPr lang="zh-CN" sz="12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sz="120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469900" marR="106680">
              <a:lnSpc>
                <a:spcPts val="1720"/>
              </a:lnSpc>
              <a:spcBef>
                <a:spcPts val="695"/>
              </a:spcBef>
            </a:pPr>
            <a:endParaRPr lang="zh-CN" sz="120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755650" marR="106680" indent="-285750">
              <a:lnSpc>
                <a:spcPts val="1720"/>
              </a:lnSpc>
              <a:spcBef>
                <a:spcPts val="695"/>
              </a:spcBef>
              <a:buFont typeface="Wingdings" panose="05000000000000000000" charset="0"/>
              <a:buChar char="l"/>
            </a:pPr>
            <a:r>
              <a:rPr lang="zh-CN" sz="1600" b="1" spc="-5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解决问题</a:t>
            </a:r>
            <a:endParaRPr lang="zh-CN" sz="1600" b="1" spc="-5" dirty="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469900" marR="5080">
              <a:lnSpc>
                <a:spcPts val="1720"/>
              </a:lnSpc>
              <a:spcBef>
                <a:spcPts val="730"/>
              </a:spcBef>
            </a:pPr>
            <a:r>
              <a:rPr lang="zh-CN" sz="1200">
                <a:sym typeface="+mn-ea"/>
              </a:rPr>
              <a:t>优化生产流程，提高控制精度，节约资源、能源及人力成本</a:t>
            </a:r>
            <a:r>
              <a:rPr lang="zh-CN" sz="12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，杜绝安全事故发生，实现智能制造、大规模个性化定制和供应链协同。</a:t>
            </a:r>
            <a:endParaRPr lang="zh-CN" sz="120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469900" marR="5080">
              <a:lnSpc>
                <a:spcPts val="1720"/>
              </a:lnSpc>
              <a:spcBef>
                <a:spcPts val="730"/>
              </a:spcBef>
            </a:pPr>
            <a:endParaRPr sz="1200">
              <a:latin typeface="幼圆" panose="02010509060101010101" charset="-122"/>
              <a:cs typeface="幼圆" panose="02010509060101010101" charset="-122"/>
            </a:endParaRPr>
          </a:p>
        </p:txBody>
      </p:sp>
      <p:pic>
        <p:nvPicPr>
          <p:cNvPr id="8" name="图片 7" descr="1640e2c68c8186de26e8af862a9524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255" y="969010"/>
            <a:ext cx="4714875" cy="1859915"/>
          </a:xfrm>
          <a:prstGeom prst="rect">
            <a:avLst/>
          </a:prstGeom>
        </p:spPr>
      </p:pic>
      <p:pic>
        <p:nvPicPr>
          <p:cNvPr id="9" name="图片 8" descr="91f962f246d487f70b552d39cf8d51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55" y="2828925"/>
            <a:ext cx="4714240" cy="21304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92100" y="567690"/>
            <a:ext cx="875411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266700"/>
            <a:r>
              <a:rPr lang="zh-CN" altLang="en-US" sz="1800" b="1" spc="150">
                <a:ln w="3175">
                  <a:noFill/>
                  <a:prstDash val="dash"/>
                </a:ln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远程生产管理</a:t>
            </a:r>
            <a:endParaRPr lang="zh-CN" altLang="en-US" sz="16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 flipV="1">
            <a:off x="182245" y="455295"/>
            <a:ext cx="3205480" cy="8890"/>
          </a:xfrm>
          <a:prstGeom prst="line">
            <a:avLst/>
          </a:prstGeom>
          <a:ln w="25400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012815" y="455295"/>
            <a:ext cx="3131185" cy="8890"/>
          </a:xfrm>
          <a:prstGeom prst="line">
            <a:avLst/>
          </a:prstGeom>
          <a:ln w="25400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00"/>
          <p:cNvSpPr txBox="1"/>
          <p:nvPr/>
        </p:nvSpPr>
        <p:spPr>
          <a:xfrm>
            <a:off x="3489325" y="260350"/>
            <a:ext cx="2359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1800" kern="0" dirty="0">
                <a:solidFill>
                  <a:srgbClr val="A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出厂前控制</a:t>
            </a:r>
            <a:endParaRPr lang="zh-CN" sz="1800" kern="0" dirty="0">
              <a:solidFill>
                <a:srgbClr val="A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605780" y="906780"/>
            <a:ext cx="3477895" cy="4408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>
              <a:lnSpc>
                <a:spcPts val="1720"/>
              </a:lnSpc>
              <a:spcBef>
                <a:spcPts val="45"/>
              </a:spcBef>
              <a:buFont typeface="Wingdings" panose="05000000000000000000" charset="0"/>
            </a:pPr>
            <a:endParaRPr lang="zh-CN" sz="1600" b="1" dirty="0">
              <a:solidFill>
                <a:schemeClr val="tx1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299085">
              <a:lnSpc>
                <a:spcPts val="1720"/>
              </a:lnSpc>
              <a:buFont typeface="Wingdings" panose="05000000000000000000"/>
              <a:buChar char=""/>
              <a:tabLst>
                <a:tab pos="299085" algn="l"/>
                <a:tab pos="299720" algn="l"/>
              </a:tabLst>
            </a:pPr>
            <a:r>
              <a:rPr lang="zh-CN" altLang="en-US" sz="1600" b="1" spc="-5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传统模式</a:t>
            </a:r>
            <a:endParaRPr lang="en-US" sz="1600" b="1" spc="-5" dirty="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69900" marR="106680" algn="l" defTabSz="914400">
              <a:lnSpc>
                <a:spcPts val="1720"/>
              </a:lnSpc>
              <a:spcBef>
                <a:spcPts val="695"/>
              </a:spcBef>
              <a:buClrTx/>
              <a:buSzTx/>
              <a:buFontTx/>
            </a:pPr>
            <a:r>
              <a:rPr lang="zh-CN" sz="1200">
                <a:sym typeface="+mn-ea"/>
              </a:rPr>
              <a:t>配备大量实验人员根据原材料各项检测指标做实验，确定混凝土配合比，受实验人员技能水平及人员流动影响，混凝土质量不稳定。</a:t>
            </a:r>
            <a:endParaRPr lang="zh-CN" sz="1200" b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99085">
              <a:lnSpc>
                <a:spcPts val="1720"/>
              </a:lnSpc>
              <a:buFont typeface="Wingdings" panose="05000000000000000000"/>
              <a:tabLst>
                <a:tab pos="299085" algn="l"/>
                <a:tab pos="299720" algn="l"/>
              </a:tabLst>
            </a:pPr>
            <a:endParaRPr lang="en-US" sz="1600" b="1" spc="-5" dirty="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99085">
              <a:lnSpc>
                <a:spcPts val="1720"/>
              </a:lnSpc>
              <a:buFont typeface="Wingdings" panose="05000000000000000000"/>
              <a:buChar char=""/>
              <a:tabLst>
                <a:tab pos="299085" algn="l"/>
                <a:tab pos="299720" algn="l"/>
              </a:tabLst>
            </a:pPr>
            <a:r>
              <a:rPr lang="zh-CN" sz="1600" b="1" spc="-5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砼智造模式</a:t>
            </a:r>
            <a:endParaRPr lang="zh-CN" altLang="en-US" sz="1600" b="1" spc="-5" dirty="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69900" marR="5080" algn="l">
              <a:lnSpc>
                <a:spcPts val="1720"/>
              </a:lnSpc>
              <a:spcBef>
                <a:spcPts val="730"/>
              </a:spcBef>
              <a:buClrTx/>
              <a:buSzTx/>
              <a:buFontTx/>
            </a:pPr>
            <a:r>
              <a:rPr lang="zh-CN" sz="12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可根据原材料检测指标、质量技术规范、订单个性化需求，HPC智能配比模型调用数据库优化配合比，</a:t>
            </a:r>
            <a:r>
              <a:rPr lang="zh-CN" sz="12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缩短研制周期，</a:t>
            </a:r>
            <a:r>
              <a:rPr lang="zh-CN" sz="12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配比用量异常可触发预警，提高混凝土质量稳定性。</a:t>
            </a:r>
            <a:endParaRPr lang="zh-CN" sz="120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469900" marR="5080" algn="l">
              <a:lnSpc>
                <a:spcPts val="1720"/>
              </a:lnSpc>
              <a:spcBef>
                <a:spcPts val="730"/>
              </a:spcBef>
              <a:buClrTx/>
              <a:buSzTx/>
              <a:buFontTx/>
            </a:pPr>
            <a:endParaRPr lang="zh-CN" sz="1200" b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755650" marR="106680" indent="-285750">
              <a:lnSpc>
                <a:spcPts val="1720"/>
              </a:lnSpc>
              <a:spcBef>
                <a:spcPts val="695"/>
              </a:spcBef>
              <a:buFont typeface="Wingdings" panose="05000000000000000000" charset="0"/>
              <a:buChar char="l"/>
            </a:pPr>
            <a:r>
              <a:rPr lang="zh-CN" sz="1600" b="1" spc="-5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解决问题：</a:t>
            </a:r>
            <a:endParaRPr lang="zh-CN" sz="1600" b="1" spc="-5" dirty="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469900" marR="5080">
              <a:lnSpc>
                <a:spcPts val="1720"/>
              </a:lnSpc>
              <a:spcBef>
                <a:spcPts val="730"/>
              </a:spcBef>
            </a:pPr>
            <a:r>
              <a:rPr lang="zh-CN" sz="12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集聚各标号混凝土配比值，可解决试验员</a:t>
            </a:r>
            <a:r>
              <a:rPr lang="zh-CN" sz="12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技能水平不足问题。</a:t>
            </a:r>
            <a:endParaRPr lang="zh-CN" sz="120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469900" marR="5080">
              <a:lnSpc>
                <a:spcPts val="1720"/>
              </a:lnSpc>
              <a:spcBef>
                <a:spcPts val="730"/>
              </a:spcBef>
            </a:pPr>
            <a:r>
              <a:rPr lang="zh-CN" sz="12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汇聚各订单配比实际值，每生产批次可追溯。</a:t>
            </a:r>
            <a:endParaRPr lang="zh-CN" sz="120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469900" marR="5080">
              <a:lnSpc>
                <a:spcPts val="1720"/>
              </a:lnSpc>
              <a:spcBef>
                <a:spcPts val="730"/>
              </a:spcBef>
            </a:pPr>
            <a:endParaRPr sz="1200">
              <a:latin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0665" y="628650"/>
            <a:ext cx="112547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266700"/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HPC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智能</a:t>
            </a:r>
            <a:r>
              <a:rPr lang="zh-CN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配比管理</a:t>
            </a:r>
            <a:endParaRPr lang="zh-CN" altLang="en-US"/>
          </a:p>
        </p:txBody>
      </p:sp>
      <p:pic>
        <p:nvPicPr>
          <p:cNvPr id="179207" name="图片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-278" r="-278"/>
          <a:stretch>
            <a:fillRect/>
          </a:stretch>
        </p:blipFill>
        <p:spPr>
          <a:xfrm>
            <a:off x="361950" y="1203325"/>
            <a:ext cx="5194300" cy="332168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 flipV="1">
            <a:off x="182245" y="455295"/>
            <a:ext cx="3205480" cy="8890"/>
          </a:xfrm>
          <a:prstGeom prst="line">
            <a:avLst/>
          </a:prstGeom>
          <a:ln w="25400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012815" y="455295"/>
            <a:ext cx="3131185" cy="8890"/>
          </a:xfrm>
          <a:prstGeom prst="line">
            <a:avLst/>
          </a:prstGeom>
          <a:ln w="25400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00"/>
          <p:cNvSpPr txBox="1"/>
          <p:nvPr/>
        </p:nvSpPr>
        <p:spPr>
          <a:xfrm>
            <a:off x="3329305" y="275590"/>
            <a:ext cx="2359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1800" kern="0" dirty="0">
                <a:solidFill>
                  <a:srgbClr val="A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出厂前控制</a:t>
            </a:r>
            <a:endParaRPr lang="zh-CN" sz="1800" kern="0" dirty="0">
              <a:solidFill>
                <a:srgbClr val="A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569585" y="836295"/>
            <a:ext cx="3404235" cy="4219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299085">
              <a:lnSpc>
                <a:spcPts val="1920"/>
              </a:lnSpc>
              <a:spcBef>
                <a:spcPts val="95"/>
              </a:spcBef>
              <a:buFont typeface="Wingdings" panose="05000000000000000000"/>
              <a:buChar char=""/>
              <a:tabLst>
                <a:tab pos="299085" algn="l"/>
                <a:tab pos="299720" algn="l"/>
              </a:tabLst>
            </a:pPr>
            <a:r>
              <a:rPr lang="en-US" altLang="zh-CN" sz="16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16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传统模式</a:t>
            </a:r>
            <a:endParaRPr lang="zh-CN" altLang="en-US" sz="1600" b="1" spc="-5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99085">
              <a:lnSpc>
                <a:spcPts val="1920"/>
              </a:lnSpc>
              <a:spcBef>
                <a:spcPts val="95"/>
              </a:spcBef>
              <a:buFont typeface="Wingdings" panose="05000000000000000000"/>
              <a:tabLst>
                <a:tab pos="299085" algn="l"/>
                <a:tab pos="299720" algn="l"/>
              </a:tabLst>
            </a:pPr>
            <a:r>
              <a:rPr lang="zh-CN" sz="120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+mn-ea"/>
              </a:rPr>
              <a:t>   </a:t>
            </a:r>
            <a:r>
              <a:rPr lang="zh-CN" sz="1200">
                <a:sym typeface="+mn-ea"/>
              </a:rPr>
              <a:t>受各区域社会资源影响，砂石含水率不同导致混凝土配合比精度受影响，影响混凝土质量稳定性。</a:t>
            </a:r>
            <a:endParaRPr lang="zh-CN" sz="120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  <a:sym typeface="+mn-ea"/>
            </a:endParaRPr>
          </a:p>
          <a:p>
            <a:pPr marL="299085">
              <a:lnSpc>
                <a:spcPts val="1920"/>
              </a:lnSpc>
              <a:spcBef>
                <a:spcPts val="95"/>
              </a:spcBef>
              <a:buFont typeface="Wingdings" panose="05000000000000000000"/>
              <a:tabLst>
                <a:tab pos="299085" algn="l"/>
                <a:tab pos="299720" algn="l"/>
              </a:tabLst>
            </a:pPr>
            <a:endParaRPr lang="zh-CN" sz="120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  <a:sym typeface="+mn-ea"/>
            </a:endParaRPr>
          </a:p>
          <a:p>
            <a:pPr marL="755650" marR="5080" indent="-285750">
              <a:lnSpc>
                <a:spcPts val="1920"/>
              </a:lnSpc>
              <a:spcBef>
                <a:spcPts val="730"/>
              </a:spcBef>
              <a:buFont typeface="Wingdings" panose="05000000000000000000" charset="0"/>
              <a:buChar char="l"/>
            </a:pPr>
            <a:r>
              <a:rPr lang="zh-CN" altLang="en-US" sz="1600" b="1" spc="-5" dirty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砼智造模式</a:t>
            </a:r>
            <a:endParaRPr lang="zh-CN" altLang="en-US" sz="1600" b="1" spc="-5" dirty="0"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69900" marR="5080">
              <a:lnSpc>
                <a:spcPts val="1920"/>
              </a:lnSpc>
              <a:spcBef>
                <a:spcPts val="730"/>
              </a:spcBef>
            </a:pPr>
            <a:r>
              <a:rPr lang="zh-CN" sz="1200" spc="-5" dirty="0">
                <a:latin typeface="华文宋体" panose="02010600040101010101" charset="-122"/>
                <a:ea typeface="华文宋体" panose="02010600040101010101" charset="-122"/>
                <a:cs typeface="幼圆" panose="02010509060101010101" charset="-122"/>
              </a:rPr>
              <a:t>自动</a:t>
            </a:r>
            <a:r>
              <a:rPr lang="zh-CN" sz="1200">
                <a:sym typeface="+mn-ea"/>
              </a:rPr>
              <a:t>检测砂石含水率，与</a:t>
            </a:r>
            <a:r>
              <a:rPr lang="en-US" altLang="zh-CN" sz="1200">
                <a:sym typeface="+mn-ea"/>
              </a:rPr>
              <a:t>PLC</a:t>
            </a:r>
            <a:r>
              <a:rPr lang="zh-CN" altLang="en-US" sz="1200">
                <a:sym typeface="+mn-ea"/>
              </a:rPr>
              <a:t>工控系统轻松集成，</a:t>
            </a:r>
            <a:r>
              <a:rPr lang="zh-CN" sz="1200">
                <a:sym typeface="+mn-ea"/>
              </a:rPr>
              <a:t>根据含水量变化智能调整配合比。</a:t>
            </a:r>
            <a:endParaRPr lang="zh-CN" sz="1200">
              <a:sym typeface="+mn-ea"/>
            </a:endParaRPr>
          </a:p>
          <a:p>
            <a:pPr marL="469900" marR="5080">
              <a:lnSpc>
                <a:spcPts val="1920"/>
              </a:lnSpc>
              <a:spcBef>
                <a:spcPts val="730"/>
              </a:spcBef>
            </a:pPr>
            <a:endParaRPr lang="zh-CN" sz="1200">
              <a:sym typeface="+mn-ea"/>
            </a:endParaRPr>
          </a:p>
          <a:p>
            <a:pPr marL="755650" marR="5080" indent="-285750">
              <a:lnSpc>
                <a:spcPts val="1920"/>
              </a:lnSpc>
              <a:spcBef>
                <a:spcPts val="730"/>
              </a:spcBef>
              <a:buFont typeface="Wingdings" panose="05000000000000000000" charset="0"/>
              <a:buChar char="l"/>
            </a:pPr>
            <a:r>
              <a:rPr lang="zh-CN" altLang="en-US" sz="1600" b="1" spc="-5" dirty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解决问题</a:t>
            </a:r>
            <a:endParaRPr lang="zh-CN" sz="1400" b="1">
              <a:sym typeface="+mn-ea"/>
            </a:endParaRPr>
          </a:p>
          <a:p>
            <a:pPr marL="469900" marR="5080">
              <a:lnSpc>
                <a:spcPts val="1920"/>
              </a:lnSpc>
              <a:spcBef>
                <a:spcPts val="730"/>
              </a:spcBef>
              <a:buFont typeface="Wingdings" panose="05000000000000000000" charset="0"/>
            </a:pPr>
            <a:r>
              <a:rPr lang="zh-CN" sz="1200">
                <a:sym typeface="+mn-ea"/>
              </a:rPr>
              <a:t>取代人工检测，提高控制精度，</a:t>
            </a:r>
            <a:r>
              <a:rPr lang="en-US" altLang="zh-CN" sz="1200">
                <a:sym typeface="+mn-ea"/>
              </a:rPr>
              <a:t>确保生产出一致的高质量产品。</a:t>
            </a:r>
            <a:endParaRPr lang="zh-CN" sz="1200" b="1">
              <a:sym typeface="+mn-ea"/>
            </a:endParaRPr>
          </a:p>
          <a:p>
            <a:pPr marL="469900" marR="5080">
              <a:lnSpc>
                <a:spcPts val="2020"/>
              </a:lnSpc>
              <a:spcBef>
                <a:spcPts val="730"/>
              </a:spcBef>
            </a:pPr>
            <a:endParaRPr kumimoji="0" lang="zh-CN" sz="1400" b="1" i="0" strike="noStrike" spc="50" noProof="0">
              <a:ln w="3175">
                <a:noFill/>
                <a:prstDash val="dash"/>
              </a:ln>
              <a:solidFill>
                <a:srgbClr val="595959"/>
              </a:solidFill>
              <a:effectLst/>
              <a:latin typeface="华文宋体" panose="02010600040101010101" charset="-122"/>
              <a:ea typeface="华文宋体" panose="02010600040101010101" charset="-122"/>
              <a:cs typeface="微软雅黑" panose="020B0503020204020204" pitchFamily="34" charset="-122"/>
            </a:endParaRPr>
          </a:p>
          <a:p>
            <a:pPr marL="469900" marR="5080">
              <a:lnSpc>
                <a:spcPct val="146000"/>
              </a:lnSpc>
              <a:spcBef>
                <a:spcPts val="730"/>
              </a:spcBef>
            </a:pPr>
            <a:endParaRPr sz="1400" b="1">
              <a:latin typeface="幼圆" panose="02010509060101010101" charset="-122"/>
              <a:cs typeface="幼圆" panose="02010509060101010101" charset="-122"/>
            </a:endParaRPr>
          </a:p>
        </p:txBody>
      </p:sp>
      <p:pic>
        <p:nvPicPr>
          <p:cNvPr id="182278" name="图片 9" descr="placingpictureplaceholder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-5960" b="-5960"/>
          <a:stretch>
            <a:fillRect/>
          </a:stretch>
        </p:blipFill>
        <p:spPr>
          <a:xfrm>
            <a:off x="650875" y="2974975"/>
            <a:ext cx="4454525" cy="19856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453390" y="541020"/>
            <a:ext cx="44043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266700"/>
            <a:r>
              <a:rPr lang="zh-CN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砂石含水率精准控制</a:t>
            </a:r>
            <a:endParaRPr lang="zh-CN" altLang="en-US"/>
          </a:p>
        </p:txBody>
      </p:sp>
      <p:pic>
        <p:nvPicPr>
          <p:cNvPr id="182277" name="图片 6" descr="placingpictureplaceholder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-5423" b="-5423"/>
          <a:stretch>
            <a:fillRect/>
          </a:stretch>
        </p:blipFill>
        <p:spPr>
          <a:xfrm>
            <a:off x="584518" y="1080135"/>
            <a:ext cx="2189162" cy="1811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2276" name="图片 4" descr="placingpictureplaceholder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t="-6979" b="-6979"/>
          <a:stretch>
            <a:fillRect/>
          </a:stretch>
        </p:blipFill>
        <p:spPr>
          <a:xfrm>
            <a:off x="3060383" y="1078548"/>
            <a:ext cx="1982787" cy="18129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029" name="图表 1"/>
          <p:cNvGraphicFramePr/>
          <p:nvPr/>
        </p:nvGraphicFramePr>
        <p:xfrm>
          <a:off x="4966970" y="1639570"/>
          <a:ext cx="3902710" cy="2391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cxnSp>
        <p:nvCxnSpPr>
          <p:cNvPr id="60" name="直接连接符 59"/>
          <p:cNvCxnSpPr/>
          <p:nvPr/>
        </p:nvCxnSpPr>
        <p:spPr>
          <a:xfrm flipV="1">
            <a:off x="182245" y="455295"/>
            <a:ext cx="3205480" cy="8890"/>
          </a:xfrm>
          <a:prstGeom prst="line">
            <a:avLst/>
          </a:prstGeom>
          <a:ln w="25400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6012815" y="455295"/>
            <a:ext cx="3131185" cy="8890"/>
          </a:xfrm>
          <a:prstGeom prst="line">
            <a:avLst/>
          </a:prstGeom>
          <a:ln w="25400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500"/>
          <p:cNvSpPr txBox="1"/>
          <p:nvPr/>
        </p:nvSpPr>
        <p:spPr>
          <a:xfrm>
            <a:off x="3489325" y="260350"/>
            <a:ext cx="2359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1800" kern="0" dirty="0">
                <a:solidFill>
                  <a:srgbClr val="A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出厂前控制</a:t>
            </a:r>
            <a:endParaRPr lang="zh-CN" sz="1800" kern="0" dirty="0">
              <a:solidFill>
                <a:srgbClr val="A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35841" descr="标题 1"/>
          <p:cNvSpPr txBox="1"/>
          <p:nvPr/>
        </p:nvSpPr>
        <p:spPr>
          <a:xfrm>
            <a:off x="464820" y="628650"/>
            <a:ext cx="8214995" cy="60388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tIns="45720" rIns="45720" bIns="45720" anchor="ctr">
            <a:spAutoFit/>
          </a:bodyPr>
          <a:p>
            <a:pPr>
              <a:lnSpc>
                <a:spcPts val="2000"/>
              </a:lnSpc>
            </a:pPr>
            <a:r>
              <a:rPr lang="en-US" altLang="zh-CN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实时对混凝土强度异常、工作性异常、原材料指标异常、配比值异常、浇筑量异常进行预警并触发手机短信提醒，增强混凝土数字化管控能力。</a:t>
            </a:r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2894965" y="2774315"/>
            <a:ext cx="687705" cy="400050"/>
          </a:xfrm>
          <a:prstGeom prst="wedgeRoundRectCallout">
            <a:avLst>
              <a:gd name="adj1" fmla="val -59325"/>
              <a:gd name="adj2" fmla="val -131111"/>
              <a:gd name="adj3" fmla="val 16667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894965" y="2775585"/>
            <a:ext cx="7867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>
                <a:solidFill>
                  <a:schemeClr val="bg1"/>
                </a:solidFill>
              </a:rPr>
              <a:t>低于红线预警</a:t>
            </a:r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52475" y="4530725"/>
            <a:ext cx="41090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dirty="0">
                <a:solidFill>
                  <a:srgbClr val="FF0000"/>
                </a:solidFill>
              </a:rPr>
              <a:t>混凝土强度</a:t>
            </a:r>
            <a:r>
              <a:rPr lang="en-US" altLang="zh-CN" sz="1400" dirty="0">
                <a:solidFill>
                  <a:srgbClr val="FF0000"/>
                </a:solidFill>
              </a:rPr>
              <a:t>7</a:t>
            </a:r>
            <a:r>
              <a:rPr lang="zh-CN" altLang="en-US" sz="1400" dirty="0">
                <a:solidFill>
                  <a:srgbClr val="FF0000"/>
                </a:solidFill>
              </a:rPr>
              <a:t>天低于设计标号</a:t>
            </a:r>
            <a:r>
              <a:rPr lang="en-US" altLang="zh-CN" sz="1400" dirty="0">
                <a:solidFill>
                  <a:srgbClr val="FF0000"/>
                </a:solidFill>
              </a:rPr>
              <a:t>85%</a:t>
            </a:r>
            <a:r>
              <a:rPr lang="zh-CN" altLang="en-US" sz="1400" dirty="0">
                <a:solidFill>
                  <a:srgbClr val="FF0000"/>
                </a:solidFill>
              </a:rPr>
              <a:t>触发预警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27" name="箭头: 下 7"/>
          <p:cNvSpPr/>
          <p:nvPr/>
        </p:nvSpPr>
        <p:spPr>
          <a:xfrm>
            <a:off x="2062317" y="4169206"/>
            <a:ext cx="699912" cy="2890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箭头: 下 9"/>
          <p:cNvSpPr/>
          <p:nvPr/>
        </p:nvSpPr>
        <p:spPr>
          <a:xfrm>
            <a:off x="6416549" y="4169374"/>
            <a:ext cx="699912" cy="2890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4775200" y="4530725"/>
            <a:ext cx="40455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dirty="0">
                <a:solidFill>
                  <a:srgbClr val="FF0000"/>
                </a:solidFill>
                <a:sym typeface="+mn-ea"/>
              </a:rPr>
              <a:t>混凝土强度</a:t>
            </a:r>
            <a:r>
              <a:rPr lang="en-US" altLang="zh-CN" sz="1400" dirty="0">
                <a:solidFill>
                  <a:srgbClr val="FF0000"/>
                </a:solidFill>
                <a:sym typeface="+mn-ea"/>
              </a:rPr>
              <a:t>28</a:t>
            </a:r>
            <a:r>
              <a:rPr lang="zh-CN" altLang="en-US" sz="1400" dirty="0">
                <a:solidFill>
                  <a:srgbClr val="FF0000"/>
                </a:solidFill>
                <a:sym typeface="+mn-ea"/>
              </a:rPr>
              <a:t>天低于设计标号的</a:t>
            </a:r>
            <a:r>
              <a:rPr lang="en-US" altLang="zh-CN" sz="1400" dirty="0">
                <a:solidFill>
                  <a:srgbClr val="FF0000"/>
                </a:solidFill>
                <a:sym typeface="+mn-ea"/>
              </a:rPr>
              <a:t>115%</a:t>
            </a:r>
            <a:r>
              <a:rPr lang="zh-CN" altLang="en-US" sz="1400" dirty="0">
                <a:solidFill>
                  <a:srgbClr val="FF0000"/>
                </a:solidFill>
                <a:sym typeface="+mn-ea"/>
              </a:rPr>
              <a:t>将触发报警。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31" name="圆角矩形标注 30"/>
          <p:cNvSpPr/>
          <p:nvPr/>
        </p:nvSpPr>
        <p:spPr>
          <a:xfrm>
            <a:off x="6122035" y="2625725"/>
            <a:ext cx="687705" cy="400050"/>
          </a:xfrm>
          <a:prstGeom prst="wedgeRoundRectCallout">
            <a:avLst>
              <a:gd name="adj1" fmla="val -59325"/>
              <a:gd name="adj2" fmla="val -131111"/>
              <a:gd name="adj3" fmla="val 16667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6122035" y="2626995"/>
            <a:ext cx="7867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>
                <a:solidFill>
                  <a:schemeClr val="bg1"/>
                </a:solidFill>
              </a:rPr>
              <a:t>低于红线触发预警</a:t>
            </a:r>
            <a:endParaRPr lang="zh-CN" altLang="en-US" sz="1000">
              <a:solidFill>
                <a:schemeClr val="bg1"/>
              </a:solidFill>
            </a:endParaRPr>
          </a:p>
        </p:txBody>
      </p:sp>
      <p:graphicFrame>
        <p:nvGraphicFramePr>
          <p:cNvPr id="33" name="图表 32"/>
          <p:cNvGraphicFramePr/>
          <p:nvPr/>
        </p:nvGraphicFramePr>
        <p:xfrm>
          <a:off x="496570" y="1619885"/>
          <a:ext cx="4109085" cy="2411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" name="圆角矩形标注 33"/>
          <p:cNvSpPr/>
          <p:nvPr/>
        </p:nvSpPr>
        <p:spPr>
          <a:xfrm>
            <a:off x="2161540" y="3025775"/>
            <a:ext cx="687705" cy="400050"/>
          </a:xfrm>
          <a:prstGeom prst="wedgeRoundRectCallout">
            <a:avLst>
              <a:gd name="adj1" fmla="val -59325"/>
              <a:gd name="adj2" fmla="val -131111"/>
              <a:gd name="adj3" fmla="val 16667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2157730" y="3027045"/>
            <a:ext cx="7867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>
                <a:solidFill>
                  <a:schemeClr val="bg1"/>
                </a:solidFill>
              </a:rPr>
              <a:t>低于红线触发预警</a:t>
            </a:r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242152" y="1360614"/>
            <a:ext cx="234061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 b="1" dirty="0"/>
              <a:t>混凝土</a:t>
            </a:r>
            <a:r>
              <a:rPr lang="en-US" altLang="zh-CN" sz="1600" b="1" dirty="0"/>
              <a:t>7</a:t>
            </a:r>
            <a:r>
              <a:rPr lang="zh-CN" altLang="en-US" sz="1600" b="1" dirty="0"/>
              <a:t>天强度异常预警</a:t>
            </a:r>
            <a:endParaRPr lang="zh-CN" altLang="en-US" sz="1600" b="1" dirty="0"/>
          </a:p>
        </p:txBody>
      </p:sp>
      <p:sp>
        <p:nvSpPr>
          <p:cNvPr id="37" name="文本框 36"/>
          <p:cNvSpPr txBox="1"/>
          <p:nvPr/>
        </p:nvSpPr>
        <p:spPr>
          <a:xfrm>
            <a:off x="5798912" y="1302194"/>
            <a:ext cx="245364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 b="1" dirty="0"/>
              <a:t>混凝土</a:t>
            </a:r>
            <a:r>
              <a:rPr lang="en-US" altLang="zh-CN" sz="1600" b="1" dirty="0"/>
              <a:t>28</a:t>
            </a:r>
            <a:r>
              <a:rPr lang="zh-CN" altLang="en-US" sz="1600" b="1" dirty="0"/>
              <a:t>天强度异常预警</a:t>
            </a:r>
            <a:endParaRPr lang="zh-CN" altLang="en-US" sz="1600" b="1" dirty="0"/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电脑屏幕的截图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35355"/>
            <a:ext cx="3292475" cy="30994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23712" y="628459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dirty="0"/>
              <a:t>原材料质量预警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253990" y="628650"/>
            <a:ext cx="23044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/>
              <a:t>配比值异常预警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55548" y="4617033"/>
            <a:ext cx="3561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 dirty="0">
                <a:solidFill>
                  <a:srgbClr val="FF0000"/>
                </a:solidFill>
              </a:rPr>
              <a:t>各原材料检测指标低于红色预警线触发预警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8" name="箭头: 下 7"/>
          <p:cNvSpPr/>
          <p:nvPr/>
        </p:nvSpPr>
        <p:spPr>
          <a:xfrm>
            <a:off x="1696557" y="4174921"/>
            <a:ext cx="699912" cy="2890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箭头: 下 9"/>
          <p:cNvSpPr/>
          <p:nvPr/>
        </p:nvSpPr>
        <p:spPr>
          <a:xfrm>
            <a:off x="5672329" y="4175089"/>
            <a:ext cx="699912" cy="2890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488815" y="4566920"/>
            <a:ext cx="37052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dirty="0">
                <a:solidFill>
                  <a:srgbClr val="FF0000"/>
                </a:solidFill>
              </a:rPr>
              <a:t>理论与实际配合比误差率</a:t>
            </a:r>
            <a:r>
              <a:rPr lang="zh-CN" sz="1400" dirty="0">
                <a:solidFill>
                  <a:srgbClr val="FF0000"/>
                </a:solidFill>
              </a:rPr>
              <a:t>显示红色</a:t>
            </a:r>
            <a:r>
              <a:rPr lang="zh-CN" altLang="en-US" sz="1400" dirty="0">
                <a:solidFill>
                  <a:srgbClr val="FF0000"/>
                </a:solidFill>
              </a:rPr>
              <a:t>触发预警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cxnSp>
        <p:nvCxnSpPr>
          <p:cNvPr id="60" name="直接连接符 59"/>
          <p:cNvCxnSpPr/>
          <p:nvPr/>
        </p:nvCxnSpPr>
        <p:spPr>
          <a:xfrm flipV="1">
            <a:off x="182245" y="455295"/>
            <a:ext cx="3205480" cy="8890"/>
          </a:xfrm>
          <a:prstGeom prst="line">
            <a:avLst/>
          </a:prstGeom>
          <a:ln w="25400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6012815" y="455295"/>
            <a:ext cx="3131185" cy="8890"/>
          </a:xfrm>
          <a:prstGeom prst="line">
            <a:avLst/>
          </a:prstGeom>
          <a:ln w="25400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500"/>
          <p:cNvSpPr txBox="1"/>
          <p:nvPr/>
        </p:nvSpPr>
        <p:spPr>
          <a:xfrm>
            <a:off x="3489325" y="260350"/>
            <a:ext cx="2359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1800" kern="0" dirty="0">
                <a:solidFill>
                  <a:srgbClr val="A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出厂前控制</a:t>
            </a:r>
            <a:endParaRPr lang="zh-CN" sz="1800" kern="0" dirty="0">
              <a:solidFill>
                <a:srgbClr val="A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55625" y="2410460"/>
            <a:ext cx="2797810" cy="3175"/>
          </a:xfrm>
          <a:prstGeom prst="line">
            <a:avLst/>
          </a:prstGeom>
          <a:ln w="25400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225" y="977265"/>
            <a:ext cx="3686175" cy="3014980"/>
          </a:xfrm>
          <a:prstGeom prst="rect">
            <a:avLst/>
          </a:prstGeom>
        </p:spPr>
      </p:pic>
      <p:sp>
        <p:nvSpPr>
          <p:cNvPr id="17" name="圆角矩形标注 16"/>
          <p:cNvSpPr/>
          <p:nvPr/>
        </p:nvSpPr>
        <p:spPr>
          <a:xfrm>
            <a:off x="7899400" y="1663065"/>
            <a:ext cx="1244600" cy="861695"/>
          </a:xfrm>
          <a:prstGeom prst="wedgeRoundRectCallout">
            <a:avLst>
              <a:gd name="adj1" fmla="val -151887"/>
              <a:gd name="adj2" fmla="val 38872"/>
              <a:gd name="adj3" fmla="val 16667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7950200" y="1771650"/>
            <a:ext cx="11938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000">
                <a:solidFill>
                  <a:schemeClr val="bg1"/>
                </a:solidFill>
              </a:rPr>
              <a:t>不同类型材料超出范围显示为红色即触发预警。</a:t>
            </a:r>
            <a:endParaRPr lang="zh-CN" sz="1000">
              <a:solidFill>
                <a:schemeClr val="bg1"/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568325" y="3322320"/>
            <a:ext cx="2797810" cy="3175"/>
          </a:xfrm>
          <a:prstGeom prst="line">
            <a:avLst/>
          </a:prstGeom>
          <a:ln w="25400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555625" y="1837055"/>
            <a:ext cx="2797810" cy="3175"/>
          </a:xfrm>
          <a:prstGeom prst="line">
            <a:avLst/>
          </a:prstGeom>
          <a:ln w="25400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圆角矩形标注 1"/>
          <p:cNvSpPr/>
          <p:nvPr/>
        </p:nvSpPr>
        <p:spPr>
          <a:xfrm>
            <a:off x="3030855" y="2524760"/>
            <a:ext cx="1244600" cy="861695"/>
          </a:xfrm>
          <a:prstGeom prst="wedgeRoundRectCallout">
            <a:avLst>
              <a:gd name="adj1" fmla="val -93163"/>
              <a:gd name="adj2" fmla="val -61643"/>
              <a:gd name="adj3" fmla="val 16667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081655" y="2679065"/>
            <a:ext cx="11938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000">
                <a:solidFill>
                  <a:schemeClr val="bg1"/>
                </a:solidFill>
              </a:rPr>
              <a:t>各类原材料检测指标低于红线触发预警。</a:t>
            </a:r>
            <a:endParaRPr lang="zh-CN" sz="1000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>
            <a:off x="228600" y="438150"/>
            <a:ext cx="2971800" cy="0"/>
          </a:xfrm>
          <a:prstGeom prst="line">
            <a:avLst/>
          </a:prstGeom>
          <a:ln w="25400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172200" y="438150"/>
            <a:ext cx="2971800" cy="0"/>
          </a:xfrm>
          <a:prstGeom prst="line">
            <a:avLst/>
          </a:prstGeom>
          <a:ln w="25400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00"/>
          <p:cNvSpPr txBox="1"/>
          <p:nvPr/>
        </p:nvSpPr>
        <p:spPr>
          <a:xfrm>
            <a:off x="3329305" y="275590"/>
            <a:ext cx="28422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1800" kern="0" dirty="0">
                <a:solidFill>
                  <a:srgbClr val="A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出厂前控制</a:t>
            </a:r>
            <a:endParaRPr lang="zh-CN" sz="1800" kern="0" dirty="0">
              <a:solidFill>
                <a:srgbClr val="A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8422" name="图片 1" descr="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31055" y="948690"/>
            <a:ext cx="1903730" cy="30378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8424" name="右箭头 3"/>
          <p:cNvSpPr/>
          <p:nvPr>
            <p:custDataLst>
              <p:tags r:id="rId3"/>
            </p:custDataLst>
          </p:nvPr>
        </p:nvSpPr>
        <p:spPr>
          <a:xfrm>
            <a:off x="2934970" y="1513205"/>
            <a:ext cx="1249680" cy="638175"/>
          </a:xfrm>
          <a:prstGeom prst="rightArrow">
            <a:avLst>
              <a:gd name="adj1" fmla="val 50000"/>
              <a:gd name="adj2" fmla="val 4997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/>
          <a:lstStyle/>
          <a:p>
            <a:pPr eaLnBrk="0" hangingPunct="0">
              <a:buSzTx/>
            </a:pPr>
            <a:endParaRPr lang="en-US" altLang="en-US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8425" name="文本框 4"/>
          <p:cNvSpPr txBox="1"/>
          <p:nvPr>
            <p:custDataLst>
              <p:tags r:id="rId4"/>
            </p:custDataLst>
          </p:nvPr>
        </p:nvSpPr>
        <p:spPr>
          <a:xfrm>
            <a:off x="2934653" y="1648460"/>
            <a:ext cx="1096962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智能采集</a:t>
            </a:r>
            <a:endParaRPr lang="zh-CN" altLang="en-US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8426" name="图片 5" descr="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81025" y="902970"/>
            <a:ext cx="2140585" cy="1999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8427" name="文本框 6"/>
          <p:cNvSpPr txBox="1"/>
          <p:nvPr>
            <p:custDataLst>
              <p:tags r:id="rId7"/>
            </p:custDataLst>
          </p:nvPr>
        </p:nvSpPr>
        <p:spPr>
          <a:xfrm>
            <a:off x="152400" y="3167380"/>
            <a:ext cx="3519805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4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通过激光测距与图像分析智能检测混凝土坍落度、扩展度</a:t>
            </a:r>
            <a:endParaRPr lang="zh-CN" altLang="en-US" sz="14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8428" name="文本框 7"/>
          <p:cNvSpPr txBox="1"/>
          <p:nvPr>
            <p:custDataLst>
              <p:tags r:id="rId8"/>
            </p:custDataLst>
          </p:nvPr>
        </p:nvSpPr>
        <p:spPr>
          <a:xfrm>
            <a:off x="182245" y="3585845"/>
            <a:ext cx="373062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4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红色区域：工作性适中</a:t>
            </a:r>
            <a:endParaRPr lang="zh-CN" altLang="en-US" sz="14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红色以内：泵送性差</a:t>
            </a:r>
            <a:endParaRPr lang="zh-CN" altLang="en-US" sz="14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蓝色区域：离析</a:t>
            </a:r>
            <a:endParaRPr lang="zh-CN" altLang="en-US" sz="14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8429" name="右箭头 8"/>
          <p:cNvSpPr/>
          <p:nvPr>
            <p:custDataLst>
              <p:tags r:id="rId9"/>
            </p:custDataLst>
          </p:nvPr>
        </p:nvSpPr>
        <p:spPr>
          <a:xfrm>
            <a:off x="3051810" y="3586480"/>
            <a:ext cx="542925" cy="328930"/>
          </a:xfrm>
          <a:prstGeom prst="rightArrow">
            <a:avLst>
              <a:gd name="adj1" fmla="val 50000"/>
              <a:gd name="adj2" fmla="val 4988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/>
          <a:lstStyle/>
          <a:p>
            <a:pPr eaLnBrk="0" hangingPunct="0">
              <a:buSzTx/>
            </a:pPr>
            <a:endParaRPr lang="en-US" altLang="en-US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8430" name="右箭头 9"/>
          <p:cNvSpPr/>
          <p:nvPr>
            <p:custDataLst>
              <p:tags r:id="rId10"/>
            </p:custDataLst>
          </p:nvPr>
        </p:nvSpPr>
        <p:spPr>
          <a:xfrm>
            <a:off x="3051810" y="4417060"/>
            <a:ext cx="542925" cy="367665"/>
          </a:xfrm>
          <a:prstGeom prst="rightArrow">
            <a:avLst>
              <a:gd name="adj1" fmla="val 50000"/>
              <a:gd name="adj2" fmla="val 4988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/>
          <a:lstStyle/>
          <a:p>
            <a:pPr eaLnBrk="0" hangingPunct="0">
              <a:buSzTx/>
            </a:pPr>
            <a:endParaRPr lang="en-US" altLang="en-US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8431" name="文本框 10"/>
          <p:cNvSpPr txBox="1"/>
          <p:nvPr>
            <p:custDataLst>
              <p:tags r:id="rId11"/>
            </p:custDataLst>
          </p:nvPr>
        </p:nvSpPr>
        <p:spPr>
          <a:xfrm>
            <a:off x="3672205" y="3585845"/>
            <a:ext cx="8940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14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允许出厂</a:t>
            </a:r>
            <a:endParaRPr lang="zh-CN" altLang="en-US" sz="14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8432" name="文本框 11"/>
          <p:cNvSpPr txBox="1"/>
          <p:nvPr>
            <p:custDataLst>
              <p:tags r:id="rId12"/>
            </p:custDataLst>
          </p:nvPr>
        </p:nvSpPr>
        <p:spPr>
          <a:xfrm>
            <a:off x="3736975" y="4447540"/>
            <a:ext cx="8940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14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返回工厂</a:t>
            </a:r>
            <a:endParaRPr lang="zh-CN" altLang="en-US" sz="14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363335" y="868680"/>
            <a:ext cx="2589530" cy="4964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55650" indent="-285750">
              <a:lnSpc>
                <a:spcPts val="1920"/>
              </a:lnSpc>
              <a:spcBef>
                <a:spcPts val="1400"/>
              </a:spcBef>
              <a:buFont typeface="Wingdings" panose="05000000000000000000" charset="0"/>
              <a:buChar char="l"/>
            </a:pPr>
            <a:r>
              <a:rPr lang="zh-CN" sz="1600" b="1" dirty="0">
                <a:solidFill>
                  <a:schemeClr val="tx1"/>
                </a:solidFill>
                <a:latin typeface="幼圆" panose="02010509060101010101" charset="-122"/>
                <a:cs typeface="幼圆" panose="02010509060101010101" charset="-122"/>
              </a:rPr>
              <a:t>传统模式</a:t>
            </a:r>
            <a:endParaRPr lang="zh-CN" sz="1600" b="1" dirty="0">
              <a:solidFill>
                <a:schemeClr val="tx1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469900" algn="l">
              <a:lnSpc>
                <a:spcPts val="1920"/>
              </a:lnSpc>
              <a:spcBef>
                <a:spcPts val="1400"/>
              </a:spcBef>
              <a:buClrTx/>
              <a:buSzTx/>
              <a:buNone/>
            </a:pPr>
            <a:r>
              <a:rPr lang="zh-CN" sz="120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人工检测混凝土塌落度、扩展度、含气量等数据，检查结果易出错，数据不透明。</a:t>
            </a:r>
            <a:endParaRPr lang="zh-CN" sz="1400" b="1" dirty="0">
              <a:solidFill>
                <a:schemeClr val="tx1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755650" indent="-285750">
              <a:lnSpc>
                <a:spcPts val="1920"/>
              </a:lnSpc>
              <a:spcBef>
                <a:spcPts val="1400"/>
              </a:spcBef>
              <a:buFont typeface="Wingdings" panose="05000000000000000000" charset="0"/>
              <a:buChar char="l"/>
            </a:pPr>
            <a:r>
              <a:rPr lang="zh-CN" sz="1400" b="1" dirty="0">
                <a:solidFill>
                  <a:schemeClr val="tx1"/>
                </a:solidFill>
                <a:latin typeface="幼圆" panose="02010509060101010101" charset="-122"/>
                <a:cs typeface="幼圆" panose="02010509060101010101" charset="-122"/>
              </a:rPr>
              <a:t>砼智造模式</a:t>
            </a:r>
            <a:endParaRPr lang="zh-CN" sz="1400" b="1" dirty="0">
              <a:solidFill>
                <a:schemeClr val="tx1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469900">
              <a:lnSpc>
                <a:spcPts val="1920"/>
              </a:lnSpc>
              <a:spcBef>
                <a:spcPts val="1400"/>
              </a:spcBef>
            </a:pPr>
            <a:r>
              <a:rPr lang="zh-CN" sz="120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通过激光测距与图像分析检测混凝土塌落度、扩展度、含气量，</a:t>
            </a:r>
            <a:r>
              <a:rPr lang="zh-CN" altLang="en-US" sz="12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检测快捷、直观，数据自动读取，检测精度高。</a:t>
            </a:r>
            <a:endParaRPr lang="zh-CN" altLang="en-US" sz="120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755650" indent="-285750" algn="l">
              <a:lnSpc>
                <a:spcPts val="1920"/>
              </a:lnSpc>
              <a:spcBef>
                <a:spcPts val="1400"/>
              </a:spcBef>
              <a:buClrTx/>
              <a:buSzTx/>
              <a:buFont typeface="Wingdings" panose="05000000000000000000" charset="0"/>
              <a:buChar char="l"/>
            </a:pPr>
            <a:r>
              <a:rPr lang="zh-CN" sz="1400" b="1" dirty="0">
                <a:solidFill>
                  <a:schemeClr val="tx1"/>
                </a:solidFill>
                <a:latin typeface="幼圆" panose="02010509060101010101" charset="-122"/>
                <a:cs typeface="幼圆" panose="02010509060101010101" charset="-122"/>
                <a:sym typeface="+mn-ea"/>
              </a:rPr>
              <a:t>解决问题</a:t>
            </a:r>
            <a:endParaRPr lang="zh-CN" sz="1400" b="1" dirty="0">
              <a:solidFill>
                <a:schemeClr val="tx1"/>
              </a:solidFill>
              <a:latin typeface="幼圆" panose="02010509060101010101" charset="-122"/>
              <a:cs typeface="幼圆" panose="02010509060101010101" charset="-122"/>
              <a:sym typeface="+mn-ea"/>
            </a:endParaRPr>
          </a:p>
          <a:p>
            <a:pPr marL="469900">
              <a:lnSpc>
                <a:spcPts val="1920"/>
              </a:lnSpc>
              <a:spcBef>
                <a:spcPts val="1400"/>
              </a:spcBef>
            </a:pPr>
            <a:r>
              <a:rPr lang="zh-CN" altLang="en-US" sz="120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减少人工作业。避免人为误差，缩短监测时间，提高检测精度。</a:t>
            </a:r>
            <a:endParaRPr lang="zh-CN" altLang="en-US" sz="120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469900" marR="5080">
              <a:lnSpc>
                <a:spcPts val="1920"/>
              </a:lnSpc>
              <a:spcBef>
                <a:spcPts val="730"/>
              </a:spcBef>
            </a:pPr>
            <a:endParaRPr lang="zh-CN" sz="1400">
              <a:sym typeface="+mn-ea"/>
            </a:endParaRPr>
          </a:p>
          <a:p>
            <a:pPr marL="469900" marR="5080">
              <a:lnSpc>
                <a:spcPts val="2020"/>
              </a:lnSpc>
              <a:spcBef>
                <a:spcPts val="730"/>
              </a:spcBef>
            </a:pPr>
            <a:endParaRPr kumimoji="0" lang="zh-CN" sz="1400" b="1" i="0" strike="noStrike" spc="50" noProof="0">
              <a:ln w="3175">
                <a:noFill/>
                <a:prstDash val="dash"/>
              </a:ln>
              <a:solidFill>
                <a:srgbClr val="595959"/>
              </a:solidFill>
              <a:effectLst/>
              <a:latin typeface="华文宋体" panose="02010600040101010101" charset="-122"/>
              <a:ea typeface="华文宋体" panose="02010600040101010101" charset="-122"/>
              <a:cs typeface="微软雅黑" panose="020B0503020204020204" pitchFamily="34" charset="-122"/>
            </a:endParaRPr>
          </a:p>
          <a:p>
            <a:pPr marL="469900" marR="5080">
              <a:lnSpc>
                <a:spcPct val="146000"/>
              </a:lnSpc>
              <a:spcBef>
                <a:spcPts val="730"/>
              </a:spcBef>
            </a:pPr>
            <a:endParaRPr sz="1400" b="1">
              <a:latin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3390" y="541020"/>
            <a:ext cx="44043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266700"/>
            <a:r>
              <a:rPr lang="zh-CN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智能工作性能检测</a:t>
            </a:r>
            <a:endParaRPr lang="zh-CN" altLang="en-US"/>
          </a:p>
        </p:txBody>
      </p:sp>
    </p:spTree>
    <p:custDataLst>
      <p:tags r:id="rId1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2" name="直接连接符 1"/>
          <p:cNvCxnSpPr/>
          <p:nvPr/>
        </p:nvCxnSpPr>
        <p:spPr>
          <a:xfrm>
            <a:off x="152400" y="438150"/>
            <a:ext cx="2895600" cy="0"/>
          </a:xfrm>
          <a:prstGeom prst="line">
            <a:avLst/>
          </a:prstGeom>
          <a:ln w="25400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172200" y="438150"/>
            <a:ext cx="2971800" cy="0"/>
          </a:xfrm>
          <a:prstGeom prst="line">
            <a:avLst/>
          </a:prstGeom>
          <a:ln w="25400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00"/>
          <p:cNvSpPr txBox="1"/>
          <p:nvPr/>
        </p:nvSpPr>
        <p:spPr>
          <a:xfrm>
            <a:off x="3240405" y="254000"/>
            <a:ext cx="28422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1800" kern="0" dirty="0">
                <a:solidFill>
                  <a:srgbClr val="A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出厂前控制</a:t>
            </a:r>
            <a:endParaRPr lang="zh-CN" sz="1800" kern="0" dirty="0">
              <a:solidFill>
                <a:srgbClr val="A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49830" y="1149350"/>
            <a:ext cx="3299460" cy="3248025"/>
          </a:xfrm>
          <a:prstGeom prst="rect">
            <a:avLst/>
          </a:prstGeom>
        </p:spPr>
      </p:pic>
      <p:pic>
        <p:nvPicPr>
          <p:cNvPr id="10" name="图片 -2147482617" descr="捕获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10" y="1049020"/>
            <a:ext cx="2077720" cy="34486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" name="object 72"/>
          <p:cNvSpPr txBox="1"/>
          <p:nvPr/>
        </p:nvSpPr>
        <p:spPr>
          <a:xfrm>
            <a:off x="5681980" y="438150"/>
            <a:ext cx="3462655" cy="4718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755650" indent="-285750">
              <a:lnSpc>
                <a:spcPts val="1920"/>
              </a:lnSpc>
              <a:spcBef>
                <a:spcPts val="1400"/>
              </a:spcBef>
              <a:buFont typeface="Wingdings" panose="05000000000000000000" charset="0"/>
              <a:buChar char="l"/>
            </a:pPr>
            <a:r>
              <a:rPr lang="zh-CN" sz="1600" b="1" dirty="0">
                <a:solidFill>
                  <a:schemeClr val="tx1"/>
                </a:solidFill>
                <a:latin typeface="幼圆" panose="02010509060101010101" charset="-122"/>
                <a:cs typeface="幼圆" panose="02010509060101010101" charset="-122"/>
              </a:rPr>
              <a:t>传统模式</a:t>
            </a:r>
            <a:endParaRPr lang="zh-CN" sz="1600" b="1" dirty="0">
              <a:solidFill>
                <a:schemeClr val="tx1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469900">
              <a:lnSpc>
                <a:spcPts val="1920"/>
              </a:lnSpc>
              <a:spcBef>
                <a:spcPts val="1400"/>
              </a:spcBef>
              <a:buFont typeface="Wingdings" panose="05000000000000000000" charset="0"/>
            </a:pPr>
            <a:r>
              <a:rPr lang="zh-CN" sz="1200">
                <a:latin typeface="Times New Roman" panose="02020603050405020304"/>
                <a:cs typeface="Times New Roman" panose="02020603050405020304"/>
                <a:sym typeface="+mn-ea"/>
              </a:rPr>
              <a:t>人工记录试块质量及检测数据，数据易篡改，无法追溯，各方责任无法界定。</a:t>
            </a:r>
            <a:endParaRPr lang="zh-CN" sz="1200" b="0">
              <a:latin typeface="Times New Roman" panose="02020603050405020304"/>
              <a:cs typeface="Times New Roman" panose="02020603050405020304"/>
            </a:endParaRPr>
          </a:p>
          <a:p>
            <a:pPr marL="755650" indent="-285750">
              <a:lnSpc>
                <a:spcPts val="1920"/>
              </a:lnSpc>
              <a:spcBef>
                <a:spcPts val="1400"/>
              </a:spcBef>
              <a:buFont typeface="Wingdings" panose="05000000000000000000" charset="0"/>
              <a:buChar char="l"/>
            </a:pPr>
            <a:r>
              <a:rPr lang="zh-CN" sz="1400" b="1" dirty="0">
                <a:solidFill>
                  <a:schemeClr val="tx1"/>
                </a:solidFill>
                <a:latin typeface="幼圆" panose="02010509060101010101" charset="-122"/>
                <a:cs typeface="幼圆" panose="02010509060101010101" charset="-122"/>
              </a:rPr>
              <a:t>砼智造模式</a:t>
            </a:r>
            <a:endParaRPr lang="zh-CN" sz="1400" b="1" dirty="0">
              <a:solidFill>
                <a:schemeClr val="tx1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469900" algn="l">
              <a:lnSpc>
                <a:spcPts val="1920"/>
              </a:lnSpc>
              <a:spcBef>
                <a:spcPts val="1400"/>
              </a:spcBef>
              <a:buClrTx/>
              <a:buSzTx/>
              <a:buFont typeface="Wingdings" panose="05000000000000000000" charset="0"/>
            </a:pPr>
            <a:r>
              <a:rPr lang="zh-CN" sz="1200">
                <a:latin typeface="Times New Roman" panose="02020603050405020304"/>
                <a:cs typeface="Times New Roman" panose="02020603050405020304"/>
                <a:sym typeface="+mn-ea"/>
              </a:rPr>
              <a:t>试块植入芯片，数字压力机智能读取强度数据上传平台，自动生成实验报告及溯源二维码，质量数据真实有效、不可篡改，产品全过程可追溯。</a:t>
            </a:r>
            <a:endParaRPr lang="zh-CN" sz="1200" b="0">
              <a:latin typeface="Times New Roman" panose="02020603050405020304"/>
              <a:cs typeface="Times New Roman" panose="02020603050405020304"/>
            </a:endParaRPr>
          </a:p>
          <a:p>
            <a:pPr marL="755650" indent="-285750" algn="l">
              <a:lnSpc>
                <a:spcPts val="1920"/>
              </a:lnSpc>
              <a:spcBef>
                <a:spcPts val="1400"/>
              </a:spcBef>
              <a:buClrTx/>
              <a:buSzTx/>
              <a:buFont typeface="Wingdings" panose="05000000000000000000" charset="0"/>
              <a:buChar char="l"/>
            </a:pPr>
            <a:r>
              <a:rPr lang="zh-CN" sz="1400" b="1" dirty="0">
                <a:solidFill>
                  <a:schemeClr val="tx1"/>
                </a:solidFill>
                <a:latin typeface="幼圆" panose="02010509060101010101" charset="-122"/>
                <a:cs typeface="幼圆" panose="02010509060101010101" charset="-122"/>
                <a:sym typeface="+mn-ea"/>
              </a:rPr>
              <a:t>解决问题</a:t>
            </a:r>
            <a:endParaRPr lang="zh-CN" sz="1400" b="1" dirty="0">
              <a:solidFill>
                <a:schemeClr val="tx1"/>
              </a:solidFill>
              <a:latin typeface="幼圆" panose="02010509060101010101" charset="-122"/>
              <a:cs typeface="幼圆" panose="02010509060101010101" charset="-122"/>
              <a:sym typeface="+mn-ea"/>
            </a:endParaRPr>
          </a:p>
          <a:p>
            <a:pPr marL="469900" algn="l">
              <a:lnSpc>
                <a:spcPts val="1920"/>
              </a:lnSpc>
              <a:spcBef>
                <a:spcPts val="1400"/>
              </a:spcBef>
              <a:buClrTx/>
              <a:buSzTx/>
              <a:buFont typeface="Wingdings" panose="05000000000000000000" charset="0"/>
            </a:pPr>
            <a:r>
              <a:rPr lang="zh-CN" sz="1200">
                <a:latin typeface="Times New Roman" panose="02020603050405020304"/>
                <a:cs typeface="Times New Roman" panose="02020603050405020304"/>
                <a:sym typeface="+mn-ea"/>
              </a:rPr>
              <a:t>避免人为干预，保障检测数据的真实性、可信度，</a:t>
            </a:r>
            <a:r>
              <a:rPr lang="zh-CN" sz="1200">
                <a:latin typeface="Times New Roman" panose="02020603050405020304"/>
                <a:cs typeface="Times New Roman" panose="02020603050405020304"/>
                <a:sym typeface="微软雅黑" panose="020B0503020204020204" pitchFamily="34" charset="-122"/>
              </a:rPr>
              <a:t>降低建设方监管难度。</a:t>
            </a:r>
            <a:endParaRPr lang="zh-CN" sz="1200">
              <a:solidFill>
                <a:schemeClr val="tx1"/>
              </a:solidFill>
              <a:latin typeface="Times New Roman" panose="02020603050405020304"/>
              <a:cs typeface="Times New Roman" panose="02020603050405020304"/>
              <a:sym typeface="+mn-ea"/>
            </a:endParaRPr>
          </a:p>
          <a:p>
            <a:pPr marL="469900" marR="5080">
              <a:lnSpc>
                <a:spcPts val="1920"/>
              </a:lnSpc>
              <a:spcBef>
                <a:spcPts val="730"/>
              </a:spcBef>
            </a:pPr>
            <a:endParaRPr lang="zh-CN" sz="1200">
              <a:latin typeface="Times New Roman" panose="02020603050405020304"/>
              <a:cs typeface="Times New Roman" panose="02020603050405020304"/>
              <a:sym typeface="+mn-ea"/>
            </a:endParaRPr>
          </a:p>
          <a:p>
            <a:pPr marL="469900" marR="5080">
              <a:lnSpc>
                <a:spcPts val="2020"/>
              </a:lnSpc>
              <a:spcBef>
                <a:spcPts val="730"/>
              </a:spcBef>
            </a:pPr>
            <a:endParaRPr kumimoji="0" lang="zh-CN" sz="1200" i="0" strike="noStrike">
              <a:latin typeface="Times New Roman" panose="02020603050405020304"/>
              <a:cs typeface="Times New Roman" panose="02020603050405020304"/>
            </a:endParaRPr>
          </a:p>
          <a:p>
            <a:pPr marL="469900" marR="5080">
              <a:lnSpc>
                <a:spcPct val="146000"/>
              </a:lnSpc>
              <a:spcBef>
                <a:spcPts val="730"/>
              </a:spcBef>
            </a:pPr>
            <a:endParaRPr sz="1400" b="1">
              <a:latin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0375" y="585470"/>
            <a:ext cx="44043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266700"/>
            <a:r>
              <a:rPr lang="zh-CN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在线质量检测数据管理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2586355" y="2216785"/>
            <a:ext cx="5631815" cy="2122805"/>
            <a:chOff x="1325" y="4175"/>
            <a:chExt cx="5865" cy="3343"/>
          </a:xfrm>
        </p:grpSpPr>
        <p:sp>
          <p:nvSpPr>
            <p:cNvPr id="4" name="TextBox 3"/>
            <p:cNvSpPr txBox="1"/>
            <p:nvPr/>
          </p:nvSpPr>
          <p:spPr>
            <a:xfrm>
              <a:off x="1325" y="4734"/>
              <a:ext cx="2288" cy="8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eaLnBrk="0" hangingPunct="0"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000" b="1" i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砼智造技术应用</a:t>
              </a:r>
              <a:endParaRPr lang="zh-CN" altLang="en-US" sz="2000" b="1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3"/>
            <p:cNvSpPr txBox="1"/>
            <p:nvPr/>
          </p:nvSpPr>
          <p:spPr>
            <a:xfrm>
              <a:off x="4664" y="4175"/>
              <a:ext cx="2526" cy="33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marL="171450" indent="-171450" eaLnBrk="0" hangingPunct="0">
                <a:lnSpc>
                  <a:spcPct val="200000"/>
                </a:lnSpc>
                <a:buClr>
                  <a:srgbClr val="FF0000"/>
                </a:buClr>
                <a:buSzPct val="80000"/>
                <a:buFont typeface="Wingdings" panose="05000000000000000000" pitchFamily="2" charset="2"/>
                <a:buChar char="l"/>
              </a:pPr>
              <a:r>
                <a:rPr lang="zh-CN" sz="1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行业现状分析</a:t>
              </a:r>
              <a:endParaRPr lang="zh-CN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 eaLnBrk="0" hangingPunct="0">
                <a:lnSpc>
                  <a:spcPct val="200000"/>
                </a:lnSpc>
                <a:buClr>
                  <a:srgbClr val="FF0000"/>
                </a:buClr>
                <a:buSzPct val="80000"/>
                <a:buFont typeface="Wingdings" panose="05000000000000000000" pitchFamily="2" charset="2"/>
                <a:buChar char="l"/>
              </a:pPr>
              <a:r>
                <a:rPr lang="zh-CN" sz="1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出厂前控制</a:t>
              </a:r>
              <a:endParaRPr lang="zh-CN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 eaLnBrk="0" hangingPunct="0">
                <a:lnSpc>
                  <a:spcPct val="200000"/>
                </a:lnSpc>
                <a:buClr>
                  <a:srgbClr val="FF0000"/>
                </a:buClr>
                <a:buSzPct val="80000"/>
                <a:buFont typeface="Wingdings" panose="05000000000000000000" pitchFamily="2" charset="2"/>
                <a:buChar char="l"/>
              </a:pPr>
              <a:r>
                <a:rPr lang="zh-CN" sz="1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物流运输控制</a:t>
              </a:r>
              <a:endParaRPr lang="zh-CN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 eaLnBrk="0" hangingPunct="0">
                <a:lnSpc>
                  <a:spcPct val="200000"/>
                </a:lnSpc>
                <a:buClr>
                  <a:srgbClr val="FF0000"/>
                </a:buClr>
                <a:buSzPct val="80000"/>
                <a:buFont typeface="Wingdings" panose="05000000000000000000" pitchFamily="2" charset="2"/>
                <a:buChar char="l"/>
              </a:pPr>
              <a:r>
                <a:rPr lang="zh-CN" sz="1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施工及质量控制</a:t>
              </a:r>
              <a:endParaRPr lang="zh-CN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 eaLnBrk="0" hangingPunct="0">
                <a:lnSpc>
                  <a:spcPct val="200000"/>
                </a:lnSpc>
                <a:buClr>
                  <a:srgbClr val="FF0000"/>
                </a:buClr>
                <a:buSzPct val="80000"/>
                <a:buFont typeface="Wingdings" panose="05000000000000000000" pitchFamily="2" charset="2"/>
                <a:buChar char="l"/>
              </a:pPr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砼智造应用实施</a:t>
              </a:r>
              <a:endPara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MH_Entry_3"/>
          <p:cNvSpPr/>
          <p:nvPr>
            <p:custDataLst>
              <p:tags r:id="rId1"/>
            </p:custDataLst>
          </p:nvPr>
        </p:nvSpPr>
        <p:spPr>
          <a:xfrm flipH="1">
            <a:off x="772160" y="694055"/>
            <a:ext cx="1568450" cy="1522730"/>
          </a:xfrm>
          <a:prstGeom prst="roundRect">
            <a:avLst>
              <a:gd name="adj" fmla="val 23973"/>
            </a:avLst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square" lIns="0" tIns="0" rIns="0" bIns="0" anchor="ctr">
            <a:noAutofit/>
          </a:bodyPr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    录</a:t>
            </a:r>
            <a:endParaRPr lang="zh-CN" altLang="en-US" sz="2400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65" name="Straight Connector 64"/>
          <p:cNvCxnSpPr/>
          <p:nvPr/>
        </p:nvCxnSpPr>
        <p:spPr>
          <a:xfrm>
            <a:off x="3531118" y="3916369"/>
            <a:ext cx="1538763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253330" y="2872141"/>
            <a:ext cx="128230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799435" y="1803190"/>
            <a:ext cx="128230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799631" y="3517113"/>
            <a:ext cx="849646" cy="799698"/>
            <a:chOff x="6420131" y="3749417"/>
            <a:chExt cx="1192668" cy="1122553"/>
          </a:xfrm>
          <a:effectLst/>
        </p:grpSpPr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6420131" y="3749417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3"/>
            </a:solidFill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197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TextBox 22"/>
            <p:cNvSpPr txBox="1">
              <a:spLocks noChangeArrowheads="1"/>
            </p:cNvSpPr>
            <p:nvPr/>
          </p:nvSpPr>
          <p:spPr bwMode="auto">
            <a:xfrm>
              <a:off x="6672040" y="4034885"/>
              <a:ext cx="771726" cy="640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197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</a:t>
              </a:r>
              <a:r>
                <a:rPr lang="en-US" altLang="nb-NO" sz="197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  <a:endParaRPr lang="en-US" altLang="nb-NO" sz="19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69302" y="2452629"/>
            <a:ext cx="849646" cy="799696"/>
            <a:chOff x="5999190" y="2626865"/>
            <a:chExt cx="1192668" cy="1122553"/>
          </a:xfrm>
          <a:effectLst/>
        </p:grpSpPr>
        <p:sp>
          <p:nvSpPr>
            <p:cNvPr id="12" name="Rounded Rectangle 11"/>
            <p:cNvSpPr>
              <a:spLocks noChangeArrowheads="1"/>
            </p:cNvSpPr>
            <p:nvPr/>
          </p:nvSpPr>
          <p:spPr bwMode="auto">
            <a:xfrm>
              <a:off x="5999190" y="2626865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197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23"/>
            <p:cNvSpPr txBox="1">
              <a:spLocks noChangeArrowheads="1"/>
            </p:cNvSpPr>
            <p:nvPr/>
          </p:nvSpPr>
          <p:spPr bwMode="auto">
            <a:xfrm>
              <a:off x="6231728" y="2895663"/>
              <a:ext cx="771726" cy="640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197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</a:t>
              </a:r>
              <a:r>
                <a:rPr lang="en-US" altLang="nb-NO" sz="197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  <a:endParaRPr lang="en-US" altLang="nb-NO" sz="19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176539" y="1488580"/>
            <a:ext cx="849646" cy="799698"/>
            <a:chOff x="5402860" y="1566869"/>
            <a:chExt cx="1192668" cy="1122553"/>
          </a:xfrm>
          <a:effectLst/>
        </p:grpSpPr>
        <p:sp>
          <p:nvSpPr>
            <p:cNvPr id="15" name="Rounded Rectangle 14"/>
            <p:cNvSpPr>
              <a:spLocks noChangeArrowheads="1"/>
            </p:cNvSpPr>
            <p:nvPr/>
          </p:nvSpPr>
          <p:spPr bwMode="auto">
            <a:xfrm rot="20684149">
              <a:off x="5402860" y="1566869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1"/>
            </a:solidFill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197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24"/>
            <p:cNvSpPr txBox="1">
              <a:spLocks noChangeArrowheads="1"/>
            </p:cNvSpPr>
            <p:nvPr/>
          </p:nvSpPr>
          <p:spPr bwMode="auto">
            <a:xfrm rot="20681241">
              <a:off x="5613324" y="1760108"/>
              <a:ext cx="771726" cy="640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197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</a:t>
              </a:r>
              <a:r>
                <a:rPr lang="en-US" altLang="nb-NO" sz="197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  <a:endParaRPr lang="en-US" altLang="nb-NO" sz="19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3787302" y="1414706"/>
            <a:ext cx="641152" cy="641152"/>
            <a:chOff x="5385173" y="1917525"/>
            <a:chExt cx="1440000" cy="1440000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5028996" y="3576057"/>
            <a:ext cx="641152" cy="641152"/>
            <a:chOff x="5385173" y="1917525"/>
            <a:chExt cx="1440000" cy="1440000"/>
          </a:xfrm>
        </p:grpSpPr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4535095" y="2531293"/>
            <a:ext cx="641152" cy="641152"/>
            <a:chOff x="5385173" y="1917525"/>
            <a:chExt cx="1440000" cy="1440000"/>
          </a:xfrm>
        </p:grpSpPr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3934303" y="1561308"/>
            <a:ext cx="347292" cy="347292"/>
            <a:chOff x="-2771775" y="66675"/>
            <a:chExt cx="827087" cy="827088"/>
          </a:xfrm>
          <a:solidFill>
            <a:schemeClr val="bg1"/>
          </a:solidFill>
        </p:grpSpPr>
        <p:sp>
          <p:nvSpPr>
            <p:cNvPr id="40" name="Freeform 19"/>
            <p:cNvSpPr>
              <a:spLocks noEditPoints="1"/>
            </p:cNvSpPr>
            <p:nvPr/>
          </p:nvSpPr>
          <p:spPr bwMode="auto">
            <a:xfrm>
              <a:off x="-2771775" y="66675"/>
              <a:ext cx="827087" cy="827088"/>
            </a:xfrm>
            <a:custGeom>
              <a:avLst/>
              <a:gdLst>
                <a:gd name="T0" fmla="*/ 188 w 220"/>
                <a:gd name="T1" fmla="*/ 83 h 220"/>
                <a:gd name="T2" fmla="*/ 196 w 220"/>
                <a:gd name="T3" fmla="*/ 56 h 220"/>
                <a:gd name="T4" fmla="*/ 181 w 220"/>
                <a:gd name="T5" fmla="*/ 26 h 220"/>
                <a:gd name="T6" fmla="*/ 164 w 220"/>
                <a:gd name="T7" fmla="*/ 24 h 220"/>
                <a:gd name="T8" fmla="*/ 137 w 220"/>
                <a:gd name="T9" fmla="*/ 32 h 220"/>
                <a:gd name="T10" fmla="*/ 119 w 220"/>
                <a:gd name="T11" fmla="*/ 0 h 220"/>
                <a:gd name="T12" fmla="*/ 87 w 220"/>
                <a:gd name="T13" fmla="*/ 11 h 220"/>
                <a:gd name="T14" fmla="*/ 74 w 220"/>
                <a:gd name="T15" fmla="*/ 36 h 220"/>
                <a:gd name="T16" fmla="*/ 49 w 220"/>
                <a:gd name="T17" fmla="*/ 22 h 220"/>
                <a:gd name="T18" fmla="*/ 26 w 220"/>
                <a:gd name="T19" fmla="*/ 39 h 220"/>
                <a:gd name="T20" fmla="*/ 36 w 220"/>
                <a:gd name="T21" fmla="*/ 74 h 220"/>
                <a:gd name="T22" fmla="*/ 11 w 220"/>
                <a:gd name="T23" fmla="*/ 87 h 220"/>
                <a:gd name="T24" fmla="*/ 0 w 220"/>
                <a:gd name="T25" fmla="*/ 119 h 220"/>
                <a:gd name="T26" fmla="*/ 32 w 220"/>
                <a:gd name="T27" fmla="*/ 137 h 220"/>
                <a:gd name="T28" fmla="*/ 24 w 220"/>
                <a:gd name="T29" fmla="*/ 164 h 220"/>
                <a:gd name="T30" fmla="*/ 39 w 220"/>
                <a:gd name="T31" fmla="*/ 194 h 220"/>
                <a:gd name="T32" fmla="*/ 56 w 220"/>
                <a:gd name="T33" fmla="*/ 196 h 220"/>
                <a:gd name="T34" fmla="*/ 83 w 220"/>
                <a:gd name="T35" fmla="*/ 188 h 220"/>
                <a:gd name="T36" fmla="*/ 101 w 220"/>
                <a:gd name="T37" fmla="*/ 220 h 220"/>
                <a:gd name="T38" fmla="*/ 133 w 220"/>
                <a:gd name="T39" fmla="*/ 209 h 220"/>
                <a:gd name="T40" fmla="*/ 146 w 220"/>
                <a:gd name="T41" fmla="*/ 184 h 220"/>
                <a:gd name="T42" fmla="*/ 171 w 220"/>
                <a:gd name="T43" fmla="*/ 198 h 220"/>
                <a:gd name="T44" fmla="*/ 194 w 220"/>
                <a:gd name="T45" fmla="*/ 181 h 220"/>
                <a:gd name="T46" fmla="*/ 184 w 220"/>
                <a:gd name="T47" fmla="*/ 146 h 220"/>
                <a:gd name="T48" fmla="*/ 209 w 220"/>
                <a:gd name="T49" fmla="*/ 133 h 220"/>
                <a:gd name="T50" fmla="*/ 220 w 220"/>
                <a:gd name="T51" fmla="*/ 101 h 220"/>
                <a:gd name="T52" fmla="*/ 185 w 220"/>
                <a:gd name="T53" fmla="*/ 124 h 220"/>
                <a:gd name="T54" fmla="*/ 172 w 220"/>
                <a:gd name="T55" fmla="*/ 140 h 220"/>
                <a:gd name="T56" fmla="*/ 185 w 220"/>
                <a:gd name="T57" fmla="*/ 171 h 220"/>
                <a:gd name="T58" fmla="*/ 154 w 220"/>
                <a:gd name="T59" fmla="*/ 173 h 220"/>
                <a:gd name="T60" fmla="*/ 140 w 220"/>
                <a:gd name="T61" fmla="*/ 172 h 220"/>
                <a:gd name="T62" fmla="*/ 124 w 220"/>
                <a:gd name="T63" fmla="*/ 185 h 220"/>
                <a:gd name="T64" fmla="*/ 101 w 220"/>
                <a:gd name="T65" fmla="*/ 206 h 220"/>
                <a:gd name="T66" fmla="*/ 87 w 220"/>
                <a:gd name="T67" fmla="*/ 175 h 220"/>
                <a:gd name="T68" fmla="*/ 74 w 220"/>
                <a:gd name="T69" fmla="*/ 170 h 220"/>
                <a:gd name="T70" fmla="*/ 49 w 220"/>
                <a:gd name="T71" fmla="*/ 185 h 220"/>
                <a:gd name="T72" fmla="*/ 47 w 220"/>
                <a:gd name="T73" fmla="*/ 154 h 220"/>
                <a:gd name="T74" fmla="*/ 45 w 220"/>
                <a:gd name="T75" fmla="*/ 133 h 220"/>
                <a:gd name="T76" fmla="*/ 14 w 220"/>
                <a:gd name="T77" fmla="*/ 119 h 220"/>
                <a:gd name="T78" fmla="*/ 35 w 220"/>
                <a:gd name="T79" fmla="*/ 96 h 220"/>
                <a:gd name="T80" fmla="*/ 48 w 220"/>
                <a:gd name="T81" fmla="*/ 80 h 220"/>
                <a:gd name="T82" fmla="*/ 35 w 220"/>
                <a:gd name="T83" fmla="*/ 49 h 220"/>
                <a:gd name="T84" fmla="*/ 66 w 220"/>
                <a:gd name="T85" fmla="*/ 47 h 220"/>
                <a:gd name="T86" fmla="*/ 80 w 220"/>
                <a:gd name="T87" fmla="*/ 48 h 220"/>
                <a:gd name="T88" fmla="*/ 96 w 220"/>
                <a:gd name="T89" fmla="*/ 35 h 220"/>
                <a:gd name="T90" fmla="*/ 119 w 220"/>
                <a:gd name="T91" fmla="*/ 14 h 220"/>
                <a:gd name="T92" fmla="*/ 133 w 220"/>
                <a:gd name="T93" fmla="*/ 45 h 220"/>
                <a:gd name="T94" fmla="*/ 146 w 220"/>
                <a:gd name="T95" fmla="*/ 50 h 220"/>
                <a:gd name="T96" fmla="*/ 171 w 220"/>
                <a:gd name="T97" fmla="*/ 35 h 220"/>
                <a:gd name="T98" fmla="*/ 173 w 220"/>
                <a:gd name="T99" fmla="*/ 66 h 220"/>
                <a:gd name="T100" fmla="*/ 175 w 220"/>
                <a:gd name="T101" fmla="*/ 87 h 220"/>
                <a:gd name="T102" fmla="*/ 206 w 220"/>
                <a:gd name="T103" fmla="*/ 101 h 220"/>
                <a:gd name="T104" fmla="*/ 185 w 220"/>
                <a:gd name="T105" fmla="*/ 12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0" h="220">
                  <a:moveTo>
                    <a:pt x="209" y="87"/>
                  </a:moveTo>
                  <a:cubicBezTo>
                    <a:pt x="188" y="83"/>
                    <a:pt x="188" y="83"/>
                    <a:pt x="188" y="83"/>
                  </a:cubicBezTo>
                  <a:cubicBezTo>
                    <a:pt x="187" y="80"/>
                    <a:pt x="186" y="77"/>
                    <a:pt x="184" y="74"/>
                  </a:cubicBezTo>
                  <a:cubicBezTo>
                    <a:pt x="196" y="56"/>
                    <a:pt x="196" y="56"/>
                    <a:pt x="196" y="56"/>
                  </a:cubicBezTo>
                  <a:cubicBezTo>
                    <a:pt x="200" y="51"/>
                    <a:pt x="199" y="43"/>
                    <a:pt x="194" y="39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79" y="23"/>
                    <a:pt x="175" y="22"/>
                    <a:pt x="171" y="22"/>
                  </a:cubicBezTo>
                  <a:cubicBezTo>
                    <a:pt x="169" y="22"/>
                    <a:pt x="166" y="22"/>
                    <a:pt x="164" y="24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3" y="34"/>
                    <a:pt x="140" y="33"/>
                    <a:pt x="137" y="32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2" y="5"/>
                    <a:pt x="126" y="0"/>
                    <a:pt x="1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4" y="0"/>
                    <a:pt x="88" y="5"/>
                    <a:pt x="87" y="11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0" y="33"/>
                    <a:pt x="77" y="34"/>
                    <a:pt x="74" y="36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4" y="22"/>
                    <a:pt x="51" y="22"/>
                    <a:pt x="49" y="22"/>
                  </a:cubicBezTo>
                  <a:cubicBezTo>
                    <a:pt x="45" y="22"/>
                    <a:pt x="41" y="23"/>
                    <a:pt x="39" y="26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1" y="43"/>
                    <a:pt x="20" y="51"/>
                    <a:pt x="24" y="56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4" y="77"/>
                    <a:pt x="33" y="80"/>
                    <a:pt x="32" y="83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5" y="88"/>
                    <a:pt x="0" y="94"/>
                    <a:pt x="0" y="10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6"/>
                    <a:pt x="5" y="132"/>
                    <a:pt x="11" y="133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3" y="140"/>
                    <a:pt x="34" y="143"/>
                    <a:pt x="36" y="146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0" y="169"/>
                    <a:pt x="21" y="177"/>
                    <a:pt x="26" y="181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1" y="197"/>
                    <a:pt x="45" y="198"/>
                    <a:pt x="49" y="198"/>
                  </a:cubicBezTo>
                  <a:cubicBezTo>
                    <a:pt x="51" y="198"/>
                    <a:pt x="54" y="198"/>
                    <a:pt x="56" y="196"/>
                  </a:cubicBezTo>
                  <a:cubicBezTo>
                    <a:pt x="74" y="184"/>
                    <a:pt x="74" y="184"/>
                    <a:pt x="74" y="184"/>
                  </a:cubicBezTo>
                  <a:cubicBezTo>
                    <a:pt x="77" y="186"/>
                    <a:pt x="80" y="187"/>
                    <a:pt x="83" y="18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8" y="215"/>
                    <a:pt x="94" y="220"/>
                    <a:pt x="101" y="220"/>
                  </a:cubicBezTo>
                  <a:cubicBezTo>
                    <a:pt x="119" y="220"/>
                    <a:pt x="119" y="220"/>
                    <a:pt x="119" y="220"/>
                  </a:cubicBezTo>
                  <a:cubicBezTo>
                    <a:pt x="126" y="220"/>
                    <a:pt x="132" y="215"/>
                    <a:pt x="133" y="209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40" y="187"/>
                    <a:pt x="143" y="186"/>
                    <a:pt x="146" y="184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66" y="198"/>
                    <a:pt x="169" y="198"/>
                    <a:pt x="171" y="198"/>
                  </a:cubicBezTo>
                  <a:cubicBezTo>
                    <a:pt x="175" y="198"/>
                    <a:pt x="179" y="197"/>
                    <a:pt x="181" y="194"/>
                  </a:cubicBezTo>
                  <a:cubicBezTo>
                    <a:pt x="194" y="181"/>
                    <a:pt x="194" y="181"/>
                    <a:pt x="194" y="181"/>
                  </a:cubicBezTo>
                  <a:cubicBezTo>
                    <a:pt x="199" y="177"/>
                    <a:pt x="200" y="169"/>
                    <a:pt x="196" y="164"/>
                  </a:cubicBezTo>
                  <a:cubicBezTo>
                    <a:pt x="184" y="146"/>
                    <a:pt x="184" y="146"/>
                    <a:pt x="184" y="146"/>
                  </a:cubicBezTo>
                  <a:cubicBezTo>
                    <a:pt x="186" y="143"/>
                    <a:pt x="187" y="140"/>
                    <a:pt x="188" y="137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15" y="132"/>
                    <a:pt x="220" y="126"/>
                    <a:pt x="220" y="119"/>
                  </a:cubicBezTo>
                  <a:cubicBezTo>
                    <a:pt x="220" y="101"/>
                    <a:pt x="220" y="101"/>
                    <a:pt x="220" y="101"/>
                  </a:cubicBezTo>
                  <a:cubicBezTo>
                    <a:pt x="220" y="94"/>
                    <a:pt x="215" y="88"/>
                    <a:pt x="209" y="87"/>
                  </a:cubicBezTo>
                  <a:close/>
                  <a:moveTo>
                    <a:pt x="185" y="124"/>
                  </a:moveTo>
                  <a:cubicBezTo>
                    <a:pt x="180" y="125"/>
                    <a:pt x="176" y="128"/>
                    <a:pt x="175" y="133"/>
                  </a:cubicBezTo>
                  <a:cubicBezTo>
                    <a:pt x="174" y="135"/>
                    <a:pt x="173" y="138"/>
                    <a:pt x="172" y="140"/>
                  </a:cubicBezTo>
                  <a:cubicBezTo>
                    <a:pt x="170" y="144"/>
                    <a:pt x="170" y="149"/>
                    <a:pt x="173" y="154"/>
                  </a:cubicBezTo>
                  <a:cubicBezTo>
                    <a:pt x="185" y="171"/>
                    <a:pt x="185" y="171"/>
                    <a:pt x="185" y="171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54" y="173"/>
                    <a:pt x="154" y="173"/>
                    <a:pt x="154" y="173"/>
                  </a:cubicBezTo>
                  <a:cubicBezTo>
                    <a:pt x="151" y="171"/>
                    <a:pt x="149" y="170"/>
                    <a:pt x="146" y="170"/>
                  </a:cubicBezTo>
                  <a:cubicBezTo>
                    <a:pt x="144" y="170"/>
                    <a:pt x="142" y="171"/>
                    <a:pt x="140" y="172"/>
                  </a:cubicBezTo>
                  <a:cubicBezTo>
                    <a:pt x="138" y="173"/>
                    <a:pt x="135" y="174"/>
                    <a:pt x="133" y="175"/>
                  </a:cubicBezTo>
                  <a:cubicBezTo>
                    <a:pt x="128" y="176"/>
                    <a:pt x="125" y="180"/>
                    <a:pt x="124" y="185"/>
                  </a:cubicBezTo>
                  <a:cubicBezTo>
                    <a:pt x="119" y="206"/>
                    <a:pt x="119" y="206"/>
                    <a:pt x="119" y="206"/>
                  </a:cubicBezTo>
                  <a:cubicBezTo>
                    <a:pt x="101" y="206"/>
                    <a:pt x="101" y="206"/>
                    <a:pt x="101" y="206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5" y="180"/>
                    <a:pt x="92" y="176"/>
                    <a:pt x="87" y="175"/>
                  </a:cubicBezTo>
                  <a:cubicBezTo>
                    <a:pt x="85" y="174"/>
                    <a:pt x="82" y="173"/>
                    <a:pt x="80" y="172"/>
                  </a:cubicBezTo>
                  <a:cubicBezTo>
                    <a:pt x="78" y="171"/>
                    <a:pt x="76" y="170"/>
                    <a:pt x="74" y="170"/>
                  </a:cubicBezTo>
                  <a:cubicBezTo>
                    <a:pt x="71" y="170"/>
                    <a:pt x="69" y="171"/>
                    <a:pt x="66" y="173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47" y="154"/>
                    <a:pt x="47" y="154"/>
                    <a:pt x="47" y="154"/>
                  </a:cubicBezTo>
                  <a:cubicBezTo>
                    <a:pt x="50" y="149"/>
                    <a:pt x="50" y="144"/>
                    <a:pt x="48" y="140"/>
                  </a:cubicBezTo>
                  <a:cubicBezTo>
                    <a:pt x="47" y="138"/>
                    <a:pt x="46" y="135"/>
                    <a:pt x="45" y="133"/>
                  </a:cubicBezTo>
                  <a:cubicBezTo>
                    <a:pt x="44" y="128"/>
                    <a:pt x="40" y="125"/>
                    <a:pt x="35" y="124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40" y="95"/>
                    <a:pt x="44" y="92"/>
                    <a:pt x="45" y="87"/>
                  </a:cubicBezTo>
                  <a:cubicBezTo>
                    <a:pt x="46" y="85"/>
                    <a:pt x="47" y="82"/>
                    <a:pt x="48" y="80"/>
                  </a:cubicBezTo>
                  <a:cubicBezTo>
                    <a:pt x="50" y="76"/>
                    <a:pt x="50" y="71"/>
                    <a:pt x="47" y="66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9" y="49"/>
                    <a:pt x="71" y="50"/>
                    <a:pt x="74" y="50"/>
                  </a:cubicBezTo>
                  <a:cubicBezTo>
                    <a:pt x="76" y="50"/>
                    <a:pt x="78" y="49"/>
                    <a:pt x="80" y="48"/>
                  </a:cubicBezTo>
                  <a:cubicBezTo>
                    <a:pt x="82" y="47"/>
                    <a:pt x="85" y="46"/>
                    <a:pt x="87" y="45"/>
                  </a:cubicBezTo>
                  <a:cubicBezTo>
                    <a:pt x="92" y="44"/>
                    <a:pt x="95" y="40"/>
                    <a:pt x="96" y="3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5" y="40"/>
                    <a:pt x="128" y="44"/>
                    <a:pt x="133" y="45"/>
                  </a:cubicBezTo>
                  <a:cubicBezTo>
                    <a:pt x="135" y="46"/>
                    <a:pt x="138" y="47"/>
                    <a:pt x="140" y="48"/>
                  </a:cubicBezTo>
                  <a:cubicBezTo>
                    <a:pt x="142" y="49"/>
                    <a:pt x="144" y="50"/>
                    <a:pt x="146" y="50"/>
                  </a:cubicBezTo>
                  <a:cubicBezTo>
                    <a:pt x="149" y="50"/>
                    <a:pt x="151" y="49"/>
                    <a:pt x="154" y="47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0" y="71"/>
                    <a:pt x="170" y="76"/>
                    <a:pt x="172" y="80"/>
                  </a:cubicBezTo>
                  <a:cubicBezTo>
                    <a:pt x="173" y="82"/>
                    <a:pt x="174" y="85"/>
                    <a:pt x="175" y="87"/>
                  </a:cubicBezTo>
                  <a:cubicBezTo>
                    <a:pt x="176" y="92"/>
                    <a:pt x="180" y="95"/>
                    <a:pt x="185" y="96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19"/>
                    <a:pt x="206" y="119"/>
                    <a:pt x="206" y="119"/>
                  </a:cubicBezTo>
                  <a:lnTo>
                    <a:pt x="185" y="1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20"/>
            <p:cNvSpPr>
              <a:spLocks noEditPoints="1"/>
            </p:cNvSpPr>
            <p:nvPr/>
          </p:nvSpPr>
          <p:spPr bwMode="auto">
            <a:xfrm>
              <a:off x="-2538413" y="300038"/>
              <a:ext cx="360362" cy="360363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48 w 96"/>
                <a:gd name="T11" fmla="*/ 90 h 96"/>
                <a:gd name="T12" fmla="*/ 6 w 96"/>
                <a:gd name="T13" fmla="*/ 48 h 96"/>
                <a:gd name="T14" fmla="*/ 48 w 96"/>
                <a:gd name="T15" fmla="*/ 6 h 96"/>
                <a:gd name="T16" fmla="*/ 90 w 96"/>
                <a:gd name="T17" fmla="*/ 48 h 96"/>
                <a:gd name="T18" fmla="*/ 48 w 96"/>
                <a:gd name="T19" fmla="*/ 9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75" y="96"/>
                    <a:pt x="96" y="75"/>
                    <a:pt x="96" y="48"/>
                  </a:cubicBezTo>
                  <a:cubicBezTo>
                    <a:pt x="96" y="21"/>
                    <a:pt x="75" y="0"/>
                    <a:pt x="48" y="0"/>
                  </a:cubicBezTo>
                  <a:close/>
                  <a:moveTo>
                    <a:pt x="48" y="90"/>
                  </a:moveTo>
                  <a:cubicBezTo>
                    <a:pt x="25" y="90"/>
                    <a:pt x="6" y="71"/>
                    <a:pt x="6" y="48"/>
                  </a:cubicBezTo>
                  <a:cubicBezTo>
                    <a:pt x="6" y="25"/>
                    <a:pt x="25" y="6"/>
                    <a:pt x="48" y="6"/>
                  </a:cubicBezTo>
                  <a:cubicBezTo>
                    <a:pt x="71" y="6"/>
                    <a:pt x="90" y="25"/>
                    <a:pt x="90" y="48"/>
                  </a:cubicBezTo>
                  <a:cubicBezTo>
                    <a:pt x="90" y="71"/>
                    <a:pt x="71" y="90"/>
                    <a:pt x="48" y="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21"/>
            <p:cNvSpPr>
              <a:spLocks noEditPoints="1"/>
            </p:cNvSpPr>
            <p:nvPr/>
          </p:nvSpPr>
          <p:spPr bwMode="auto">
            <a:xfrm>
              <a:off x="-2460625" y="374650"/>
              <a:ext cx="207962" cy="206375"/>
            </a:xfrm>
            <a:custGeom>
              <a:avLst/>
              <a:gdLst>
                <a:gd name="T0" fmla="*/ 27 w 55"/>
                <a:gd name="T1" fmla="*/ 0 h 55"/>
                <a:gd name="T2" fmla="*/ 0 w 55"/>
                <a:gd name="T3" fmla="*/ 28 h 55"/>
                <a:gd name="T4" fmla="*/ 27 w 55"/>
                <a:gd name="T5" fmla="*/ 55 h 55"/>
                <a:gd name="T6" fmla="*/ 55 w 55"/>
                <a:gd name="T7" fmla="*/ 28 h 55"/>
                <a:gd name="T8" fmla="*/ 27 w 55"/>
                <a:gd name="T9" fmla="*/ 0 h 55"/>
                <a:gd name="T10" fmla="*/ 27 w 55"/>
                <a:gd name="T11" fmla="*/ 49 h 55"/>
                <a:gd name="T12" fmla="*/ 6 w 55"/>
                <a:gd name="T13" fmla="*/ 28 h 55"/>
                <a:gd name="T14" fmla="*/ 27 w 55"/>
                <a:gd name="T15" fmla="*/ 7 h 55"/>
                <a:gd name="T16" fmla="*/ 48 w 55"/>
                <a:gd name="T17" fmla="*/ 28 h 55"/>
                <a:gd name="T18" fmla="*/ 27 w 55"/>
                <a:gd name="T19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7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2" y="55"/>
                    <a:pt x="55" y="43"/>
                    <a:pt x="55" y="28"/>
                  </a:cubicBezTo>
                  <a:cubicBezTo>
                    <a:pt x="55" y="13"/>
                    <a:pt x="42" y="0"/>
                    <a:pt x="27" y="0"/>
                  </a:cubicBezTo>
                  <a:close/>
                  <a:moveTo>
                    <a:pt x="27" y="49"/>
                  </a:moveTo>
                  <a:cubicBezTo>
                    <a:pt x="16" y="49"/>
                    <a:pt x="6" y="39"/>
                    <a:pt x="6" y="28"/>
                  </a:cubicBezTo>
                  <a:cubicBezTo>
                    <a:pt x="6" y="17"/>
                    <a:pt x="16" y="7"/>
                    <a:pt x="27" y="7"/>
                  </a:cubicBezTo>
                  <a:cubicBezTo>
                    <a:pt x="38" y="7"/>
                    <a:pt x="48" y="17"/>
                    <a:pt x="48" y="28"/>
                  </a:cubicBezTo>
                  <a:cubicBezTo>
                    <a:pt x="48" y="39"/>
                    <a:pt x="38" y="49"/>
                    <a:pt x="27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190673" y="3758893"/>
            <a:ext cx="318727" cy="274479"/>
            <a:chOff x="2727325" y="-39687"/>
            <a:chExt cx="1463675" cy="1260475"/>
          </a:xfrm>
          <a:solidFill>
            <a:schemeClr val="bg1"/>
          </a:solidFill>
        </p:grpSpPr>
        <p:sp>
          <p:nvSpPr>
            <p:cNvPr id="52" name="Freeform 20"/>
            <p:cNvSpPr>
              <a:spLocks noEditPoints="1"/>
            </p:cNvSpPr>
            <p:nvPr/>
          </p:nvSpPr>
          <p:spPr bwMode="auto">
            <a:xfrm>
              <a:off x="2727325" y="-39687"/>
              <a:ext cx="1463675" cy="1260475"/>
            </a:xfrm>
            <a:custGeom>
              <a:avLst/>
              <a:gdLst>
                <a:gd name="T0" fmla="*/ 347 w 390"/>
                <a:gd name="T1" fmla="*/ 42 h 336"/>
                <a:gd name="T2" fmla="*/ 195 w 390"/>
                <a:gd name="T3" fmla="*/ 38 h 336"/>
                <a:gd name="T4" fmla="*/ 43 w 390"/>
                <a:gd name="T5" fmla="*/ 42 h 336"/>
                <a:gd name="T6" fmla="*/ 43 w 390"/>
                <a:gd name="T7" fmla="*/ 196 h 336"/>
                <a:gd name="T8" fmla="*/ 170 w 390"/>
                <a:gd name="T9" fmla="*/ 322 h 336"/>
                <a:gd name="T10" fmla="*/ 220 w 390"/>
                <a:gd name="T11" fmla="*/ 322 h 336"/>
                <a:gd name="T12" fmla="*/ 347 w 390"/>
                <a:gd name="T13" fmla="*/ 196 h 336"/>
                <a:gd name="T14" fmla="*/ 347 w 390"/>
                <a:gd name="T15" fmla="*/ 42 h 336"/>
                <a:gd name="T16" fmla="*/ 330 w 390"/>
                <a:gd name="T17" fmla="*/ 180 h 336"/>
                <a:gd name="T18" fmla="*/ 203 w 390"/>
                <a:gd name="T19" fmla="*/ 306 h 336"/>
                <a:gd name="T20" fmla="*/ 187 w 390"/>
                <a:gd name="T21" fmla="*/ 306 h 336"/>
                <a:gd name="T22" fmla="*/ 59 w 390"/>
                <a:gd name="T23" fmla="*/ 180 h 336"/>
                <a:gd name="T24" fmla="*/ 59 w 390"/>
                <a:gd name="T25" fmla="*/ 58 h 336"/>
                <a:gd name="T26" fmla="*/ 179 w 390"/>
                <a:gd name="T27" fmla="*/ 55 h 336"/>
                <a:gd name="T28" fmla="*/ 195 w 390"/>
                <a:gd name="T29" fmla="*/ 70 h 336"/>
                <a:gd name="T30" fmla="*/ 210 w 390"/>
                <a:gd name="T31" fmla="*/ 55 h 336"/>
                <a:gd name="T32" fmla="*/ 330 w 390"/>
                <a:gd name="T33" fmla="*/ 58 h 336"/>
                <a:gd name="T34" fmla="*/ 330 w 390"/>
                <a:gd name="T35" fmla="*/ 1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0" h="336">
                  <a:moveTo>
                    <a:pt x="347" y="42"/>
                  </a:moveTo>
                  <a:cubicBezTo>
                    <a:pt x="305" y="0"/>
                    <a:pt x="238" y="0"/>
                    <a:pt x="195" y="38"/>
                  </a:cubicBezTo>
                  <a:cubicBezTo>
                    <a:pt x="152" y="0"/>
                    <a:pt x="85" y="0"/>
                    <a:pt x="43" y="42"/>
                  </a:cubicBezTo>
                  <a:cubicBezTo>
                    <a:pt x="0" y="84"/>
                    <a:pt x="0" y="154"/>
                    <a:pt x="43" y="196"/>
                  </a:cubicBezTo>
                  <a:cubicBezTo>
                    <a:pt x="55" y="208"/>
                    <a:pt x="170" y="322"/>
                    <a:pt x="170" y="322"/>
                  </a:cubicBezTo>
                  <a:cubicBezTo>
                    <a:pt x="184" y="336"/>
                    <a:pt x="206" y="336"/>
                    <a:pt x="220" y="322"/>
                  </a:cubicBezTo>
                  <a:cubicBezTo>
                    <a:pt x="220" y="322"/>
                    <a:pt x="345" y="198"/>
                    <a:pt x="347" y="196"/>
                  </a:cubicBezTo>
                  <a:cubicBezTo>
                    <a:pt x="390" y="154"/>
                    <a:pt x="390" y="84"/>
                    <a:pt x="347" y="42"/>
                  </a:cubicBezTo>
                  <a:close/>
                  <a:moveTo>
                    <a:pt x="330" y="180"/>
                  </a:moveTo>
                  <a:cubicBezTo>
                    <a:pt x="203" y="306"/>
                    <a:pt x="203" y="306"/>
                    <a:pt x="203" y="306"/>
                  </a:cubicBezTo>
                  <a:cubicBezTo>
                    <a:pt x="199" y="310"/>
                    <a:pt x="191" y="310"/>
                    <a:pt x="187" y="306"/>
                  </a:cubicBezTo>
                  <a:cubicBezTo>
                    <a:pt x="59" y="180"/>
                    <a:pt x="59" y="180"/>
                    <a:pt x="59" y="180"/>
                  </a:cubicBezTo>
                  <a:cubicBezTo>
                    <a:pt x="25" y="146"/>
                    <a:pt x="25" y="92"/>
                    <a:pt x="59" y="58"/>
                  </a:cubicBezTo>
                  <a:cubicBezTo>
                    <a:pt x="92" y="26"/>
                    <a:pt x="145" y="25"/>
                    <a:pt x="179" y="55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45" y="25"/>
                    <a:pt x="298" y="26"/>
                    <a:pt x="330" y="58"/>
                  </a:cubicBezTo>
                  <a:cubicBezTo>
                    <a:pt x="364" y="92"/>
                    <a:pt x="364" y="146"/>
                    <a:pt x="330" y="1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21"/>
            <p:cNvSpPr/>
            <p:nvPr/>
          </p:nvSpPr>
          <p:spPr bwMode="auto">
            <a:xfrm>
              <a:off x="2982913" y="215900"/>
              <a:ext cx="206375" cy="201612"/>
            </a:xfrm>
            <a:custGeom>
              <a:avLst/>
              <a:gdLst>
                <a:gd name="T0" fmla="*/ 49 w 55"/>
                <a:gd name="T1" fmla="*/ 0 h 54"/>
                <a:gd name="T2" fmla="*/ 49 w 55"/>
                <a:gd name="T3" fmla="*/ 0 h 54"/>
                <a:gd name="T4" fmla="*/ 0 w 55"/>
                <a:gd name="T5" fmla="*/ 48 h 54"/>
                <a:gd name="T6" fmla="*/ 0 w 55"/>
                <a:gd name="T7" fmla="*/ 48 h 54"/>
                <a:gd name="T8" fmla="*/ 6 w 55"/>
                <a:gd name="T9" fmla="*/ 54 h 54"/>
                <a:gd name="T10" fmla="*/ 12 w 55"/>
                <a:gd name="T11" fmla="*/ 48 h 54"/>
                <a:gd name="T12" fmla="*/ 12 w 55"/>
                <a:gd name="T13" fmla="*/ 48 h 54"/>
                <a:gd name="T14" fmla="*/ 49 w 55"/>
                <a:gd name="T15" fmla="*/ 11 h 54"/>
                <a:gd name="T16" fmla="*/ 49 w 55"/>
                <a:gd name="T17" fmla="*/ 11 h 54"/>
                <a:gd name="T18" fmla="*/ 55 w 55"/>
                <a:gd name="T19" fmla="*/ 5 h 54"/>
                <a:gd name="T20" fmla="*/ 49 w 55"/>
                <a:gd name="T2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54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3" y="54"/>
                    <a:pt x="6" y="54"/>
                  </a:cubicBezTo>
                  <a:cubicBezTo>
                    <a:pt x="9" y="54"/>
                    <a:pt x="12" y="52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28"/>
                    <a:pt x="2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2" y="11"/>
                    <a:pt x="55" y="8"/>
                    <a:pt x="55" y="5"/>
                  </a:cubicBezTo>
                  <a:cubicBezTo>
                    <a:pt x="55" y="2"/>
                    <a:pt x="52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4" name="Freeform 13"/>
          <p:cNvSpPr>
            <a:spLocks noChangeAspect="1" noEditPoints="1"/>
          </p:cNvSpPr>
          <p:nvPr/>
        </p:nvSpPr>
        <p:spPr bwMode="auto">
          <a:xfrm>
            <a:off x="4704404" y="2644056"/>
            <a:ext cx="301612" cy="293719"/>
          </a:xfrm>
          <a:custGeom>
            <a:avLst/>
            <a:gdLst>
              <a:gd name="T0" fmla="*/ 161 w 226"/>
              <a:gd name="T1" fmla="*/ 0 h 220"/>
              <a:gd name="T2" fmla="*/ 96 w 226"/>
              <a:gd name="T3" fmla="*/ 47 h 220"/>
              <a:gd name="T4" fmla="*/ 95 w 226"/>
              <a:gd name="T5" fmla="*/ 47 h 220"/>
              <a:gd name="T6" fmla="*/ 24 w 226"/>
              <a:gd name="T7" fmla="*/ 119 h 220"/>
              <a:gd name="T8" fmla="*/ 1 w 226"/>
              <a:gd name="T9" fmla="*/ 189 h 220"/>
              <a:gd name="T10" fmla="*/ 24 w 226"/>
              <a:gd name="T11" fmla="*/ 220 h 220"/>
              <a:gd name="T12" fmla="*/ 90 w 226"/>
              <a:gd name="T13" fmla="*/ 203 h 220"/>
              <a:gd name="T14" fmla="*/ 207 w 226"/>
              <a:gd name="T15" fmla="*/ 91 h 220"/>
              <a:gd name="T16" fmla="*/ 110 w 226"/>
              <a:gd name="T17" fmla="*/ 164 h 220"/>
              <a:gd name="T18" fmla="*/ 170 w 226"/>
              <a:gd name="T19" fmla="*/ 81 h 220"/>
              <a:gd name="T20" fmla="*/ 163 w 226"/>
              <a:gd name="T21" fmla="*/ 115 h 220"/>
              <a:gd name="T22" fmla="*/ 110 w 226"/>
              <a:gd name="T23" fmla="*/ 169 h 220"/>
              <a:gd name="T24" fmla="*/ 102 w 226"/>
              <a:gd name="T25" fmla="*/ 139 h 220"/>
              <a:gd name="T26" fmla="*/ 79 w 226"/>
              <a:gd name="T27" fmla="*/ 117 h 220"/>
              <a:gd name="T28" fmla="*/ 159 w 226"/>
              <a:gd name="T29" fmla="*/ 61 h 220"/>
              <a:gd name="T30" fmla="*/ 102 w 226"/>
              <a:gd name="T31" fmla="*/ 139 h 220"/>
              <a:gd name="T32" fmla="*/ 52 w 226"/>
              <a:gd name="T33" fmla="*/ 110 h 220"/>
              <a:gd name="T34" fmla="*/ 137 w 226"/>
              <a:gd name="T35" fmla="*/ 49 h 220"/>
              <a:gd name="T36" fmla="*/ 29 w 226"/>
              <a:gd name="T37" fmla="*/ 205 h 220"/>
              <a:gd name="T38" fmla="*/ 14 w 226"/>
              <a:gd name="T39" fmla="*/ 196 h 220"/>
              <a:gd name="T40" fmla="*/ 22 w 226"/>
              <a:gd name="T41" fmla="*/ 166 h 220"/>
              <a:gd name="T42" fmla="*/ 54 w 226"/>
              <a:gd name="T43" fmla="*/ 199 h 220"/>
              <a:gd name="T44" fmla="*/ 61 w 226"/>
              <a:gd name="T45" fmla="*/ 197 h 220"/>
              <a:gd name="T46" fmla="*/ 24 w 226"/>
              <a:gd name="T47" fmla="*/ 159 h 220"/>
              <a:gd name="T48" fmla="*/ 33 w 226"/>
              <a:gd name="T49" fmla="*/ 129 h 220"/>
              <a:gd name="T50" fmla="*/ 89 w 226"/>
              <a:gd name="T51" fmla="*/ 189 h 220"/>
              <a:gd name="T52" fmla="*/ 61 w 226"/>
              <a:gd name="T53" fmla="*/ 197 h 220"/>
              <a:gd name="T54" fmla="*/ 186 w 226"/>
              <a:gd name="T55" fmla="*/ 93 h 220"/>
              <a:gd name="T56" fmla="*/ 168 w 226"/>
              <a:gd name="T57" fmla="*/ 52 h 220"/>
              <a:gd name="T58" fmla="*/ 139 w 226"/>
              <a:gd name="T59" fmla="*/ 23 h 220"/>
              <a:gd name="T60" fmla="*/ 192 w 226"/>
              <a:gd name="T61" fmla="*/ 27 h 220"/>
              <a:gd name="T62" fmla="*/ 197 w 226"/>
              <a:gd name="T63" fmla="*/ 8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6" h="220">
                <a:moveTo>
                  <a:pt x="202" y="18"/>
                </a:moveTo>
                <a:cubicBezTo>
                  <a:pt x="191" y="6"/>
                  <a:pt x="176" y="0"/>
                  <a:pt x="161" y="0"/>
                </a:cubicBezTo>
                <a:cubicBezTo>
                  <a:pt x="149" y="0"/>
                  <a:pt x="137" y="5"/>
                  <a:pt x="129" y="13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22"/>
                  <a:pt x="19" y="126"/>
                  <a:pt x="17" y="130"/>
                </a:cubicBezTo>
                <a:cubicBezTo>
                  <a:pt x="1" y="189"/>
                  <a:pt x="1" y="189"/>
                  <a:pt x="1" y="189"/>
                </a:cubicBezTo>
                <a:cubicBezTo>
                  <a:pt x="1" y="189"/>
                  <a:pt x="0" y="194"/>
                  <a:pt x="0" y="196"/>
                </a:cubicBezTo>
                <a:cubicBezTo>
                  <a:pt x="0" y="209"/>
                  <a:pt x="11" y="220"/>
                  <a:pt x="24" y="220"/>
                </a:cubicBezTo>
                <a:cubicBezTo>
                  <a:pt x="27" y="220"/>
                  <a:pt x="32" y="219"/>
                  <a:pt x="32" y="219"/>
                </a:cubicBezTo>
                <a:cubicBezTo>
                  <a:pt x="90" y="203"/>
                  <a:pt x="90" y="203"/>
                  <a:pt x="90" y="203"/>
                </a:cubicBezTo>
                <a:cubicBezTo>
                  <a:pt x="95" y="202"/>
                  <a:pt x="99" y="200"/>
                  <a:pt x="102" y="196"/>
                </a:cubicBezTo>
                <a:cubicBezTo>
                  <a:pt x="207" y="91"/>
                  <a:pt x="207" y="91"/>
                  <a:pt x="207" y="91"/>
                </a:cubicBezTo>
                <a:cubicBezTo>
                  <a:pt x="226" y="72"/>
                  <a:pt x="224" y="40"/>
                  <a:pt x="202" y="18"/>
                </a:cubicBezTo>
                <a:close/>
                <a:moveTo>
                  <a:pt x="110" y="164"/>
                </a:moveTo>
                <a:cubicBezTo>
                  <a:pt x="110" y="157"/>
                  <a:pt x="108" y="151"/>
                  <a:pt x="105" y="146"/>
                </a:cubicBezTo>
                <a:cubicBezTo>
                  <a:pt x="170" y="81"/>
                  <a:pt x="170" y="81"/>
                  <a:pt x="170" y="81"/>
                </a:cubicBezTo>
                <a:cubicBezTo>
                  <a:pt x="174" y="93"/>
                  <a:pt x="172" y="106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10" y="169"/>
                  <a:pt x="110" y="169"/>
                  <a:pt x="110" y="169"/>
                </a:cubicBezTo>
                <a:cubicBezTo>
                  <a:pt x="110" y="167"/>
                  <a:pt x="110" y="165"/>
                  <a:pt x="110" y="164"/>
                </a:cubicBezTo>
                <a:close/>
                <a:moveTo>
                  <a:pt x="102" y="139"/>
                </a:moveTo>
                <a:cubicBezTo>
                  <a:pt x="99" y="135"/>
                  <a:pt x="96" y="131"/>
                  <a:pt x="93" y="127"/>
                </a:cubicBezTo>
                <a:cubicBezTo>
                  <a:pt x="88" y="123"/>
                  <a:pt x="84" y="120"/>
                  <a:pt x="79" y="117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49" y="54"/>
                  <a:pt x="154" y="57"/>
                  <a:pt x="159" y="61"/>
                </a:cubicBezTo>
                <a:cubicBezTo>
                  <a:pt x="162" y="65"/>
                  <a:pt x="165" y="69"/>
                  <a:pt x="167" y="74"/>
                </a:cubicBezTo>
                <a:lnTo>
                  <a:pt x="102" y="139"/>
                </a:lnTo>
                <a:close/>
                <a:moveTo>
                  <a:pt x="72" y="114"/>
                </a:moveTo>
                <a:cubicBezTo>
                  <a:pt x="66" y="111"/>
                  <a:pt x="59" y="110"/>
                  <a:pt x="52" y="110"/>
                </a:cubicBezTo>
                <a:cubicBezTo>
                  <a:pt x="105" y="56"/>
                  <a:pt x="105" y="56"/>
                  <a:pt x="105" y="56"/>
                </a:cubicBezTo>
                <a:cubicBezTo>
                  <a:pt x="113" y="48"/>
                  <a:pt x="125" y="46"/>
                  <a:pt x="137" y="49"/>
                </a:cubicBezTo>
                <a:lnTo>
                  <a:pt x="72" y="114"/>
                </a:lnTo>
                <a:close/>
                <a:moveTo>
                  <a:pt x="29" y="205"/>
                </a:moveTo>
                <a:cubicBezTo>
                  <a:pt x="28" y="206"/>
                  <a:pt x="26" y="206"/>
                  <a:pt x="24" y="206"/>
                </a:cubicBezTo>
                <a:cubicBezTo>
                  <a:pt x="18" y="206"/>
                  <a:pt x="14" y="202"/>
                  <a:pt x="14" y="196"/>
                </a:cubicBezTo>
                <a:cubicBezTo>
                  <a:pt x="14" y="195"/>
                  <a:pt x="14" y="193"/>
                  <a:pt x="14" y="192"/>
                </a:cubicBezTo>
                <a:cubicBezTo>
                  <a:pt x="22" y="166"/>
                  <a:pt x="22" y="166"/>
                  <a:pt x="22" y="166"/>
                </a:cubicBezTo>
                <a:cubicBezTo>
                  <a:pt x="30" y="166"/>
                  <a:pt x="38" y="169"/>
                  <a:pt x="45" y="175"/>
                </a:cubicBezTo>
                <a:cubicBezTo>
                  <a:pt x="51" y="182"/>
                  <a:pt x="55" y="191"/>
                  <a:pt x="54" y="199"/>
                </a:cubicBezTo>
                <a:lnTo>
                  <a:pt x="29" y="205"/>
                </a:lnTo>
                <a:close/>
                <a:moveTo>
                  <a:pt x="61" y="197"/>
                </a:moveTo>
                <a:cubicBezTo>
                  <a:pt x="61" y="188"/>
                  <a:pt x="57" y="178"/>
                  <a:pt x="50" y="170"/>
                </a:cubicBezTo>
                <a:cubicBezTo>
                  <a:pt x="42" y="163"/>
                  <a:pt x="33" y="159"/>
                  <a:pt x="24" y="159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31" y="132"/>
                  <a:pt x="32" y="131"/>
                  <a:pt x="33" y="129"/>
                </a:cubicBezTo>
                <a:cubicBezTo>
                  <a:pt x="47" y="119"/>
                  <a:pt x="68" y="122"/>
                  <a:pt x="83" y="137"/>
                </a:cubicBezTo>
                <a:cubicBezTo>
                  <a:pt x="98" y="153"/>
                  <a:pt x="101" y="175"/>
                  <a:pt x="89" y="189"/>
                </a:cubicBezTo>
                <a:cubicBezTo>
                  <a:pt x="88" y="190"/>
                  <a:pt x="87" y="190"/>
                  <a:pt x="86" y="190"/>
                </a:cubicBezTo>
                <a:lnTo>
                  <a:pt x="61" y="197"/>
                </a:lnTo>
                <a:close/>
                <a:moveTo>
                  <a:pt x="197" y="81"/>
                </a:moveTo>
                <a:cubicBezTo>
                  <a:pt x="186" y="93"/>
                  <a:pt x="186" y="93"/>
                  <a:pt x="186" y="93"/>
                </a:cubicBezTo>
                <a:cubicBezTo>
                  <a:pt x="186" y="91"/>
                  <a:pt x="186" y="90"/>
                  <a:pt x="186" y="88"/>
                </a:cubicBezTo>
                <a:cubicBezTo>
                  <a:pt x="185" y="75"/>
                  <a:pt x="178" y="62"/>
                  <a:pt x="168" y="52"/>
                </a:cubicBezTo>
                <a:cubicBezTo>
                  <a:pt x="157" y="41"/>
                  <a:pt x="142" y="34"/>
                  <a:pt x="127" y="34"/>
                </a:cubicBezTo>
                <a:cubicBezTo>
                  <a:pt x="139" y="23"/>
                  <a:pt x="139" y="23"/>
                  <a:pt x="139" y="23"/>
                </a:cubicBezTo>
                <a:cubicBezTo>
                  <a:pt x="145" y="17"/>
                  <a:pt x="153" y="14"/>
                  <a:pt x="161" y="14"/>
                </a:cubicBezTo>
                <a:cubicBezTo>
                  <a:pt x="172" y="14"/>
                  <a:pt x="184" y="19"/>
                  <a:pt x="192" y="27"/>
                </a:cubicBezTo>
                <a:cubicBezTo>
                  <a:pt x="201" y="36"/>
                  <a:pt x="205" y="46"/>
                  <a:pt x="206" y="56"/>
                </a:cubicBezTo>
                <a:cubicBezTo>
                  <a:pt x="207" y="66"/>
                  <a:pt x="204" y="75"/>
                  <a:pt x="197" y="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5142" tIns="32570" rIns="65142" bIns="32570" numCol="1" anchor="t" anchorCtr="0" compatLnSpc="1"/>
          <a:lstStyle/>
          <a:p>
            <a:pPr algn="just">
              <a:lnSpc>
                <a:spcPct val="120000"/>
              </a:lnSpc>
            </a:pPr>
            <a:endParaRPr lang="id-ID" sz="55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91455" y="2496185"/>
            <a:ext cx="3277235" cy="589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sz="16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加装装卸料传感器，监控车辆违规加水、卸料等现象。</a:t>
            </a:r>
            <a:endParaRPr lang="zh-CN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575175" y="1390650"/>
            <a:ext cx="3818255" cy="664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sz="16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加装车载终端设备，监控运行轨迹、运行速度。</a:t>
            </a:r>
            <a:endParaRPr lang="zh-CN" sz="160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Box 56"/>
          <p:cNvSpPr txBox="1"/>
          <p:nvPr/>
        </p:nvSpPr>
        <p:spPr>
          <a:xfrm>
            <a:off x="5670550" y="3616325"/>
            <a:ext cx="3347720" cy="589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just">
              <a:lnSpc>
                <a:spcPct val="120000"/>
              </a:lnSpc>
            </a:pPr>
            <a:r>
              <a:rPr lang="zh-CN" sz="1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植入运输异常预警机制，监控因运输及卸料导致的混凝土工作性能变化。</a:t>
            </a:r>
            <a:endParaRPr lang="zh-CN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52400" y="438150"/>
            <a:ext cx="2895600" cy="0"/>
          </a:xfrm>
          <a:prstGeom prst="line">
            <a:avLst/>
          </a:prstGeom>
          <a:ln w="25400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172200" y="438150"/>
            <a:ext cx="2971800" cy="0"/>
          </a:xfrm>
          <a:prstGeom prst="line">
            <a:avLst/>
          </a:prstGeom>
          <a:ln w="25400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00"/>
          <p:cNvSpPr txBox="1"/>
          <p:nvPr/>
        </p:nvSpPr>
        <p:spPr>
          <a:xfrm>
            <a:off x="3240405" y="254000"/>
            <a:ext cx="28422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1800" kern="0" dirty="0">
                <a:solidFill>
                  <a:srgbClr val="A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物流运输控制</a:t>
            </a:r>
            <a:endParaRPr lang="zh-CN" sz="1800" kern="0" dirty="0">
              <a:solidFill>
                <a:srgbClr val="A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0375" y="585470"/>
            <a:ext cx="44043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266700"/>
            <a:r>
              <a:rPr lang="zh-CN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智能物流管理</a:t>
            </a:r>
            <a:endParaRPr 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ldLvl="0" animBg="1"/>
      <p:bldP spid="57" grpId="0"/>
      <p:bldP spid="58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2586355" y="2216785"/>
            <a:ext cx="5631815" cy="2122805"/>
            <a:chOff x="1325" y="4175"/>
            <a:chExt cx="5865" cy="3343"/>
          </a:xfrm>
        </p:grpSpPr>
        <p:sp>
          <p:nvSpPr>
            <p:cNvPr id="165891" name="TextBox 3"/>
            <p:cNvSpPr txBox="1"/>
            <p:nvPr/>
          </p:nvSpPr>
          <p:spPr>
            <a:xfrm>
              <a:off x="1325" y="4734"/>
              <a:ext cx="2288" cy="8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eaLnBrk="0" hangingPunct="0"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000" b="1" i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砼智造技术应用</a:t>
              </a:r>
              <a:endParaRPr lang="zh-CN" altLang="en-US" sz="2000" b="1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892" name="TextBox 3"/>
            <p:cNvSpPr txBox="1"/>
            <p:nvPr/>
          </p:nvSpPr>
          <p:spPr>
            <a:xfrm>
              <a:off x="4664" y="4175"/>
              <a:ext cx="2526" cy="33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marL="171450" indent="-171450" eaLnBrk="0" hangingPunct="0">
                <a:lnSpc>
                  <a:spcPct val="200000"/>
                </a:lnSpc>
                <a:buClr>
                  <a:srgbClr val="FF0000"/>
                </a:buClr>
                <a:buSzPct val="80000"/>
                <a:buFont typeface="Wingdings" panose="05000000000000000000" pitchFamily="2" charset="2"/>
                <a:buChar char="l"/>
              </a:pPr>
              <a:r>
                <a:rPr lang="zh-CN" sz="1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行业现状分析</a:t>
              </a:r>
              <a:endParaRPr lang="zh-CN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 eaLnBrk="0" hangingPunct="0">
                <a:lnSpc>
                  <a:spcPct val="200000"/>
                </a:lnSpc>
                <a:buClr>
                  <a:srgbClr val="FF0000"/>
                </a:buClr>
                <a:buSzPct val="80000"/>
                <a:buFont typeface="Wingdings" panose="05000000000000000000" pitchFamily="2" charset="2"/>
                <a:buChar char="l"/>
              </a:pPr>
              <a:r>
                <a:rPr lang="zh-CN" sz="12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出厂前控制</a:t>
              </a:r>
              <a:endParaRPr lang="zh-CN" sz="12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 eaLnBrk="0" hangingPunct="0">
                <a:lnSpc>
                  <a:spcPct val="200000"/>
                </a:lnSpc>
                <a:buClr>
                  <a:srgbClr val="FF0000"/>
                </a:buClr>
                <a:buSzPct val="80000"/>
                <a:buFont typeface="Wingdings" panose="05000000000000000000" pitchFamily="2" charset="2"/>
                <a:buChar char="l"/>
              </a:pPr>
              <a:r>
                <a:rPr lang="zh-CN" sz="12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物流运输控制</a:t>
              </a:r>
              <a:endParaRPr lang="zh-CN" sz="12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 eaLnBrk="0" hangingPunct="0">
                <a:lnSpc>
                  <a:spcPct val="200000"/>
                </a:lnSpc>
                <a:buClr>
                  <a:srgbClr val="FF0000"/>
                </a:buClr>
                <a:buSzPct val="80000"/>
                <a:buFont typeface="Wingdings" panose="05000000000000000000" pitchFamily="2" charset="2"/>
                <a:buChar char="l"/>
              </a:pPr>
              <a:r>
                <a:rPr lang="zh-CN" sz="12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施工及质量控制</a:t>
              </a:r>
              <a:endParaRPr lang="zh-CN" sz="12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 eaLnBrk="0" hangingPunct="0">
                <a:lnSpc>
                  <a:spcPct val="200000"/>
                </a:lnSpc>
                <a:buClr>
                  <a:srgbClr val="FF0000"/>
                </a:buClr>
                <a:buSzPct val="80000"/>
                <a:buFont typeface="Wingdings" panose="05000000000000000000" pitchFamily="2" charset="2"/>
                <a:buChar char="l"/>
              </a:pPr>
              <a:r>
                <a:rPr lang="zh-CN" altLang="en-US" sz="12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砼智造应用实施</a:t>
              </a:r>
              <a:endParaRPr lang="zh-CN" altLang="en-US" sz="12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MH_Entry_3"/>
          <p:cNvSpPr/>
          <p:nvPr>
            <p:custDataLst>
              <p:tags r:id="rId1"/>
            </p:custDataLst>
          </p:nvPr>
        </p:nvSpPr>
        <p:spPr>
          <a:xfrm flipH="1">
            <a:off x="772160" y="694055"/>
            <a:ext cx="1568450" cy="1522730"/>
          </a:xfrm>
          <a:prstGeom prst="roundRect">
            <a:avLst>
              <a:gd name="adj" fmla="val 23973"/>
            </a:avLst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square" lIns="0" tIns="0" rIns="0" bIns="0" anchor="ctr">
            <a:noAutofit/>
          </a:bodyPr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    录</a:t>
            </a:r>
            <a:endParaRPr lang="zh-CN" altLang="en-US" sz="2400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30" name="图片 5" descr="地磅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375" y="836930"/>
            <a:ext cx="5151120" cy="219646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" name="直接连接符 1"/>
          <p:cNvCxnSpPr/>
          <p:nvPr/>
        </p:nvCxnSpPr>
        <p:spPr>
          <a:xfrm>
            <a:off x="152400" y="438150"/>
            <a:ext cx="2895600" cy="0"/>
          </a:xfrm>
          <a:prstGeom prst="line">
            <a:avLst/>
          </a:prstGeom>
          <a:ln w="25400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172200" y="438150"/>
            <a:ext cx="2971800" cy="0"/>
          </a:xfrm>
          <a:prstGeom prst="line">
            <a:avLst/>
          </a:prstGeom>
          <a:ln w="25400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00"/>
          <p:cNvSpPr txBox="1"/>
          <p:nvPr/>
        </p:nvSpPr>
        <p:spPr>
          <a:xfrm>
            <a:off x="3329305" y="275590"/>
            <a:ext cx="28422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1800" kern="0" dirty="0">
                <a:solidFill>
                  <a:srgbClr val="A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物流运输控制</a:t>
            </a:r>
            <a:endParaRPr lang="zh-CN" sz="1800" kern="0" dirty="0">
              <a:solidFill>
                <a:srgbClr val="A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4326" name="图片 1" descr="C:\Users\kingsoft\Desktop\图片3.png图片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2403" b="2403"/>
          <a:stretch>
            <a:fillRect/>
          </a:stretch>
        </p:blipFill>
        <p:spPr>
          <a:xfrm>
            <a:off x="460375" y="3127375"/>
            <a:ext cx="5151120" cy="1808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" name="object 72"/>
          <p:cNvSpPr txBox="1"/>
          <p:nvPr/>
        </p:nvSpPr>
        <p:spPr>
          <a:xfrm>
            <a:off x="5527040" y="836930"/>
            <a:ext cx="3422650" cy="5491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755650" indent="-285750">
              <a:lnSpc>
                <a:spcPts val="1920"/>
              </a:lnSpc>
              <a:spcBef>
                <a:spcPts val="1400"/>
              </a:spcBef>
              <a:buFont typeface="Wingdings" panose="05000000000000000000" charset="0"/>
              <a:buChar char="l"/>
            </a:pPr>
            <a:r>
              <a:rPr lang="zh-CN" sz="1600" b="1" dirty="0">
                <a:solidFill>
                  <a:schemeClr val="tx1"/>
                </a:solidFill>
                <a:latin typeface="幼圆" panose="02010509060101010101" charset="-122"/>
                <a:cs typeface="幼圆" panose="02010509060101010101" charset="-122"/>
              </a:rPr>
              <a:t>传统模式</a:t>
            </a:r>
            <a:endParaRPr lang="zh-CN" sz="1600" b="1" dirty="0">
              <a:solidFill>
                <a:schemeClr val="tx1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469900">
              <a:lnSpc>
                <a:spcPts val="1920"/>
              </a:lnSpc>
              <a:spcBef>
                <a:spcPts val="1400"/>
              </a:spcBef>
              <a:buFont typeface="Wingdings" panose="05000000000000000000" charset="0"/>
            </a:pPr>
            <a:r>
              <a:rPr lang="zh-CN" sz="1600" b="1" dirty="0">
                <a:solidFill>
                  <a:schemeClr val="tx1"/>
                </a:solidFill>
                <a:latin typeface="幼圆" panose="02010509060101010101" charset="-122"/>
                <a:cs typeface="幼圆" panose="02010509060101010101" charset="-122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12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无法监控车速、运行轨迹、运输超时导致的混凝土性能指标变化以及驾驶员加水、偷料等个人行为，混凝土性能变化无法监控。</a:t>
            </a:r>
            <a:endParaRPr lang="zh-CN" altLang="en-US" sz="1200" b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755650" indent="-285750">
              <a:lnSpc>
                <a:spcPts val="1920"/>
              </a:lnSpc>
              <a:spcBef>
                <a:spcPts val="1400"/>
              </a:spcBef>
              <a:buFont typeface="Wingdings" panose="05000000000000000000" charset="0"/>
              <a:buChar char="l"/>
            </a:pPr>
            <a:r>
              <a:rPr lang="zh-CN" sz="1600" b="1" dirty="0">
                <a:latin typeface="幼圆" panose="02010509060101010101" charset="-122"/>
                <a:cs typeface="幼圆" panose="02010509060101010101" charset="-122"/>
                <a:sym typeface="微软雅黑" panose="020B0503020204020204" pitchFamily="34" charset="-122"/>
              </a:rPr>
              <a:t>砼智造模式</a:t>
            </a:r>
            <a:endParaRPr lang="zh-CN" sz="1600" b="1" dirty="0">
              <a:latin typeface="幼圆" panose="02010509060101010101" charset="-122"/>
              <a:cs typeface="幼圆" panose="02010509060101010101" charset="-122"/>
              <a:sym typeface="微软雅黑" panose="020B0503020204020204" pitchFamily="34" charset="-122"/>
            </a:endParaRPr>
          </a:p>
          <a:p>
            <a:pPr marL="469900">
              <a:lnSpc>
                <a:spcPts val="1920"/>
              </a:lnSpc>
              <a:spcBef>
                <a:spcPts val="1400"/>
              </a:spcBef>
              <a:buFont typeface="Wingdings" panose="05000000000000000000" charset="0"/>
            </a:pPr>
            <a:r>
              <a:rPr lang="zh-CN" altLang="en-US" sz="12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加装车载智能终端系统，平台规划最佳运输路线，避开交通拥堵，有效缩短运距。</a:t>
            </a:r>
            <a:endParaRPr lang="zh-CN" altLang="en-US" sz="1200" b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69900">
              <a:lnSpc>
                <a:spcPts val="1920"/>
              </a:lnSpc>
              <a:spcBef>
                <a:spcPts val="1400"/>
              </a:spcBef>
              <a:buFont typeface="Wingdings" panose="05000000000000000000" charset="0"/>
            </a:pPr>
            <a:r>
              <a:rPr lang="zh-CN" altLang="en-US" sz="12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加装装卸传感器，可实时监控车辆加水、卸料等异常情况。</a:t>
            </a:r>
            <a:endParaRPr lang="zh-CN" altLang="en-US" sz="1200" b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69900">
              <a:lnSpc>
                <a:spcPts val="1920"/>
              </a:lnSpc>
              <a:spcBef>
                <a:spcPts val="1400"/>
              </a:spcBef>
              <a:buFont typeface="Wingdings" panose="05000000000000000000" charset="0"/>
              <a:buChar char="l"/>
            </a:pPr>
            <a:r>
              <a:rPr lang="zh-CN" sz="1600" b="1" dirty="0">
                <a:latin typeface="幼圆" panose="02010509060101010101" charset="-122"/>
                <a:cs typeface="幼圆" panose="02010509060101010101" charset="-122"/>
                <a:sym typeface="+mn-ea"/>
              </a:rPr>
              <a:t> 解决问题</a:t>
            </a:r>
            <a:endParaRPr lang="zh-CN" sz="1600" b="1" dirty="0">
              <a:latin typeface="幼圆" panose="02010509060101010101" charset="-122"/>
              <a:cs typeface="幼圆" panose="02010509060101010101" charset="-122"/>
              <a:sym typeface="+mn-ea"/>
            </a:endParaRPr>
          </a:p>
          <a:p>
            <a:pPr marL="469900" marR="5080">
              <a:lnSpc>
                <a:spcPts val="1920"/>
              </a:lnSpc>
              <a:spcBef>
                <a:spcPts val="730"/>
              </a:spcBef>
            </a:pPr>
            <a:r>
              <a:rPr lang="zh-CN" altLang="en-US" sz="12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供应的及时性和运输安全有保障。</a:t>
            </a:r>
            <a:endParaRPr lang="zh-CN" altLang="en-US" sz="120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469900" marR="5080">
              <a:lnSpc>
                <a:spcPts val="1920"/>
              </a:lnSpc>
              <a:spcBef>
                <a:spcPts val="730"/>
              </a:spcBef>
            </a:pPr>
            <a:r>
              <a:rPr lang="zh-CN" altLang="en-US" sz="12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杜绝驾驶员乱加水或乱卸料等个人行为。</a:t>
            </a:r>
            <a:endParaRPr lang="zh-CN" altLang="en-US" sz="1200" b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69900" marR="5080">
              <a:lnSpc>
                <a:spcPts val="1920"/>
              </a:lnSpc>
              <a:spcBef>
                <a:spcPts val="730"/>
              </a:spcBef>
            </a:pPr>
            <a:endParaRPr lang="zh-CN" altLang="en-US" sz="140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469900" marR="5080">
              <a:lnSpc>
                <a:spcPts val="1920"/>
              </a:lnSpc>
              <a:spcBef>
                <a:spcPts val="730"/>
              </a:spcBef>
            </a:pPr>
            <a:endParaRPr lang="zh-CN" sz="1400">
              <a:sym typeface="+mn-ea"/>
            </a:endParaRPr>
          </a:p>
          <a:p>
            <a:pPr marL="469900" marR="5080">
              <a:lnSpc>
                <a:spcPts val="2020"/>
              </a:lnSpc>
              <a:spcBef>
                <a:spcPts val="730"/>
              </a:spcBef>
            </a:pPr>
            <a:endParaRPr kumimoji="0" lang="zh-CN" sz="1400" b="1" i="0" strike="noStrike" spc="50" noProof="0">
              <a:ln w="3175">
                <a:noFill/>
                <a:prstDash val="dash"/>
              </a:ln>
              <a:solidFill>
                <a:srgbClr val="595959"/>
              </a:solidFill>
              <a:effectLst/>
              <a:latin typeface="华文宋体" panose="02010600040101010101" charset="-122"/>
              <a:ea typeface="华文宋体" panose="02010600040101010101" charset="-122"/>
              <a:cs typeface="微软雅黑" panose="020B0503020204020204" pitchFamily="34" charset="-122"/>
            </a:endParaRPr>
          </a:p>
          <a:p>
            <a:pPr marL="469900" marR="5080">
              <a:lnSpc>
                <a:spcPct val="146000"/>
              </a:lnSpc>
              <a:spcBef>
                <a:spcPts val="730"/>
              </a:spcBef>
            </a:pPr>
            <a:endParaRPr sz="1400" b="1">
              <a:latin typeface="幼圆" panose="02010509060101010101" charset="-122"/>
              <a:cs typeface="幼圆" panose="02010509060101010101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2586355" y="2216785"/>
            <a:ext cx="5631815" cy="2122805"/>
            <a:chOff x="1325" y="4175"/>
            <a:chExt cx="5865" cy="3343"/>
          </a:xfrm>
        </p:grpSpPr>
        <p:sp>
          <p:nvSpPr>
            <p:cNvPr id="4" name="TextBox 3"/>
            <p:cNvSpPr txBox="1"/>
            <p:nvPr/>
          </p:nvSpPr>
          <p:spPr>
            <a:xfrm>
              <a:off x="1325" y="4734"/>
              <a:ext cx="2288" cy="8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eaLnBrk="0" hangingPunct="0"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000" b="1" i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砼智造技术应用</a:t>
              </a:r>
              <a:endParaRPr lang="zh-CN" altLang="en-US" sz="2000" b="1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3"/>
            <p:cNvSpPr txBox="1"/>
            <p:nvPr/>
          </p:nvSpPr>
          <p:spPr>
            <a:xfrm>
              <a:off x="4664" y="4175"/>
              <a:ext cx="2526" cy="33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marL="171450" indent="-171450" eaLnBrk="0" hangingPunct="0">
                <a:lnSpc>
                  <a:spcPct val="200000"/>
                </a:lnSpc>
                <a:buClr>
                  <a:srgbClr val="FF0000"/>
                </a:buClr>
                <a:buSzPct val="80000"/>
                <a:buFont typeface="Wingdings" panose="05000000000000000000" pitchFamily="2" charset="2"/>
                <a:buChar char="l"/>
              </a:pPr>
              <a:r>
                <a:rPr lang="zh-CN" sz="1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行业现状分析</a:t>
              </a:r>
              <a:endParaRPr lang="zh-CN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 eaLnBrk="0" hangingPunct="0">
                <a:lnSpc>
                  <a:spcPct val="200000"/>
                </a:lnSpc>
                <a:buClr>
                  <a:srgbClr val="FF0000"/>
                </a:buClr>
                <a:buSzPct val="80000"/>
                <a:buFont typeface="Wingdings" panose="05000000000000000000" pitchFamily="2" charset="2"/>
                <a:buChar char="l"/>
              </a:pPr>
              <a:r>
                <a:rPr lang="zh-CN" sz="1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出厂前控制</a:t>
              </a:r>
              <a:endParaRPr lang="zh-CN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 eaLnBrk="0" hangingPunct="0">
                <a:lnSpc>
                  <a:spcPct val="200000"/>
                </a:lnSpc>
                <a:buClr>
                  <a:srgbClr val="FF0000"/>
                </a:buClr>
                <a:buSzPct val="80000"/>
                <a:buFont typeface="Wingdings" panose="05000000000000000000" pitchFamily="2" charset="2"/>
                <a:buChar char="l"/>
              </a:pPr>
              <a:r>
                <a:rPr lang="zh-CN" sz="1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物流运输控制</a:t>
              </a:r>
              <a:endParaRPr lang="zh-CN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 eaLnBrk="0" hangingPunct="0">
                <a:lnSpc>
                  <a:spcPct val="200000"/>
                </a:lnSpc>
                <a:buClr>
                  <a:srgbClr val="FF0000"/>
                </a:buClr>
                <a:buSzPct val="80000"/>
                <a:buFont typeface="Wingdings" panose="05000000000000000000" pitchFamily="2" charset="2"/>
                <a:buChar char="l"/>
              </a:pPr>
              <a:r>
                <a:rPr lang="zh-CN" sz="1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施工及质量控制</a:t>
              </a:r>
              <a:endParaRPr lang="zh-CN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 eaLnBrk="0" hangingPunct="0">
                <a:lnSpc>
                  <a:spcPct val="200000"/>
                </a:lnSpc>
                <a:buClr>
                  <a:srgbClr val="FF0000"/>
                </a:buClr>
                <a:buSzPct val="80000"/>
                <a:buFont typeface="Wingdings" panose="05000000000000000000" pitchFamily="2" charset="2"/>
                <a:buChar char="l"/>
              </a:pPr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砼智造应用实施</a:t>
              </a:r>
              <a:endPara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MH_Entry_3"/>
          <p:cNvSpPr/>
          <p:nvPr>
            <p:custDataLst>
              <p:tags r:id="rId1"/>
            </p:custDataLst>
          </p:nvPr>
        </p:nvSpPr>
        <p:spPr>
          <a:xfrm flipH="1">
            <a:off x="772160" y="694055"/>
            <a:ext cx="1568450" cy="1522730"/>
          </a:xfrm>
          <a:prstGeom prst="roundRect">
            <a:avLst>
              <a:gd name="adj" fmla="val 23973"/>
            </a:avLst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square" lIns="0" tIns="0" rIns="0" bIns="0" anchor="ctr">
            <a:noAutofit/>
          </a:bodyPr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    录</a:t>
            </a:r>
            <a:endParaRPr lang="zh-CN" altLang="en-US" sz="2400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65" name="Straight Connector 64"/>
          <p:cNvCxnSpPr/>
          <p:nvPr/>
        </p:nvCxnSpPr>
        <p:spPr>
          <a:xfrm>
            <a:off x="3416818" y="3901129"/>
            <a:ext cx="1538763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139030" y="2856901"/>
            <a:ext cx="128230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685135" y="1787950"/>
            <a:ext cx="128230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685331" y="3501873"/>
            <a:ext cx="849646" cy="799698"/>
            <a:chOff x="6420131" y="3749417"/>
            <a:chExt cx="1192668" cy="1122553"/>
          </a:xfrm>
          <a:effectLst/>
        </p:grpSpPr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6420131" y="3749417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3"/>
            </a:solidFill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197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TextBox 22"/>
            <p:cNvSpPr txBox="1">
              <a:spLocks noChangeArrowheads="1"/>
            </p:cNvSpPr>
            <p:nvPr/>
          </p:nvSpPr>
          <p:spPr bwMode="auto">
            <a:xfrm>
              <a:off x="6672040" y="4034885"/>
              <a:ext cx="771726" cy="640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197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</a:t>
              </a:r>
              <a:r>
                <a:rPr lang="en-US" altLang="nb-NO" sz="197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  <a:endParaRPr lang="en-US" altLang="nb-NO" sz="19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555002" y="2437389"/>
            <a:ext cx="849646" cy="799696"/>
            <a:chOff x="5999190" y="2626865"/>
            <a:chExt cx="1192668" cy="1122553"/>
          </a:xfrm>
          <a:effectLst/>
        </p:grpSpPr>
        <p:sp>
          <p:nvSpPr>
            <p:cNvPr id="12" name="Rounded Rectangle 11"/>
            <p:cNvSpPr>
              <a:spLocks noChangeArrowheads="1"/>
            </p:cNvSpPr>
            <p:nvPr/>
          </p:nvSpPr>
          <p:spPr bwMode="auto">
            <a:xfrm>
              <a:off x="5999190" y="2626865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197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23"/>
            <p:cNvSpPr txBox="1">
              <a:spLocks noChangeArrowheads="1"/>
            </p:cNvSpPr>
            <p:nvPr/>
          </p:nvSpPr>
          <p:spPr bwMode="auto">
            <a:xfrm>
              <a:off x="6231728" y="2895663"/>
              <a:ext cx="771726" cy="640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197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</a:t>
              </a:r>
              <a:r>
                <a:rPr lang="en-US" altLang="nb-NO" sz="197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  <a:endParaRPr lang="en-US" altLang="nb-NO" sz="19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62239" y="1473340"/>
            <a:ext cx="849646" cy="799698"/>
            <a:chOff x="5402860" y="1566869"/>
            <a:chExt cx="1192668" cy="1122553"/>
          </a:xfrm>
          <a:effectLst/>
        </p:grpSpPr>
        <p:sp>
          <p:nvSpPr>
            <p:cNvPr id="15" name="Rounded Rectangle 14"/>
            <p:cNvSpPr>
              <a:spLocks noChangeArrowheads="1"/>
            </p:cNvSpPr>
            <p:nvPr/>
          </p:nvSpPr>
          <p:spPr bwMode="auto">
            <a:xfrm rot="20684149">
              <a:off x="5402860" y="1566869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1"/>
            </a:solidFill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197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24"/>
            <p:cNvSpPr txBox="1">
              <a:spLocks noChangeArrowheads="1"/>
            </p:cNvSpPr>
            <p:nvPr/>
          </p:nvSpPr>
          <p:spPr bwMode="auto">
            <a:xfrm rot="20681241">
              <a:off x="5613324" y="1760108"/>
              <a:ext cx="771726" cy="640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197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</a:t>
              </a:r>
              <a:r>
                <a:rPr lang="en-US" altLang="nb-NO" sz="197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  <a:endParaRPr lang="en-US" altLang="nb-NO" sz="19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3673002" y="1399466"/>
            <a:ext cx="641152" cy="641152"/>
            <a:chOff x="5385173" y="1917525"/>
            <a:chExt cx="1440000" cy="1440000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4914696" y="3560817"/>
            <a:ext cx="641152" cy="641152"/>
            <a:chOff x="5385173" y="1917525"/>
            <a:chExt cx="1440000" cy="1440000"/>
          </a:xfrm>
        </p:grpSpPr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4420795" y="2516053"/>
            <a:ext cx="641152" cy="641152"/>
            <a:chOff x="5385173" y="1917525"/>
            <a:chExt cx="1440000" cy="1440000"/>
          </a:xfrm>
        </p:grpSpPr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3820003" y="1546068"/>
            <a:ext cx="347292" cy="347292"/>
            <a:chOff x="-2771775" y="66675"/>
            <a:chExt cx="827087" cy="827088"/>
          </a:xfrm>
          <a:solidFill>
            <a:schemeClr val="bg1"/>
          </a:solidFill>
        </p:grpSpPr>
        <p:sp>
          <p:nvSpPr>
            <p:cNvPr id="40" name="Freeform 19"/>
            <p:cNvSpPr>
              <a:spLocks noEditPoints="1"/>
            </p:cNvSpPr>
            <p:nvPr/>
          </p:nvSpPr>
          <p:spPr bwMode="auto">
            <a:xfrm>
              <a:off x="-2771775" y="66675"/>
              <a:ext cx="827087" cy="827088"/>
            </a:xfrm>
            <a:custGeom>
              <a:avLst/>
              <a:gdLst>
                <a:gd name="T0" fmla="*/ 188 w 220"/>
                <a:gd name="T1" fmla="*/ 83 h 220"/>
                <a:gd name="T2" fmla="*/ 196 w 220"/>
                <a:gd name="T3" fmla="*/ 56 h 220"/>
                <a:gd name="T4" fmla="*/ 181 w 220"/>
                <a:gd name="T5" fmla="*/ 26 h 220"/>
                <a:gd name="T6" fmla="*/ 164 w 220"/>
                <a:gd name="T7" fmla="*/ 24 h 220"/>
                <a:gd name="T8" fmla="*/ 137 w 220"/>
                <a:gd name="T9" fmla="*/ 32 h 220"/>
                <a:gd name="T10" fmla="*/ 119 w 220"/>
                <a:gd name="T11" fmla="*/ 0 h 220"/>
                <a:gd name="T12" fmla="*/ 87 w 220"/>
                <a:gd name="T13" fmla="*/ 11 h 220"/>
                <a:gd name="T14" fmla="*/ 74 w 220"/>
                <a:gd name="T15" fmla="*/ 36 h 220"/>
                <a:gd name="T16" fmla="*/ 49 w 220"/>
                <a:gd name="T17" fmla="*/ 22 h 220"/>
                <a:gd name="T18" fmla="*/ 26 w 220"/>
                <a:gd name="T19" fmla="*/ 39 h 220"/>
                <a:gd name="T20" fmla="*/ 36 w 220"/>
                <a:gd name="T21" fmla="*/ 74 h 220"/>
                <a:gd name="T22" fmla="*/ 11 w 220"/>
                <a:gd name="T23" fmla="*/ 87 h 220"/>
                <a:gd name="T24" fmla="*/ 0 w 220"/>
                <a:gd name="T25" fmla="*/ 119 h 220"/>
                <a:gd name="T26" fmla="*/ 32 w 220"/>
                <a:gd name="T27" fmla="*/ 137 h 220"/>
                <a:gd name="T28" fmla="*/ 24 w 220"/>
                <a:gd name="T29" fmla="*/ 164 h 220"/>
                <a:gd name="T30" fmla="*/ 39 w 220"/>
                <a:gd name="T31" fmla="*/ 194 h 220"/>
                <a:gd name="T32" fmla="*/ 56 w 220"/>
                <a:gd name="T33" fmla="*/ 196 h 220"/>
                <a:gd name="T34" fmla="*/ 83 w 220"/>
                <a:gd name="T35" fmla="*/ 188 h 220"/>
                <a:gd name="T36" fmla="*/ 101 w 220"/>
                <a:gd name="T37" fmla="*/ 220 h 220"/>
                <a:gd name="T38" fmla="*/ 133 w 220"/>
                <a:gd name="T39" fmla="*/ 209 h 220"/>
                <a:gd name="T40" fmla="*/ 146 w 220"/>
                <a:gd name="T41" fmla="*/ 184 h 220"/>
                <a:gd name="T42" fmla="*/ 171 w 220"/>
                <a:gd name="T43" fmla="*/ 198 h 220"/>
                <a:gd name="T44" fmla="*/ 194 w 220"/>
                <a:gd name="T45" fmla="*/ 181 h 220"/>
                <a:gd name="T46" fmla="*/ 184 w 220"/>
                <a:gd name="T47" fmla="*/ 146 h 220"/>
                <a:gd name="T48" fmla="*/ 209 w 220"/>
                <a:gd name="T49" fmla="*/ 133 h 220"/>
                <a:gd name="T50" fmla="*/ 220 w 220"/>
                <a:gd name="T51" fmla="*/ 101 h 220"/>
                <a:gd name="T52" fmla="*/ 185 w 220"/>
                <a:gd name="T53" fmla="*/ 124 h 220"/>
                <a:gd name="T54" fmla="*/ 172 w 220"/>
                <a:gd name="T55" fmla="*/ 140 h 220"/>
                <a:gd name="T56" fmla="*/ 185 w 220"/>
                <a:gd name="T57" fmla="*/ 171 h 220"/>
                <a:gd name="T58" fmla="*/ 154 w 220"/>
                <a:gd name="T59" fmla="*/ 173 h 220"/>
                <a:gd name="T60" fmla="*/ 140 w 220"/>
                <a:gd name="T61" fmla="*/ 172 h 220"/>
                <a:gd name="T62" fmla="*/ 124 w 220"/>
                <a:gd name="T63" fmla="*/ 185 h 220"/>
                <a:gd name="T64" fmla="*/ 101 w 220"/>
                <a:gd name="T65" fmla="*/ 206 h 220"/>
                <a:gd name="T66" fmla="*/ 87 w 220"/>
                <a:gd name="T67" fmla="*/ 175 h 220"/>
                <a:gd name="T68" fmla="*/ 74 w 220"/>
                <a:gd name="T69" fmla="*/ 170 h 220"/>
                <a:gd name="T70" fmla="*/ 49 w 220"/>
                <a:gd name="T71" fmla="*/ 185 h 220"/>
                <a:gd name="T72" fmla="*/ 47 w 220"/>
                <a:gd name="T73" fmla="*/ 154 h 220"/>
                <a:gd name="T74" fmla="*/ 45 w 220"/>
                <a:gd name="T75" fmla="*/ 133 h 220"/>
                <a:gd name="T76" fmla="*/ 14 w 220"/>
                <a:gd name="T77" fmla="*/ 119 h 220"/>
                <a:gd name="T78" fmla="*/ 35 w 220"/>
                <a:gd name="T79" fmla="*/ 96 h 220"/>
                <a:gd name="T80" fmla="*/ 48 w 220"/>
                <a:gd name="T81" fmla="*/ 80 h 220"/>
                <a:gd name="T82" fmla="*/ 35 w 220"/>
                <a:gd name="T83" fmla="*/ 49 h 220"/>
                <a:gd name="T84" fmla="*/ 66 w 220"/>
                <a:gd name="T85" fmla="*/ 47 h 220"/>
                <a:gd name="T86" fmla="*/ 80 w 220"/>
                <a:gd name="T87" fmla="*/ 48 h 220"/>
                <a:gd name="T88" fmla="*/ 96 w 220"/>
                <a:gd name="T89" fmla="*/ 35 h 220"/>
                <a:gd name="T90" fmla="*/ 119 w 220"/>
                <a:gd name="T91" fmla="*/ 14 h 220"/>
                <a:gd name="T92" fmla="*/ 133 w 220"/>
                <a:gd name="T93" fmla="*/ 45 h 220"/>
                <a:gd name="T94" fmla="*/ 146 w 220"/>
                <a:gd name="T95" fmla="*/ 50 h 220"/>
                <a:gd name="T96" fmla="*/ 171 w 220"/>
                <a:gd name="T97" fmla="*/ 35 h 220"/>
                <a:gd name="T98" fmla="*/ 173 w 220"/>
                <a:gd name="T99" fmla="*/ 66 h 220"/>
                <a:gd name="T100" fmla="*/ 175 w 220"/>
                <a:gd name="T101" fmla="*/ 87 h 220"/>
                <a:gd name="T102" fmla="*/ 206 w 220"/>
                <a:gd name="T103" fmla="*/ 101 h 220"/>
                <a:gd name="T104" fmla="*/ 185 w 220"/>
                <a:gd name="T105" fmla="*/ 12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0" h="220">
                  <a:moveTo>
                    <a:pt x="209" y="87"/>
                  </a:moveTo>
                  <a:cubicBezTo>
                    <a:pt x="188" y="83"/>
                    <a:pt x="188" y="83"/>
                    <a:pt x="188" y="83"/>
                  </a:cubicBezTo>
                  <a:cubicBezTo>
                    <a:pt x="187" y="80"/>
                    <a:pt x="186" y="77"/>
                    <a:pt x="184" y="74"/>
                  </a:cubicBezTo>
                  <a:cubicBezTo>
                    <a:pt x="196" y="56"/>
                    <a:pt x="196" y="56"/>
                    <a:pt x="196" y="56"/>
                  </a:cubicBezTo>
                  <a:cubicBezTo>
                    <a:pt x="200" y="51"/>
                    <a:pt x="199" y="43"/>
                    <a:pt x="194" y="39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79" y="23"/>
                    <a:pt x="175" y="22"/>
                    <a:pt x="171" y="22"/>
                  </a:cubicBezTo>
                  <a:cubicBezTo>
                    <a:pt x="169" y="22"/>
                    <a:pt x="166" y="22"/>
                    <a:pt x="164" y="24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3" y="34"/>
                    <a:pt x="140" y="33"/>
                    <a:pt x="137" y="32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2" y="5"/>
                    <a:pt x="126" y="0"/>
                    <a:pt x="1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4" y="0"/>
                    <a:pt x="88" y="5"/>
                    <a:pt x="87" y="11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0" y="33"/>
                    <a:pt x="77" y="34"/>
                    <a:pt x="74" y="36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4" y="22"/>
                    <a:pt x="51" y="22"/>
                    <a:pt x="49" y="22"/>
                  </a:cubicBezTo>
                  <a:cubicBezTo>
                    <a:pt x="45" y="22"/>
                    <a:pt x="41" y="23"/>
                    <a:pt x="39" y="26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1" y="43"/>
                    <a:pt x="20" y="51"/>
                    <a:pt x="24" y="56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4" y="77"/>
                    <a:pt x="33" y="80"/>
                    <a:pt x="32" y="83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5" y="88"/>
                    <a:pt x="0" y="94"/>
                    <a:pt x="0" y="10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6"/>
                    <a:pt x="5" y="132"/>
                    <a:pt x="11" y="133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3" y="140"/>
                    <a:pt x="34" y="143"/>
                    <a:pt x="36" y="146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0" y="169"/>
                    <a:pt x="21" y="177"/>
                    <a:pt x="26" y="181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1" y="197"/>
                    <a:pt x="45" y="198"/>
                    <a:pt x="49" y="198"/>
                  </a:cubicBezTo>
                  <a:cubicBezTo>
                    <a:pt x="51" y="198"/>
                    <a:pt x="54" y="198"/>
                    <a:pt x="56" y="196"/>
                  </a:cubicBezTo>
                  <a:cubicBezTo>
                    <a:pt x="74" y="184"/>
                    <a:pt x="74" y="184"/>
                    <a:pt x="74" y="184"/>
                  </a:cubicBezTo>
                  <a:cubicBezTo>
                    <a:pt x="77" y="186"/>
                    <a:pt x="80" y="187"/>
                    <a:pt x="83" y="18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8" y="215"/>
                    <a:pt x="94" y="220"/>
                    <a:pt x="101" y="220"/>
                  </a:cubicBezTo>
                  <a:cubicBezTo>
                    <a:pt x="119" y="220"/>
                    <a:pt x="119" y="220"/>
                    <a:pt x="119" y="220"/>
                  </a:cubicBezTo>
                  <a:cubicBezTo>
                    <a:pt x="126" y="220"/>
                    <a:pt x="132" y="215"/>
                    <a:pt x="133" y="209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40" y="187"/>
                    <a:pt x="143" y="186"/>
                    <a:pt x="146" y="184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66" y="198"/>
                    <a:pt x="169" y="198"/>
                    <a:pt x="171" y="198"/>
                  </a:cubicBezTo>
                  <a:cubicBezTo>
                    <a:pt x="175" y="198"/>
                    <a:pt x="179" y="197"/>
                    <a:pt x="181" y="194"/>
                  </a:cubicBezTo>
                  <a:cubicBezTo>
                    <a:pt x="194" y="181"/>
                    <a:pt x="194" y="181"/>
                    <a:pt x="194" y="181"/>
                  </a:cubicBezTo>
                  <a:cubicBezTo>
                    <a:pt x="199" y="177"/>
                    <a:pt x="200" y="169"/>
                    <a:pt x="196" y="164"/>
                  </a:cubicBezTo>
                  <a:cubicBezTo>
                    <a:pt x="184" y="146"/>
                    <a:pt x="184" y="146"/>
                    <a:pt x="184" y="146"/>
                  </a:cubicBezTo>
                  <a:cubicBezTo>
                    <a:pt x="186" y="143"/>
                    <a:pt x="187" y="140"/>
                    <a:pt x="188" y="137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15" y="132"/>
                    <a:pt x="220" y="126"/>
                    <a:pt x="220" y="119"/>
                  </a:cubicBezTo>
                  <a:cubicBezTo>
                    <a:pt x="220" y="101"/>
                    <a:pt x="220" y="101"/>
                    <a:pt x="220" y="101"/>
                  </a:cubicBezTo>
                  <a:cubicBezTo>
                    <a:pt x="220" y="94"/>
                    <a:pt x="215" y="88"/>
                    <a:pt x="209" y="87"/>
                  </a:cubicBezTo>
                  <a:close/>
                  <a:moveTo>
                    <a:pt x="185" y="124"/>
                  </a:moveTo>
                  <a:cubicBezTo>
                    <a:pt x="180" y="125"/>
                    <a:pt x="176" y="128"/>
                    <a:pt x="175" y="133"/>
                  </a:cubicBezTo>
                  <a:cubicBezTo>
                    <a:pt x="174" y="135"/>
                    <a:pt x="173" y="138"/>
                    <a:pt x="172" y="140"/>
                  </a:cubicBezTo>
                  <a:cubicBezTo>
                    <a:pt x="170" y="144"/>
                    <a:pt x="170" y="149"/>
                    <a:pt x="173" y="154"/>
                  </a:cubicBezTo>
                  <a:cubicBezTo>
                    <a:pt x="185" y="171"/>
                    <a:pt x="185" y="171"/>
                    <a:pt x="185" y="171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54" y="173"/>
                    <a:pt x="154" y="173"/>
                    <a:pt x="154" y="173"/>
                  </a:cubicBezTo>
                  <a:cubicBezTo>
                    <a:pt x="151" y="171"/>
                    <a:pt x="149" y="170"/>
                    <a:pt x="146" y="170"/>
                  </a:cubicBezTo>
                  <a:cubicBezTo>
                    <a:pt x="144" y="170"/>
                    <a:pt x="142" y="171"/>
                    <a:pt x="140" y="172"/>
                  </a:cubicBezTo>
                  <a:cubicBezTo>
                    <a:pt x="138" y="173"/>
                    <a:pt x="135" y="174"/>
                    <a:pt x="133" y="175"/>
                  </a:cubicBezTo>
                  <a:cubicBezTo>
                    <a:pt x="128" y="176"/>
                    <a:pt x="125" y="180"/>
                    <a:pt x="124" y="185"/>
                  </a:cubicBezTo>
                  <a:cubicBezTo>
                    <a:pt x="119" y="206"/>
                    <a:pt x="119" y="206"/>
                    <a:pt x="119" y="206"/>
                  </a:cubicBezTo>
                  <a:cubicBezTo>
                    <a:pt x="101" y="206"/>
                    <a:pt x="101" y="206"/>
                    <a:pt x="101" y="206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5" y="180"/>
                    <a:pt x="92" y="176"/>
                    <a:pt x="87" y="175"/>
                  </a:cubicBezTo>
                  <a:cubicBezTo>
                    <a:pt x="85" y="174"/>
                    <a:pt x="82" y="173"/>
                    <a:pt x="80" y="172"/>
                  </a:cubicBezTo>
                  <a:cubicBezTo>
                    <a:pt x="78" y="171"/>
                    <a:pt x="76" y="170"/>
                    <a:pt x="74" y="170"/>
                  </a:cubicBezTo>
                  <a:cubicBezTo>
                    <a:pt x="71" y="170"/>
                    <a:pt x="69" y="171"/>
                    <a:pt x="66" y="173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47" y="154"/>
                    <a:pt x="47" y="154"/>
                    <a:pt x="47" y="154"/>
                  </a:cubicBezTo>
                  <a:cubicBezTo>
                    <a:pt x="50" y="149"/>
                    <a:pt x="50" y="144"/>
                    <a:pt x="48" y="140"/>
                  </a:cubicBezTo>
                  <a:cubicBezTo>
                    <a:pt x="47" y="138"/>
                    <a:pt x="46" y="135"/>
                    <a:pt x="45" y="133"/>
                  </a:cubicBezTo>
                  <a:cubicBezTo>
                    <a:pt x="44" y="128"/>
                    <a:pt x="40" y="125"/>
                    <a:pt x="35" y="124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40" y="95"/>
                    <a:pt x="44" y="92"/>
                    <a:pt x="45" y="87"/>
                  </a:cubicBezTo>
                  <a:cubicBezTo>
                    <a:pt x="46" y="85"/>
                    <a:pt x="47" y="82"/>
                    <a:pt x="48" y="80"/>
                  </a:cubicBezTo>
                  <a:cubicBezTo>
                    <a:pt x="50" y="76"/>
                    <a:pt x="50" y="71"/>
                    <a:pt x="47" y="66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9" y="49"/>
                    <a:pt x="71" y="50"/>
                    <a:pt x="74" y="50"/>
                  </a:cubicBezTo>
                  <a:cubicBezTo>
                    <a:pt x="76" y="50"/>
                    <a:pt x="78" y="49"/>
                    <a:pt x="80" y="48"/>
                  </a:cubicBezTo>
                  <a:cubicBezTo>
                    <a:pt x="82" y="47"/>
                    <a:pt x="85" y="46"/>
                    <a:pt x="87" y="45"/>
                  </a:cubicBezTo>
                  <a:cubicBezTo>
                    <a:pt x="92" y="44"/>
                    <a:pt x="95" y="40"/>
                    <a:pt x="96" y="3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5" y="40"/>
                    <a:pt x="128" y="44"/>
                    <a:pt x="133" y="45"/>
                  </a:cubicBezTo>
                  <a:cubicBezTo>
                    <a:pt x="135" y="46"/>
                    <a:pt x="138" y="47"/>
                    <a:pt x="140" y="48"/>
                  </a:cubicBezTo>
                  <a:cubicBezTo>
                    <a:pt x="142" y="49"/>
                    <a:pt x="144" y="50"/>
                    <a:pt x="146" y="50"/>
                  </a:cubicBezTo>
                  <a:cubicBezTo>
                    <a:pt x="149" y="50"/>
                    <a:pt x="151" y="49"/>
                    <a:pt x="154" y="47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0" y="71"/>
                    <a:pt x="170" y="76"/>
                    <a:pt x="172" y="80"/>
                  </a:cubicBezTo>
                  <a:cubicBezTo>
                    <a:pt x="173" y="82"/>
                    <a:pt x="174" y="85"/>
                    <a:pt x="175" y="87"/>
                  </a:cubicBezTo>
                  <a:cubicBezTo>
                    <a:pt x="176" y="92"/>
                    <a:pt x="180" y="95"/>
                    <a:pt x="185" y="96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19"/>
                    <a:pt x="206" y="119"/>
                    <a:pt x="206" y="119"/>
                  </a:cubicBezTo>
                  <a:lnTo>
                    <a:pt x="185" y="1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20"/>
            <p:cNvSpPr>
              <a:spLocks noEditPoints="1"/>
            </p:cNvSpPr>
            <p:nvPr/>
          </p:nvSpPr>
          <p:spPr bwMode="auto">
            <a:xfrm>
              <a:off x="-2538413" y="300038"/>
              <a:ext cx="360362" cy="360363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48 w 96"/>
                <a:gd name="T11" fmla="*/ 90 h 96"/>
                <a:gd name="T12" fmla="*/ 6 w 96"/>
                <a:gd name="T13" fmla="*/ 48 h 96"/>
                <a:gd name="T14" fmla="*/ 48 w 96"/>
                <a:gd name="T15" fmla="*/ 6 h 96"/>
                <a:gd name="T16" fmla="*/ 90 w 96"/>
                <a:gd name="T17" fmla="*/ 48 h 96"/>
                <a:gd name="T18" fmla="*/ 48 w 96"/>
                <a:gd name="T19" fmla="*/ 9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75" y="96"/>
                    <a:pt x="96" y="75"/>
                    <a:pt x="96" y="48"/>
                  </a:cubicBezTo>
                  <a:cubicBezTo>
                    <a:pt x="96" y="21"/>
                    <a:pt x="75" y="0"/>
                    <a:pt x="48" y="0"/>
                  </a:cubicBezTo>
                  <a:close/>
                  <a:moveTo>
                    <a:pt x="48" y="90"/>
                  </a:moveTo>
                  <a:cubicBezTo>
                    <a:pt x="25" y="90"/>
                    <a:pt x="6" y="71"/>
                    <a:pt x="6" y="48"/>
                  </a:cubicBezTo>
                  <a:cubicBezTo>
                    <a:pt x="6" y="25"/>
                    <a:pt x="25" y="6"/>
                    <a:pt x="48" y="6"/>
                  </a:cubicBezTo>
                  <a:cubicBezTo>
                    <a:pt x="71" y="6"/>
                    <a:pt x="90" y="25"/>
                    <a:pt x="90" y="48"/>
                  </a:cubicBezTo>
                  <a:cubicBezTo>
                    <a:pt x="90" y="71"/>
                    <a:pt x="71" y="90"/>
                    <a:pt x="48" y="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21"/>
            <p:cNvSpPr>
              <a:spLocks noEditPoints="1"/>
            </p:cNvSpPr>
            <p:nvPr/>
          </p:nvSpPr>
          <p:spPr bwMode="auto">
            <a:xfrm>
              <a:off x="-2460625" y="374650"/>
              <a:ext cx="207962" cy="206375"/>
            </a:xfrm>
            <a:custGeom>
              <a:avLst/>
              <a:gdLst>
                <a:gd name="T0" fmla="*/ 27 w 55"/>
                <a:gd name="T1" fmla="*/ 0 h 55"/>
                <a:gd name="T2" fmla="*/ 0 w 55"/>
                <a:gd name="T3" fmla="*/ 28 h 55"/>
                <a:gd name="T4" fmla="*/ 27 w 55"/>
                <a:gd name="T5" fmla="*/ 55 h 55"/>
                <a:gd name="T6" fmla="*/ 55 w 55"/>
                <a:gd name="T7" fmla="*/ 28 h 55"/>
                <a:gd name="T8" fmla="*/ 27 w 55"/>
                <a:gd name="T9" fmla="*/ 0 h 55"/>
                <a:gd name="T10" fmla="*/ 27 w 55"/>
                <a:gd name="T11" fmla="*/ 49 h 55"/>
                <a:gd name="T12" fmla="*/ 6 w 55"/>
                <a:gd name="T13" fmla="*/ 28 h 55"/>
                <a:gd name="T14" fmla="*/ 27 w 55"/>
                <a:gd name="T15" fmla="*/ 7 h 55"/>
                <a:gd name="T16" fmla="*/ 48 w 55"/>
                <a:gd name="T17" fmla="*/ 28 h 55"/>
                <a:gd name="T18" fmla="*/ 27 w 55"/>
                <a:gd name="T19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7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2" y="55"/>
                    <a:pt x="55" y="43"/>
                    <a:pt x="55" y="28"/>
                  </a:cubicBezTo>
                  <a:cubicBezTo>
                    <a:pt x="55" y="13"/>
                    <a:pt x="42" y="0"/>
                    <a:pt x="27" y="0"/>
                  </a:cubicBezTo>
                  <a:close/>
                  <a:moveTo>
                    <a:pt x="27" y="49"/>
                  </a:moveTo>
                  <a:cubicBezTo>
                    <a:pt x="16" y="49"/>
                    <a:pt x="6" y="39"/>
                    <a:pt x="6" y="28"/>
                  </a:cubicBezTo>
                  <a:cubicBezTo>
                    <a:pt x="6" y="17"/>
                    <a:pt x="16" y="7"/>
                    <a:pt x="27" y="7"/>
                  </a:cubicBezTo>
                  <a:cubicBezTo>
                    <a:pt x="38" y="7"/>
                    <a:pt x="48" y="17"/>
                    <a:pt x="48" y="28"/>
                  </a:cubicBezTo>
                  <a:cubicBezTo>
                    <a:pt x="48" y="39"/>
                    <a:pt x="38" y="49"/>
                    <a:pt x="27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076373" y="3743653"/>
            <a:ext cx="318727" cy="274479"/>
            <a:chOff x="2727325" y="-39687"/>
            <a:chExt cx="1463675" cy="1260475"/>
          </a:xfrm>
          <a:solidFill>
            <a:schemeClr val="bg1"/>
          </a:solidFill>
        </p:grpSpPr>
        <p:sp>
          <p:nvSpPr>
            <p:cNvPr id="52" name="Freeform 20"/>
            <p:cNvSpPr>
              <a:spLocks noEditPoints="1"/>
            </p:cNvSpPr>
            <p:nvPr/>
          </p:nvSpPr>
          <p:spPr bwMode="auto">
            <a:xfrm>
              <a:off x="2727325" y="-39687"/>
              <a:ext cx="1463675" cy="1260475"/>
            </a:xfrm>
            <a:custGeom>
              <a:avLst/>
              <a:gdLst>
                <a:gd name="T0" fmla="*/ 347 w 390"/>
                <a:gd name="T1" fmla="*/ 42 h 336"/>
                <a:gd name="T2" fmla="*/ 195 w 390"/>
                <a:gd name="T3" fmla="*/ 38 h 336"/>
                <a:gd name="T4" fmla="*/ 43 w 390"/>
                <a:gd name="T5" fmla="*/ 42 h 336"/>
                <a:gd name="T6" fmla="*/ 43 w 390"/>
                <a:gd name="T7" fmla="*/ 196 h 336"/>
                <a:gd name="T8" fmla="*/ 170 w 390"/>
                <a:gd name="T9" fmla="*/ 322 h 336"/>
                <a:gd name="T10" fmla="*/ 220 w 390"/>
                <a:gd name="T11" fmla="*/ 322 h 336"/>
                <a:gd name="T12" fmla="*/ 347 w 390"/>
                <a:gd name="T13" fmla="*/ 196 h 336"/>
                <a:gd name="T14" fmla="*/ 347 w 390"/>
                <a:gd name="T15" fmla="*/ 42 h 336"/>
                <a:gd name="T16" fmla="*/ 330 w 390"/>
                <a:gd name="T17" fmla="*/ 180 h 336"/>
                <a:gd name="T18" fmla="*/ 203 w 390"/>
                <a:gd name="T19" fmla="*/ 306 h 336"/>
                <a:gd name="T20" fmla="*/ 187 w 390"/>
                <a:gd name="T21" fmla="*/ 306 h 336"/>
                <a:gd name="T22" fmla="*/ 59 w 390"/>
                <a:gd name="T23" fmla="*/ 180 h 336"/>
                <a:gd name="T24" fmla="*/ 59 w 390"/>
                <a:gd name="T25" fmla="*/ 58 h 336"/>
                <a:gd name="T26" fmla="*/ 179 w 390"/>
                <a:gd name="T27" fmla="*/ 55 h 336"/>
                <a:gd name="T28" fmla="*/ 195 w 390"/>
                <a:gd name="T29" fmla="*/ 70 h 336"/>
                <a:gd name="T30" fmla="*/ 210 w 390"/>
                <a:gd name="T31" fmla="*/ 55 h 336"/>
                <a:gd name="T32" fmla="*/ 330 w 390"/>
                <a:gd name="T33" fmla="*/ 58 h 336"/>
                <a:gd name="T34" fmla="*/ 330 w 390"/>
                <a:gd name="T35" fmla="*/ 1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0" h="336">
                  <a:moveTo>
                    <a:pt x="347" y="42"/>
                  </a:moveTo>
                  <a:cubicBezTo>
                    <a:pt x="305" y="0"/>
                    <a:pt x="238" y="0"/>
                    <a:pt x="195" y="38"/>
                  </a:cubicBezTo>
                  <a:cubicBezTo>
                    <a:pt x="152" y="0"/>
                    <a:pt x="85" y="0"/>
                    <a:pt x="43" y="42"/>
                  </a:cubicBezTo>
                  <a:cubicBezTo>
                    <a:pt x="0" y="84"/>
                    <a:pt x="0" y="154"/>
                    <a:pt x="43" y="196"/>
                  </a:cubicBezTo>
                  <a:cubicBezTo>
                    <a:pt x="55" y="208"/>
                    <a:pt x="170" y="322"/>
                    <a:pt x="170" y="322"/>
                  </a:cubicBezTo>
                  <a:cubicBezTo>
                    <a:pt x="184" y="336"/>
                    <a:pt x="206" y="336"/>
                    <a:pt x="220" y="322"/>
                  </a:cubicBezTo>
                  <a:cubicBezTo>
                    <a:pt x="220" y="322"/>
                    <a:pt x="345" y="198"/>
                    <a:pt x="347" y="196"/>
                  </a:cubicBezTo>
                  <a:cubicBezTo>
                    <a:pt x="390" y="154"/>
                    <a:pt x="390" y="84"/>
                    <a:pt x="347" y="42"/>
                  </a:cubicBezTo>
                  <a:close/>
                  <a:moveTo>
                    <a:pt x="330" y="180"/>
                  </a:moveTo>
                  <a:cubicBezTo>
                    <a:pt x="203" y="306"/>
                    <a:pt x="203" y="306"/>
                    <a:pt x="203" y="306"/>
                  </a:cubicBezTo>
                  <a:cubicBezTo>
                    <a:pt x="199" y="310"/>
                    <a:pt x="191" y="310"/>
                    <a:pt x="187" y="306"/>
                  </a:cubicBezTo>
                  <a:cubicBezTo>
                    <a:pt x="59" y="180"/>
                    <a:pt x="59" y="180"/>
                    <a:pt x="59" y="180"/>
                  </a:cubicBezTo>
                  <a:cubicBezTo>
                    <a:pt x="25" y="146"/>
                    <a:pt x="25" y="92"/>
                    <a:pt x="59" y="58"/>
                  </a:cubicBezTo>
                  <a:cubicBezTo>
                    <a:pt x="92" y="26"/>
                    <a:pt x="145" y="25"/>
                    <a:pt x="179" y="55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45" y="25"/>
                    <a:pt x="298" y="26"/>
                    <a:pt x="330" y="58"/>
                  </a:cubicBezTo>
                  <a:cubicBezTo>
                    <a:pt x="364" y="92"/>
                    <a:pt x="364" y="146"/>
                    <a:pt x="330" y="1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21"/>
            <p:cNvSpPr/>
            <p:nvPr/>
          </p:nvSpPr>
          <p:spPr bwMode="auto">
            <a:xfrm>
              <a:off x="2982913" y="215900"/>
              <a:ext cx="206375" cy="201612"/>
            </a:xfrm>
            <a:custGeom>
              <a:avLst/>
              <a:gdLst>
                <a:gd name="T0" fmla="*/ 49 w 55"/>
                <a:gd name="T1" fmla="*/ 0 h 54"/>
                <a:gd name="T2" fmla="*/ 49 w 55"/>
                <a:gd name="T3" fmla="*/ 0 h 54"/>
                <a:gd name="T4" fmla="*/ 0 w 55"/>
                <a:gd name="T5" fmla="*/ 48 h 54"/>
                <a:gd name="T6" fmla="*/ 0 w 55"/>
                <a:gd name="T7" fmla="*/ 48 h 54"/>
                <a:gd name="T8" fmla="*/ 6 w 55"/>
                <a:gd name="T9" fmla="*/ 54 h 54"/>
                <a:gd name="T10" fmla="*/ 12 w 55"/>
                <a:gd name="T11" fmla="*/ 48 h 54"/>
                <a:gd name="T12" fmla="*/ 12 w 55"/>
                <a:gd name="T13" fmla="*/ 48 h 54"/>
                <a:gd name="T14" fmla="*/ 49 w 55"/>
                <a:gd name="T15" fmla="*/ 11 h 54"/>
                <a:gd name="T16" fmla="*/ 49 w 55"/>
                <a:gd name="T17" fmla="*/ 11 h 54"/>
                <a:gd name="T18" fmla="*/ 55 w 55"/>
                <a:gd name="T19" fmla="*/ 5 h 54"/>
                <a:gd name="T20" fmla="*/ 49 w 55"/>
                <a:gd name="T2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54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3" y="54"/>
                    <a:pt x="6" y="54"/>
                  </a:cubicBezTo>
                  <a:cubicBezTo>
                    <a:pt x="9" y="54"/>
                    <a:pt x="12" y="52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28"/>
                    <a:pt x="2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2" y="11"/>
                    <a:pt x="55" y="8"/>
                    <a:pt x="55" y="5"/>
                  </a:cubicBezTo>
                  <a:cubicBezTo>
                    <a:pt x="55" y="2"/>
                    <a:pt x="52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4" name="Freeform 13"/>
          <p:cNvSpPr>
            <a:spLocks noChangeAspect="1" noEditPoints="1"/>
          </p:cNvSpPr>
          <p:nvPr/>
        </p:nvSpPr>
        <p:spPr bwMode="auto">
          <a:xfrm>
            <a:off x="4590104" y="2628816"/>
            <a:ext cx="301612" cy="293719"/>
          </a:xfrm>
          <a:custGeom>
            <a:avLst/>
            <a:gdLst>
              <a:gd name="T0" fmla="*/ 161 w 226"/>
              <a:gd name="T1" fmla="*/ 0 h 220"/>
              <a:gd name="T2" fmla="*/ 96 w 226"/>
              <a:gd name="T3" fmla="*/ 47 h 220"/>
              <a:gd name="T4" fmla="*/ 95 w 226"/>
              <a:gd name="T5" fmla="*/ 47 h 220"/>
              <a:gd name="T6" fmla="*/ 24 w 226"/>
              <a:gd name="T7" fmla="*/ 119 h 220"/>
              <a:gd name="T8" fmla="*/ 1 w 226"/>
              <a:gd name="T9" fmla="*/ 189 h 220"/>
              <a:gd name="T10" fmla="*/ 24 w 226"/>
              <a:gd name="T11" fmla="*/ 220 h 220"/>
              <a:gd name="T12" fmla="*/ 90 w 226"/>
              <a:gd name="T13" fmla="*/ 203 h 220"/>
              <a:gd name="T14" fmla="*/ 207 w 226"/>
              <a:gd name="T15" fmla="*/ 91 h 220"/>
              <a:gd name="T16" fmla="*/ 110 w 226"/>
              <a:gd name="T17" fmla="*/ 164 h 220"/>
              <a:gd name="T18" fmla="*/ 170 w 226"/>
              <a:gd name="T19" fmla="*/ 81 h 220"/>
              <a:gd name="T20" fmla="*/ 163 w 226"/>
              <a:gd name="T21" fmla="*/ 115 h 220"/>
              <a:gd name="T22" fmla="*/ 110 w 226"/>
              <a:gd name="T23" fmla="*/ 169 h 220"/>
              <a:gd name="T24" fmla="*/ 102 w 226"/>
              <a:gd name="T25" fmla="*/ 139 h 220"/>
              <a:gd name="T26" fmla="*/ 79 w 226"/>
              <a:gd name="T27" fmla="*/ 117 h 220"/>
              <a:gd name="T28" fmla="*/ 159 w 226"/>
              <a:gd name="T29" fmla="*/ 61 h 220"/>
              <a:gd name="T30" fmla="*/ 102 w 226"/>
              <a:gd name="T31" fmla="*/ 139 h 220"/>
              <a:gd name="T32" fmla="*/ 52 w 226"/>
              <a:gd name="T33" fmla="*/ 110 h 220"/>
              <a:gd name="T34" fmla="*/ 137 w 226"/>
              <a:gd name="T35" fmla="*/ 49 h 220"/>
              <a:gd name="T36" fmla="*/ 29 w 226"/>
              <a:gd name="T37" fmla="*/ 205 h 220"/>
              <a:gd name="T38" fmla="*/ 14 w 226"/>
              <a:gd name="T39" fmla="*/ 196 h 220"/>
              <a:gd name="T40" fmla="*/ 22 w 226"/>
              <a:gd name="T41" fmla="*/ 166 h 220"/>
              <a:gd name="T42" fmla="*/ 54 w 226"/>
              <a:gd name="T43" fmla="*/ 199 h 220"/>
              <a:gd name="T44" fmla="*/ 61 w 226"/>
              <a:gd name="T45" fmla="*/ 197 h 220"/>
              <a:gd name="T46" fmla="*/ 24 w 226"/>
              <a:gd name="T47" fmla="*/ 159 h 220"/>
              <a:gd name="T48" fmla="*/ 33 w 226"/>
              <a:gd name="T49" fmla="*/ 129 h 220"/>
              <a:gd name="T50" fmla="*/ 89 w 226"/>
              <a:gd name="T51" fmla="*/ 189 h 220"/>
              <a:gd name="T52" fmla="*/ 61 w 226"/>
              <a:gd name="T53" fmla="*/ 197 h 220"/>
              <a:gd name="T54" fmla="*/ 186 w 226"/>
              <a:gd name="T55" fmla="*/ 93 h 220"/>
              <a:gd name="T56" fmla="*/ 168 w 226"/>
              <a:gd name="T57" fmla="*/ 52 h 220"/>
              <a:gd name="T58" fmla="*/ 139 w 226"/>
              <a:gd name="T59" fmla="*/ 23 h 220"/>
              <a:gd name="T60" fmla="*/ 192 w 226"/>
              <a:gd name="T61" fmla="*/ 27 h 220"/>
              <a:gd name="T62" fmla="*/ 197 w 226"/>
              <a:gd name="T63" fmla="*/ 8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6" h="220">
                <a:moveTo>
                  <a:pt x="202" y="18"/>
                </a:moveTo>
                <a:cubicBezTo>
                  <a:pt x="191" y="6"/>
                  <a:pt x="176" y="0"/>
                  <a:pt x="161" y="0"/>
                </a:cubicBezTo>
                <a:cubicBezTo>
                  <a:pt x="149" y="0"/>
                  <a:pt x="137" y="5"/>
                  <a:pt x="129" y="13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22"/>
                  <a:pt x="19" y="126"/>
                  <a:pt x="17" y="130"/>
                </a:cubicBezTo>
                <a:cubicBezTo>
                  <a:pt x="1" y="189"/>
                  <a:pt x="1" y="189"/>
                  <a:pt x="1" y="189"/>
                </a:cubicBezTo>
                <a:cubicBezTo>
                  <a:pt x="1" y="189"/>
                  <a:pt x="0" y="194"/>
                  <a:pt x="0" y="196"/>
                </a:cubicBezTo>
                <a:cubicBezTo>
                  <a:pt x="0" y="209"/>
                  <a:pt x="11" y="220"/>
                  <a:pt x="24" y="220"/>
                </a:cubicBezTo>
                <a:cubicBezTo>
                  <a:pt x="27" y="220"/>
                  <a:pt x="32" y="219"/>
                  <a:pt x="32" y="219"/>
                </a:cubicBezTo>
                <a:cubicBezTo>
                  <a:pt x="90" y="203"/>
                  <a:pt x="90" y="203"/>
                  <a:pt x="90" y="203"/>
                </a:cubicBezTo>
                <a:cubicBezTo>
                  <a:pt x="95" y="202"/>
                  <a:pt x="99" y="200"/>
                  <a:pt x="102" y="196"/>
                </a:cubicBezTo>
                <a:cubicBezTo>
                  <a:pt x="207" y="91"/>
                  <a:pt x="207" y="91"/>
                  <a:pt x="207" y="91"/>
                </a:cubicBezTo>
                <a:cubicBezTo>
                  <a:pt x="226" y="72"/>
                  <a:pt x="224" y="40"/>
                  <a:pt x="202" y="18"/>
                </a:cubicBezTo>
                <a:close/>
                <a:moveTo>
                  <a:pt x="110" y="164"/>
                </a:moveTo>
                <a:cubicBezTo>
                  <a:pt x="110" y="157"/>
                  <a:pt x="108" y="151"/>
                  <a:pt x="105" y="146"/>
                </a:cubicBezTo>
                <a:cubicBezTo>
                  <a:pt x="170" y="81"/>
                  <a:pt x="170" y="81"/>
                  <a:pt x="170" y="81"/>
                </a:cubicBezTo>
                <a:cubicBezTo>
                  <a:pt x="174" y="93"/>
                  <a:pt x="172" y="106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10" y="169"/>
                  <a:pt x="110" y="169"/>
                  <a:pt x="110" y="169"/>
                </a:cubicBezTo>
                <a:cubicBezTo>
                  <a:pt x="110" y="167"/>
                  <a:pt x="110" y="165"/>
                  <a:pt x="110" y="164"/>
                </a:cubicBezTo>
                <a:close/>
                <a:moveTo>
                  <a:pt x="102" y="139"/>
                </a:moveTo>
                <a:cubicBezTo>
                  <a:pt x="99" y="135"/>
                  <a:pt x="96" y="131"/>
                  <a:pt x="93" y="127"/>
                </a:cubicBezTo>
                <a:cubicBezTo>
                  <a:pt x="88" y="123"/>
                  <a:pt x="84" y="120"/>
                  <a:pt x="79" y="117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49" y="54"/>
                  <a:pt x="154" y="57"/>
                  <a:pt x="159" y="61"/>
                </a:cubicBezTo>
                <a:cubicBezTo>
                  <a:pt x="162" y="65"/>
                  <a:pt x="165" y="69"/>
                  <a:pt x="167" y="74"/>
                </a:cubicBezTo>
                <a:lnTo>
                  <a:pt x="102" y="139"/>
                </a:lnTo>
                <a:close/>
                <a:moveTo>
                  <a:pt x="72" y="114"/>
                </a:moveTo>
                <a:cubicBezTo>
                  <a:pt x="66" y="111"/>
                  <a:pt x="59" y="110"/>
                  <a:pt x="52" y="110"/>
                </a:cubicBezTo>
                <a:cubicBezTo>
                  <a:pt x="105" y="56"/>
                  <a:pt x="105" y="56"/>
                  <a:pt x="105" y="56"/>
                </a:cubicBezTo>
                <a:cubicBezTo>
                  <a:pt x="113" y="48"/>
                  <a:pt x="125" y="46"/>
                  <a:pt x="137" y="49"/>
                </a:cubicBezTo>
                <a:lnTo>
                  <a:pt x="72" y="114"/>
                </a:lnTo>
                <a:close/>
                <a:moveTo>
                  <a:pt x="29" y="205"/>
                </a:moveTo>
                <a:cubicBezTo>
                  <a:pt x="28" y="206"/>
                  <a:pt x="26" y="206"/>
                  <a:pt x="24" y="206"/>
                </a:cubicBezTo>
                <a:cubicBezTo>
                  <a:pt x="18" y="206"/>
                  <a:pt x="14" y="202"/>
                  <a:pt x="14" y="196"/>
                </a:cubicBezTo>
                <a:cubicBezTo>
                  <a:pt x="14" y="195"/>
                  <a:pt x="14" y="193"/>
                  <a:pt x="14" y="192"/>
                </a:cubicBezTo>
                <a:cubicBezTo>
                  <a:pt x="22" y="166"/>
                  <a:pt x="22" y="166"/>
                  <a:pt x="22" y="166"/>
                </a:cubicBezTo>
                <a:cubicBezTo>
                  <a:pt x="30" y="166"/>
                  <a:pt x="38" y="169"/>
                  <a:pt x="45" y="175"/>
                </a:cubicBezTo>
                <a:cubicBezTo>
                  <a:pt x="51" y="182"/>
                  <a:pt x="55" y="191"/>
                  <a:pt x="54" y="199"/>
                </a:cubicBezTo>
                <a:lnTo>
                  <a:pt x="29" y="205"/>
                </a:lnTo>
                <a:close/>
                <a:moveTo>
                  <a:pt x="61" y="197"/>
                </a:moveTo>
                <a:cubicBezTo>
                  <a:pt x="61" y="188"/>
                  <a:pt x="57" y="178"/>
                  <a:pt x="50" y="170"/>
                </a:cubicBezTo>
                <a:cubicBezTo>
                  <a:pt x="42" y="163"/>
                  <a:pt x="33" y="159"/>
                  <a:pt x="24" y="159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31" y="132"/>
                  <a:pt x="32" y="131"/>
                  <a:pt x="33" y="129"/>
                </a:cubicBezTo>
                <a:cubicBezTo>
                  <a:pt x="47" y="119"/>
                  <a:pt x="68" y="122"/>
                  <a:pt x="83" y="137"/>
                </a:cubicBezTo>
                <a:cubicBezTo>
                  <a:pt x="98" y="153"/>
                  <a:pt x="101" y="175"/>
                  <a:pt x="89" y="189"/>
                </a:cubicBezTo>
                <a:cubicBezTo>
                  <a:pt x="88" y="190"/>
                  <a:pt x="87" y="190"/>
                  <a:pt x="86" y="190"/>
                </a:cubicBezTo>
                <a:lnTo>
                  <a:pt x="61" y="197"/>
                </a:lnTo>
                <a:close/>
                <a:moveTo>
                  <a:pt x="197" y="81"/>
                </a:moveTo>
                <a:cubicBezTo>
                  <a:pt x="186" y="93"/>
                  <a:pt x="186" y="93"/>
                  <a:pt x="186" y="93"/>
                </a:cubicBezTo>
                <a:cubicBezTo>
                  <a:pt x="186" y="91"/>
                  <a:pt x="186" y="90"/>
                  <a:pt x="186" y="88"/>
                </a:cubicBezTo>
                <a:cubicBezTo>
                  <a:pt x="185" y="75"/>
                  <a:pt x="178" y="62"/>
                  <a:pt x="168" y="52"/>
                </a:cubicBezTo>
                <a:cubicBezTo>
                  <a:pt x="157" y="41"/>
                  <a:pt x="142" y="34"/>
                  <a:pt x="127" y="34"/>
                </a:cubicBezTo>
                <a:cubicBezTo>
                  <a:pt x="139" y="23"/>
                  <a:pt x="139" y="23"/>
                  <a:pt x="139" y="23"/>
                </a:cubicBezTo>
                <a:cubicBezTo>
                  <a:pt x="145" y="17"/>
                  <a:pt x="153" y="14"/>
                  <a:pt x="161" y="14"/>
                </a:cubicBezTo>
                <a:cubicBezTo>
                  <a:pt x="172" y="14"/>
                  <a:pt x="184" y="19"/>
                  <a:pt x="192" y="27"/>
                </a:cubicBezTo>
                <a:cubicBezTo>
                  <a:pt x="201" y="36"/>
                  <a:pt x="205" y="46"/>
                  <a:pt x="206" y="56"/>
                </a:cubicBezTo>
                <a:cubicBezTo>
                  <a:pt x="207" y="66"/>
                  <a:pt x="204" y="75"/>
                  <a:pt x="197" y="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5142" tIns="32570" rIns="65142" bIns="32570" numCol="1" anchor="t" anchorCtr="0" compatLnSpc="1"/>
          <a:lstStyle/>
          <a:p>
            <a:pPr algn="just">
              <a:lnSpc>
                <a:spcPct val="120000"/>
              </a:lnSpc>
            </a:pPr>
            <a:endParaRPr lang="id-ID" sz="55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77155" y="2480945"/>
            <a:ext cx="3277235" cy="589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sz="1600" dirty="0">
                <a:solidFill>
                  <a:schemeClr val="accent2"/>
                </a:solidFill>
                <a:ea typeface="微软雅黑" panose="020B0503020204020204" pitchFamily="34" charset="-122"/>
                <a:cs typeface="+mn-ea"/>
                <a:sym typeface="+mn-ea"/>
              </a:rPr>
              <a:t>产品入泵、浇筑、振捣、养护等施工流程上传，施工过程可溯源</a:t>
            </a:r>
            <a:r>
              <a:rPr lang="zh-CN" sz="1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zh-CN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460875" y="1375410"/>
            <a:ext cx="3818255" cy="589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sz="1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系统推送工作性检验任务，现场检验工作性能，异常触发预警。</a:t>
            </a:r>
            <a:endParaRPr lang="zh-CN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Box 56"/>
          <p:cNvSpPr txBox="1"/>
          <p:nvPr/>
        </p:nvSpPr>
        <p:spPr>
          <a:xfrm>
            <a:off x="5752465" y="3638550"/>
            <a:ext cx="3277235" cy="589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just">
              <a:lnSpc>
                <a:spcPct val="120000"/>
              </a:lnSpc>
            </a:pPr>
            <a:r>
              <a:rPr lang="zh-CN" sz="1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系统推送养护任务，未完成养护任务触发预警。</a:t>
            </a:r>
            <a:endParaRPr lang="zh-CN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182245" y="455295"/>
            <a:ext cx="3205480" cy="8890"/>
          </a:xfrm>
          <a:prstGeom prst="line">
            <a:avLst/>
          </a:prstGeom>
          <a:ln w="25400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012815" y="455295"/>
            <a:ext cx="3131185" cy="8890"/>
          </a:xfrm>
          <a:prstGeom prst="line">
            <a:avLst/>
          </a:prstGeom>
          <a:ln w="25400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500"/>
          <p:cNvSpPr txBox="1"/>
          <p:nvPr/>
        </p:nvSpPr>
        <p:spPr>
          <a:xfrm>
            <a:off x="3489325" y="260350"/>
            <a:ext cx="2359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1800" kern="0" dirty="0">
                <a:solidFill>
                  <a:srgbClr val="A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施工及质量管控</a:t>
            </a:r>
            <a:endParaRPr lang="zh-CN" sz="1800" kern="0" dirty="0">
              <a:solidFill>
                <a:srgbClr val="A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2245" y="561975"/>
            <a:ext cx="44043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266700"/>
            <a:r>
              <a:rPr lang="zh-CN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施工现场控制</a:t>
            </a:r>
            <a:endParaRPr 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ldLvl="0" animBg="1"/>
      <p:bldP spid="57" grpId="0"/>
      <p:bldP spid="58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182245" y="455295"/>
            <a:ext cx="3205480" cy="8890"/>
          </a:xfrm>
          <a:prstGeom prst="line">
            <a:avLst/>
          </a:prstGeom>
          <a:ln w="25400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012815" y="455295"/>
            <a:ext cx="3131185" cy="8890"/>
          </a:xfrm>
          <a:prstGeom prst="line">
            <a:avLst/>
          </a:prstGeom>
          <a:ln w="25400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500"/>
          <p:cNvSpPr txBox="1"/>
          <p:nvPr/>
        </p:nvSpPr>
        <p:spPr>
          <a:xfrm>
            <a:off x="3489325" y="260350"/>
            <a:ext cx="2359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1800" kern="0" dirty="0">
                <a:solidFill>
                  <a:srgbClr val="A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施工及质量管控</a:t>
            </a:r>
            <a:endParaRPr lang="zh-CN" sz="1800" kern="0" dirty="0">
              <a:solidFill>
                <a:srgbClr val="A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9245" y="1244600"/>
            <a:ext cx="5557520" cy="2852420"/>
            <a:chOff x="287" y="2172"/>
            <a:chExt cx="13471" cy="5588"/>
          </a:xfrm>
        </p:grpSpPr>
        <p:sp>
          <p:nvSpPr>
            <p:cNvPr id="20" name="文本框 19"/>
            <p:cNvSpPr txBox="1"/>
            <p:nvPr/>
          </p:nvSpPr>
          <p:spPr>
            <a:xfrm>
              <a:off x="10930" y="2238"/>
              <a:ext cx="2479" cy="548"/>
            </a:xfrm>
            <a:prstGeom prst="flowChartTerminator">
              <a:avLst/>
            </a:prstGeom>
            <a:solidFill>
              <a:srgbClr val="00B0F0">
                <a:alpha val="40000"/>
              </a:srgbClr>
            </a:solidFill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振捣过程监督</a:t>
              </a:r>
              <a:endParaRPr kumimoji="1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392" y="2172"/>
              <a:ext cx="2385" cy="534"/>
            </a:xfrm>
            <a:prstGeom prst="flowChartTerminator">
              <a:avLst/>
            </a:prstGeom>
            <a:solidFill>
              <a:srgbClr val="00B0F0">
                <a:alpha val="40000"/>
              </a:srgbClr>
            </a:solidFill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浇筑过程监督</a:t>
              </a:r>
              <a:endParaRPr kumimoji="1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90" y="2172"/>
              <a:ext cx="2261" cy="535"/>
            </a:xfrm>
            <a:prstGeom prst="flowChartTerminator">
              <a:avLst/>
            </a:prstGeom>
            <a:solidFill>
              <a:srgbClr val="00B0F0">
                <a:alpha val="40000"/>
              </a:srgbClr>
            </a:solidFill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交货前检验</a:t>
              </a:r>
              <a:endParaRPr kumimoji="1" 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12" name="图片 11" descr="96b996804354c0a02b9baa29b81944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930" y="3444"/>
              <a:ext cx="2828" cy="4155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3919" y="2172"/>
              <a:ext cx="2533" cy="534"/>
            </a:xfrm>
            <a:prstGeom prst="flowChartTerminator">
              <a:avLst/>
            </a:prstGeom>
            <a:solidFill>
              <a:srgbClr val="00B0F0">
                <a:alpha val="40000"/>
              </a:srgbClr>
            </a:solidFill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入泵过程监督</a:t>
              </a:r>
              <a:endParaRPr kumimoji="1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64" y="3521"/>
              <a:ext cx="2642" cy="4077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" y="3255"/>
              <a:ext cx="2564" cy="434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3" y="3282"/>
              <a:ext cx="2859" cy="4479"/>
            </a:xfrm>
            <a:prstGeom prst="rect">
              <a:avLst/>
            </a:prstGeom>
          </p:spPr>
        </p:pic>
        <p:sp>
          <p:nvSpPr>
            <p:cNvPr id="22" name="上箭头 56"/>
            <p:cNvSpPr/>
            <p:nvPr/>
          </p:nvSpPr>
          <p:spPr>
            <a:xfrm rot="5400000">
              <a:off x="2915" y="5287"/>
              <a:ext cx="588" cy="361"/>
            </a:xfrm>
            <a:prstGeom prst="upArrow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lang="zh-CN" altLang="en-US" sz="1200" kern="0">
                <a:solidFill>
                  <a:schemeClr val="tx1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7" name="上箭头 56"/>
            <p:cNvSpPr/>
            <p:nvPr/>
          </p:nvSpPr>
          <p:spPr>
            <a:xfrm rot="5400000">
              <a:off x="6586" y="5288"/>
              <a:ext cx="588" cy="361"/>
            </a:xfrm>
            <a:prstGeom prst="upArrow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lang="zh-CN" altLang="en-US" sz="1200" kern="0">
                <a:solidFill>
                  <a:schemeClr val="tx1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8" name="上箭头 56"/>
            <p:cNvSpPr/>
            <p:nvPr/>
          </p:nvSpPr>
          <p:spPr>
            <a:xfrm rot="5400000">
              <a:off x="10026" y="5379"/>
              <a:ext cx="588" cy="361"/>
            </a:xfrm>
            <a:prstGeom prst="upArrow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lang="zh-CN" altLang="en-US" sz="1200" kern="0">
                <a:solidFill>
                  <a:schemeClr val="tx1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5615940" y="765175"/>
            <a:ext cx="3422650" cy="4378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755650" indent="-285750">
              <a:lnSpc>
                <a:spcPts val="1920"/>
              </a:lnSpc>
              <a:spcBef>
                <a:spcPts val="1400"/>
              </a:spcBef>
              <a:buFont typeface="Wingdings" panose="05000000000000000000" charset="0"/>
              <a:buChar char="l"/>
            </a:pPr>
            <a:r>
              <a:rPr lang="zh-CN" sz="1600" b="1" dirty="0">
                <a:solidFill>
                  <a:schemeClr val="tx1"/>
                </a:solidFill>
                <a:latin typeface="幼圆" panose="02010509060101010101" charset="-122"/>
                <a:cs typeface="幼圆" panose="02010509060101010101" charset="-122"/>
              </a:rPr>
              <a:t>传统模式</a:t>
            </a:r>
            <a:endParaRPr lang="zh-CN" sz="1600" b="1" dirty="0">
              <a:solidFill>
                <a:schemeClr val="tx1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469900">
              <a:lnSpc>
                <a:spcPts val="1920"/>
              </a:lnSpc>
              <a:spcBef>
                <a:spcPts val="1400"/>
              </a:spcBef>
              <a:buFont typeface="Wingdings" panose="05000000000000000000" charset="0"/>
            </a:pPr>
            <a:r>
              <a:rPr lang="zh-CN" sz="1600" b="1" dirty="0">
                <a:solidFill>
                  <a:schemeClr val="tx1"/>
                </a:solidFill>
                <a:latin typeface="幼圆" panose="02010509060101010101" charset="-122"/>
                <a:cs typeface="幼圆" panose="02010509060101010101" charset="-122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12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由现场施工员指导施工，施工工艺规范是否标准无法监控。质量无法追溯，推诿扯皮现象多，质量责任难以明确。</a:t>
            </a:r>
            <a:endParaRPr lang="zh-CN" sz="120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  <a:sym typeface="+mn-ea"/>
            </a:endParaRPr>
          </a:p>
          <a:p>
            <a:pPr marL="755650" indent="-285750">
              <a:lnSpc>
                <a:spcPts val="1920"/>
              </a:lnSpc>
              <a:spcBef>
                <a:spcPts val="1400"/>
              </a:spcBef>
              <a:buFont typeface="Wingdings" panose="05000000000000000000" charset="0"/>
              <a:buChar char="l"/>
            </a:pPr>
            <a:r>
              <a:rPr lang="zh-CN" sz="1600" b="1" dirty="0">
                <a:latin typeface="幼圆" panose="02010509060101010101" charset="-122"/>
                <a:cs typeface="幼圆" panose="02010509060101010101" charset="-122"/>
                <a:sym typeface="微软雅黑" panose="020B0503020204020204" pitchFamily="34" charset="-122"/>
              </a:rPr>
              <a:t>砼智造模式</a:t>
            </a:r>
            <a:endParaRPr lang="zh-CN" sz="1600" b="1" dirty="0">
              <a:latin typeface="幼圆" panose="02010509060101010101" charset="-122"/>
              <a:cs typeface="幼圆" panose="02010509060101010101" charset="-122"/>
              <a:sym typeface="微软雅黑" panose="020B0503020204020204" pitchFamily="34" charset="-122"/>
            </a:endParaRPr>
          </a:p>
          <a:p>
            <a:pPr marL="469900">
              <a:lnSpc>
                <a:spcPts val="1920"/>
              </a:lnSpc>
              <a:spcBef>
                <a:spcPts val="1400"/>
              </a:spcBef>
              <a:buFont typeface="Wingdings" panose="05000000000000000000" charset="0"/>
            </a:pPr>
            <a:r>
              <a:rPr lang="zh-CN" altLang="en-US" sz="12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产品交验、入泵、浇筑、振捣、养护等施工流程通过手机APP上传，施工过程可溯源。</a:t>
            </a:r>
            <a:endParaRPr lang="zh-CN" altLang="en-US" sz="1200" b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69900">
              <a:lnSpc>
                <a:spcPts val="1920"/>
              </a:lnSpc>
              <a:spcBef>
                <a:spcPts val="1400"/>
              </a:spcBef>
              <a:buFont typeface="Wingdings" panose="05000000000000000000" charset="0"/>
              <a:buChar char="l"/>
            </a:pPr>
            <a:r>
              <a:rPr lang="zh-CN" sz="1600" b="1" dirty="0">
                <a:latin typeface="幼圆" panose="02010509060101010101" charset="-122"/>
                <a:cs typeface="幼圆" panose="02010509060101010101" charset="-122"/>
                <a:sym typeface="+mn-ea"/>
              </a:rPr>
              <a:t> 解决问题</a:t>
            </a:r>
            <a:endParaRPr lang="zh-CN" sz="1600" b="1" dirty="0">
              <a:latin typeface="幼圆" panose="02010509060101010101" charset="-122"/>
              <a:cs typeface="幼圆" panose="02010509060101010101" charset="-122"/>
              <a:sym typeface="+mn-ea"/>
            </a:endParaRPr>
          </a:p>
          <a:p>
            <a:pPr marL="469900" algn="l">
              <a:lnSpc>
                <a:spcPts val="1920"/>
              </a:lnSpc>
              <a:spcBef>
                <a:spcPts val="1400"/>
              </a:spcBef>
              <a:buClrTx/>
              <a:buSzTx/>
              <a:buFont typeface="Wingdings" panose="05000000000000000000" charset="0"/>
            </a:pPr>
            <a:r>
              <a:rPr lang="zh-CN" altLang="en-US" sz="12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混凝土交验、浇筑、养护全过程质量管控。强化混凝土交验、浇筑、养护全过程质量管控，规范各环节操作行为。</a:t>
            </a:r>
            <a:endParaRPr lang="zh-CN" altLang="en-US" sz="120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469900" marR="5080">
              <a:lnSpc>
                <a:spcPts val="2020"/>
              </a:lnSpc>
              <a:spcBef>
                <a:spcPts val="730"/>
              </a:spcBef>
            </a:pPr>
            <a:endParaRPr kumimoji="0" lang="zh-CN" sz="1400" b="1" i="0" strike="noStrike" spc="50" noProof="0">
              <a:ln w="3175">
                <a:noFill/>
                <a:prstDash val="dash"/>
              </a:ln>
              <a:solidFill>
                <a:srgbClr val="595959"/>
              </a:solidFill>
              <a:effectLst/>
              <a:latin typeface="华文宋体" panose="02010600040101010101" charset="-122"/>
              <a:ea typeface="华文宋体" panose="02010600040101010101" charset="-122"/>
              <a:cs typeface="微软雅黑" panose="020B0503020204020204" pitchFamily="34" charset="-122"/>
            </a:endParaRPr>
          </a:p>
          <a:p>
            <a:pPr marL="469900" marR="5080">
              <a:lnSpc>
                <a:spcPct val="146000"/>
              </a:lnSpc>
              <a:spcBef>
                <a:spcPts val="730"/>
              </a:spcBef>
            </a:pPr>
            <a:endParaRPr sz="1400" b="1">
              <a:latin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2245" y="561975"/>
            <a:ext cx="44043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266700"/>
            <a:r>
              <a:rPr lang="zh-CN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施工工艺管理</a:t>
            </a:r>
            <a:endParaRPr 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5361228" y="4463998"/>
            <a:ext cx="320611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 dirty="0">
                <a:solidFill>
                  <a:srgbClr val="FF0000"/>
                </a:solidFill>
              </a:rPr>
              <a:t>混凝土浇筑量低于设计量</a:t>
            </a:r>
            <a:r>
              <a:rPr lang="en-US" altLang="zh-CN" sz="1400" dirty="0">
                <a:solidFill>
                  <a:srgbClr val="FF0000"/>
                </a:solidFill>
              </a:rPr>
              <a:t>98</a:t>
            </a:r>
            <a:r>
              <a:rPr lang="en-US" altLang="zh-CN" sz="1400" dirty="0">
                <a:solidFill>
                  <a:srgbClr val="FF0000"/>
                </a:solidFill>
              </a:rPr>
              <a:t>%</a:t>
            </a:r>
            <a:r>
              <a:rPr lang="zh-CN" altLang="en-US" sz="1400" dirty="0">
                <a:solidFill>
                  <a:srgbClr val="FF0000"/>
                </a:solidFill>
              </a:rPr>
              <a:t>触发预警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8" name="箭头: 下 7"/>
          <p:cNvSpPr/>
          <p:nvPr/>
        </p:nvSpPr>
        <p:spPr>
          <a:xfrm>
            <a:off x="1802602" y="4096816"/>
            <a:ext cx="699912" cy="2890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箭头: 下 7"/>
          <p:cNvSpPr/>
          <p:nvPr/>
        </p:nvSpPr>
        <p:spPr>
          <a:xfrm>
            <a:off x="6683847" y="4018076"/>
            <a:ext cx="699912" cy="2890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53668" y="4463998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 dirty="0">
                <a:solidFill>
                  <a:srgbClr val="FF0000"/>
                </a:solidFill>
              </a:rPr>
              <a:t>混凝土工作性未达标触发预警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182245" y="455295"/>
            <a:ext cx="3205480" cy="8890"/>
          </a:xfrm>
          <a:prstGeom prst="line">
            <a:avLst/>
          </a:prstGeom>
          <a:ln w="25400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012815" y="446405"/>
            <a:ext cx="3131185" cy="8890"/>
          </a:xfrm>
          <a:prstGeom prst="line">
            <a:avLst/>
          </a:prstGeom>
          <a:ln w="25400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00"/>
          <p:cNvSpPr txBox="1"/>
          <p:nvPr/>
        </p:nvSpPr>
        <p:spPr>
          <a:xfrm>
            <a:off x="3489325" y="260350"/>
            <a:ext cx="2359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1800" kern="0" dirty="0">
                <a:solidFill>
                  <a:srgbClr val="A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施工及质量控制</a:t>
            </a:r>
            <a:endParaRPr lang="zh-CN" sz="1800" kern="0" dirty="0">
              <a:solidFill>
                <a:srgbClr val="A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370" y="1070610"/>
            <a:ext cx="4326890" cy="3002280"/>
          </a:xfrm>
          <a:prstGeom prst="rect">
            <a:avLst/>
          </a:prstGeom>
        </p:spPr>
      </p:pic>
      <p:sp>
        <p:nvSpPr>
          <p:cNvPr id="12" name="object 11"/>
          <p:cNvSpPr/>
          <p:nvPr/>
        </p:nvSpPr>
        <p:spPr>
          <a:xfrm>
            <a:off x="292735" y="1070610"/>
            <a:ext cx="1510030" cy="2872105"/>
          </a:xfrm>
          <a:custGeom>
            <a:avLst/>
            <a:gdLst/>
            <a:ahLst/>
            <a:cxnLst/>
            <a:rect l="l" t="t" r="r" b="b"/>
            <a:pathLst>
              <a:path w="8735695" h="178435">
                <a:moveTo>
                  <a:pt x="0" y="178308"/>
                </a:moveTo>
                <a:lnTo>
                  <a:pt x="8735568" y="178308"/>
                </a:lnTo>
                <a:lnTo>
                  <a:pt x="8735568" y="0"/>
                </a:lnTo>
                <a:lnTo>
                  <a:pt x="0" y="0"/>
                </a:lnTo>
                <a:lnTo>
                  <a:pt x="0" y="178308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p/>
        </p:txBody>
      </p:sp>
      <p:sp>
        <p:nvSpPr>
          <p:cNvPr id="13" name="圆角矩形标注 12"/>
          <p:cNvSpPr/>
          <p:nvPr/>
        </p:nvSpPr>
        <p:spPr>
          <a:xfrm>
            <a:off x="1962785" y="1811655"/>
            <a:ext cx="988060" cy="594360"/>
          </a:xfrm>
          <a:prstGeom prst="wedgeRoundRectCallout">
            <a:avLst>
              <a:gd name="adj1" fmla="val -65488"/>
              <a:gd name="adj2" fmla="val -76068"/>
              <a:gd name="adj3" fmla="val 16667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962785" y="1786255"/>
            <a:ext cx="9880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</a:rPr>
              <a:t>工作性达到标准显示为绿色。</a:t>
            </a:r>
            <a:endParaRPr lang="zh-CN" altLang="en-US" sz="1200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770" y="1191895"/>
            <a:ext cx="3893185" cy="262953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020537" y="628459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dirty="0"/>
              <a:t>混凝土工作性异常预警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5498557" y="628459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dirty="0"/>
              <a:t>混凝土浇筑量异常预警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42685" y="2724150"/>
            <a:ext cx="1517650" cy="1558925"/>
          </a:xfrm>
          <a:prstGeom prst="rect">
            <a:avLst/>
          </a:prstGeom>
        </p:spPr>
      </p:pic>
      <p:pic>
        <p:nvPicPr>
          <p:cNvPr id="4" name="图片 3" descr="17.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" y="1127125"/>
            <a:ext cx="5534025" cy="364934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 flipV="1">
            <a:off x="182245" y="455295"/>
            <a:ext cx="3205480" cy="8890"/>
          </a:xfrm>
          <a:prstGeom prst="line">
            <a:avLst/>
          </a:prstGeom>
          <a:ln w="25400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012815" y="455295"/>
            <a:ext cx="3131185" cy="8890"/>
          </a:xfrm>
          <a:prstGeom prst="line">
            <a:avLst/>
          </a:prstGeom>
          <a:ln w="25400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500"/>
          <p:cNvSpPr txBox="1"/>
          <p:nvPr/>
        </p:nvSpPr>
        <p:spPr>
          <a:xfrm>
            <a:off x="3489325" y="260350"/>
            <a:ext cx="2359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1800" kern="0" dirty="0">
                <a:solidFill>
                  <a:srgbClr val="A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施工及质量管控</a:t>
            </a:r>
            <a:endParaRPr lang="zh-CN" sz="1800" kern="0" dirty="0">
              <a:solidFill>
                <a:srgbClr val="A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2245" y="561975"/>
            <a:ext cx="44043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266700"/>
            <a:r>
              <a:rPr lang="zh-CN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质量合格证</a:t>
            </a:r>
            <a:endParaRPr 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012815" y="930275"/>
            <a:ext cx="2793365" cy="166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755650" indent="-285750">
              <a:lnSpc>
                <a:spcPts val="1920"/>
              </a:lnSpc>
              <a:spcBef>
                <a:spcPts val="1400"/>
              </a:spcBef>
              <a:buFont typeface="Wingdings" panose="05000000000000000000" charset="0"/>
              <a:buChar char="l"/>
            </a:pPr>
            <a:r>
              <a:rPr lang="zh-CN" sz="1600" b="1" dirty="0">
                <a:latin typeface="幼圆" panose="02010509060101010101" charset="-122"/>
                <a:cs typeface="幼圆" panose="02010509060101010101" charset="-122"/>
                <a:sym typeface="+mn-ea"/>
              </a:rPr>
              <a:t>溯源</a:t>
            </a:r>
            <a:r>
              <a:rPr lang="zh-CN" sz="1600" b="1" dirty="0">
                <a:solidFill>
                  <a:schemeClr val="tx1"/>
                </a:solidFill>
                <a:latin typeface="幼圆" panose="02010509060101010101" charset="-122"/>
                <a:cs typeface="幼圆" panose="02010509060101010101" charset="-122"/>
              </a:rPr>
              <a:t>二维码</a:t>
            </a:r>
            <a:endParaRPr lang="zh-CN" sz="1600" b="1" dirty="0">
              <a:solidFill>
                <a:schemeClr val="tx1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469900">
              <a:lnSpc>
                <a:spcPts val="1920"/>
              </a:lnSpc>
              <a:spcBef>
                <a:spcPts val="1400"/>
              </a:spcBef>
              <a:buFont typeface="Wingdings" panose="05000000000000000000" charset="0"/>
            </a:pPr>
            <a:r>
              <a:rPr lang="zh-CN" sz="1600" b="1" dirty="0">
                <a:solidFill>
                  <a:schemeClr val="tx1"/>
                </a:solidFill>
                <a:latin typeface="幼圆" panose="02010509060101010101" charset="-122"/>
                <a:cs typeface="幼圆" panose="02010509060101010101" charset="-122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建筑各部位自动生成溯源二维码，实时</a:t>
            </a:r>
            <a:r>
              <a:rPr lang="zh-CN" altLang="en-US" sz="1200">
                <a:latin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查看产品合格证书，数据公开透明，</a:t>
            </a:r>
            <a:r>
              <a:rPr lang="zh-CN" sz="1200">
                <a:latin typeface="Times New Roman" panose="02020603050405020304"/>
                <a:cs typeface="Times New Roman" panose="02020603050405020304"/>
                <a:sym typeface="+mn-ea"/>
              </a:rPr>
              <a:t>购房者</a:t>
            </a:r>
            <a:r>
              <a:rPr lang="zh-CN" sz="1200">
                <a:latin typeface="Times New Roman" panose="02020603050405020304"/>
                <a:cs typeface="Times New Roman" panose="02020603050405020304"/>
                <a:sym typeface="+mn-ea"/>
              </a:rPr>
              <a:t>可实时掌握房屋质量数据，</a:t>
            </a:r>
            <a:r>
              <a:rPr lang="zh-CN" sz="1200">
                <a:latin typeface="Times New Roman" panose="02020603050405020304"/>
                <a:cs typeface="Times New Roman" panose="02020603050405020304"/>
                <a:sym typeface="微软雅黑" panose="020B0503020204020204" pitchFamily="34" charset="-122"/>
              </a:rPr>
              <a:t>提高客户的体验感、满意度。</a:t>
            </a:r>
            <a:endParaRPr lang="zh-CN" sz="1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8013065" y="2724150"/>
            <a:ext cx="978535" cy="990600"/>
          </a:xfrm>
          <a:prstGeom prst="wedgeRoundRectCallout">
            <a:avLst>
              <a:gd name="adj1" fmla="val -83614"/>
              <a:gd name="adj2" fmla="val 528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153400" y="2896870"/>
            <a:ext cx="815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扫一扫，体验质量合格证。</a:t>
            </a:r>
            <a:endParaRPr lang="zh-CN" altLang="en-US" sz="1200"/>
          </a:p>
        </p:txBody>
      </p:sp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4" descr="e1c45cc6871a83dc648ccf2cf1d061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635" cy="51435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图片 1" descr="f74316a000914b634e083fb8e96827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图片 3" descr="47ab9811385b7876c3cd41398fb08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365" cy="514413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1979613" y="4292600"/>
            <a:ext cx="1081088" cy="2159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pic>
        <p:nvPicPr>
          <p:cNvPr id="8194" name="图片 2" descr="贵阳翡翠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286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8" name="矩形 127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5065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30" name="任意多边形: 形状 40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8345488" y="293688"/>
            <a:ext cx="200025" cy="404813"/>
          </a:xfrm>
          <a:custGeom>
            <a:avLst/>
            <a:gdLst>
              <a:gd name="connsiteX0" fmla="*/ 0 w 311295"/>
              <a:gd name="connsiteY0" fmla="*/ 0 h 631688"/>
              <a:gd name="connsiteX1" fmla="*/ 311295 w 311295"/>
              <a:gd name="connsiteY1" fmla="*/ 0 h 631688"/>
              <a:gd name="connsiteX2" fmla="*/ 311295 w 311295"/>
              <a:gd name="connsiteY2" fmla="*/ 278573 h 631688"/>
              <a:gd name="connsiteX3" fmla="*/ 92015 w 311295"/>
              <a:gd name="connsiteY3" fmla="*/ 631688 h 631688"/>
              <a:gd name="connsiteX4" fmla="*/ 80962 w 311295"/>
              <a:gd name="connsiteY4" fmla="*/ 613739 h 631688"/>
              <a:gd name="connsiteX5" fmla="*/ 33054 w 311295"/>
              <a:gd name="connsiteY5" fmla="*/ 568483 h 631688"/>
              <a:gd name="connsiteX6" fmla="*/ 20355 w 311295"/>
              <a:gd name="connsiteY6" fmla="*/ 561364 h 631688"/>
              <a:gd name="connsiteX7" fmla="*/ 150652 w 311295"/>
              <a:gd name="connsiteY7" fmla="*/ 311295 h 631688"/>
              <a:gd name="connsiteX8" fmla="*/ 0 w 311295"/>
              <a:gd name="connsiteY8" fmla="*/ 311295 h 63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295" h="631688">
                <a:moveTo>
                  <a:pt x="0" y="0"/>
                </a:moveTo>
                <a:lnTo>
                  <a:pt x="311295" y="0"/>
                </a:lnTo>
                <a:lnTo>
                  <a:pt x="311295" y="278573"/>
                </a:lnTo>
                <a:cubicBezTo>
                  <a:pt x="300365" y="511936"/>
                  <a:pt x="92393" y="629207"/>
                  <a:pt x="92015" y="631688"/>
                </a:cubicBezTo>
                <a:lnTo>
                  <a:pt x="80962" y="613739"/>
                </a:lnTo>
                <a:cubicBezTo>
                  <a:pt x="67726" y="597568"/>
                  <a:pt x="51617" y="582153"/>
                  <a:pt x="33054" y="568483"/>
                </a:cubicBezTo>
                <a:lnTo>
                  <a:pt x="20355" y="561364"/>
                </a:lnTo>
                <a:cubicBezTo>
                  <a:pt x="21645" y="561467"/>
                  <a:pt x="135315" y="475631"/>
                  <a:pt x="150652" y="311295"/>
                </a:cubicBezTo>
                <a:lnTo>
                  <a:pt x="0" y="31129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1" name="任意多边形: 形状 4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8609013" y="293688"/>
            <a:ext cx="200025" cy="404813"/>
          </a:xfrm>
          <a:custGeom>
            <a:avLst/>
            <a:gdLst>
              <a:gd name="connsiteX0" fmla="*/ 0 w 311295"/>
              <a:gd name="connsiteY0" fmla="*/ 0 h 631688"/>
              <a:gd name="connsiteX1" fmla="*/ 311295 w 311295"/>
              <a:gd name="connsiteY1" fmla="*/ 0 h 631688"/>
              <a:gd name="connsiteX2" fmla="*/ 311295 w 311295"/>
              <a:gd name="connsiteY2" fmla="*/ 278573 h 631688"/>
              <a:gd name="connsiteX3" fmla="*/ 92015 w 311295"/>
              <a:gd name="connsiteY3" fmla="*/ 631688 h 631688"/>
              <a:gd name="connsiteX4" fmla="*/ 80961 w 311295"/>
              <a:gd name="connsiteY4" fmla="*/ 613739 h 631688"/>
              <a:gd name="connsiteX5" fmla="*/ 33054 w 311295"/>
              <a:gd name="connsiteY5" fmla="*/ 568483 h 631688"/>
              <a:gd name="connsiteX6" fmla="*/ 20355 w 311295"/>
              <a:gd name="connsiteY6" fmla="*/ 561364 h 631688"/>
              <a:gd name="connsiteX7" fmla="*/ 150652 w 311295"/>
              <a:gd name="connsiteY7" fmla="*/ 311295 h 631688"/>
              <a:gd name="connsiteX8" fmla="*/ 0 w 311295"/>
              <a:gd name="connsiteY8" fmla="*/ 311295 h 63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295" h="631688">
                <a:moveTo>
                  <a:pt x="0" y="0"/>
                </a:moveTo>
                <a:lnTo>
                  <a:pt x="311295" y="0"/>
                </a:lnTo>
                <a:lnTo>
                  <a:pt x="311295" y="278573"/>
                </a:lnTo>
                <a:cubicBezTo>
                  <a:pt x="300365" y="511936"/>
                  <a:pt x="92393" y="629207"/>
                  <a:pt x="92015" y="631688"/>
                </a:cubicBezTo>
                <a:lnTo>
                  <a:pt x="80961" y="613739"/>
                </a:lnTo>
                <a:cubicBezTo>
                  <a:pt x="67726" y="597568"/>
                  <a:pt x="51617" y="582153"/>
                  <a:pt x="33054" y="568483"/>
                </a:cubicBezTo>
                <a:lnTo>
                  <a:pt x="20355" y="561364"/>
                </a:lnTo>
                <a:cubicBezTo>
                  <a:pt x="21645" y="561467"/>
                  <a:pt x="135315" y="475631"/>
                  <a:pt x="150652" y="311295"/>
                </a:cubicBezTo>
                <a:lnTo>
                  <a:pt x="0" y="31129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7941" name="图片 106" descr="133086496_16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14285" b="14247"/>
          <a:stretch>
            <a:fillRect/>
          </a:stretch>
        </p:blipFill>
        <p:spPr>
          <a:xfrm>
            <a:off x="701675" y="1671638"/>
            <a:ext cx="2381250" cy="1338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7942" name="文本框 111"/>
          <p:cNvSpPr txBox="1"/>
          <p:nvPr>
            <p:custDataLst>
              <p:tags r:id="rId6"/>
            </p:custDataLst>
          </p:nvPr>
        </p:nvSpPr>
        <p:spPr>
          <a:xfrm>
            <a:off x="6035675" y="3009900"/>
            <a:ext cx="2598738" cy="307975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/>
          <a:p>
            <a:pPr algn="ctr">
              <a:lnSpc>
                <a:spcPts val="1075"/>
              </a:lnSpc>
              <a:spcAft>
                <a:spcPts val="1000"/>
              </a:spcAft>
              <a:buSzPct val="100000"/>
            </a:pPr>
            <a:r>
              <a:rPr lang="zh-CN" altLang="zh-CN" sz="9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江苏省宜兴市英伦尊邸</a:t>
            </a:r>
            <a:r>
              <a:rPr lang="zh-CN" altLang="en-US" sz="9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住宅楼混凝土掺入废弃钢渣，项目随即叫停</a:t>
            </a:r>
            <a:endParaRPr lang="zh-CN" altLang="en-US" sz="900" dirty="0">
              <a:solidFill>
                <a:srgbClr val="40404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67943" name="图片 107" descr="144170051_16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t="7417" b="9555"/>
          <a:stretch>
            <a:fillRect/>
          </a:stretch>
        </p:blipFill>
        <p:spPr>
          <a:xfrm>
            <a:off x="6061075" y="3381375"/>
            <a:ext cx="2381250" cy="1339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7944" name="图片 108" descr="148606939_16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t="20924" b="20924"/>
          <a:stretch>
            <a:fillRect/>
          </a:stretch>
        </p:blipFill>
        <p:spPr>
          <a:xfrm>
            <a:off x="701675" y="3381375"/>
            <a:ext cx="2381250" cy="1339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7945" name="图片 112" descr="161927592_16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 t="24091" b="20123"/>
          <a:stretch>
            <a:fillRect/>
          </a:stretch>
        </p:blipFill>
        <p:spPr>
          <a:xfrm>
            <a:off x="3381375" y="3381375"/>
            <a:ext cx="2381250" cy="1339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7946" name="图片 113" descr="153607493_16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rcRect t="21754" b="21754"/>
          <a:stretch>
            <a:fillRect/>
          </a:stretch>
        </p:blipFill>
        <p:spPr>
          <a:xfrm>
            <a:off x="3381375" y="1671638"/>
            <a:ext cx="2381250" cy="1338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7947" name="图片 114" descr="136091203_16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rcRect t="19434" b="22536"/>
          <a:stretch>
            <a:fillRect/>
          </a:stretch>
        </p:blipFill>
        <p:spPr>
          <a:xfrm>
            <a:off x="6061075" y="1671638"/>
            <a:ext cx="2381250" cy="1338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7948" name="文本框 116"/>
          <p:cNvSpPr txBox="1"/>
          <p:nvPr>
            <p:custDataLst>
              <p:tags r:id="rId17"/>
            </p:custDataLst>
          </p:nvPr>
        </p:nvSpPr>
        <p:spPr>
          <a:xfrm>
            <a:off x="3381375" y="3009900"/>
            <a:ext cx="2381250" cy="307975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/>
          <a:p>
            <a:pPr algn="ctr">
              <a:lnSpc>
                <a:spcPts val="1075"/>
              </a:lnSpc>
              <a:spcAft>
                <a:spcPts val="1000"/>
              </a:spcAft>
              <a:buSzPct val="100000"/>
            </a:pPr>
            <a:r>
              <a:rPr lang="zh-CN" altLang="zh-CN" sz="9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长沙新城花都</a:t>
            </a:r>
            <a:r>
              <a:rPr lang="zh-CN" altLang="en-US" sz="9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混凝土强度不合格，</a:t>
            </a:r>
            <a:r>
              <a:rPr lang="en-US" altLang="zh-CN" sz="9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12-27</a:t>
            </a:r>
            <a:r>
              <a:rPr lang="zh-CN" altLang="en-US" sz="9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层返工重建</a:t>
            </a:r>
            <a:endParaRPr lang="zh-CN" altLang="en-US" sz="900" dirty="0">
              <a:solidFill>
                <a:srgbClr val="40404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8" name="文本框 117"/>
          <p:cNvSpPr txBox="1"/>
          <p:nvPr>
            <p:custDataLst>
              <p:tags r:id="rId18"/>
            </p:custDataLst>
          </p:nvPr>
        </p:nvSpPr>
        <p:spPr>
          <a:xfrm>
            <a:off x="701675" y="3073400"/>
            <a:ext cx="2381250" cy="24765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rmAutofit fontScale="90000"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0" lvl="0" indent="0" algn="ctr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zh-CN" sz="1050" strike="noStrike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贵阳观山湖区美的置业广场发生垮塌</a:t>
            </a:r>
            <a:endParaRPr lang="zh-CN" sz="1050" strike="noStrike" noProof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9" name="文本框 118"/>
          <p:cNvSpPr txBox="1"/>
          <p:nvPr>
            <p:custDataLst>
              <p:tags r:id="rId19"/>
            </p:custDataLst>
          </p:nvPr>
        </p:nvSpPr>
        <p:spPr>
          <a:xfrm flipH="1">
            <a:off x="3492500" y="4781550"/>
            <a:ext cx="2270125" cy="24765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rmAutofit fontScale="90000"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0" lvl="0" indent="0" algn="ctr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zh-CN" altLang="en-US" sz="1050" strike="noStrike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贵阳一混凝土生产线垮塌</a:t>
            </a:r>
            <a:r>
              <a:rPr lang="en-US" altLang="zh-CN" sz="1050" strike="noStrike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7</a:t>
            </a:r>
            <a:r>
              <a:rPr lang="zh-CN" altLang="en-US" sz="1050" strike="noStrike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人被埋</a:t>
            </a:r>
            <a:endParaRPr lang="zh-CN" altLang="en-US" sz="1050" strike="noStrike" noProof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1" name="文本框 120"/>
          <p:cNvSpPr txBox="1"/>
          <p:nvPr>
            <p:custDataLst>
              <p:tags r:id="rId20"/>
            </p:custDataLst>
          </p:nvPr>
        </p:nvSpPr>
        <p:spPr>
          <a:xfrm>
            <a:off x="6061075" y="4781550"/>
            <a:ext cx="2547938" cy="31115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rmAutofit fontScale="80000"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0" lvl="0" indent="0" algn="ctr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zh-CN" altLang="en-US" sz="1050" strike="noStrike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rPr>
              <a:t>广西某车间因工程质量低劣导致屋面全部坍塌</a:t>
            </a:r>
            <a:endParaRPr lang="zh-CN" altLang="en-US" sz="1050" strike="noStrike" noProof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2" name="文本框 121"/>
          <p:cNvSpPr txBox="1"/>
          <p:nvPr>
            <p:custDataLst>
              <p:tags r:id="rId21"/>
            </p:custDataLst>
          </p:nvPr>
        </p:nvSpPr>
        <p:spPr>
          <a:xfrm>
            <a:off x="701675" y="180975"/>
            <a:ext cx="7443788" cy="471488"/>
          </a:xfrm>
          <a:prstGeom prst="rect">
            <a:avLst/>
          </a:prstGeom>
          <a:noFill/>
        </p:spPr>
        <p:txBody>
          <a:bodyPr wrap="none" lIns="67500" tIns="35100" rIns="67500" bIns="35100" rtlCol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700" b="1" spc="300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近期建筑工程质量  生产安全事故频发</a:t>
            </a:r>
            <a:endParaRPr lang="zh-CN" altLang="en-US" sz="2700" b="1" spc="300" noProof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3" name="文本框 122"/>
          <p:cNvSpPr txBox="1"/>
          <p:nvPr>
            <p:custDataLst>
              <p:tags r:id="rId22"/>
            </p:custDataLst>
          </p:nvPr>
        </p:nvSpPr>
        <p:spPr>
          <a:xfrm>
            <a:off x="701675" y="698500"/>
            <a:ext cx="7443788" cy="674688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rmAutofit fontScale="80000"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0" lvl="0" indent="0" algn="l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</a:pPr>
            <a:r>
              <a:rPr lang="zh-CN" sz="1200" strike="noStrike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rPr>
              <a:t>混凝土作为一种重要的建筑材料，对保障建筑质量和人民生命财产安全至关重要，但受制于生产管理粗放、各方安全质量信息不畅，形成</a:t>
            </a:r>
            <a:r>
              <a:rPr lang="en-US" altLang="zh-CN" sz="1200" strike="noStrike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rPr>
              <a:t>“</a:t>
            </a:r>
            <a:r>
              <a:rPr lang="zh-CN" altLang="en-US" sz="1200" strike="noStrike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rPr>
              <a:t>信息孤岛</a:t>
            </a:r>
            <a:r>
              <a:rPr lang="en-US" altLang="zh-CN" sz="1200" strike="noStrike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rPr>
              <a:t>”</a:t>
            </a:r>
            <a:r>
              <a:rPr lang="zh-CN" altLang="en-US" sz="1200" strike="noStrike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rPr>
              <a:t>，建筑工程质量、生产安全事故逐年飙升，建立健全质量安全监测体系至关重要。</a:t>
            </a:r>
            <a:endParaRPr lang="zh-CN" altLang="en-US" sz="1200" strike="noStrike" noProof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7954" name="文本框 1"/>
          <p:cNvSpPr txBox="1"/>
          <p:nvPr>
            <p:custDataLst>
              <p:tags r:id="rId23"/>
            </p:custDataLst>
          </p:nvPr>
        </p:nvSpPr>
        <p:spPr>
          <a:xfrm>
            <a:off x="701675" y="4781550"/>
            <a:ext cx="2381250" cy="307975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/>
          <a:p>
            <a:pPr algn="ctr">
              <a:lnSpc>
                <a:spcPts val="1075"/>
              </a:lnSpc>
              <a:spcAft>
                <a:spcPts val="1000"/>
              </a:spcAft>
              <a:buSzPct val="100000"/>
            </a:pPr>
            <a:r>
              <a:rPr lang="zh-CN" altLang="zh-CN" sz="9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上海莲花河畔景苑</a:t>
            </a:r>
            <a:r>
              <a:rPr lang="en-US" altLang="zh-CN" sz="9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7</a:t>
            </a:r>
            <a:r>
              <a:rPr lang="zh-CN" altLang="en-US" sz="9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号楼因桩基强度不够整体倒覆</a:t>
            </a:r>
            <a:endParaRPr lang="zh-CN" altLang="en-US" sz="900" dirty="0">
              <a:solidFill>
                <a:srgbClr val="40404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6360" y="487045"/>
            <a:ext cx="3789045" cy="14287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0" y="2233295"/>
            <a:ext cx="4608195" cy="1539240"/>
          </a:xfrm>
          <a:prstGeom prst="rect">
            <a:avLst/>
          </a:prstGeom>
        </p:spPr>
      </p:pic>
      <p:sp>
        <p:nvSpPr>
          <p:cNvPr id="6145" name="文本框 1"/>
          <p:cNvSpPr txBox="1"/>
          <p:nvPr/>
        </p:nvSpPr>
        <p:spPr>
          <a:xfrm>
            <a:off x="4428490" y="487045"/>
            <a:ext cx="465645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1200" b="1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今日数据：</a:t>
            </a:r>
            <a:endParaRPr lang="zh-CN" altLang="en-US" sz="12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1200" b="1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砼设计量：</a:t>
            </a:r>
            <a:r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汇聚所有项目设计用量，并与设计用量做对比，可实时查看超出设计用量浇筑部位，如：隐蔽工程、施工变更的实际浇筑用量。</a:t>
            </a:r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1200" b="1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砼供货量数：</a:t>
            </a:r>
            <a:r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汇聚所有项目已浇筑方量，实时动态显示。</a:t>
            </a:r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1200" b="1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建设项目数：</a:t>
            </a:r>
            <a:r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汇聚所有在建项目数量及相关信息。</a:t>
            </a:r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1200" b="1">
                <a:sym typeface="宋体" panose="02010600030101010101" pitchFamily="2" charset="-122"/>
              </a:rPr>
              <a:t>砼质量异常数：</a:t>
            </a:r>
            <a:r>
              <a:rPr lang="zh-CN" altLang="en-US" sz="1200">
                <a:sym typeface="宋体" panose="02010600030101010101" pitchFamily="2" charset="-122"/>
              </a:rPr>
              <a:t>汇聚砼</a:t>
            </a:r>
            <a:r>
              <a:rPr lang="zh-CN" altLang="en-US" sz="1200">
                <a:sym typeface="宋体" panose="02010600030101010101" pitchFamily="2" charset="-122"/>
              </a:rPr>
              <a:t>工厂出厂检验</a:t>
            </a:r>
            <a:r>
              <a:rPr lang="en-US" altLang="zh-CN" sz="1200">
                <a:sym typeface="宋体" panose="02010600030101010101" pitchFamily="2" charset="-122"/>
              </a:rPr>
              <a:t>28</a:t>
            </a:r>
            <a:r>
              <a:rPr lang="zh-CN" altLang="en-US" sz="1200">
                <a:sym typeface="宋体" panose="02010600030101010101" pitchFamily="2" charset="-122"/>
              </a:rPr>
              <a:t>天强度平均值数据及现场交验货试块第三方检测</a:t>
            </a:r>
            <a:r>
              <a:rPr lang="en-US" altLang="zh-CN" sz="1200">
                <a:sym typeface="宋体" panose="02010600030101010101" pitchFamily="2" charset="-122"/>
              </a:rPr>
              <a:t>28</a:t>
            </a:r>
            <a:r>
              <a:rPr lang="zh-CN" altLang="en-US" sz="1200">
                <a:sym typeface="宋体" panose="02010600030101010101" pitchFamily="2" charset="-122"/>
              </a:rPr>
              <a:t>天强度数据，任意一组数据不合格为砼质量异常数，可追溯到具体项目具体楼层具体部位。</a:t>
            </a:r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6220" y="2054860"/>
            <a:ext cx="348869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砼完成量统计：</a:t>
            </a:r>
            <a:endParaRPr lang="zh-CN" altLang="en-US" sz="1200" b="1" noProof="1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1200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在线统计所有项目设计用量与供货量砼用量对比数据实时汇总采集，动态显示。</a:t>
            </a:r>
            <a:endParaRPr lang="zh-CN" altLang="en-US" sz="1200" noProof="1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120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已浇筑完工部位浇筑用量低于设计用量9</a:t>
            </a:r>
            <a:r>
              <a:rPr lang="en-US" altLang="zh-CN" sz="120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8</a:t>
            </a:r>
            <a:r>
              <a:rPr lang="zh-CN" altLang="en-US" sz="120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%触发预警。</a:t>
            </a:r>
            <a:endParaRPr lang="zh-CN" altLang="en-US" sz="1200" noProof="1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120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可实时查询</a:t>
            </a:r>
            <a:r>
              <a:rPr lang="zh-CN" altLang="en-US" sz="1200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隐蔽工程及施工变更等环节真实浇筑用量，超出设计用量总额触发预警。</a:t>
            </a:r>
            <a:endParaRPr lang="zh-CN" altLang="en-US" sz="1200" noProof="1"/>
          </a:p>
          <a:p>
            <a:endParaRPr lang="zh-CN" altLang="en-US" sz="1200" noProof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26155"/>
            <a:ext cx="4074160" cy="16002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993640" y="3838575"/>
            <a:ext cx="400113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砼质量平均值统计：</a:t>
            </a:r>
            <a:endParaRPr lang="zh-CN" altLang="en-US" sz="1200" b="1" noProof="1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1200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汇聚各区域所有项目已浇筑砼的各部位砼各标号</a:t>
            </a:r>
            <a:r>
              <a:rPr lang="en-US" altLang="zh-CN" sz="1200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28</a:t>
            </a:r>
            <a:r>
              <a:rPr lang="zh-CN" altLang="en-US" sz="1200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天砼强度平均值，经对比数据出现异常即可触发预警提示，可追溯到预警项目部位。</a:t>
            </a:r>
            <a:endParaRPr lang="zh-CN" altLang="en-US" sz="1200" noProof="1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1200" noProof="1"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汇聚月、季、半年、年度质量平均值及质量趋势图。</a:t>
            </a:r>
            <a:endParaRPr lang="zh-CN" altLang="en-US" sz="1200" noProof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endParaRPr lang="zh-CN" altLang="en-US" sz="1200" noProof="1"/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236220" y="275590"/>
            <a:ext cx="3205480" cy="8890"/>
          </a:xfrm>
          <a:prstGeom prst="line">
            <a:avLst/>
          </a:prstGeom>
          <a:ln w="25400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012815" y="275590"/>
            <a:ext cx="3131185" cy="8890"/>
          </a:xfrm>
          <a:prstGeom prst="line">
            <a:avLst/>
          </a:prstGeom>
          <a:ln w="25400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500"/>
          <p:cNvSpPr txBox="1"/>
          <p:nvPr/>
        </p:nvSpPr>
        <p:spPr>
          <a:xfrm>
            <a:off x="3520440" y="95885"/>
            <a:ext cx="2359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1800" kern="0" dirty="0">
                <a:solidFill>
                  <a:srgbClr val="A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施工及质量控制</a:t>
            </a:r>
            <a:endParaRPr lang="zh-CN" sz="1800" kern="0" dirty="0">
              <a:solidFill>
                <a:srgbClr val="A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550545"/>
            <a:ext cx="4516120" cy="16275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3640"/>
            <a:ext cx="4516120" cy="14198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78050"/>
            <a:ext cx="4515485" cy="16071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071745" y="724535"/>
            <a:ext cx="389445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 b="1" noProof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砼质量异常数：</a:t>
            </a:r>
            <a:endParaRPr lang="zh-CN" altLang="en-US" sz="1200" b="1" noProof="1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1200">
                <a:sym typeface="宋体" panose="02010600030101010101" pitchFamily="2" charset="-122"/>
              </a:rPr>
              <a:t>汇聚砼工厂出厂检验</a:t>
            </a:r>
            <a:r>
              <a:rPr lang="en-US" altLang="zh-CN" sz="1200">
                <a:sym typeface="宋体" panose="02010600030101010101" pitchFamily="2" charset="-122"/>
              </a:rPr>
              <a:t>28</a:t>
            </a:r>
            <a:r>
              <a:rPr lang="zh-CN" altLang="en-US" sz="1200">
                <a:sym typeface="宋体" panose="02010600030101010101" pitchFamily="2" charset="-122"/>
              </a:rPr>
              <a:t>天强度数据及现场交验货试块第三方检测</a:t>
            </a:r>
            <a:r>
              <a:rPr lang="en-US" altLang="zh-CN" sz="1200">
                <a:sym typeface="宋体" panose="02010600030101010101" pitchFamily="2" charset="-122"/>
              </a:rPr>
              <a:t>28</a:t>
            </a:r>
            <a:r>
              <a:rPr lang="zh-CN" altLang="en-US" sz="1200">
                <a:sym typeface="宋体" panose="02010600030101010101" pitchFamily="2" charset="-122"/>
              </a:rPr>
              <a:t>天强度数据，任意一组数据不合格为砼质量异常数，可追溯到具体项目具体楼层具体部位</a:t>
            </a:r>
            <a:r>
              <a:rPr lang="zh-CN" altLang="en-US" sz="1200">
                <a:sym typeface="宋体" panose="02010600030101010101" pitchFamily="2" charset="-122"/>
              </a:rPr>
              <a:t>。</a:t>
            </a:r>
            <a:endParaRPr lang="zh-CN" altLang="en-US" sz="1200" noProof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00320" y="1625600"/>
            <a:ext cx="3843655" cy="2491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 b="1" noProof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砼质量异常原因分析：</a:t>
            </a:r>
            <a:endParaRPr lang="zh-CN" altLang="en-US" sz="1200" b="1" noProof="1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171450" indent="-171450">
              <a:buFont typeface="Wingdings" panose="05000000000000000000" charset="0"/>
              <a:buChar char="Ø"/>
            </a:pPr>
            <a:r>
              <a:rPr lang="zh-CN" altLang="en-US" sz="1200" b="1" noProof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原材料：</a:t>
            </a:r>
            <a:r>
              <a:rPr lang="zh-CN" altLang="en-US" sz="1200" noProof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原材料检测指标不合格触发预警。</a:t>
            </a:r>
            <a:endParaRPr lang="zh-CN" altLang="en-US" sz="1200" noProof="1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171450" indent="-171450">
              <a:buFont typeface="Wingdings" panose="05000000000000000000" charset="0"/>
              <a:buChar char="Ø"/>
            </a:pPr>
            <a:r>
              <a:rPr lang="zh-CN" altLang="en-US" sz="1200" b="1" noProof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配合比：</a:t>
            </a:r>
            <a:r>
              <a:rPr lang="zh-CN" altLang="en-US" sz="1200" noProof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①实际配合比中砂石用量超出基准配合比砂石用量10%触发预警；②用水量超过5KG触发预警；③水泥用量≤基准配合比3KG触发预警；④外加剂超过标准用量</a:t>
            </a:r>
            <a:r>
              <a:rPr lang="en-US" altLang="zh-CN" sz="1200" noProof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20%</a:t>
            </a:r>
            <a:r>
              <a:rPr lang="zh-CN" altLang="en-US" sz="1200" noProof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触发预警</a:t>
            </a:r>
            <a:r>
              <a:rPr lang="zh-CN" altLang="en-US" sz="1200" noProof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1200" noProof="1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171450" indent="-171450">
              <a:buFont typeface="Wingdings" panose="05000000000000000000" charset="0"/>
              <a:buChar char="Ø"/>
            </a:pPr>
            <a:r>
              <a:rPr lang="zh-CN" altLang="en-US" sz="1200" b="1" noProof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施工：①</a:t>
            </a:r>
            <a:r>
              <a:rPr lang="zh-CN" altLang="en-US" sz="1200" noProof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施工性能塌落度</a:t>
            </a:r>
            <a:r>
              <a:rPr lang="en-US" altLang="zh-CN" sz="1200" noProof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≤160</a:t>
            </a:r>
            <a:r>
              <a:rPr lang="zh-CN" altLang="en-US" sz="1200" noProof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、扩展度</a:t>
            </a:r>
            <a:r>
              <a:rPr lang="en-US" altLang="zh-CN" sz="1200" noProof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≤500</a:t>
            </a:r>
            <a:r>
              <a:rPr lang="zh-CN" altLang="en-US" sz="1200" noProof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触发预警。②砼强度</a:t>
            </a:r>
            <a:r>
              <a:rPr lang="en-US" altLang="zh-CN" sz="1200" noProof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7</a:t>
            </a:r>
            <a:r>
              <a:rPr lang="zh-CN" altLang="en-US" sz="1200" noProof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天</a:t>
            </a:r>
            <a:r>
              <a:rPr lang="en-US" altLang="zh-CN" sz="1200" noProof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≤85%</a:t>
            </a:r>
            <a:r>
              <a:rPr lang="zh-CN" altLang="en-US" sz="1200" noProof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触发预警，</a:t>
            </a:r>
            <a:r>
              <a:rPr lang="en-US" altLang="zh-CN" sz="1200" noProof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28</a:t>
            </a:r>
            <a:r>
              <a:rPr lang="zh-CN" altLang="en-US" sz="1200" noProof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天</a:t>
            </a:r>
            <a:r>
              <a:rPr lang="en-US" altLang="zh-CN" sz="1200" noProof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≤100%</a:t>
            </a:r>
            <a:r>
              <a:rPr lang="zh-CN" altLang="en-US" sz="1200" noProof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触发预警。</a:t>
            </a:r>
            <a:endParaRPr lang="zh-CN" altLang="en-US" sz="1200" noProof="1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171450" indent="-171450">
              <a:buFont typeface="Wingdings" panose="05000000000000000000" charset="0"/>
              <a:buChar char="Ø"/>
            </a:pPr>
            <a:r>
              <a:rPr lang="zh-CN" altLang="en-US" sz="1200" b="1" noProof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运输：</a:t>
            </a:r>
            <a:r>
              <a:rPr lang="zh-CN" altLang="en-US" sz="12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①</a:t>
            </a:r>
            <a:r>
              <a:rPr lang="zh-CN" altLang="en-US" sz="1200" noProof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输运时间超过</a:t>
            </a:r>
            <a:r>
              <a:rPr lang="en-US" altLang="zh-CN" sz="1200" noProof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1200" noProof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小时触发预警，</a:t>
            </a:r>
            <a:r>
              <a:rPr lang="zh-CN" altLang="en-US" sz="12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②</a:t>
            </a:r>
            <a:r>
              <a:rPr lang="zh-CN" altLang="en-US" sz="1200" noProof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卸料时间超过</a:t>
            </a:r>
            <a:r>
              <a:rPr lang="en-US" altLang="zh-CN" sz="1200" noProof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5</a:t>
            </a:r>
            <a:r>
              <a:rPr lang="zh-CN" altLang="en-US" sz="1200" noProof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小时触发预警。</a:t>
            </a:r>
            <a:endParaRPr lang="zh-CN" altLang="en-US" sz="1200" noProof="1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171450" indent="-171450">
              <a:buFont typeface="Wingdings" panose="05000000000000000000" charset="0"/>
              <a:buChar char="Ø"/>
            </a:pPr>
            <a:r>
              <a:rPr lang="zh-CN" altLang="en-US" sz="1200" b="1" noProof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养护：①</a:t>
            </a:r>
            <a:r>
              <a:rPr lang="zh-CN" altLang="en-US" sz="1200" noProof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水化放热超过</a:t>
            </a:r>
            <a:r>
              <a:rPr lang="en-US" altLang="zh-CN" sz="1200" noProof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15℃</a:t>
            </a:r>
            <a:r>
              <a:rPr lang="zh-CN" altLang="en-US" sz="1200" noProof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触发预警；②养护任务未完成触发预警。</a:t>
            </a:r>
            <a:endParaRPr lang="zh-CN" altLang="en-US" sz="1200" noProof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28895" y="4117340"/>
            <a:ext cx="383730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砼质量整改完成率：</a:t>
            </a:r>
            <a:endParaRPr lang="zh-CN" altLang="en-US" sz="1200" noProof="1"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1200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砼质量异常部位设置限期整改，可查询整改时间、整改方案、整改过程及整改结果，到期未整改合格即可触发预警，确保建筑质量</a:t>
            </a:r>
            <a:r>
              <a:rPr lang="en-US" altLang="zh-CN" sz="1200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100%</a:t>
            </a:r>
            <a:r>
              <a:rPr lang="zh-CN" altLang="en-US" sz="1200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合格。</a:t>
            </a:r>
            <a:endParaRPr lang="zh-CN" altLang="en-US" sz="1200" noProof="1"/>
          </a:p>
        </p:txBody>
      </p:sp>
      <p:sp>
        <p:nvSpPr>
          <p:cNvPr id="2" name="TextBox 500"/>
          <p:cNvSpPr txBox="1"/>
          <p:nvPr/>
        </p:nvSpPr>
        <p:spPr>
          <a:xfrm>
            <a:off x="3520440" y="95885"/>
            <a:ext cx="2359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1800" kern="0" dirty="0">
                <a:solidFill>
                  <a:srgbClr val="A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施工及质量控制</a:t>
            </a:r>
            <a:endParaRPr lang="zh-CN" sz="1800" kern="0" dirty="0">
              <a:solidFill>
                <a:srgbClr val="A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012815" y="275590"/>
            <a:ext cx="3131185" cy="8890"/>
          </a:xfrm>
          <a:prstGeom prst="line">
            <a:avLst/>
          </a:prstGeom>
          <a:ln w="25400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236220" y="275590"/>
            <a:ext cx="3205480" cy="8890"/>
          </a:xfrm>
          <a:prstGeom prst="line">
            <a:avLst/>
          </a:prstGeom>
          <a:ln w="25400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2586355" y="2216785"/>
            <a:ext cx="5631815" cy="2122805"/>
            <a:chOff x="1325" y="4175"/>
            <a:chExt cx="5865" cy="3343"/>
          </a:xfrm>
        </p:grpSpPr>
        <p:sp>
          <p:nvSpPr>
            <p:cNvPr id="4" name="TextBox 3"/>
            <p:cNvSpPr txBox="1"/>
            <p:nvPr/>
          </p:nvSpPr>
          <p:spPr>
            <a:xfrm>
              <a:off x="1325" y="4734"/>
              <a:ext cx="2288" cy="8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eaLnBrk="0" hangingPunct="0"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000" b="1" i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砼智造技术应用</a:t>
              </a:r>
              <a:endParaRPr lang="zh-CN" altLang="en-US" sz="2000" b="1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3"/>
            <p:cNvSpPr txBox="1"/>
            <p:nvPr/>
          </p:nvSpPr>
          <p:spPr>
            <a:xfrm>
              <a:off x="4664" y="4175"/>
              <a:ext cx="2526" cy="33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marL="171450" indent="-171450" eaLnBrk="0" hangingPunct="0">
                <a:lnSpc>
                  <a:spcPct val="200000"/>
                </a:lnSpc>
                <a:buClr>
                  <a:srgbClr val="FF0000"/>
                </a:buClr>
                <a:buSzPct val="80000"/>
                <a:buFont typeface="Wingdings" panose="05000000000000000000" pitchFamily="2" charset="2"/>
                <a:buChar char="l"/>
              </a:pPr>
              <a:r>
                <a:rPr lang="zh-CN" sz="1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行业现状分析</a:t>
              </a:r>
              <a:endParaRPr lang="zh-CN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 eaLnBrk="0" hangingPunct="0">
                <a:lnSpc>
                  <a:spcPct val="200000"/>
                </a:lnSpc>
                <a:buClr>
                  <a:srgbClr val="FF0000"/>
                </a:buClr>
                <a:buSzPct val="80000"/>
                <a:buFont typeface="Wingdings" panose="05000000000000000000" pitchFamily="2" charset="2"/>
                <a:buChar char="l"/>
              </a:pPr>
              <a:r>
                <a:rPr lang="zh-CN" sz="1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出厂前控制</a:t>
              </a:r>
              <a:endParaRPr lang="zh-CN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 eaLnBrk="0" hangingPunct="0">
                <a:lnSpc>
                  <a:spcPct val="200000"/>
                </a:lnSpc>
                <a:buClr>
                  <a:srgbClr val="FF0000"/>
                </a:buClr>
                <a:buSzPct val="80000"/>
                <a:buFont typeface="Wingdings" panose="05000000000000000000" pitchFamily="2" charset="2"/>
                <a:buChar char="l"/>
              </a:pPr>
              <a:r>
                <a:rPr lang="zh-CN" sz="1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物流运输控制</a:t>
              </a:r>
              <a:endParaRPr lang="zh-CN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 eaLnBrk="0" hangingPunct="0">
                <a:lnSpc>
                  <a:spcPct val="200000"/>
                </a:lnSpc>
                <a:buClr>
                  <a:srgbClr val="FF0000"/>
                </a:buClr>
                <a:buSzPct val="80000"/>
                <a:buFont typeface="Wingdings" panose="05000000000000000000" pitchFamily="2" charset="2"/>
                <a:buChar char="l"/>
              </a:pPr>
              <a:r>
                <a:rPr lang="zh-CN" sz="1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施工及质量控制</a:t>
              </a:r>
              <a:endParaRPr lang="zh-CN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 algn="l" eaLnBrk="0" hangingPunct="0">
                <a:lnSpc>
                  <a:spcPct val="200000"/>
                </a:lnSpc>
                <a:buClr>
                  <a:srgbClr val="FF0000"/>
                </a:buClr>
                <a:buSzPct val="80000"/>
                <a:buFont typeface="Wingdings" panose="05000000000000000000" pitchFamily="2" charset="2"/>
                <a:buChar char="l"/>
              </a:pPr>
              <a:r>
                <a:rPr lang="zh-CN" sz="1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砼智造应用实施</a:t>
              </a:r>
              <a:endParaRPr lang="zh-CN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MH_Entry_3"/>
          <p:cNvSpPr/>
          <p:nvPr>
            <p:custDataLst>
              <p:tags r:id="rId1"/>
            </p:custDataLst>
          </p:nvPr>
        </p:nvSpPr>
        <p:spPr>
          <a:xfrm flipH="1">
            <a:off x="772160" y="694055"/>
            <a:ext cx="1568450" cy="1522730"/>
          </a:xfrm>
          <a:prstGeom prst="roundRect">
            <a:avLst>
              <a:gd name="adj" fmla="val 23973"/>
            </a:avLst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square" lIns="0" tIns="0" rIns="0" bIns="0" anchor="ctr">
            <a:noAutofit/>
          </a:bodyPr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    录</a:t>
            </a:r>
            <a:endParaRPr lang="zh-CN" altLang="en-US" sz="2400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2367730"/>
            <a:ext cx="9144000" cy="2775770"/>
          </a:xfrm>
          <a:prstGeom prst="rect">
            <a:avLst/>
          </a:prstGeom>
          <a:solidFill>
            <a:srgbClr val="F2F2F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sz="18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2" name="矩形 21"/>
          <p:cNvSpPr/>
          <p:nvPr>
            <p:custDataLst>
              <p:tags r:id="rId2"/>
            </p:custDataLst>
          </p:nvPr>
        </p:nvSpPr>
        <p:spPr>
          <a:xfrm>
            <a:off x="342900" y="1169451"/>
            <a:ext cx="8458200" cy="342021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dist="38100" dir="540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kumimoji="1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Title 6"/>
          <p:cNvSpPr txBox="1"/>
          <p:nvPr>
            <p:custDataLst>
              <p:tags r:id="rId3"/>
            </p:custDataLst>
          </p:nvPr>
        </p:nvSpPr>
        <p:spPr>
          <a:xfrm>
            <a:off x="573035" y="1398951"/>
            <a:ext cx="7999200" cy="2961219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0" altLang="zh-CN" sz="1600" b="1" i="0" kern="1200" cap="none" spc="100" normalizeH="0" noProof="0">
                <a:ln w="3175">
                  <a:noFill/>
                  <a:prstDash val="dash"/>
                </a:ln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         </a:t>
            </a:r>
            <a:r>
              <a:rPr kumimoji="0" lang="zh-CN" altLang="en-US" sz="1600" b="1" i="0" kern="1200" cap="none" spc="100" normalizeH="0" noProof="0">
                <a:ln w="3175">
                  <a:noFill/>
                  <a:prstDash val="dash"/>
                </a:ln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砼智造实施后，产品研制周期、质量损失、人力成本、管理成本、设备投入等综合成本降低，可节约建设方、总包方、混凝土厂商综合成本约10%，提升综合效益约20%。</a:t>
            </a:r>
            <a:endParaRPr kumimoji="0" lang="zh-CN" altLang="en-US" sz="1600" b="1" i="0" kern="1200" cap="none" spc="100" normalizeH="0" noProof="0">
              <a:ln w="3175">
                <a:noFill/>
                <a:prstDash val="dash"/>
              </a:ln>
              <a:solidFill>
                <a:srgbClr val="595959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508000" marR="0" lvl="1" indent="-222250" algn="l" defTabSz="914400" rtl="0" eaLnBrk="1" fontAlgn="ctr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○"/>
              <a:defRPr/>
            </a:pPr>
            <a:r>
              <a:rPr kumimoji="0" lang="zh-CN" altLang="en-US" sz="1400" b="1" i="0" kern="1200" cap="none" spc="100" normalizeH="0" noProof="0">
                <a:ln w="3175">
                  <a:noFill/>
                  <a:prstDash val="dash"/>
                </a:ln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建设方：</a:t>
            </a:r>
            <a:r>
              <a:rPr kumimoji="0" lang="zh-CN" altLang="en-US" sz="1400" b="0" i="0" kern="1200" cap="none" spc="100" normalizeH="0" noProof="0">
                <a:ln w="3175">
                  <a:noFill/>
                  <a:prstDash val="dash"/>
                </a:ln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数量、质量可控，实时数字化管控，动态化供应链管理；降低监管成本、增强管控能力。</a:t>
            </a:r>
            <a:endParaRPr kumimoji="0" lang="zh-CN" altLang="en-US" sz="1400" b="0" i="0" kern="1200" cap="none" spc="100" normalizeH="0" noProof="0">
              <a:ln w="3175">
                <a:noFill/>
                <a:prstDash val="dash"/>
              </a:ln>
              <a:solidFill>
                <a:srgbClr val="595959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508000" marR="0" lvl="1" indent="-222250" algn="l" defTabSz="914400" rtl="0" eaLnBrk="1" fontAlgn="ctr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○"/>
              <a:defRPr/>
            </a:pPr>
            <a:r>
              <a:rPr kumimoji="0" lang="zh-CN" altLang="en-US" sz="1400" b="1" i="0" kern="1200" cap="none" spc="100" normalizeH="0" noProof="0">
                <a:ln w="3175">
                  <a:noFill/>
                  <a:prstDash val="dash"/>
                </a:ln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总包方：</a:t>
            </a:r>
            <a:r>
              <a:rPr kumimoji="0" lang="zh-CN" altLang="en-US" sz="1400" b="0" i="0" kern="1200" cap="none" spc="100" normalizeH="0" noProof="0">
                <a:ln w="3175">
                  <a:noFill/>
                  <a:prstDash val="dash"/>
                </a:ln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供应保障，施工可控，成本可控，质量可控；实现精细化管理、降低管理成本。</a:t>
            </a:r>
            <a:endParaRPr kumimoji="0" lang="zh-CN" altLang="en-US" sz="1400" b="0" i="0" kern="1200" cap="none" spc="100" normalizeH="0" noProof="0">
              <a:ln w="3175">
                <a:noFill/>
                <a:prstDash val="dash"/>
              </a:ln>
              <a:solidFill>
                <a:srgbClr val="595959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508000" marR="0" lvl="1" indent="-222250" algn="l" defTabSz="914400" rtl="0" eaLnBrk="1" fontAlgn="ctr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○"/>
              <a:defRPr/>
            </a:pPr>
            <a:r>
              <a:rPr kumimoji="0" lang="zh-CN" altLang="en-US" sz="1400" b="1" i="0" kern="1200" cap="none" spc="100" normalizeH="0" noProof="0">
                <a:ln w="3175">
                  <a:noFill/>
                  <a:prstDash val="dash"/>
                </a:ln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混凝土厂商：</a:t>
            </a:r>
            <a:r>
              <a:rPr kumimoji="0" lang="zh-CN" altLang="en-US" sz="1400" b="0" i="0" kern="1200" cap="none" spc="100" normalizeH="0" noProof="0">
                <a:ln w="3175">
                  <a:noFill/>
                  <a:prstDash val="dash"/>
                </a:ln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产品研制周期、质量损失、人力成本、管理成本、设备投入等综合成本下降，服务能力提升。</a:t>
            </a:r>
            <a:endParaRPr kumimoji="0" lang="zh-CN" altLang="en-US" sz="1400" b="0" i="0" kern="1200" cap="none" spc="100" normalizeH="0" noProof="0">
              <a:ln w="3175">
                <a:noFill/>
                <a:prstDash val="dash"/>
              </a:ln>
              <a:solidFill>
                <a:srgbClr val="595959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>
            <p:custDataLst>
              <p:tags r:id="rId4"/>
            </p:custDataLst>
          </p:nvPr>
        </p:nvSpPr>
        <p:spPr>
          <a:xfrm>
            <a:off x="342900" y="509197"/>
            <a:ext cx="86360" cy="357188"/>
          </a:xfrm>
          <a:prstGeom prst="rect">
            <a:avLst/>
          </a:prstGeom>
          <a:solidFill>
            <a:srgbClr val="D94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17"/>
          <p:cNvSpPr txBox="1"/>
          <p:nvPr>
            <p:custDataLst>
              <p:tags r:id="rId5"/>
            </p:custDataLst>
          </p:nvPr>
        </p:nvSpPr>
        <p:spPr>
          <a:xfrm>
            <a:off x="508970" y="456300"/>
            <a:ext cx="7237392" cy="4838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kumimoji="0" lang="zh-CN" altLang="en-US" sz="2700" b="1" i="0" kern="1200" cap="none" spc="150" normalizeH="0" noProof="0" dirty="0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砼智造应用成效-参与各方综合成本降低</a:t>
            </a:r>
            <a:endParaRPr kumimoji="0" lang="zh-CN" altLang="en-US" sz="2700" b="1" i="0" kern="1200" cap="none" spc="150" normalizeH="0" noProof="0" dirty="0">
              <a:ln>
                <a:noFill/>
              </a:ln>
              <a:solidFill>
                <a:srgbClr val="40404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矩形 10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684213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 fontAlgn="base"/>
            <a:endParaRPr lang="zh-CN" altLang="en-US" sz="1800" strike="noStrike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itle 6"/>
          <p:cNvSpPr txBox="1"/>
          <p:nvPr>
            <p:custDataLst>
              <p:tags r:id="rId2"/>
            </p:custDataLst>
          </p:nvPr>
        </p:nvSpPr>
        <p:spPr>
          <a:xfrm>
            <a:off x="455613" y="114300"/>
            <a:ext cx="8231188" cy="4572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54000" tIns="27000" rIns="54000" bIns="27000" anchor="b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r>
              <a:rPr lang="zh-CN" altLang="en-US" sz="2800" b="1" strike="noStrike" spc="150" baseline="0" noProof="1">
                <a:ln w="3175">
                  <a:noFill/>
                  <a:prstDash val="dash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" charset="0"/>
              </a:rPr>
              <a:t>行业现状</a:t>
            </a:r>
            <a:endParaRPr lang="zh-CN" altLang="en-US" sz="2800" b="1" strike="noStrike" spc="150" baseline="0" noProof="1">
              <a:ln w="3175">
                <a:noFill/>
                <a:prstDash val="dash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" charset="0"/>
            </a:endParaRP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455613" y="2165350"/>
            <a:ext cx="8231188" cy="18764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dist="38100" dir="540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椭圆 6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8643938" y="4745038"/>
            <a:ext cx="42863" cy="42863"/>
          </a:xfrm>
          <a:prstGeom prst="ellipse">
            <a:avLst/>
          </a:prstGeom>
          <a:solidFill>
            <a:srgbClr val="86005A"/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ysClr val="window" lastClr="FFFFFF"/>
          </a:fontRef>
        </p:style>
        <p:txBody>
          <a:bodyPr rtlCol="0" anchor="ctr"/>
          <a:lstStyle>
            <a:defPPr>
              <a:defRPr lang="zh-CN">
                <a:solidFill>
                  <a:sysClr val="window" lastClr="FFFFFF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zh-CN" altLang="en-US" sz="1350" strike="noStrike" noProof="1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5"/>
            </p:custDataLst>
          </p:nvPr>
        </p:nvSpPr>
        <p:spPr>
          <a:xfrm>
            <a:off x="8407400" y="4745038"/>
            <a:ext cx="42863" cy="42863"/>
          </a:xfrm>
          <a:prstGeom prst="ellipse">
            <a:avLst/>
          </a:prstGeom>
          <a:solidFill>
            <a:srgbClr val="86005A"/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ysClr val="window" lastClr="FFFFFF"/>
          </a:fontRef>
        </p:style>
        <p:txBody>
          <a:bodyPr rtlCol="0" anchor="ctr"/>
          <a:lstStyle>
            <a:defPPr>
              <a:defRPr lang="zh-CN">
                <a:solidFill>
                  <a:sysClr val="window" lastClr="FFFFFF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zh-CN" altLang="en-US" sz="1350" strike="noStrike" noProof="1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8524875" y="4745038"/>
            <a:ext cx="44450" cy="42863"/>
          </a:xfrm>
          <a:prstGeom prst="ellipse">
            <a:avLst/>
          </a:prstGeom>
          <a:solidFill>
            <a:srgbClr val="86005A"/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ysClr val="window" lastClr="FFFFFF"/>
          </a:fontRef>
        </p:style>
        <p:txBody>
          <a:bodyPr rtlCol="0" anchor="ctr"/>
          <a:lstStyle>
            <a:defPPr>
              <a:defRPr lang="zh-CN">
                <a:solidFill>
                  <a:sysClr val="window" lastClr="FFFFFF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zh-CN" altLang="en-US" sz="1350" strike="noStrike" noProof="1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7"/>
            </p:custDataLst>
          </p:nvPr>
        </p:nvSpPr>
        <p:spPr>
          <a:xfrm>
            <a:off x="738188" y="822325"/>
            <a:ext cx="7545388" cy="119062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R="0" indent="-457200" algn="just" defTabSz="914400" fontAlgn="auto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defRPr/>
            </a:pPr>
            <a:r>
              <a:rPr kumimoji="0" lang="zh-CN" altLang="en-US" sz="1600" kern="1200" cap="none" spc="100" normalizeH="0" baseline="0" noProof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通过行业数据分析，混凝土质量合格率差异较大，行业平均合格率仅85.22%，因混凝土导致的建筑质量参差不齐是一个普遍现象。</a:t>
            </a:r>
            <a:endParaRPr kumimoji="0" lang="zh-CN" altLang="en-US" sz="1600" kern="1200" cap="none" spc="100" normalizeH="0" baseline="0" noProof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aphicFrame>
        <p:nvGraphicFramePr>
          <p:cNvPr id="169993" name="对象 1" descr="图表 6"/>
          <p:cNvGraphicFramePr/>
          <p:nvPr>
            <p:custDataLst>
              <p:tags r:id="rId8"/>
            </p:custDataLst>
          </p:nvPr>
        </p:nvGraphicFramePr>
        <p:xfrm>
          <a:off x="950913" y="2032000"/>
          <a:ext cx="5680075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9" imgW="24984075" imgH="11363325" progId="MSGraph.Chart.8">
                  <p:embed/>
                </p:oleObj>
              </mc:Choice>
              <mc:Fallback>
                <p:oleObj name="" r:id="rId9" imgW="24984075" imgH="11363325" progId="MSGraph.Char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50913" y="2032000"/>
                        <a:ext cx="5680075" cy="2143125"/>
                      </a:xfrm>
                      <a:prstGeom prst="rect">
                        <a:avLst/>
                      </a:prstGeom>
                      <a:noFill/>
                      <a:ln w="12700" cap="flat" cmpd="sng">
                        <a:solidFill>
                          <a:srgbClr val="F29398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矩形 21"/>
          <p:cNvSpPr/>
          <p:nvPr userDrawn="1">
            <p:custDataLst>
              <p:tags r:id="rId1"/>
            </p:custDataLst>
          </p:nvPr>
        </p:nvSpPr>
        <p:spPr>
          <a:xfrm>
            <a:off x="441325" y="903288"/>
            <a:ext cx="4208463" cy="3586163"/>
          </a:xfrm>
          <a:prstGeom prst="rect">
            <a:avLst/>
          </a:prstGeom>
          <a:solidFill>
            <a:srgbClr val="F2F2F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 fontAlgn="base"/>
            <a:endParaRPr lang="en-US" altLang="zh-CN" sz="1800" strike="noStrike" noProof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71011" name="组合 1"/>
          <p:cNvGrpSpPr/>
          <p:nvPr/>
        </p:nvGrpSpPr>
        <p:grpSpPr>
          <a:xfrm>
            <a:off x="752475" y="180975"/>
            <a:ext cx="449263" cy="111125"/>
            <a:chOff x="1235" y="735"/>
            <a:chExt cx="707" cy="174"/>
          </a:xfrm>
        </p:grpSpPr>
        <p:sp>
          <p:nvSpPr>
            <p:cNvPr id="3" name="Oval 12"/>
            <p:cNvSpPr/>
            <p:nvPr>
              <p:custDataLst>
                <p:tags r:id="rId2"/>
              </p:custDataLst>
            </p:nvPr>
          </p:nvSpPr>
          <p:spPr>
            <a:xfrm>
              <a:off x="1235" y="735"/>
              <a:ext cx="175" cy="175"/>
            </a:xfrm>
            <a:prstGeom prst="ellipse">
              <a:avLst/>
            </a:prstGeom>
            <a:solidFill>
              <a:srgbClr val="595959"/>
            </a:solidFill>
            <a:ln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Oval 13"/>
            <p:cNvSpPr/>
            <p:nvPr>
              <p:custDataLst>
                <p:tags r:id="rId3"/>
              </p:custDataLst>
            </p:nvPr>
          </p:nvSpPr>
          <p:spPr>
            <a:xfrm>
              <a:off x="1503" y="735"/>
              <a:ext cx="175" cy="175"/>
            </a:xfrm>
            <a:prstGeom prst="ellipse">
              <a:avLst/>
            </a:prstGeom>
            <a:noFill/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Oval 14"/>
            <p:cNvSpPr/>
            <p:nvPr>
              <p:custDataLst>
                <p:tags r:id="rId4"/>
              </p:custDataLst>
            </p:nvPr>
          </p:nvSpPr>
          <p:spPr>
            <a:xfrm>
              <a:off x="1768" y="735"/>
              <a:ext cx="175" cy="175"/>
            </a:xfrm>
            <a:prstGeom prst="ellipse">
              <a:avLst/>
            </a:prstGeom>
            <a:noFill/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6" name="Rectángulo 5"/>
          <p:cNvSpPr/>
          <p:nvPr>
            <p:custDataLst>
              <p:tags r:id="rId5"/>
            </p:custDataLst>
          </p:nvPr>
        </p:nvSpPr>
        <p:spPr>
          <a:xfrm>
            <a:off x="752475" y="4464050"/>
            <a:ext cx="539750" cy="2698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_tradnl" sz="101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Title 6"/>
          <p:cNvSpPr txBox="1"/>
          <p:nvPr>
            <p:custDataLst>
              <p:tags r:id="rId6"/>
            </p:custDataLst>
          </p:nvPr>
        </p:nvSpPr>
        <p:spPr>
          <a:xfrm>
            <a:off x="1196975" y="130175"/>
            <a:ext cx="5402580" cy="533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54000" tIns="27000" rIns="54000" bIns="81000" anchor="b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kumimoji="0" lang="zh-CN" altLang="en-US" sz="2400" b="1" i="0" strike="noStrike" kern="1200" cap="none" spc="300" normalizeH="0" noProof="0" dirty="0">
                <a:ln w="3175">
                  <a:noFill/>
                  <a:prstDash val="dash"/>
                </a:ln>
                <a:solidFill>
                  <a:srgbClr val="40404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砼智造</a:t>
            </a:r>
            <a:r>
              <a:rPr kumimoji="0" altLang="zh-CN" sz="2400" b="1" i="0" strike="noStrike" kern="1200" cap="none" spc="300" normalizeH="0" noProof="0" dirty="0">
                <a:ln w="3175">
                  <a:noFill/>
                  <a:prstDash val="dash"/>
                </a:ln>
                <a:solidFill>
                  <a:srgbClr val="40404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HPC</a:t>
            </a:r>
            <a:r>
              <a:rPr kumimoji="0" lang="zh-CN" altLang="en-US" sz="2400" b="1" i="0" strike="noStrike" kern="1200" cap="none" spc="300" normalizeH="0" noProof="0" dirty="0">
                <a:ln w="3175">
                  <a:noFill/>
                  <a:prstDash val="dash"/>
                </a:ln>
                <a:solidFill>
                  <a:srgbClr val="40404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智能工厂</a:t>
            </a:r>
            <a:endParaRPr kumimoji="0" lang="zh-CN" altLang="en-US" sz="2400" b="1" i="0" strike="noStrike" kern="1200" cap="none" spc="300" normalizeH="0" noProof="0" dirty="0">
              <a:ln w="3175">
                <a:noFill/>
                <a:prstDash val="dash"/>
              </a:ln>
              <a:solidFill>
                <a:srgbClr val="40404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Title 6"/>
          <p:cNvSpPr txBox="1"/>
          <p:nvPr>
            <p:custDataLst>
              <p:tags r:id="rId7"/>
            </p:custDataLst>
          </p:nvPr>
        </p:nvSpPr>
        <p:spPr>
          <a:xfrm>
            <a:off x="500380" y="962025"/>
            <a:ext cx="3914775" cy="352933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  <a:defRPr/>
            </a:pPr>
            <a:r>
              <a:rPr sz="1200" strike="noStrike" spc="50" noProof="1" dirty="0">
                <a:ln w="3175">
                  <a:noFill/>
                  <a:prstDash val="dash"/>
                </a:ln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砼智造</a:t>
            </a:r>
            <a:r>
              <a:rPr lang="zh-CN" altLang="en-US" sz="1200" strike="noStrike" spc="50" noProof="1" dirty="0">
                <a:ln w="3175">
                  <a:noFill/>
                  <a:prstDash val="dash"/>
                </a:ln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</a:t>
            </a:r>
            <a:r>
              <a:rPr sz="1200" strike="noStrike" spc="50" noProof="1" dirty="0">
                <a:ln w="3175">
                  <a:noFill/>
                  <a:prstDash val="dash"/>
                </a:ln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汇聚</a:t>
            </a:r>
            <a:r>
              <a:rPr lang="zh-CN" altLang="en-US" sz="1200" strike="noStrike" spc="50" noProof="1" dirty="0">
                <a:ln w="3175">
                  <a:noFill/>
                  <a:prstDash val="dash"/>
                </a:ln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高性能</a:t>
            </a:r>
            <a:r>
              <a:rPr sz="1200" strike="noStrike" spc="50" noProof="1" dirty="0">
                <a:ln w="3175">
                  <a:noFill/>
                  <a:prstDash val="dash"/>
                </a:ln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混凝土</a:t>
            </a:r>
            <a:r>
              <a:rPr lang="zh-CN" altLang="en-US" sz="1200" strike="noStrike" spc="50" noProof="1" dirty="0">
                <a:ln w="3175">
                  <a:noFill/>
                  <a:prstDash val="dash"/>
                </a:ln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（标准简称：</a:t>
            </a:r>
            <a:r>
              <a:rPr altLang="zh-CN" sz="1200" strike="noStrike" spc="50" noProof="1" dirty="0">
                <a:ln w="3175">
                  <a:noFill/>
                  <a:prstDash val="dash"/>
                </a:ln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HPC)</a:t>
            </a:r>
            <a:r>
              <a:rPr sz="1200" strike="noStrike" spc="50" noProof="1" dirty="0">
                <a:ln w="3175">
                  <a:noFill/>
                  <a:prstDash val="dash"/>
                </a:ln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行业机理模型，通过大数据、物联网、人工智能、区块链等技术应用</a:t>
            </a:r>
            <a:r>
              <a:rPr lang="zh-CN" altLang="en-US" sz="1200" strike="noStrike" spc="50" noProof="1" dirty="0">
                <a:ln w="3175">
                  <a:noFill/>
                  <a:prstDash val="dash"/>
                </a:ln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1200" strike="noStrike" spc="50" noProof="1" dirty="0">
                <a:ln w="3175">
                  <a:noFill/>
                  <a:prstDash val="dash"/>
                </a:ln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面向混凝土行业</a:t>
            </a:r>
            <a:r>
              <a:rPr lang="zh-CN" altLang="en-US" sz="1200" strike="noStrike" spc="50" noProof="1" dirty="0">
                <a:ln w="3175">
                  <a:noFill/>
                  <a:prstDash val="dash"/>
                </a:ln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</a:t>
            </a:r>
            <a:r>
              <a:rPr sz="1200" strike="noStrike" spc="50" noProof="1" dirty="0">
                <a:ln w="3175">
                  <a:noFill/>
                  <a:prstDash val="dash"/>
                </a:ln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产业链的“互联网+协同制造”云服务支撑平台</a:t>
            </a:r>
            <a:r>
              <a:rPr lang="zh-CN" altLang="en-US" sz="1200" strike="noStrike" spc="50" noProof="1" dirty="0">
                <a:ln w="3175">
                  <a:noFill/>
                  <a:prstDash val="dash"/>
                </a:ln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，集</a:t>
            </a:r>
            <a:r>
              <a:rPr altLang="zh-CN" sz="1200" strike="noStrike" spc="50" noProof="1" dirty="0">
                <a:ln w="3175">
                  <a:noFill/>
                  <a:prstDash val="dash"/>
                </a:ln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HPC</a:t>
            </a:r>
            <a:r>
              <a:rPr lang="zh-CN" altLang="en-US" sz="1200" strike="noStrike" spc="50" noProof="1" dirty="0">
                <a:ln w="3175">
                  <a:noFill/>
                  <a:prstDash val="dash"/>
                </a:ln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高性能</a:t>
            </a:r>
            <a:r>
              <a:rPr sz="1200" strike="noStrike" spc="50" noProof="1" dirty="0">
                <a:ln w="3175">
                  <a:noFill/>
                  <a:prstDash val="dash"/>
                </a:ln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混凝土●PC</a:t>
            </a:r>
            <a:r>
              <a:rPr lang="zh-CN" altLang="en-US" sz="1200" strike="noStrike" spc="50" noProof="1" dirty="0">
                <a:ln w="3175">
                  <a:noFill/>
                  <a:prstDash val="dash"/>
                </a:ln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构件</a:t>
            </a:r>
            <a:r>
              <a:rPr sz="1200" strike="noStrike" spc="50" noProof="1" dirty="0">
                <a:ln w="3175">
                  <a:noFill/>
                  <a:prstDash val="dash"/>
                </a:ln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制造执行管理、智能物流配送、在线质量检测于一体，与上游大宗物料和下游建筑工程紧密衔接的</a:t>
            </a:r>
            <a:r>
              <a:rPr lang="zh-CN" altLang="en-US" sz="1200" strike="noStrike" spc="50" noProof="1" dirty="0">
                <a:ln w="3175">
                  <a:noFill/>
                  <a:prstDash val="dash"/>
                </a:ln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工业</a:t>
            </a:r>
            <a:r>
              <a:rPr altLang="zh-CN" sz="1200" strike="noStrike" spc="50" noProof="1" dirty="0">
                <a:ln w="3175">
                  <a:noFill/>
                  <a:prstDash val="dash"/>
                </a:ln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sz="1200" strike="noStrike" spc="50" noProof="1" dirty="0">
                <a:ln w="3175">
                  <a:noFill/>
                  <a:prstDash val="dash"/>
                </a:ln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集成系统解决方案。</a:t>
            </a:r>
            <a:endParaRPr sz="1200" strike="noStrike" spc="50" noProof="1" dirty="0">
              <a:ln w="3175">
                <a:noFill/>
                <a:prstDash val="dash"/>
              </a:ln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  <a:defRPr/>
            </a:pPr>
            <a:r>
              <a:rPr lang="zh-CN" altLang="en-US" sz="1200" strike="noStrike" spc="50" noProof="1" dirty="0">
                <a:ln w="3175">
                  <a:noFill/>
                  <a:prstDash val="dash"/>
                </a:ln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砼智造</a:t>
            </a:r>
            <a:r>
              <a:rPr sz="1200" strike="noStrike" spc="50" noProof="1" dirty="0">
                <a:ln w="3175">
                  <a:noFill/>
                  <a:prstDash val="dash"/>
                </a:ln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基于区块链</a:t>
            </a:r>
            <a:r>
              <a:rPr lang="zh-CN" altLang="en-US" sz="1200" strike="noStrike" spc="50" noProof="1" dirty="0">
                <a:ln w="3175">
                  <a:noFill/>
                  <a:prstDash val="dash"/>
                </a:ln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</a:t>
            </a:r>
            <a:r>
              <a:rPr sz="1200" strike="noStrike" spc="50" noProof="1" dirty="0">
                <a:ln w="3175">
                  <a:noFill/>
                  <a:prstDash val="dash"/>
                </a:ln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溯源编码、无钥签名等技术建立的混凝土质量追溯大数据系统，通过海量、可信数据的储存和挖掘，打通“质量信息孤岛”，</a:t>
            </a:r>
            <a:r>
              <a:rPr lang="zh-CN" altLang="en-US" sz="1200" strike="noStrike" spc="50" noProof="1" dirty="0">
                <a:ln w="3175">
                  <a:noFill/>
                  <a:prstDash val="dash"/>
                </a:ln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</a:t>
            </a:r>
            <a:r>
              <a:rPr sz="1200" strike="noStrike" spc="50" noProof="1" dirty="0">
                <a:ln w="3175">
                  <a:noFill/>
                  <a:prstDash val="dash"/>
                </a:ln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为政府、行业、</a:t>
            </a:r>
            <a:r>
              <a:rPr lang="zh-CN" altLang="en-US" sz="1200" strike="noStrike" spc="50" noProof="1" dirty="0">
                <a:ln w="3175">
                  <a:noFill/>
                  <a:prstDash val="dash"/>
                </a:ln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建设</a:t>
            </a:r>
            <a:r>
              <a:rPr sz="1200" strike="noStrike" spc="50" noProof="1" dirty="0">
                <a:ln w="3175">
                  <a:noFill/>
                  <a:prstDash val="dash"/>
                </a:ln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以及设计、</a:t>
            </a:r>
            <a:r>
              <a:rPr lang="zh-CN" altLang="en-US" sz="1200" strike="noStrike" spc="50" noProof="1" dirty="0">
                <a:ln w="3175">
                  <a:noFill/>
                  <a:prstDash val="dash"/>
                </a:ln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检测、</a:t>
            </a:r>
            <a:r>
              <a:rPr sz="1200" strike="noStrike" spc="50" noProof="1" dirty="0">
                <a:ln w="3175">
                  <a:noFill/>
                  <a:prstDash val="dash"/>
                </a:ln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施工等单位提供</a:t>
            </a:r>
            <a:r>
              <a:rPr lang="zh-CN" altLang="en-US" sz="1200" strike="noStrike" spc="50" noProof="1" dirty="0">
                <a:ln w="3175">
                  <a:noFill/>
                  <a:prstDash val="dash"/>
                </a:ln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混凝土全产业链</a:t>
            </a:r>
            <a:r>
              <a:rPr lang="zh-CN" altLang="en-US" sz="1200" strike="noStrike" spc="50" noProof="1" dirty="0">
                <a:ln w="3175">
                  <a:noFill/>
                  <a:prstDash val="dash"/>
                </a:ln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质量</a:t>
            </a:r>
            <a:r>
              <a:rPr sz="1200" strike="noStrike" spc="50" noProof="1" dirty="0">
                <a:ln w="3175">
                  <a:noFill/>
                  <a:prstDash val="dash"/>
                </a:ln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大数据服务，有效提升</a:t>
            </a:r>
            <a:r>
              <a:rPr lang="zh-CN" altLang="en-US" sz="1200" strike="noStrike" spc="50" noProof="1" dirty="0">
                <a:ln w="3175">
                  <a:noFill/>
                  <a:prstDash val="dash"/>
                </a:ln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建筑工程</a:t>
            </a:r>
            <a:r>
              <a:rPr sz="1200" strike="noStrike" spc="50" noProof="1" dirty="0">
                <a:ln w="3175">
                  <a:noFill/>
                  <a:prstDash val="dash"/>
                </a:ln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质量安全动态监管、质量风险预警等综合效能。</a:t>
            </a:r>
            <a:endParaRPr sz="1200" strike="noStrike" spc="50" noProof="1" dirty="0">
              <a:ln w="3175">
                <a:noFill/>
                <a:prstDash val="dash"/>
              </a:ln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71018" name="图片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l="-368" r="-368"/>
          <a:stretch>
            <a:fillRect/>
          </a:stretch>
        </p:blipFill>
        <p:spPr>
          <a:xfrm>
            <a:off x="4414838" y="903288"/>
            <a:ext cx="4608512" cy="35607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730885" y="712470"/>
            <a:ext cx="81610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indent="355600" algn="l">
              <a:buClrTx/>
              <a:buSzTx/>
              <a:buFontTx/>
            </a:pPr>
            <a:r>
              <a:rPr lang="zh-CN" altLang="en-US" sz="1600" spc="100" noProof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目</a:t>
            </a:r>
            <a:r>
              <a:rPr lang="zh-CN" altLang="en-US" sz="1600" spc="100" noProof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前仅贵阳万科翡翠公园项目使用了砼智造，经第三方检测机构数据显示，该项目混凝土试块检测合格率为98%以上，高于其他项目平均合格率95.6%数值。</a:t>
            </a:r>
            <a:endParaRPr lang="zh-CN" altLang="en-US" sz="1600" spc="100" noProof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55620" y="1374140"/>
            <a:ext cx="295719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55600"/>
            <a:r>
              <a:rPr lang="zh-CN" altLang="en-US" sz="1600" spc="100" noProof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各项目试块检测合格率</a:t>
            </a:r>
            <a:endParaRPr lang="zh-CN" altLang="en-US" sz="1600" spc="100" noProof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3" name="对象 -2147482617" descr="图表 7"/>
          <p:cNvGraphicFramePr/>
          <p:nvPr/>
        </p:nvGraphicFramePr>
        <p:xfrm>
          <a:off x="1310640" y="1859915"/>
          <a:ext cx="6522085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5241290" imgH="2036445" progId="MSGraph.Chart.8">
                  <p:embed/>
                </p:oleObj>
              </mc:Choice>
              <mc:Fallback>
                <p:oleObj name="" r:id="rId1" imgW="5241290" imgH="2036445" progId="MSGraph.Char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10640" y="1859915"/>
                        <a:ext cx="6522085" cy="2565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" name="直接连接符 59"/>
          <p:cNvCxnSpPr/>
          <p:nvPr/>
        </p:nvCxnSpPr>
        <p:spPr>
          <a:xfrm flipV="1">
            <a:off x="195580" y="446405"/>
            <a:ext cx="3205480" cy="8890"/>
          </a:xfrm>
          <a:prstGeom prst="line">
            <a:avLst/>
          </a:prstGeom>
          <a:ln w="25400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012815" y="446405"/>
            <a:ext cx="3131185" cy="8890"/>
          </a:xfrm>
          <a:prstGeom prst="line">
            <a:avLst/>
          </a:prstGeom>
          <a:ln w="25400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500"/>
          <p:cNvSpPr txBox="1"/>
          <p:nvPr/>
        </p:nvSpPr>
        <p:spPr>
          <a:xfrm>
            <a:off x="3489325" y="266700"/>
            <a:ext cx="2359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1800" kern="0" dirty="0">
                <a:solidFill>
                  <a:srgbClr val="A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应用成效</a:t>
            </a:r>
            <a:endParaRPr lang="zh-CN" sz="1800" kern="0" dirty="0">
              <a:solidFill>
                <a:srgbClr val="A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2586355" y="2216785"/>
            <a:ext cx="5631815" cy="2122805"/>
            <a:chOff x="1325" y="4175"/>
            <a:chExt cx="5865" cy="3343"/>
          </a:xfrm>
        </p:grpSpPr>
        <p:sp>
          <p:nvSpPr>
            <p:cNvPr id="165891" name="TextBox 3"/>
            <p:cNvSpPr txBox="1"/>
            <p:nvPr/>
          </p:nvSpPr>
          <p:spPr>
            <a:xfrm>
              <a:off x="1325" y="4734"/>
              <a:ext cx="2288" cy="8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eaLnBrk="0" hangingPunct="0"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000" b="1" i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砼智造技术应用</a:t>
              </a:r>
              <a:endParaRPr lang="zh-CN" altLang="en-US" sz="2000" b="1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892" name="TextBox 3"/>
            <p:cNvSpPr txBox="1"/>
            <p:nvPr/>
          </p:nvSpPr>
          <p:spPr>
            <a:xfrm>
              <a:off x="4664" y="4175"/>
              <a:ext cx="2526" cy="33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marL="171450" indent="-171450" eaLnBrk="0" hangingPunct="0">
                <a:lnSpc>
                  <a:spcPct val="200000"/>
                </a:lnSpc>
                <a:buClr>
                  <a:srgbClr val="FF0000"/>
                </a:buClr>
                <a:buSzPct val="80000"/>
                <a:buFont typeface="Wingdings" panose="05000000000000000000" pitchFamily="2" charset="2"/>
                <a:buChar char="l"/>
              </a:pPr>
              <a:r>
                <a:rPr lang="zh-CN" sz="1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行业现状分析</a:t>
              </a:r>
              <a:endParaRPr lang="zh-CN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 eaLnBrk="0" hangingPunct="0">
                <a:lnSpc>
                  <a:spcPct val="200000"/>
                </a:lnSpc>
                <a:buClr>
                  <a:srgbClr val="FF0000"/>
                </a:buClr>
                <a:buSzPct val="80000"/>
                <a:buFont typeface="Wingdings" panose="05000000000000000000" pitchFamily="2" charset="2"/>
                <a:buChar char="l"/>
              </a:pPr>
              <a:r>
                <a:rPr lang="zh-CN" sz="1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出厂前控制</a:t>
              </a:r>
              <a:endParaRPr lang="zh-CN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 eaLnBrk="0" hangingPunct="0">
                <a:lnSpc>
                  <a:spcPct val="200000"/>
                </a:lnSpc>
                <a:buClr>
                  <a:srgbClr val="FF0000"/>
                </a:buClr>
                <a:buSzPct val="80000"/>
                <a:buFont typeface="Wingdings" panose="05000000000000000000" pitchFamily="2" charset="2"/>
                <a:buChar char="l"/>
              </a:pPr>
              <a:r>
                <a:rPr lang="zh-CN" sz="1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物流运输控制</a:t>
              </a:r>
              <a:endParaRPr lang="zh-CN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 eaLnBrk="0" hangingPunct="0">
                <a:lnSpc>
                  <a:spcPct val="200000"/>
                </a:lnSpc>
                <a:buClr>
                  <a:srgbClr val="FF0000"/>
                </a:buClr>
                <a:buSzPct val="80000"/>
                <a:buFont typeface="Wingdings" panose="05000000000000000000" pitchFamily="2" charset="2"/>
                <a:buChar char="l"/>
              </a:pPr>
              <a:r>
                <a:rPr lang="zh-CN" sz="1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施工及质量控制</a:t>
              </a:r>
              <a:endParaRPr lang="zh-CN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 eaLnBrk="0" hangingPunct="0">
                <a:lnSpc>
                  <a:spcPct val="200000"/>
                </a:lnSpc>
                <a:buClr>
                  <a:srgbClr val="FF0000"/>
                </a:buClr>
                <a:buSzPct val="80000"/>
                <a:buFont typeface="Wingdings" panose="05000000000000000000" pitchFamily="2" charset="2"/>
                <a:buChar char="l"/>
              </a:pPr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砼智造应用实施</a:t>
              </a:r>
              <a:endPara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MH_Entry_3"/>
          <p:cNvSpPr/>
          <p:nvPr>
            <p:custDataLst>
              <p:tags r:id="rId1"/>
            </p:custDataLst>
          </p:nvPr>
        </p:nvSpPr>
        <p:spPr>
          <a:xfrm flipH="1">
            <a:off x="772160" y="694055"/>
            <a:ext cx="1568450" cy="1522730"/>
          </a:xfrm>
          <a:prstGeom prst="roundRect">
            <a:avLst>
              <a:gd name="adj" fmla="val 23973"/>
            </a:avLst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square" lIns="0" tIns="0" rIns="0" bIns="0" anchor="ctr">
            <a:noAutofit/>
          </a:bodyPr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    录</a:t>
            </a:r>
            <a:endParaRPr lang="zh-CN" altLang="en-US" sz="2400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itle 6"/>
          <p:cNvSpPr txBox="1"/>
          <p:nvPr>
            <p:custDataLst>
              <p:tags r:id="rId1"/>
            </p:custDataLst>
          </p:nvPr>
        </p:nvSpPr>
        <p:spPr>
          <a:xfrm>
            <a:off x="539750" y="204788"/>
            <a:ext cx="5432425" cy="4572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54000" tIns="27000" rIns="54000" bIns="27000" anchor="b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kumimoji="0" lang="zh-CN" altLang="en-US" sz="2800" b="1" i="0" strike="noStrike" kern="1200" cap="none" spc="150" normalizeH="0" noProof="0" dirty="0">
                <a:ln w="3175">
                  <a:noFill/>
                  <a:prstDash val="dash"/>
                </a:ln>
                <a:solidFill>
                  <a:srgbClr val="7F7F7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砼智造</a:t>
            </a:r>
            <a:r>
              <a:rPr kumimoji="0" altLang="zh-CN" sz="2800" b="1" i="0" strike="noStrike" kern="1200" cap="none" spc="150" normalizeH="0" noProof="0" dirty="0">
                <a:ln w="3175">
                  <a:noFill/>
                  <a:prstDash val="dash"/>
                </a:ln>
                <a:solidFill>
                  <a:srgbClr val="7F7F7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HPC</a:t>
            </a:r>
            <a:r>
              <a:rPr kumimoji="0" lang="zh-CN" altLang="en-US" sz="2800" b="1" i="0" strike="noStrike" kern="1200" cap="none" spc="150" normalizeH="0" noProof="0" dirty="0">
                <a:ln w="3175">
                  <a:noFill/>
                  <a:prstDash val="dash"/>
                </a:ln>
                <a:solidFill>
                  <a:srgbClr val="7F7F7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智能工厂解决方案</a:t>
            </a:r>
            <a:endParaRPr kumimoji="0" lang="zh-CN" altLang="en-US" sz="2800" b="1" i="0" strike="noStrike" kern="1200" cap="none" spc="150" normalizeH="0" noProof="0" dirty="0">
              <a:ln w="3175">
                <a:noFill/>
                <a:prstDash val="dash"/>
              </a:ln>
              <a:solidFill>
                <a:srgbClr val="7F7F7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174082" name="组合 1"/>
          <p:cNvGrpSpPr/>
          <p:nvPr/>
        </p:nvGrpSpPr>
        <p:grpSpPr>
          <a:xfrm>
            <a:off x="521335" y="857250"/>
            <a:ext cx="8080375" cy="3856355"/>
            <a:chOff x="810" y="1350"/>
            <a:chExt cx="12727" cy="6072"/>
          </a:xfrm>
        </p:grpSpPr>
        <p:grpSp>
          <p:nvGrpSpPr>
            <p:cNvPr id="174083" name="组合 6"/>
            <p:cNvGrpSpPr/>
            <p:nvPr/>
          </p:nvGrpSpPr>
          <p:grpSpPr>
            <a:xfrm>
              <a:off x="810" y="1377"/>
              <a:ext cx="12727" cy="6045"/>
              <a:chOff x="782" y="1371"/>
              <a:chExt cx="12725" cy="6048"/>
            </a:xfrm>
          </p:grpSpPr>
          <p:grpSp>
            <p:nvGrpSpPr>
              <p:cNvPr id="174084" name="组合 56"/>
              <p:cNvGrpSpPr/>
              <p:nvPr/>
            </p:nvGrpSpPr>
            <p:grpSpPr>
              <a:xfrm>
                <a:off x="782" y="1371"/>
                <a:ext cx="12725" cy="6048"/>
                <a:chOff x="512" y="409"/>
                <a:chExt cx="18513" cy="10271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 flipH="1">
                  <a:off x="16856" y="1096"/>
                  <a:ext cx="33" cy="9269"/>
                </a:xfrm>
                <a:prstGeom prst="line">
                  <a:avLst/>
                </a:prstGeom>
                <a:ln w="28575" cmpd="sng">
                  <a:solidFill>
                    <a:srgbClr val="00B0F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/>
                <p:nvPr>
                  <p:custDataLst>
                    <p:tags r:id="rId2"/>
                  </p:custDataLst>
                </p:nvPr>
              </p:nvCxnSpPr>
              <p:spPr>
                <a:xfrm>
                  <a:off x="5554" y="986"/>
                  <a:ext cx="0" cy="9323"/>
                </a:xfrm>
                <a:prstGeom prst="line">
                  <a:avLst/>
                </a:prstGeom>
                <a:ln w="28575" cmpd="sng">
                  <a:solidFill>
                    <a:srgbClr val="00B0F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74087" name="图片 5" descr="手机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32" y="1755"/>
                  <a:ext cx="537" cy="53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74088" name="图片 26" descr="箭头向下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6"/>
                <a:stretch>
                  <a:fillRect/>
                </a:stretch>
              </p:blipFill>
              <p:spPr>
                <a:xfrm rot="-2280000">
                  <a:off x="2996" y="5602"/>
                  <a:ext cx="399" cy="96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74089" name="图片 27" descr="箭头向下"/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6"/>
                <a:srcRect t="-79330"/>
                <a:stretch>
                  <a:fillRect/>
                </a:stretch>
              </p:blipFill>
              <p:spPr>
                <a:xfrm rot="-2340000">
                  <a:off x="1596" y="1426"/>
                  <a:ext cx="399" cy="96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9" name="图片 28" descr="1587607667(1)"/>
                <p:cNvPicPr>
                  <a:picLocks noChangeAspect="1"/>
                </p:cNvPicPr>
                <p:nvPr/>
              </p:nvPicPr>
              <p:blipFill>
                <a:blip r:embed="rId8"/>
                <a:srcRect t="4424" r="4231"/>
                <a:stretch>
                  <a:fillRect/>
                </a:stretch>
              </p:blipFill>
              <p:spPr>
                <a:xfrm>
                  <a:off x="11788" y="5741"/>
                  <a:ext cx="1618" cy="1265"/>
                </a:xfrm>
                <a:prstGeom prst="roundRect">
                  <a:avLst/>
                </a:prstGeo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74091" name="图片 29" descr="罐车01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788" y="1806"/>
                  <a:ext cx="1192" cy="67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74092" name="图片 39" descr="2-无人值守智能工厂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04" y="2388"/>
                  <a:ext cx="1680" cy="313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74093" name="图片 42" descr="5-检测单位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22" y="2485"/>
                  <a:ext cx="1680" cy="143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74094" name="图片 43" descr="6-运输过程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726" y="2485"/>
                  <a:ext cx="1680" cy="320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74095" name="图片 44" descr="7-工地现场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448" y="2544"/>
                  <a:ext cx="1680" cy="207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74096" name="图片 47" descr="箭头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3583" y="2967"/>
                  <a:ext cx="767" cy="36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74097" name="图片 48" descr="箭头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802" y="2967"/>
                  <a:ext cx="767" cy="36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74098" name="图片 50" descr="箭头"/>
                <p:cNvPicPr>
                  <a:picLocks noChangeAspect="1"/>
                </p:cNvPicPr>
                <p:nvPr>
                  <p:custDataLst>
                    <p:tags r:id="rId15"/>
                  </p:custDataLst>
                </p:nvPr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6128" y="2967"/>
                  <a:ext cx="767" cy="36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74099" name="图片 51" descr="箭头向下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 rot="-3300000">
                  <a:off x="13804" y="5104"/>
                  <a:ext cx="399" cy="96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74100" name="图片 54" descr="摄像头"/>
                <p:cNvPicPr>
                  <a:picLocks noChangeAspect="1"/>
                </p:cNvPicPr>
                <p:nvPr>
                  <p:custDataLst>
                    <p:tags r:id="rId16"/>
                  </p:custDataLst>
                </p:nvPr>
              </p:nvPicPr>
              <p:blipFill>
                <a:blip r:embed="rId17"/>
                <a:stretch>
                  <a:fillRect/>
                </a:stretch>
              </p:blipFill>
              <p:spPr>
                <a:xfrm flipH="1">
                  <a:off x="5078" y="6450"/>
                  <a:ext cx="1188" cy="8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74101" name="图片 55" descr="箭头向下"/>
                <p:cNvPicPr>
                  <a:picLocks noChangeAspect="1"/>
                </p:cNvPicPr>
                <p:nvPr>
                  <p:custDataLst>
                    <p:tags r:id="rId18"/>
                  </p:custDataLst>
                </p:nvPr>
              </p:nvPicPr>
              <p:blipFill>
                <a:blip r:embed="rId6"/>
                <a:stretch>
                  <a:fillRect/>
                </a:stretch>
              </p:blipFill>
              <p:spPr>
                <a:xfrm rot="-2640000">
                  <a:off x="8038" y="4424"/>
                  <a:ext cx="399" cy="96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74102" name="图片 57" descr="订单触发"/>
                <p:cNvPicPr>
                  <a:picLocks noChangeAspect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33" y="947"/>
                  <a:ext cx="1680" cy="7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74103" name="图片 60" descr="不合格返厂"/>
                <p:cNvPicPr>
                  <a:picLocks noChangeAspect="1"/>
                </p:cNvPicPr>
                <p:nvPr>
                  <p:custDataLst>
                    <p:tags r:id="rId20"/>
                  </p:custDataLst>
                </p:nvPr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970" y="9067"/>
                  <a:ext cx="1680" cy="7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74104" name="图片 62" descr="3-试验室"/>
                <p:cNvPicPr>
                  <a:picLocks noChangeAspect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360" y="2485"/>
                  <a:ext cx="1680" cy="200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74105" name="图片 66" descr="4-试块样品检验"/>
                <p:cNvPicPr>
                  <a:picLocks noChangeAspect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942" y="5581"/>
                  <a:ext cx="1680" cy="24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74106" name="图片 68" descr="9-数据共享中心"/>
                <p:cNvPicPr>
                  <a:picLocks noChangeAspect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7070" y="2590"/>
                  <a:ext cx="1680" cy="45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74107" name="图片 70" descr="8-监理施工方"/>
                <p:cNvPicPr>
                  <a:picLocks noChangeAspect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4448" y="5029"/>
                  <a:ext cx="1680" cy="33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74108" name="图片 72" descr="视屏监控"/>
                <p:cNvPicPr>
                  <a:picLocks noChangeAspect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704" y="6220"/>
                  <a:ext cx="1680" cy="200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74109" name="图片 73" descr="搅拌站图"/>
                <p:cNvPicPr>
                  <a:picLocks noChangeAspect="1"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04" y="1744"/>
                  <a:ext cx="937" cy="55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74110" name="图片 74" descr="1-集成控制中心"/>
                <p:cNvPicPr>
                  <a:picLocks noChangeAspect="1"/>
                </p:cNvPicPr>
                <p:nvPr>
                  <p:custDataLst>
                    <p:tags r:id="rId28"/>
                  </p:custDataLst>
                </p:nvPr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62" y="2388"/>
                  <a:ext cx="1680" cy="323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78" name="图片 77" descr="微信图片_20200423120210"/>
                <p:cNvPicPr>
                  <a:picLocks noChangeAspect="1"/>
                </p:cNvPicPr>
                <p:nvPr>
                  <p:custDataLst>
                    <p:tags r:id="rId30"/>
                  </p:custDataLst>
                </p:nvPr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96" y="5741"/>
                  <a:ext cx="1635" cy="1076"/>
                </a:xfrm>
                <a:prstGeom prst="roundRect">
                  <a:avLst/>
                </a:prstGeom>
              </p:spPr>
            </p:pic>
            <p:pic>
              <p:nvPicPr>
                <p:cNvPr id="174112" name="图片 2" descr="箭头向下"/>
                <p:cNvPicPr>
                  <a:picLocks noChangeAspect="1"/>
                </p:cNvPicPr>
                <p:nvPr>
                  <p:custDataLst>
                    <p:tags r:id="rId32"/>
                  </p:custDataLst>
                </p:nvPr>
              </p:nvPicPr>
              <p:blipFill>
                <a:blip r:embed="rId6"/>
                <a:stretch>
                  <a:fillRect/>
                </a:stretch>
              </p:blipFill>
              <p:spPr>
                <a:xfrm rot="2040000">
                  <a:off x="7598" y="8117"/>
                  <a:ext cx="399" cy="91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cxnSp>
              <p:nvCxnSpPr>
                <p:cNvPr id="4" name="直接连接符 3"/>
                <p:cNvCxnSpPr/>
                <p:nvPr/>
              </p:nvCxnSpPr>
              <p:spPr>
                <a:xfrm flipH="1">
                  <a:off x="3495" y="660"/>
                  <a:ext cx="32" cy="9919"/>
                </a:xfrm>
                <a:prstGeom prst="line">
                  <a:avLst/>
                </a:prstGeom>
                <a:ln w="28575" cmpd="sng">
                  <a:solidFill>
                    <a:srgbClr val="00B0F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14376" y="915"/>
                  <a:ext cx="79" cy="9220"/>
                </a:xfrm>
                <a:prstGeom prst="line">
                  <a:avLst/>
                </a:prstGeom>
                <a:ln w="28575" cmpd="sng">
                  <a:solidFill>
                    <a:srgbClr val="00B0F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/>
                <p:cNvCxnSpPr/>
                <p:nvPr/>
              </p:nvCxnSpPr>
              <p:spPr>
                <a:xfrm>
                  <a:off x="11497" y="994"/>
                  <a:ext cx="65" cy="9190"/>
                </a:xfrm>
                <a:prstGeom prst="line">
                  <a:avLst/>
                </a:prstGeom>
                <a:ln w="28575" cmpd="sng">
                  <a:solidFill>
                    <a:srgbClr val="00B0F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矩形 11"/>
                <p:cNvSpPr/>
                <p:nvPr/>
              </p:nvSpPr>
              <p:spPr>
                <a:xfrm>
                  <a:off x="512" y="409"/>
                  <a:ext cx="18513" cy="10186"/>
                </a:xfrm>
                <a:prstGeom prst="rect">
                  <a:avLst/>
                </a:prstGeom>
                <a:noFill/>
                <a:ln w="12700" cmpd="sng">
                  <a:solidFill>
                    <a:srgbClr val="92D05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 defTabSz="654050" fontAlgn="base">
                    <a:spcBef>
                      <a:spcPct val="0"/>
                    </a:spcBef>
                  </a:pPr>
                  <a:endParaRPr lang="zh-CN" altLang="en-US" sz="1000" b="0" strike="noStrike" baseline="0" noProof="1">
                    <a:solidFill>
                      <a:srgbClr val="80D6ED"/>
                    </a:solidFill>
                    <a:latin typeface="冬青黑体简体中文 W3" charset="0"/>
                    <a:ea typeface="+mn-ea"/>
                    <a:cs typeface="冬青黑体简体中文 W3" charset="0"/>
                    <a:sym typeface="冬青黑体简体中文 W3" charset="0"/>
                  </a:endParaRPr>
                </a:p>
                <a:p>
                  <a:pPr algn="ctr" defTabSz="654050" fontAlgn="base">
                    <a:spcBef>
                      <a:spcPct val="0"/>
                    </a:spcBef>
                  </a:pPr>
                  <a:endParaRPr lang="zh-CN" altLang="en-US" sz="1000" strike="noStrike" noProof="1"/>
                </a:p>
              </p:txBody>
            </p:sp>
            <p:sp>
              <p:nvSpPr>
                <p:cNvPr id="5" name="圆角矩形 4"/>
                <p:cNvSpPr/>
                <p:nvPr>
                  <p:custDataLst>
                    <p:tags r:id="rId33"/>
                  </p:custDataLst>
                </p:nvPr>
              </p:nvSpPr>
              <p:spPr>
                <a:xfrm>
                  <a:off x="525" y="416"/>
                  <a:ext cx="18488" cy="547"/>
                </a:xfrm>
                <a:prstGeom prst="roundRect">
                  <a:avLst/>
                </a:prstGeom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ang="5400000" scaled="0"/>
                </a:gra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 fontAlgn="base"/>
                  <a:endParaRPr lang="zh-CN" altLang="en-US" strike="noStrike" noProof="1"/>
                </a:p>
              </p:txBody>
            </p:sp>
            <p:sp>
              <p:nvSpPr>
                <p:cNvPr id="14" name="圆角矩形 13"/>
                <p:cNvSpPr/>
                <p:nvPr>
                  <p:custDataLst>
                    <p:tags r:id="rId34"/>
                  </p:custDataLst>
                </p:nvPr>
              </p:nvSpPr>
              <p:spPr>
                <a:xfrm flipV="1">
                  <a:off x="512" y="9985"/>
                  <a:ext cx="18501" cy="610"/>
                </a:xfrm>
                <a:prstGeom prst="roundRect">
                  <a:avLst/>
                </a:prstGeom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ang="5400000" scaled="0"/>
                </a:gradFill>
                <a:ln w="952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 fontAlgn="base"/>
                  <a:endParaRPr lang="zh-CN" altLang="en-US" strike="noStrike" noProof="1"/>
                </a:p>
              </p:txBody>
            </p:sp>
            <p:pic>
              <p:nvPicPr>
                <p:cNvPr id="174119" name="图片 14" descr="箭头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220" y="3016"/>
                  <a:ext cx="767" cy="36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74120" name="图片 17" descr="箭头"/>
                <p:cNvPicPr>
                  <a:picLocks noChangeAspect="1"/>
                </p:cNvPicPr>
                <p:nvPr>
                  <p:custDataLst>
                    <p:tags r:id="rId35"/>
                  </p:custDataLst>
                </p:nvPr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554" y="3016"/>
                  <a:ext cx="767" cy="36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74121" name="图片 18" descr="箭头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882" y="2967"/>
                  <a:ext cx="767" cy="36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74122" name="图片 24" descr="箭头向下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 rot="-9120000">
                  <a:off x="9563" y="4390"/>
                  <a:ext cx="399" cy="96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cxnSp>
              <p:nvCxnSpPr>
                <p:cNvPr id="34" name="直接连接符 33"/>
                <p:cNvCxnSpPr/>
                <p:nvPr>
                  <p:custDataLst>
                    <p:tags r:id="rId36"/>
                  </p:custDataLst>
                </p:nvPr>
              </p:nvCxnSpPr>
              <p:spPr>
                <a:xfrm>
                  <a:off x="3511" y="432"/>
                  <a:ext cx="0" cy="664"/>
                </a:xfrm>
                <a:prstGeom prst="line">
                  <a:avLst/>
                </a:prstGeom>
                <a:ln w="254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>
                  <p:custDataLst>
                    <p:tags r:id="rId37"/>
                  </p:custDataLst>
                </p:nvPr>
              </p:nvCxnSpPr>
              <p:spPr>
                <a:xfrm flipH="1">
                  <a:off x="16890" y="409"/>
                  <a:ext cx="5" cy="538"/>
                </a:xfrm>
                <a:prstGeom prst="line">
                  <a:avLst/>
                </a:prstGeom>
                <a:ln w="254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>
                  <p:custDataLst>
                    <p:tags r:id="rId38"/>
                  </p:custDataLst>
                </p:nvPr>
              </p:nvCxnSpPr>
              <p:spPr>
                <a:xfrm>
                  <a:off x="14376" y="412"/>
                  <a:ext cx="0" cy="578"/>
                </a:xfrm>
                <a:prstGeom prst="line">
                  <a:avLst/>
                </a:prstGeom>
                <a:ln w="254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>
                  <p:custDataLst>
                    <p:tags r:id="rId39"/>
                  </p:custDataLst>
                </p:nvPr>
              </p:nvCxnSpPr>
              <p:spPr>
                <a:xfrm>
                  <a:off x="11497" y="412"/>
                  <a:ext cx="15" cy="617"/>
                </a:xfrm>
                <a:prstGeom prst="line">
                  <a:avLst/>
                </a:prstGeom>
                <a:ln w="254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>
                  <p:custDataLst>
                    <p:tags r:id="rId40"/>
                  </p:custDataLst>
                </p:nvPr>
              </p:nvCxnSpPr>
              <p:spPr>
                <a:xfrm>
                  <a:off x="5554" y="432"/>
                  <a:ext cx="0" cy="664"/>
                </a:xfrm>
                <a:prstGeom prst="line">
                  <a:avLst/>
                </a:prstGeom>
                <a:ln w="254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文本框 38"/>
                <p:cNvSpPr txBox="1"/>
                <p:nvPr>
                  <p:custDataLst>
                    <p:tags r:id="rId41"/>
                  </p:custDataLst>
                </p:nvPr>
              </p:nvSpPr>
              <p:spPr>
                <a:xfrm>
                  <a:off x="569" y="10024"/>
                  <a:ext cx="18445" cy="656"/>
                </a:xfrm>
                <a:prstGeom prst="rect">
                  <a:avLst/>
                </a:prstGeom>
                <a:noFill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p>
                  <a:r>
                    <a:rPr lang="zh-CN" altLang="en-US" sz="1000" b="1" noProof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砼智造集成控制中心  </a:t>
                  </a:r>
                  <a:r>
                    <a:rPr lang="en-US" altLang="zh-CN" sz="1000" b="1" noProof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MES</a:t>
                  </a:r>
                  <a:r>
                    <a:rPr lang="zh-CN" altLang="en-US" sz="1000" b="1" noProof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制造执行                     在线质量检测</a:t>
                  </a:r>
                  <a:r>
                    <a:rPr lang="zh-CN" altLang="en-US" sz="1000" b="1" noProof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管理                             智能物流配送           施工现场管理      质量监控管理 </a:t>
                  </a:r>
                  <a:endParaRPr lang="zh-CN" altLang="en-US" sz="1000" b="1" noProof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pic>
              <p:nvPicPr>
                <p:cNvPr id="76" name="图片 75" descr="微信图片_20200423091951"/>
                <p:cNvPicPr>
                  <a:picLocks noChangeAspect="1"/>
                </p:cNvPicPr>
                <p:nvPr>
                  <p:custDataLst>
                    <p:tags r:id="rId42"/>
                  </p:custDataLst>
                </p:nvPr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00" y="4526"/>
                  <a:ext cx="1399" cy="1165"/>
                </a:xfrm>
                <a:prstGeom prst="roundRect">
                  <a:avLst/>
                </a:prstGeom>
              </p:spPr>
            </p:pic>
            <p:cxnSp>
              <p:nvCxnSpPr>
                <p:cNvPr id="42" name="直接连接符 41"/>
                <p:cNvCxnSpPr/>
                <p:nvPr>
                  <p:custDataLst>
                    <p:tags r:id="rId44"/>
                  </p:custDataLst>
                </p:nvPr>
              </p:nvCxnSpPr>
              <p:spPr>
                <a:xfrm flipH="1">
                  <a:off x="3495" y="9946"/>
                  <a:ext cx="15" cy="633"/>
                </a:xfrm>
                <a:prstGeom prst="line">
                  <a:avLst/>
                </a:prstGeom>
                <a:ln w="254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>
                  <p:custDataLst>
                    <p:tags r:id="rId45"/>
                  </p:custDataLst>
                </p:nvPr>
              </p:nvCxnSpPr>
              <p:spPr>
                <a:xfrm flipH="1">
                  <a:off x="5554" y="9946"/>
                  <a:ext cx="15" cy="633"/>
                </a:xfrm>
                <a:prstGeom prst="line">
                  <a:avLst/>
                </a:prstGeom>
                <a:ln w="254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>
                  <p:custDataLst>
                    <p:tags r:id="rId46"/>
                  </p:custDataLst>
                </p:nvPr>
              </p:nvCxnSpPr>
              <p:spPr>
                <a:xfrm flipH="1">
                  <a:off x="11569" y="9962"/>
                  <a:ext cx="15" cy="633"/>
                </a:xfrm>
                <a:prstGeom prst="line">
                  <a:avLst/>
                </a:prstGeom>
                <a:ln w="254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/>
                <p:cNvCxnSpPr/>
                <p:nvPr>
                  <p:custDataLst>
                    <p:tags r:id="rId47"/>
                  </p:custDataLst>
                </p:nvPr>
              </p:nvCxnSpPr>
              <p:spPr>
                <a:xfrm flipH="1">
                  <a:off x="14454" y="10025"/>
                  <a:ext cx="15" cy="633"/>
                </a:xfrm>
                <a:prstGeom prst="line">
                  <a:avLst/>
                </a:prstGeom>
                <a:ln w="254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/>
                <p:cNvCxnSpPr/>
                <p:nvPr>
                  <p:custDataLst>
                    <p:tags r:id="rId48"/>
                  </p:custDataLst>
                </p:nvPr>
              </p:nvCxnSpPr>
              <p:spPr>
                <a:xfrm flipH="1">
                  <a:off x="16856" y="9947"/>
                  <a:ext cx="15" cy="633"/>
                </a:xfrm>
                <a:prstGeom prst="line">
                  <a:avLst/>
                </a:prstGeom>
                <a:ln w="254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59" name="图片 58" descr="C:/Users/MAOhui/AppData/Local/Temp/picturescale_20200424204108/output_20200424204109.jpgoutput_20200424204109"/>
              <p:cNvPicPr>
                <a:picLocks noChangeAspect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190" y="4601"/>
                <a:ext cx="823" cy="966"/>
              </a:xfrm>
              <a:prstGeom prst="roundRect">
                <a:avLst/>
              </a:prstGeom>
            </p:spPr>
          </p:pic>
        </p:grpSp>
        <p:sp>
          <p:nvSpPr>
            <p:cNvPr id="10" name="文本框 9"/>
            <p:cNvSpPr txBox="1"/>
            <p:nvPr/>
          </p:nvSpPr>
          <p:spPr>
            <a:xfrm>
              <a:off x="850" y="1350"/>
              <a:ext cx="12687" cy="386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p>
              <a:r>
                <a:rPr lang="zh-CN" altLang="en-US" sz="1000" b="1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砼智造集成控制中心  </a:t>
              </a:r>
              <a:r>
                <a:rPr lang="en-US" altLang="zh-CN" sz="1000" b="1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MES</a:t>
              </a:r>
              <a:r>
                <a:rPr lang="zh-CN" altLang="en-US" sz="1000" b="1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制造执行                  在线质量检测</a:t>
              </a:r>
              <a:r>
                <a:rPr lang="zh-CN" altLang="en-US" sz="1000" b="1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管理                               智能物流配送           施工现场管理       质量监控管理 </a:t>
              </a:r>
              <a:endParaRPr lang="zh-CN" altLang="en-US" sz="1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reeform 115"/>
          <p:cNvSpPr/>
          <p:nvPr/>
        </p:nvSpPr>
        <p:spPr bwMode="auto">
          <a:xfrm>
            <a:off x="2897189" y="1250261"/>
            <a:ext cx="3603625" cy="3238500"/>
          </a:xfrm>
          <a:custGeom>
            <a:avLst/>
            <a:gdLst/>
            <a:ahLst/>
            <a:cxnLst>
              <a:cxn ang="0">
                <a:pos x="0" y="2214"/>
              </a:cxn>
              <a:cxn ang="0">
                <a:pos x="0" y="2214"/>
              </a:cxn>
              <a:cxn ang="0">
                <a:pos x="1346" y="2214"/>
              </a:cxn>
              <a:cxn ang="0">
                <a:pos x="1346" y="2214"/>
              </a:cxn>
              <a:cxn ang="0">
                <a:pos x="1863" y="1693"/>
              </a:cxn>
              <a:cxn ang="0">
                <a:pos x="1342" y="1172"/>
              </a:cxn>
              <a:cxn ang="0">
                <a:pos x="1342" y="1172"/>
              </a:cxn>
              <a:cxn ang="0">
                <a:pos x="1016" y="846"/>
              </a:cxn>
              <a:cxn ang="0">
                <a:pos x="1342" y="521"/>
              </a:cxn>
              <a:cxn ang="0">
                <a:pos x="1942" y="521"/>
              </a:cxn>
              <a:cxn ang="0">
                <a:pos x="1942" y="521"/>
              </a:cxn>
              <a:cxn ang="0">
                <a:pos x="2463" y="0"/>
              </a:cxn>
              <a:cxn ang="0">
                <a:pos x="2267" y="0"/>
              </a:cxn>
              <a:cxn ang="0">
                <a:pos x="2267" y="0"/>
              </a:cxn>
              <a:cxn ang="0">
                <a:pos x="1942" y="326"/>
              </a:cxn>
              <a:cxn ang="0">
                <a:pos x="1942" y="326"/>
              </a:cxn>
              <a:cxn ang="0">
                <a:pos x="1342" y="326"/>
              </a:cxn>
              <a:cxn ang="0">
                <a:pos x="1342" y="325"/>
              </a:cxn>
              <a:cxn ang="0">
                <a:pos x="821" y="846"/>
              </a:cxn>
              <a:cxn ang="0">
                <a:pos x="1342" y="1367"/>
              </a:cxn>
              <a:cxn ang="0">
                <a:pos x="1342" y="1367"/>
              </a:cxn>
              <a:cxn ang="0">
                <a:pos x="1668" y="1693"/>
              </a:cxn>
              <a:cxn ang="0">
                <a:pos x="1342" y="2018"/>
              </a:cxn>
              <a:cxn ang="0">
                <a:pos x="1342" y="2019"/>
              </a:cxn>
              <a:cxn ang="0">
                <a:pos x="0" y="2019"/>
              </a:cxn>
              <a:cxn ang="0">
                <a:pos x="0" y="2019"/>
              </a:cxn>
            </a:cxnLst>
            <a:rect l="0" t="0" r="r" b="b"/>
            <a:pathLst>
              <a:path w="2463" h="2214">
                <a:moveTo>
                  <a:pt x="0" y="2214"/>
                </a:moveTo>
                <a:cubicBezTo>
                  <a:pt x="0" y="2214"/>
                  <a:pt x="0" y="2214"/>
                  <a:pt x="0" y="2214"/>
                </a:cubicBezTo>
                <a:cubicBezTo>
                  <a:pt x="1346" y="2214"/>
                  <a:pt x="1346" y="2214"/>
                  <a:pt x="1346" y="2214"/>
                </a:cubicBezTo>
                <a:cubicBezTo>
                  <a:pt x="1346" y="2214"/>
                  <a:pt x="1346" y="2214"/>
                  <a:pt x="1346" y="2214"/>
                </a:cubicBezTo>
                <a:cubicBezTo>
                  <a:pt x="1632" y="2212"/>
                  <a:pt x="1863" y="1979"/>
                  <a:pt x="1863" y="1693"/>
                </a:cubicBezTo>
                <a:cubicBezTo>
                  <a:pt x="1863" y="1405"/>
                  <a:pt x="1630" y="1172"/>
                  <a:pt x="1342" y="1172"/>
                </a:cubicBezTo>
                <a:cubicBezTo>
                  <a:pt x="1342" y="1172"/>
                  <a:pt x="1342" y="1172"/>
                  <a:pt x="1342" y="1172"/>
                </a:cubicBezTo>
                <a:cubicBezTo>
                  <a:pt x="1162" y="1172"/>
                  <a:pt x="1016" y="1026"/>
                  <a:pt x="1016" y="846"/>
                </a:cubicBezTo>
                <a:cubicBezTo>
                  <a:pt x="1016" y="667"/>
                  <a:pt x="1162" y="521"/>
                  <a:pt x="1342" y="521"/>
                </a:cubicBezTo>
                <a:cubicBezTo>
                  <a:pt x="1942" y="521"/>
                  <a:pt x="1942" y="521"/>
                  <a:pt x="1942" y="521"/>
                </a:cubicBezTo>
                <a:cubicBezTo>
                  <a:pt x="1942" y="521"/>
                  <a:pt x="1942" y="521"/>
                  <a:pt x="1942" y="521"/>
                </a:cubicBezTo>
                <a:cubicBezTo>
                  <a:pt x="2229" y="521"/>
                  <a:pt x="2463" y="288"/>
                  <a:pt x="2463" y="0"/>
                </a:cubicBezTo>
                <a:cubicBezTo>
                  <a:pt x="2267" y="0"/>
                  <a:pt x="2267" y="0"/>
                  <a:pt x="2267" y="0"/>
                </a:cubicBezTo>
                <a:cubicBezTo>
                  <a:pt x="2267" y="0"/>
                  <a:pt x="2267" y="0"/>
                  <a:pt x="2267" y="0"/>
                </a:cubicBezTo>
                <a:cubicBezTo>
                  <a:pt x="2267" y="180"/>
                  <a:pt x="2122" y="326"/>
                  <a:pt x="1942" y="326"/>
                </a:cubicBezTo>
                <a:cubicBezTo>
                  <a:pt x="1942" y="326"/>
                  <a:pt x="1942" y="326"/>
                  <a:pt x="1942" y="326"/>
                </a:cubicBezTo>
                <a:cubicBezTo>
                  <a:pt x="1342" y="326"/>
                  <a:pt x="1342" y="326"/>
                  <a:pt x="1342" y="326"/>
                </a:cubicBezTo>
                <a:cubicBezTo>
                  <a:pt x="1342" y="325"/>
                  <a:pt x="1342" y="325"/>
                  <a:pt x="1342" y="325"/>
                </a:cubicBezTo>
                <a:cubicBezTo>
                  <a:pt x="1054" y="325"/>
                  <a:pt x="821" y="559"/>
                  <a:pt x="821" y="846"/>
                </a:cubicBezTo>
                <a:cubicBezTo>
                  <a:pt x="821" y="1134"/>
                  <a:pt x="1054" y="1367"/>
                  <a:pt x="1342" y="1367"/>
                </a:cubicBezTo>
                <a:cubicBezTo>
                  <a:pt x="1342" y="1367"/>
                  <a:pt x="1342" y="1367"/>
                  <a:pt x="1342" y="1367"/>
                </a:cubicBezTo>
                <a:cubicBezTo>
                  <a:pt x="1522" y="1367"/>
                  <a:pt x="1668" y="1513"/>
                  <a:pt x="1668" y="1693"/>
                </a:cubicBezTo>
                <a:cubicBezTo>
                  <a:pt x="1668" y="1873"/>
                  <a:pt x="1522" y="2018"/>
                  <a:pt x="1342" y="2018"/>
                </a:cubicBezTo>
                <a:cubicBezTo>
                  <a:pt x="1342" y="2019"/>
                  <a:pt x="1342" y="2019"/>
                  <a:pt x="1342" y="2019"/>
                </a:cubicBezTo>
                <a:cubicBezTo>
                  <a:pt x="0" y="2019"/>
                  <a:pt x="0" y="2019"/>
                  <a:pt x="0" y="2019"/>
                </a:cubicBezTo>
                <a:cubicBezTo>
                  <a:pt x="0" y="2019"/>
                  <a:pt x="0" y="2019"/>
                  <a:pt x="0" y="2019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p>
            <a:endParaRPr lang="en-US" sz="2400"/>
          </a:p>
        </p:txBody>
      </p:sp>
      <p:grpSp>
        <p:nvGrpSpPr>
          <p:cNvPr id="6" name="Group 150"/>
          <p:cNvGrpSpPr/>
          <p:nvPr/>
        </p:nvGrpSpPr>
        <p:grpSpPr>
          <a:xfrm>
            <a:off x="2730500" y="4029972"/>
            <a:ext cx="609600" cy="609600"/>
            <a:chOff x="1447800" y="2876550"/>
            <a:chExt cx="609600" cy="609600"/>
          </a:xfrm>
        </p:grpSpPr>
        <p:sp>
          <p:nvSpPr>
            <p:cNvPr id="7" name="Oval 130"/>
            <p:cNvSpPr/>
            <p:nvPr/>
          </p:nvSpPr>
          <p:spPr>
            <a:xfrm>
              <a:off x="1447800" y="2876550"/>
              <a:ext cx="609600" cy="609600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2400"/>
            </a:p>
          </p:txBody>
        </p:sp>
        <p:sp>
          <p:nvSpPr>
            <p:cNvPr id="8" name="Freeform 66"/>
            <p:cNvSpPr>
              <a:spLocks noEditPoints="1"/>
            </p:cNvSpPr>
            <p:nvPr/>
          </p:nvSpPr>
          <p:spPr bwMode="auto">
            <a:xfrm>
              <a:off x="1578769" y="3019621"/>
              <a:ext cx="347662" cy="323458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sz="2400"/>
            </a:p>
          </p:txBody>
        </p:sp>
      </p:grpSp>
      <p:grpSp>
        <p:nvGrpSpPr>
          <p:cNvPr id="9" name="Group 148"/>
          <p:cNvGrpSpPr/>
          <p:nvPr/>
        </p:nvGrpSpPr>
        <p:grpSpPr>
          <a:xfrm>
            <a:off x="3949700" y="2137673"/>
            <a:ext cx="609600" cy="609600"/>
            <a:chOff x="2514600" y="1809750"/>
            <a:chExt cx="609600" cy="609600"/>
          </a:xfrm>
        </p:grpSpPr>
        <p:sp>
          <p:nvSpPr>
            <p:cNvPr id="10" name="Oval 132"/>
            <p:cNvSpPr/>
            <p:nvPr/>
          </p:nvSpPr>
          <p:spPr>
            <a:xfrm>
              <a:off x="2514600" y="1809750"/>
              <a:ext cx="609600" cy="609600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2400"/>
            </a:p>
          </p:txBody>
        </p:sp>
        <p:grpSp>
          <p:nvGrpSpPr>
            <p:cNvPr id="11" name="Group 119"/>
            <p:cNvGrpSpPr/>
            <p:nvPr/>
          </p:nvGrpSpPr>
          <p:grpSpPr>
            <a:xfrm>
              <a:off x="2637434" y="1948156"/>
              <a:ext cx="363932" cy="332789"/>
              <a:chOff x="2046288" y="3759200"/>
              <a:chExt cx="296863" cy="271463"/>
            </a:xfrm>
            <a:solidFill>
              <a:schemeClr val="bg1"/>
            </a:solidFill>
          </p:grpSpPr>
          <p:sp>
            <p:nvSpPr>
              <p:cNvPr id="12" name="Rectangle 160"/>
              <p:cNvSpPr>
                <a:spLocks noChangeArrowheads="1"/>
              </p:cNvSpPr>
              <p:nvPr/>
            </p:nvSpPr>
            <p:spPr bwMode="auto">
              <a:xfrm>
                <a:off x="2065338" y="3973513"/>
                <a:ext cx="55563" cy="5715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en-US" sz="2400"/>
              </a:p>
            </p:txBody>
          </p:sp>
          <p:sp>
            <p:nvSpPr>
              <p:cNvPr id="13" name="Rectangle 161"/>
              <p:cNvSpPr>
                <a:spLocks noChangeArrowheads="1"/>
              </p:cNvSpPr>
              <p:nvPr/>
            </p:nvSpPr>
            <p:spPr bwMode="auto">
              <a:xfrm>
                <a:off x="2139950" y="3935413"/>
                <a:ext cx="55563" cy="9525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en-US" sz="2400"/>
              </a:p>
            </p:txBody>
          </p:sp>
          <p:sp>
            <p:nvSpPr>
              <p:cNvPr id="14" name="Rectangle 162"/>
              <p:cNvSpPr>
                <a:spLocks noChangeArrowheads="1"/>
              </p:cNvSpPr>
              <p:nvPr/>
            </p:nvSpPr>
            <p:spPr bwMode="auto">
              <a:xfrm>
                <a:off x="2212975" y="3898900"/>
                <a:ext cx="57150" cy="1317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en-US" sz="2400"/>
              </a:p>
            </p:txBody>
          </p:sp>
          <p:sp>
            <p:nvSpPr>
              <p:cNvPr id="15" name="Rectangle 163"/>
              <p:cNvSpPr>
                <a:spLocks noChangeArrowheads="1"/>
              </p:cNvSpPr>
              <p:nvPr/>
            </p:nvSpPr>
            <p:spPr bwMode="auto">
              <a:xfrm>
                <a:off x="2287588" y="3860800"/>
                <a:ext cx="55563" cy="1698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en-US" sz="2400"/>
              </a:p>
            </p:txBody>
          </p:sp>
          <p:sp>
            <p:nvSpPr>
              <p:cNvPr id="16" name="Freeform 164"/>
              <p:cNvSpPr/>
              <p:nvPr/>
            </p:nvSpPr>
            <p:spPr bwMode="auto">
              <a:xfrm>
                <a:off x="2046288" y="3759200"/>
                <a:ext cx="296863" cy="176213"/>
              </a:xfrm>
              <a:custGeom>
                <a:avLst/>
                <a:gdLst/>
                <a:ahLst/>
                <a:cxnLst>
                  <a:cxn ang="0">
                    <a:pos x="162" y="25"/>
                  </a:cxn>
                  <a:cxn ang="0">
                    <a:pos x="126" y="25"/>
                  </a:cxn>
                  <a:cxn ang="0">
                    <a:pos x="81" y="59"/>
                  </a:cxn>
                  <a:cxn ang="0">
                    <a:pos x="59" y="48"/>
                  </a:cxn>
                  <a:cxn ang="0">
                    <a:pos x="0" y="96"/>
                  </a:cxn>
                  <a:cxn ang="0">
                    <a:pos x="0" y="111"/>
                  </a:cxn>
                  <a:cxn ang="0">
                    <a:pos x="60" y="62"/>
                  </a:cxn>
                  <a:cxn ang="0">
                    <a:pos x="83" y="74"/>
                  </a:cxn>
                  <a:cxn ang="0">
                    <a:pos x="131" y="37"/>
                  </a:cxn>
                  <a:cxn ang="0">
                    <a:pos x="166" y="37"/>
                  </a:cxn>
                  <a:cxn ang="0">
                    <a:pos x="187" y="16"/>
                  </a:cxn>
                  <a:cxn ang="0">
                    <a:pos x="187" y="0"/>
                  </a:cxn>
                  <a:cxn ang="0">
                    <a:pos x="162" y="25"/>
                  </a:cxn>
                </a:cxnLst>
                <a:rect l="0" t="0" r="r" b="b"/>
                <a:pathLst>
                  <a:path w="187" h="111">
                    <a:moveTo>
                      <a:pt x="162" y="25"/>
                    </a:moveTo>
                    <a:lnTo>
                      <a:pt x="126" y="25"/>
                    </a:lnTo>
                    <a:lnTo>
                      <a:pt x="81" y="59"/>
                    </a:lnTo>
                    <a:lnTo>
                      <a:pt x="59" y="48"/>
                    </a:lnTo>
                    <a:lnTo>
                      <a:pt x="0" y="96"/>
                    </a:lnTo>
                    <a:lnTo>
                      <a:pt x="0" y="111"/>
                    </a:lnTo>
                    <a:lnTo>
                      <a:pt x="60" y="62"/>
                    </a:lnTo>
                    <a:lnTo>
                      <a:pt x="83" y="74"/>
                    </a:lnTo>
                    <a:lnTo>
                      <a:pt x="131" y="37"/>
                    </a:lnTo>
                    <a:lnTo>
                      <a:pt x="166" y="37"/>
                    </a:lnTo>
                    <a:lnTo>
                      <a:pt x="187" y="16"/>
                    </a:lnTo>
                    <a:lnTo>
                      <a:pt x="187" y="0"/>
                    </a:lnTo>
                    <a:lnTo>
                      <a:pt x="162" y="2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en-US" sz="2400"/>
              </a:p>
            </p:txBody>
          </p:sp>
        </p:grpSp>
      </p:grpSp>
      <p:grpSp>
        <p:nvGrpSpPr>
          <p:cNvPr id="17" name="Group 149"/>
          <p:cNvGrpSpPr/>
          <p:nvPr/>
        </p:nvGrpSpPr>
        <p:grpSpPr>
          <a:xfrm>
            <a:off x="5168900" y="3382272"/>
            <a:ext cx="609600" cy="609600"/>
            <a:chOff x="1447800" y="1962150"/>
            <a:chExt cx="609600" cy="609600"/>
          </a:xfrm>
        </p:grpSpPr>
        <p:sp>
          <p:nvSpPr>
            <p:cNvPr id="18" name="Oval 131"/>
            <p:cNvSpPr/>
            <p:nvPr/>
          </p:nvSpPr>
          <p:spPr>
            <a:xfrm>
              <a:off x="1447800" y="1962150"/>
              <a:ext cx="609600" cy="609600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2400"/>
            </a:p>
          </p:txBody>
        </p:sp>
        <p:sp>
          <p:nvSpPr>
            <p:cNvPr id="19" name="Freeform 103"/>
            <p:cNvSpPr>
              <a:spLocks noEditPoints="1"/>
            </p:cNvSpPr>
            <p:nvPr/>
          </p:nvSpPr>
          <p:spPr bwMode="auto">
            <a:xfrm>
              <a:off x="1624495" y="2078311"/>
              <a:ext cx="256211" cy="377278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47"/>
          <p:cNvGrpSpPr/>
          <p:nvPr/>
        </p:nvGrpSpPr>
        <p:grpSpPr>
          <a:xfrm>
            <a:off x="5473700" y="1477272"/>
            <a:ext cx="609600" cy="609600"/>
            <a:chOff x="3439573" y="1363050"/>
            <a:chExt cx="609600" cy="609600"/>
          </a:xfrm>
        </p:grpSpPr>
        <p:sp>
          <p:nvSpPr>
            <p:cNvPr id="21" name="Oval 133"/>
            <p:cNvSpPr/>
            <p:nvPr/>
          </p:nvSpPr>
          <p:spPr>
            <a:xfrm>
              <a:off x="3439573" y="136305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571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2400"/>
            </a:p>
          </p:txBody>
        </p:sp>
        <p:grpSp>
          <p:nvGrpSpPr>
            <p:cNvPr id="22" name="Group 150"/>
            <p:cNvGrpSpPr/>
            <p:nvPr/>
          </p:nvGrpSpPr>
          <p:grpSpPr>
            <a:xfrm rot="2609953">
              <a:off x="3530128" y="1455475"/>
              <a:ext cx="428490" cy="424750"/>
              <a:chOff x="-6350" y="1208088"/>
              <a:chExt cx="363538" cy="360363"/>
            </a:xfrm>
            <a:solidFill>
              <a:schemeClr val="bg1"/>
            </a:solidFill>
          </p:grpSpPr>
          <p:sp>
            <p:nvSpPr>
              <p:cNvPr id="23" name="Freeform 5"/>
              <p:cNvSpPr>
                <a:spLocks noEditPoints="1"/>
              </p:cNvSpPr>
              <p:nvPr/>
            </p:nvSpPr>
            <p:spPr bwMode="auto">
              <a:xfrm>
                <a:off x="-6350" y="1208088"/>
                <a:ext cx="363538" cy="360363"/>
              </a:xfrm>
              <a:custGeom>
                <a:avLst/>
                <a:gdLst/>
                <a:ahLst/>
                <a:cxnLst>
                  <a:cxn ang="0">
                    <a:pos x="121" y="41"/>
                  </a:cxn>
                  <a:cxn ang="0">
                    <a:pos x="83" y="2"/>
                  </a:cxn>
                  <a:cxn ang="0">
                    <a:pos x="76" y="0"/>
                  </a:cxn>
                  <a:cxn ang="0">
                    <a:pos x="72" y="2"/>
                  </a:cxn>
                  <a:cxn ang="0">
                    <a:pos x="70" y="6"/>
                  </a:cxn>
                  <a:cxn ang="0">
                    <a:pos x="61" y="21"/>
                  </a:cxn>
                  <a:cxn ang="0">
                    <a:pos x="39" y="36"/>
                  </a:cxn>
                  <a:cxn ang="0">
                    <a:pos x="14" y="53"/>
                  </a:cxn>
                  <a:cxn ang="0">
                    <a:pos x="1" y="75"/>
                  </a:cxn>
                  <a:cxn ang="0">
                    <a:pos x="3" y="82"/>
                  </a:cxn>
                  <a:cxn ang="0">
                    <a:pos x="42" y="121"/>
                  </a:cxn>
                  <a:cxn ang="0">
                    <a:pos x="49" y="123"/>
                  </a:cxn>
                  <a:cxn ang="0">
                    <a:pos x="52" y="121"/>
                  </a:cxn>
                  <a:cxn ang="0">
                    <a:pos x="54" y="117"/>
                  </a:cxn>
                  <a:cxn ang="0">
                    <a:pos x="63" y="103"/>
                  </a:cxn>
                  <a:cxn ang="0">
                    <a:pos x="85" y="87"/>
                  </a:cxn>
                  <a:cxn ang="0">
                    <a:pos x="110" y="70"/>
                  </a:cxn>
                  <a:cxn ang="0">
                    <a:pos x="123" y="48"/>
                  </a:cxn>
                  <a:cxn ang="0">
                    <a:pos x="121" y="41"/>
                  </a:cxn>
                  <a:cxn ang="0">
                    <a:pos x="47" y="115"/>
                  </a:cxn>
                  <a:cxn ang="0">
                    <a:pos x="9" y="77"/>
                  </a:cxn>
                  <a:cxn ang="0">
                    <a:pos x="78" y="8"/>
                  </a:cxn>
                  <a:cxn ang="0">
                    <a:pos x="116" y="46"/>
                  </a:cxn>
                  <a:cxn ang="0">
                    <a:pos x="47" y="115"/>
                  </a:cxn>
                  <a:cxn ang="0">
                    <a:pos x="47" y="115"/>
                  </a:cxn>
                  <a:cxn ang="0">
                    <a:pos x="47" y="115"/>
                  </a:cxn>
                </a:cxnLst>
                <a:rect l="0" t="0" r="r" b="b"/>
                <a:pathLst>
                  <a:path w="124" h="123">
                    <a:moveTo>
                      <a:pt x="121" y="41"/>
                    </a:moveTo>
                    <a:cubicBezTo>
                      <a:pt x="83" y="2"/>
                      <a:pt x="83" y="2"/>
                      <a:pt x="83" y="2"/>
                    </a:cubicBezTo>
                    <a:cubicBezTo>
                      <a:pt x="81" y="0"/>
                      <a:pt x="78" y="0"/>
                      <a:pt x="76" y="0"/>
                    </a:cubicBezTo>
                    <a:cubicBezTo>
                      <a:pt x="74" y="1"/>
                      <a:pt x="73" y="1"/>
                      <a:pt x="72" y="2"/>
                    </a:cubicBezTo>
                    <a:cubicBezTo>
                      <a:pt x="71" y="3"/>
                      <a:pt x="71" y="4"/>
                      <a:pt x="70" y="6"/>
                    </a:cubicBezTo>
                    <a:cubicBezTo>
                      <a:pt x="69" y="11"/>
                      <a:pt x="66" y="16"/>
                      <a:pt x="61" y="21"/>
                    </a:cubicBezTo>
                    <a:cubicBezTo>
                      <a:pt x="55" y="26"/>
                      <a:pt x="47" y="31"/>
                      <a:pt x="39" y="36"/>
                    </a:cubicBezTo>
                    <a:cubicBezTo>
                      <a:pt x="31" y="41"/>
                      <a:pt x="22" y="46"/>
                      <a:pt x="14" y="53"/>
                    </a:cubicBezTo>
                    <a:cubicBezTo>
                      <a:pt x="8" y="60"/>
                      <a:pt x="4" y="67"/>
                      <a:pt x="1" y="75"/>
                    </a:cubicBezTo>
                    <a:cubicBezTo>
                      <a:pt x="0" y="77"/>
                      <a:pt x="1" y="80"/>
                      <a:pt x="3" y="82"/>
                    </a:cubicBezTo>
                    <a:cubicBezTo>
                      <a:pt x="42" y="121"/>
                      <a:pt x="42" y="121"/>
                      <a:pt x="42" y="121"/>
                    </a:cubicBezTo>
                    <a:cubicBezTo>
                      <a:pt x="43" y="123"/>
                      <a:pt x="46" y="123"/>
                      <a:pt x="49" y="123"/>
                    </a:cubicBezTo>
                    <a:cubicBezTo>
                      <a:pt x="50" y="122"/>
                      <a:pt x="51" y="122"/>
                      <a:pt x="52" y="121"/>
                    </a:cubicBezTo>
                    <a:cubicBezTo>
                      <a:pt x="53" y="120"/>
                      <a:pt x="54" y="119"/>
                      <a:pt x="54" y="117"/>
                    </a:cubicBezTo>
                    <a:cubicBezTo>
                      <a:pt x="56" y="112"/>
                      <a:pt x="59" y="107"/>
                      <a:pt x="63" y="103"/>
                    </a:cubicBezTo>
                    <a:cubicBezTo>
                      <a:pt x="69" y="97"/>
                      <a:pt x="77" y="92"/>
                      <a:pt x="85" y="87"/>
                    </a:cubicBezTo>
                    <a:cubicBezTo>
                      <a:pt x="94" y="82"/>
                      <a:pt x="103" y="77"/>
                      <a:pt x="110" y="70"/>
                    </a:cubicBezTo>
                    <a:cubicBezTo>
                      <a:pt x="117" y="63"/>
                      <a:pt x="121" y="57"/>
                      <a:pt x="123" y="48"/>
                    </a:cubicBezTo>
                    <a:cubicBezTo>
                      <a:pt x="124" y="46"/>
                      <a:pt x="123" y="43"/>
                      <a:pt x="121" y="41"/>
                    </a:cubicBezTo>
                    <a:close/>
                    <a:moveTo>
                      <a:pt x="47" y="115"/>
                    </a:moveTo>
                    <a:cubicBezTo>
                      <a:pt x="34" y="103"/>
                      <a:pt x="21" y="90"/>
                      <a:pt x="9" y="77"/>
                    </a:cubicBezTo>
                    <a:cubicBezTo>
                      <a:pt x="20" y="42"/>
                      <a:pt x="67" y="43"/>
                      <a:pt x="78" y="8"/>
                    </a:cubicBezTo>
                    <a:cubicBezTo>
                      <a:pt x="90" y="21"/>
                      <a:pt x="103" y="33"/>
                      <a:pt x="116" y="46"/>
                    </a:cubicBezTo>
                    <a:cubicBezTo>
                      <a:pt x="105" y="81"/>
                      <a:pt x="58" y="80"/>
                      <a:pt x="47" y="115"/>
                    </a:cubicBezTo>
                    <a:close/>
                    <a:moveTo>
                      <a:pt x="47" y="115"/>
                    </a:moveTo>
                    <a:cubicBezTo>
                      <a:pt x="47" y="115"/>
                      <a:pt x="47" y="115"/>
                      <a:pt x="47" y="11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en-US" sz="2400" dirty="0"/>
              </a:p>
            </p:txBody>
          </p:sp>
          <p:sp>
            <p:nvSpPr>
              <p:cNvPr id="24" name="Freeform 6"/>
              <p:cNvSpPr>
                <a:spLocks noEditPoints="1"/>
              </p:cNvSpPr>
              <p:nvPr/>
            </p:nvSpPr>
            <p:spPr bwMode="auto">
              <a:xfrm>
                <a:off x="125413" y="1336676"/>
                <a:ext cx="100013" cy="100013"/>
              </a:xfrm>
              <a:custGeom>
                <a:avLst/>
                <a:gdLst/>
                <a:ahLst/>
                <a:cxnLst>
                  <a:cxn ang="0">
                    <a:pos x="27" y="11"/>
                  </a:cxn>
                  <a:cxn ang="0">
                    <a:pos x="20" y="12"/>
                  </a:cxn>
                  <a:cxn ang="0">
                    <a:pos x="9" y="6"/>
                  </a:cxn>
                  <a:cxn ang="0">
                    <a:pos x="15" y="5"/>
                  </a:cxn>
                  <a:cxn ang="0">
                    <a:pos x="19" y="5"/>
                  </a:cxn>
                  <a:cxn ang="0">
                    <a:pos x="19" y="1"/>
                  </a:cxn>
                  <a:cxn ang="0">
                    <a:pos x="12" y="0"/>
                  </a:cxn>
                  <a:cxn ang="0">
                    <a:pos x="6" y="3"/>
                  </a:cxn>
                  <a:cxn ang="0">
                    <a:pos x="4" y="2"/>
                  </a:cxn>
                  <a:cxn ang="0">
                    <a:pos x="3" y="4"/>
                  </a:cxn>
                  <a:cxn ang="0">
                    <a:pos x="4" y="5"/>
                  </a:cxn>
                  <a:cxn ang="0">
                    <a:pos x="1" y="13"/>
                  </a:cxn>
                  <a:cxn ang="0">
                    <a:pos x="3" y="20"/>
                  </a:cxn>
                  <a:cxn ang="0">
                    <a:pos x="18" y="20"/>
                  </a:cxn>
                  <a:cxn ang="0">
                    <a:pos x="22" y="29"/>
                  </a:cxn>
                  <a:cxn ang="0">
                    <a:pos x="18" y="28"/>
                  </a:cxn>
                  <a:cxn ang="0">
                    <a:pos x="15" y="26"/>
                  </a:cxn>
                  <a:cxn ang="0">
                    <a:pos x="13" y="29"/>
                  </a:cxn>
                  <a:cxn ang="0">
                    <a:pos x="16" y="33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2" y="32"/>
                  </a:cxn>
                  <a:cxn ang="0">
                    <a:pos x="32" y="30"/>
                  </a:cxn>
                  <a:cxn ang="0">
                    <a:pos x="32" y="24"/>
                  </a:cxn>
                  <a:cxn ang="0">
                    <a:pos x="33" y="16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6" y="10"/>
                  </a:cxn>
                  <a:cxn ang="0">
                    <a:pos x="13" y="15"/>
                  </a:cxn>
                  <a:cxn ang="0">
                    <a:pos x="28" y="24"/>
                  </a:cxn>
                  <a:cxn ang="0">
                    <a:pos x="20" y="18"/>
                  </a:cxn>
                  <a:cxn ang="0">
                    <a:pos x="24" y="17"/>
                  </a:cxn>
                  <a:cxn ang="0">
                    <a:pos x="27" y="18"/>
                  </a:cxn>
                  <a:cxn ang="0">
                    <a:pos x="28" y="22"/>
                  </a:cxn>
                  <a:cxn ang="0">
                    <a:pos x="28" y="24"/>
                  </a:cxn>
                </a:cxnLst>
                <a:rect l="0" t="0" r="r" b="b"/>
                <a:pathLst>
                  <a:path w="34" h="34">
                    <a:moveTo>
                      <a:pt x="31" y="13"/>
                    </a:moveTo>
                    <a:cubicBezTo>
                      <a:pt x="30" y="12"/>
                      <a:pt x="28" y="12"/>
                      <a:pt x="27" y="11"/>
                    </a:cubicBezTo>
                    <a:cubicBezTo>
                      <a:pt x="26" y="11"/>
                      <a:pt x="25" y="11"/>
                      <a:pt x="23" y="11"/>
                    </a:cubicBezTo>
                    <a:cubicBezTo>
                      <a:pt x="22" y="11"/>
                      <a:pt x="21" y="11"/>
                      <a:pt x="20" y="12"/>
                    </a:cubicBezTo>
                    <a:cubicBezTo>
                      <a:pt x="18" y="12"/>
                      <a:pt x="17" y="13"/>
                      <a:pt x="16" y="13"/>
                    </a:cubicBezTo>
                    <a:cubicBezTo>
                      <a:pt x="14" y="11"/>
                      <a:pt x="12" y="9"/>
                      <a:pt x="9" y="6"/>
                    </a:cubicBezTo>
                    <a:cubicBezTo>
                      <a:pt x="10" y="6"/>
                      <a:pt x="11" y="5"/>
                      <a:pt x="12" y="5"/>
                    </a:cubicBezTo>
                    <a:cubicBezTo>
                      <a:pt x="13" y="5"/>
                      <a:pt x="14" y="5"/>
                      <a:pt x="15" y="5"/>
                    </a:cubicBezTo>
                    <a:cubicBezTo>
                      <a:pt x="16" y="6"/>
                      <a:pt x="16" y="6"/>
                      <a:pt x="17" y="6"/>
                    </a:cubicBezTo>
                    <a:cubicBezTo>
                      <a:pt x="18" y="6"/>
                      <a:pt x="18" y="6"/>
                      <a:pt x="19" y="5"/>
                    </a:cubicBezTo>
                    <a:cubicBezTo>
                      <a:pt x="19" y="5"/>
                      <a:pt x="20" y="4"/>
                      <a:pt x="20" y="4"/>
                    </a:cubicBezTo>
                    <a:cubicBezTo>
                      <a:pt x="20" y="3"/>
                      <a:pt x="19" y="2"/>
                      <a:pt x="19" y="1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5" y="0"/>
                      <a:pt x="13" y="0"/>
                      <a:pt x="12" y="0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3"/>
                      <a:pt x="6" y="3"/>
                      <a:pt x="5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2" y="8"/>
                      <a:pt x="2" y="9"/>
                    </a:cubicBezTo>
                    <a:cubicBezTo>
                      <a:pt x="1" y="11"/>
                      <a:pt x="1" y="12"/>
                      <a:pt x="1" y="13"/>
                    </a:cubicBezTo>
                    <a:cubicBezTo>
                      <a:pt x="0" y="15"/>
                      <a:pt x="1" y="16"/>
                      <a:pt x="1" y="17"/>
                    </a:cubicBezTo>
                    <a:cubicBezTo>
                      <a:pt x="1" y="18"/>
                      <a:pt x="2" y="19"/>
                      <a:pt x="3" y="20"/>
                    </a:cubicBezTo>
                    <a:cubicBezTo>
                      <a:pt x="5" y="21"/>
                      <a:pt x="7" y="22"/>
                      <a:pt x="10" y="22"/>
                    </a:cubicBezTo>
                    <a:cubicBezTo>
                      <a:pt x="12" y="22"/>
                      <a:pt x="15" y="21"/>
                      <a:pt x="18" y="20"/>
                    </a:cubicBezTo>
                    <a:cubicBezTo>
                      <a:pt x="20" y="22"/>
                      <a:pt x="22" y="25"/>
                      <a:pt x="24" y="27"/>
                    </a:cubicBezTo>
                    <a:cubicBezTo>
                      <a:pt x="24" y="28"/>
                      <a:pt x="23" y="28"/>
                      <a:pt x="22" y="29"/>
                    </a:cubicBezTo>
                    <a:cubicBezTo>
                      <a:pt x="21" y="29"/>
                      <a:pt x="21" y="29"/>
                      <a:pt x="20" y="29"/>
                    </a:cubicBezTo>
                    <a:cubicBezTo>
                      <a:pt x="19" y="28"/>
                      <a:pt x="19" y="28"/>
                      <a:pt x="18" y="28"/>
                    </a:cubicBezTo>
                    <a:cubicBezTo>
                      <a:pt x="18" y="27"/>
                      <a:pt x="17" y="27"/>
                      <a:pt x="17" y="27"/>
                    </a:cubicBezTo>
                    <a:cubicBezTo>
                      <a:pt x="16" y="27"/>
                      <a:pt x="16" y="26"/>
                      <a:pt x="15" y="26"/>
                    </a:cubicBezTo>
                    <a:cubicBezTo>
                      <a:pt x="15" y="26"/>
                      <a:pt x="14" y="27"/>
                      <a:pt x="14" y="27"/>
                    </a:cubicBezTo>
                    <a:cubicBezTo>
                      <a:pt x="13" y="28"/>
                      <a:pt x="13" y="28"/>
                      <a:pt x="13" y="29"/>
                    </a:cubicBezTo>
                    <a:cubicBezTo>
                      <a:pt x="13" y="30"/>
                      <a:pt x="13" y="31"/>
                      <a:pt x="14" y="31"/>
                    </a:cubicBezTo>
                    <a:cubicBezTo>
                      <a:pt x="14" y="32"/>
                      <a:pt x="15" y="33"/>
                      <a:pt x="16" y="33"/>
                    </a:cubicBezTo>
                    <a:cubicBezTo>
                      <a:pt x="17" y="34"/>
                      <a:pt x="18" y="34"/>
                      <a:pt x="20" y="34"/>
                    </a:cubicBezTo>
                    <a:cubicBezTo>
                      <a:pt x="21" y="34"/>
                      <a:pt x="22" y="34"/>
                      <a:pt x="24" y="33"/>
                    </a:cubicBezTo>
                    <a:cubicBezTo>
                      <a:pt x="25" y="33"/>
                      <a:pt x="26" y="32"/>
                      <a:pt x="28" y="31"/>
                    </a:cubicBezTo>
                    <a:cubicBezTo>
                      <a:pt x="28" y="31"/>
                      <a:pt x="29" y="32"/>
                      <a:pt x="30" y="32"/>
                    </a:cubicBezTo>
                    <a:cubicBezTo>
                      <a:pt x="30" y="33"/>
                      <a:pt x="30" y="33"/>
                      <a:pt x="31" y="33"/>
                    </a:cubicBezTo>
                    <a:cubicBezTo>
                      <a:pt x="31" y="33"/>
                      <a:pt x="32" y="33"/>
                      <a:pt x="32" y="32"/>
                    </a:cubicBezTo>
                    <a:cubicBezTo>
                      <a:pt x="32" y="32"/>
                      <a:pt x="32" y="31"/>
                      <a:pt x="32" y="31"/>
                    </a:cubicBezTo>
                    <a:cubicBezTo>
                      <a:pt x="32" y="31"/>
                      <a:pt x="32" y="30"/>
                      <a:pt x="32" y="30"/>
                    </a:cubicBezTo>
                    <a:cubicBezTo>
                      <a:pt x="31" y="30"/>
                      <a:pt x="30" y="29"/>
                      <a:pt x="30" y="28"/>
                    </a:cubicBezTo>
                    <a:cubicBezTo>
                      <a:pt x="31" y="27"/>
                      <a:pt x="32" y="26"/>
                      <a:pt x="32" y="24"/>
                    </a:cubicBezTo>
                    <a:cubicBezTo>
                      <a:pt x="33" y="23"/>
                      <a:pt x="34" y="21"/>
                      <a:pt x="34" y="20"/>
                    </a:cubicBezTo>
                    <a:cubicBezTo>
                      <a:pt x="34" y="19"/>
                      <a:pt x="34" y="17"/>
                      <a:pt x="33" y="16"/>
                    </a:cubicBezTo>
                    <a:cubicBezTo>
                      <a:pt x="33" y="15"/>
                      <a:pt x="32" y="14"/>
                      <a:pt x="31" y="13"/>
                    </a:cubicBezTo>
                    <a:close/>
                    <a:moveTo>
                      <a:pt x="10" y="16"/>
                    </a:moveTo>
                    <a:cubicBezTo>
                      <a:pt x="8" y="16"/>
                      <a:pt x="7" y="16"/>
                      <a:pt x="7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3"/>
                      <a:pt x="6" y="12"/>
                    </a:cubicBezTo>
                    <a:cubicBezTo>
                      <a:pt x="6" y="11"/>
                      <a:pt x="6" y="11"/>
                      <a:pt x="6" y="10"/>
                    </a:cubicBezTo>
                    <a:cubicBezTo>
                      <a:pt x="7" y="10"/>
                      <a:pt x="7" y="9"/>
                      <a:pt x="8" y="8"/>
                    </a:cubicBezTo>
                    <a:cubicBezTo>
                      <a:pt x="9" y="10"/>
                      <a:pt x="11" y="12"/>
                      <a:pt x="13" y="15"/>
                    </a:cubicBezTo>
                    <a:cubicBezTo>
                      <a:pt x="12" y="15"/>
                      <a:pt x="11" y="16"/>
                      <a:pt x="10" y="16"/>
                    </a:cubicBezTo>
                    <a:close/>
                    <a:moveTo>
                      <a:pt x="28" y="24"/>
                    </a:moveTo>
                    <a:cubicBezTo>
                      <a:pt x="27" y="24"/>
                      <a:pt x="27" y="25"/>
                      <a:pt x="26" y="25"/>
                    </a:cubicBezTo>
                    <a:cubicBezTo>
                      <a:pt x="24" y="23"/>
                      <a:pt x="22" y="21"/>
                      <a:pt x="20" y="18"/>
                    </a:cubicBezTo>
                    <a:cubicBezTo>
                      <a:pt x="21" y="18"/>
                      <a:pt x="21" y="18"/>
                      <a:pt x="22" y="18"/>
                    </a:cubicBezTo>
                    <a:cubicBezTo>
                      <a:pt x="22" y="17"/>
                      <a:pt x="23" y="17"/>
                      <a:pt x="24" y="17"/>
                    </a:cubicBezTo>
                    <a:cubicBezTo>
                      <a:pt x="24" y="17"/>
                      <a:pt x="25" y="17"/>
                      <a:pt x="25" y="17"/>
                    </a:cubicBezTo>
                    <a:cubicBezTo>
                      <a:pt x="26" y="17"/>
                      <a:pt x="27" y="18"/>
                      <a:pt x="27" y="18"/>
                    </a:cubicBezTo>
                    <a:cubicBezTo>
                      <a:pt x="28" y="19"/>
                      <a:pt x="28" y="19"/>
                      <a:pt x="28" y="20"/>
                    </a:cubicBezTo>
                    <a:cubicBezTo>
                      <a:pt x="28" y="20"/>
                      <a:pt x="28" y="21"/>
                      <a:pt x="28" y="22"/>
                    </a:cubicBezTo>
                    <a:cubicBezTo>
                      <a:pt x="28" y="22"/>
                      <a:pt x="28" y="23"/>
                      <a:pt x="28" y="24"/>
                    </a:cubicBezTo>
                    <a:close/>
                    <a:moveTo>
                      <a:pt x="28" y="24"/>
                    </a:moveTo>
                    <a:cubicBezTo>
                      <a:pt x="28" y="24"/>
                      <a:pt x="28" y="24"/>
                      <a:pt x="28" y="2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en-US" sz="2400" dirty="0"/>
              </a:p>
            </p:txBody>
          </p:sp>
          <p:sp>
            <p:nvSpPr>
              <p:cNvPr id="25" name="Freeform 7"/>
              <p:cNvSpPr>
                <a:spLocks noEditPoints="1"/>
              </p:cNvSpPr>
              <p:nvPr/>
            </p:nvSpPr>
            <p:spPr bwMode="auto">
              <a:xfrm>
                <a:off x="117475" y="1457326"/>
                <a:ext cx="55563" cy="5556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5" y="0"/>
                  </a:cxn>
                  <a:cxn ang="0">
                    <a:pos x="8" y="6"/>
                  </a:cxn>
                  <a:cxn ang="0">
                    <a:pos x="3" y="13"/>
                  </a:cxn>
                  <a:cxn ang="0">
                    <a:pos x="0" y="16"/>
                  </a:cxn>
                  <a:cxn ang="0">
                    <a:pos x="1" y="19"/>
                  </a:cxn>
                  <a:cxn ang="0">
                    <a:pos x="3" y="19"/>
                  </a:cxn>
                  <a:cxn ang="0">
                    <a:pos x="4" y="18"/>
                  </a:cxn>
                  <a:cxn ang="0">
                    <a:pos x="6" y="15"/>
                  </a:cxn>
                  <a:cxn ang="0">
                    <a:pos x="11" y="9"/>
                  </a:cxn>
                  <a:cxn ang="0">
                    <a:pos x="18" y="3"/>
                  </a:cxn>
                  <a:cxn ang="0">
                    <a:pos x="18" y="3"/>
                  </a:cxn>
                  <a:cxn ang="0">
                    <a:pos x="18" y="3"/>
                  </a:cxn>
                  <a:cxn ang="0">
                    <a:pos x="18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9" h="19"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3" y="2"/>
                      <a:pt x="11" y="4"/>
                      <a:pt x="8" y="6"/>
                    </a:cubicBezTo>
                    <a:cubicBezTo>
                      <a:pt x="6" y="8"/>
                      <a:pt x="4" y="10"/>
                      <a:pt x="3" y="1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8"/>
                      <a:pt x="1" y="19"/>
                    </a:cubicBezTo>
                    <a:cubicBezTo>
                      <a:pt x="1" y="19"/>
                      <a:pt x="2" y="19"/>
                      <a:pt x="3" y="19"/>
                    </a:cubicBezTo>
                    <a:cubicBezTo>
                      <a:pt x="3" y="19"/>
                      <a:pt x="3" y="18"/>
                      <a:pt x="4" y="18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3"/>
                      <a:pt x="9" y="11"/>
                      <a:pt x="11" y="9"/>
                    </a:cubicBezTo>
                    <a:cubicBezTo>
                      <a:pt x="13" y="7"/>
                      <a:pt x="15" y="5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9" y="2"/>
                      <a:pt x="19" y="1"/>
                      <a:pt x="18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en-US" sz="2400" dirty="0"/>
              </a:p>
            </p:txBody>
          </p:sp>
          <p:sp>
            <p:nvSpPr>
              <p:cNvPr id="26" name="Freeform 8"/>
              <p:cNvSpPr>
                <a:spLocks noEditPoints="1"/>
              </p:cNvSpPr>
              <p:nvPr/>
            </p:nvSpPr>
            <p:spPr bwMode="auto">
              <a:xfrm>
                <a:off x="180975" y="1263651"/>
                <a:ext cx="55563" cy="58738"/>
              </a:xfrm>
              <a:custGeom>
                <a:avLst/>
                <a:gdLst/>
                <a:ahLst/>
                <a:cxnLst>
                  <a:cxn ang="0">
                    <a:pos x="7" y="11"/>
                  </a:cxn>
                  <a:cxn ang="0">
                    <a:pos x="1" y="16"/>
                  </a:cxn>
                  <a:cxn ang="0">
                    <a:pos x="1" y="17"/>
                  </a:cxn>
                  <a:cxn ang="0">
                    <a:pos x="1" y="19"/>
                  </a:cxn>
                  <a:cxn ang="0">
                    <a:pos x="3" y="19"/>
                  </a:cxn>
                  <a:cxn ang="0">
                    <a:pos x="3" y="19"/>
                  </a:cxn>
                  <a:cxn ang="0">
                    <a:pos x="10" y="13"/>
                  </a:cxn>
                  <a:cxn ang="0">
                    <a:pos x="16" y="7"/>
                  </a:cxn>
                  <a:cxn ang="0">
                    <a:pos x="18" y="3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15" y="1"/>
                  </a:cxn>
                  <a:cxn ang="0">
                    <a:pos x="13" y="5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7" y="11"/>
                  </a:cxn>
                </a:cxnLst>
                <a:rect l="0" t="0" r="r" b="b"/>
                <a:pathLst>
                  <a:path w="19" h="20">
                    <a:moveTo>
                      <a:pt x="7" y="11"/>
                    </a:moveTo>
                    <a:cubicBezTo>
                      <a:pt x="5" y="13"/>
                      <a:pt x="3" y="15"/>
                      <a:pt x="1" y="16"/>
                    </a:cubicBezTo>
                    <a:cubicBezTo>
                      <a:pt x="1" y="16"/>
                      <a:pt x="1" y="16"/>
                      <a:pt x="1" y="17"/>
                    </a:cubicBezTo>
                    <a:cubicBezTo>
                      <a:pt x="0" y="17"/>
                      <a:pt x="0" y="19"/>
                      <a:pt x="1" y="19"/>
                    </a:cubicBezTo>
                    <a:cubicBezTo>
                      <a:pt x="1" y="20"/>
                      <a:pt x="2" y="20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6" y="18"/>
                      <a:pt x="8" y="16"/>
                      <a:pt x="10" y="13"/>
                    </a:cubicBezTo>
                    <a:cubicBezTo>
                      <a:pt x="12" y="11"/>
                      <a:pt x="14" y="9"/>
                      <a:pt x="16" y="7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9" y="3"/>
                      <a:pt x="19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7"/>
                      <a:pt x="9" y="9"/>
                      <a:pt x="7" y="11"/>
                    </a:cubicBezTo>
                    <a:close/>
                    <a:moveTo>
                      <a:pt x="7" y="11"/>
                    </a:moveTo>
                    <a:cubicBezTo>
                      <a:pt x="7" y="11"/>
                      <a:pt x="7" y="11"/>
                      <a:pt x="7" y="1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en-US" sz="2400" dirty="0"/>
              </a:p>
            </p:txBody>
          </p:sp>
        </p:grpSp>
      </p:grpSp>
      <p:grpSp>
        <p:nvGrpSpPr>
          <p:cNvPr id="27" name="Group 156"/>
          <p:cNvGrpSpPr/>
          <p:nvPr/>
        </p:nvGrpSpPr>
        <p:grpSpPr>
          <a:xfrm>
            <a:off x="5999480" y="446405"/>
            <a:ext cx="710565" cy="767715"/>
            <a:chOff x="5999163" y="544424"/>
            <a:chExt cx="731838" cy="900290"/>
          </a:xfrm>
        </p:grpSpPr>
        <p:sp>
          <p:nvSpPr>
            <p:cNvPr id="28" name="Freeform 116"/>
            <p:cNvSpPr/>
            <p:nvPr/>
          </p:nvSpPr>
          <p:spPr bwMode="auto">
            <a:xfrm>
              <a:off x="5999163" y="544424"/>
              <a:ext cx="731838" cy="900290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212" y="0"/>
                </a:cxn>
                <a:cxn ang="0">
                  <a:pos x="0" y="212"/>
                </a:cxn>
                <a:cxn ang="0">
                  <a:pos x="88" y="383"/>
                </a:cxn>
                <a:cxn ang="0">
                  <a:pos x="212" y="522"/>
                </a:cxn>
                <a:cxn ang="0">
                  <a:pos x="333" y="386"/>
                </a:cxn>
                <a:cxn ang="0">
                  <a:pos x="424" y="212"/>
                </a:cxn>
              </a:cxnLst>
              <a:rect l="0" t="0" r="r" b="b"/>
              <a:pathLst>
                <a:path w="424" h="522">
                  <a:moveTo>
                    <a:pt x="424" y="212"/>
                  </a:moveTo>
                  <a:cubicBezTo>
                    <a:pt x="424" y="94"/>
                    <a:pt x="330" y="0"/>
                    <a:pt x="212" y="0"/>
                  </a:cubicBezTo>
                  <a:cubicBezTo>
                    <a:pt x="95" y="0"/>
                    <a:pt x="0" y="94"/>
                    <a:pt x="0" y="212"/>
                  </a:cubicBezTo>
                  <a:cubicBezTo>
                    <a:pt x="0" y="282"/>
                    <a:pt x="35" y="345"/>
                    <a:pt x="88" y="383"/>
                  </a:cubicBezTo>
                  <a:cubicBezTo>
                    <a:pt x="212" y="522"/>
                    <a:pt x="212" y="522"/>
                    <a:pt x="212" y="522"/>
                  </a:cubicBezTo>
                  <a:cubicBezTo>
                    <a:pt x="333" y="386"/>
                    <a:pt x="333" y="386"/>
                    <a:pt x="333" y="386"/>
                  </a:cubicBezTo>
                  <a:cubicBezTo>
                    <a:pt x="388" y="348"/>
                    <a:pt x="424" y="284"/>
                    <a:pt x="424" y="2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sz="2400"/>
            </a:p>
          </p:txBody>
        </p:sp>
        <p:sp>
          <p:nvSpPr>
            <p:cNvPr id="29" name="Oval 151"/>
            <p:cNvSpPr/>
            <p:nvPr/>
          </p:nvSpPr>
          <p:spPr>
            <a:xfrm>
              <a:off x="6060282" y="604044"/>
              <a:ext cx="609600" cy="6096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p>
              <a:pPr algn="ctr"/>
              <a:r>
                <a:rPr lang="en-US" sz="2400" b="1" dirty="0"/>
                <a:t>Goal</a:t>
              </a:r>
              <a:endParaRPr lang="en-US" sz="2400" b="1" dirty="0"/>
            </a:p>
          </p:txBody>
        </p:sp>
      </p:grpSp>
      <p:sp>
        <p:nvSpPr>
          <p:cNvPr id="30" name="TextBox 152"/>
          <p:cNvSpPr txBox="1"/>
          <p:nvPr/>
        </p:nvSpPr>
        <p:spPr>
          <a:xfrm>
            <a:off x="495301" y="4055372"/>
            <a:ext cx="2114799" cy="102108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pPr algn="r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accent1"/>
                </a:solidFill>
              </a:rPr>
              <a:t>质量异常预警机制</a:t>
            </a:r>
            <a:endParaRPr lang="zh-CN" altLang="en-US" sz="1600" b="1" dirty="0">
              <a:solidFill>
                <a:schemeClr val="accent1"/>
              </a:solidFill>
            </a:endParaRPr>
          </a:p>
          <a:p>
            <a:pPr algn="l">
              <a:spcBef>
                <a:spcPct val="20000"/>
              </a:spcBef>
              <a:buClrTx/>
              <a:buSzTx/>
              <a:buNone/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</a:rPr>
              <a:t>智能设备智能采集质量数据并上传云端，数据真实有效不可篡改，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</a:rPr>
              <a:t>7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</a:rPr>
              <a:t>天、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</a:rPr>
              <a:t>28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</a:rPr>
              <a:t>天强度未达标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</a:rPr>
              <a:t>可触发预警。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</a:endParaRPr>
          </a:p>
        </p:txBody>
      </p:sp>
      <p:sp>
        <p:nvSpPr>
          <p:cNvPr id="31" name="TextBox 153"/>
          <p:cNvSpPr txBox="1"/>
          <p:nvPr/>
        </p:nvSpPr>
        <p:spPr>
          <a:xfrm>
            <a:off x="1104900" y="1913255"/>
            <a:ext cx="2747010" cy="121729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pPr algn="r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accent3"/>
                </a:solidFill>
              </a:rPr>
              <a:t>生产异常预警机制</a:t>
            </a:r>
            <a:endParaRPr lang="en-US" sz="1600" b="1" dirty="0">
              <a:solidFill>
                <a:schemeClr val="accent3"/>
              </a:solidFill>
            </a:endParaRPr>
          </a:p>
          <a:p>
            <a:pPr marL="469900" marR="106680">
              <a:lnSpc>
                <a:spcPts val="1720"/>
              </a:lnSpc>
              <a:spcBef>
                <a:spcPts val="695"/>
              </a:spcBef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sym typeface="+mn-ea"/>
              </a:rPr>
              <a:t>PLC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sym typeface="+mn-ea"/>
              </a:rPr>
              <a:t>工控改变传统人工操作模式，集成远程化控制生产实现流程性智能制造，提高生产精准精度，低于生产控制标准触发预警。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</a:endParaRPr>
          </a:p>
        </p:txBody>
      </p:sp>
      <p:sp>
        <p:nvSpPr>
          <p:cNvPr id="32" name="TextBox 154"/>
          <p:cNvSpPr txBox="1"/>
          <p:nvPr/>
        </p:nvSpPr>
        <p:spPr>
          <a:xfrm>
            <a:off x="5932170" y="3311525"/>
            <a:ext cx="2685415" cy="102108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pPr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accent2"/>
                </a:solidFill>
              </a:rPr>
              <a:t>配比异常预警机制</a:t>
            </a:r>
            <a:endParaRPr lang="zh-CN" altLang="en-US" sz="1600" b="1" dirty="0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</a:rPr>
              <a:t>汇聚各标号配比机理模型，自动生成最优配合比，可解决搅拌站技能水平不足问题，在线采集每批次实际配比数据，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sym typeface="+mn-ea"/>
              </a:rPr>
              <a:t>配比用量异常可触发预警。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</a:endParaRPr>
          </a:p>
        </p:txBody>
      </p:sp>
      <p:sp>
        <p:nvSpPr>
          <p:cNvPr id="33" name="TextBox 155"/>
          <p:cNvSpPr txBox="1"/>
          <p:nvPr/>
        </p:nvSpPr>
        <p:spPr>
          <a:xfrm>
            <a:off x="6624320" y="1240417"/>
            <a:ext cx="2114799" cy="124206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pPr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accent4"/>
                </a:solidFill>
              </a:rPr>
              <a:t>原材料异常预警机制</a:t>
            </a:r>
            <a:endParaRPr lang="zh-CN" altLang="en-US" sz="1600" b="1" dirty="0">
              <a:solidFill>
                <a:schemeClr val="accent4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</a:rPr>
              <a:t>建立原材料异常预警机制，通过原材料质量标准数据库模型，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</a:rPr>
              <a:t>智能筛选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</a:rPr>
              <a:t>不符合要求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</a:rPr>
              <a:t>原材料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</a:rPr>
              <a:t>并触发预警。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</a:endParaRPr>
          </a:p>
          <a:p>
            <a:pPr>
              <a:spcBef>
                <a:spcPct val="20000"/>
              </a:spcBef>
              <a:defRPr/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</a:endParaRPr>
          </a:p>
        </p:txBody>
      </p:sp>
      <p:cxnSp>
        <p:nvCxnSpPr>
          <p:cNvPr id="60" name="直接连接符 59"/>
          <p:cNvCxnSpPr/>
          <p:nvPr/>
        </p:nvCxnSpPr>
        <p:spPr>
          <a:xfrm flipV="1">
            <a:off x="225425" y="304800"/>
            <a:ext cx="3205480" cy="8890"/>
          </a:xfrm>
          <a:prstGeom prst="line">
            <a:avLst/>
          </a:prstGeom>
          <a:ln w="25400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5999480" y="313690"/>
            <a:ext cx="3131185" cy="8890"/>
          </a:xfrm>
          <a:prstGeom prst="line">
            <a:avLst/>
          </a:prstGeom>
          <a:ln w="25400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500"/>
          <p:cNvSpPr txBox="1"/>
          <p:nvPr/>
        </p:nvSpPr>
        <p:spPr>
          <a:xfrm>
            <a:off x="3519170" y="78105"/>
            <a:ext cx="2359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1800" kern="0" dirty="0">
                <a:solidFill>
                  <a:srgbClr val="A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出厂前控制</a:t>
            </a:r>
            <a:endParaRPr lang="zh-CN" sz="1800" kern="0" dirty="0">
              <a:solidFill>
                <a:srgbClr val="A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0" grpId="0"/>
      <p:bldP spid="31" grpId="0"/>
      <p:bldP spid="32" grpId="0"/>
      <p:bldP spid="33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SLIDE_BACKGROUND_MASK_FLAG" val="1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MH" val="20160830110855"/>
  <p:tag name="MH_LIBRARY" val="CONTENTS"/>
  <p:tag name="MH_TYPE" val="ENTRY"/>
  <p:tag name="ID" val="545820"/>
  <p:tag name="MH_ORDER" val="3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3777_1*i*1"/>
  <p:tag name="KSO_WM_TEMPLATE_CATEGORY" val="diagram"/>
  <p:tag name="KSO_WM_TEMPLATE_INDEX" val="20203777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3777_1*i*2"/>
  <p:tag name="KSO_WM_TEMPLATE_CATEGORY" val="diagram"/>
  <p:tag name="KSO_WM_TEMPLATE_INDEX" val="20203777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3777_1*i*3"/>
  <p:tag name="KSO_WM_TEMPLATE_CATEGORY" val="diagram"/>
  <p:tag name="KSO_WM_TEMPLATE_INDEX" val="20203777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VALUE" val="496*881"/>
  <p:tag name="KSO_WM_UNIT_HIGHLIGHT" val="0"/>
  <p:tag name="KSO_WM_UNIT_COMPATIBLE" val="0"/>
  <p:tag name="KSO_WM_UNIT_DIAGRAM_ISNUMVISUAL" val="0"/>
  <p:tag name="KSO_WM_UNIT_DIAGRAM_ISREFERUNIT" val="0"/>
  <p:tag name="KSO_WM_UNIT_TYPE" val="h_d"/>
  <p:tag name="KSO_WM_UNIT_INDEX" val="1_1"/>
  <p:tag name="KSO_WM_UNIT_ID" val="diagram20203777_1*h_d*1_1"/>
  <p:tag name="KSO_WM_TEMPLATE_CATEGORY" val="diagram"/>
  <p:tag name="KSO_WM_TEMPLATE_INDEX" val="20203777"/>
  <p:tag name="KSO_WM_UNIT_SUPPORT_UNIT_TYPE" val="[]"/>
  <p:tag name="KSO_WM_UNIT_LAYERLEVEL" val="1_1"/>
  <p:tag name="KSO_WM_TAG_VERSION" val="1.0"/>
  <p:tag name="KSO_WM_BEAUTIFY_FLAG" val="#wm#"/>
  <p:tag name="REFSHAPE" val="1773769108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h_g"/>
  <p:tag name="KSO_WM_UNIT_INDEX" val="1_1"/>
  <p:tag name="KSO_WM_UNIT_ID" val="diagram20203777_1*h_g*1_1"/>
  <p:tag name="KSO_WM_TEMPLATE_CATEGORY" val="diagram"/>
  <p:tag name="KSO_WM_TEMPLATE_INDEX" val="20203777"/>
  <p:tag name="KSO_WM_UNIT_LAYERLEVEL" val="1_1"/>
  <p:tag name="KSO_WM_TAG_VERSION" val="1.0"/>
  <p:tag name="KSO_WM_BEAUTIFY_FLAG" val="#wm#"/>
  <p:tag name="KSO_WM_UNIT_NOCLEAR" val="0"/>
  <p:tag name="KSO_WM_UNIT_PRESET_TEXT" val="点击此处添加图注"/>
  <p:tag name="KSO_WM_UNIT_VALUE" val="16"/>
</p:tagLst>
</file>

<file path=ppt/tags/tag106.xml><?xml version="1.0" encoding="utf-8"?>
<p:tagLst xmlns:p="http://schemas.openxmlformats.org/presentationml/2006/main">
  <p:tag name="KSO_WM_UNIT_VALUE" val="496*881"/>
  <p:tag name="KSO_WM_UNIT_HIGHLIGHT" val="0"/>
  <p:tag name="KSO_WM_UNIT_COMPATIBLE" val="0"/>
  <p:tag name="KSO_WM_UNIT_DIAGRAM_ISNUMVISUAL" val="0"/>
  <p:tag name="KSO_WM_UNIT_DIAGRAM_ISREFERUNIT" val="0"/>
  <p:tag name="KSO_WM_UNIT_TYPE" val="h_d"/>
  <p:tag name="KSO_WM_UNIT_INDEX" val="6_1"/>
  <p:tag name="KSO_WM_UNIT_ID" val="diagram20203777_1*h_d*6_1"/>
  <p:tag name="KSO_WM_TEMPLATE_CATEGORY" val="diagram"/>
  <p:tag name="KSO_WM_TEMPLATE_INDEX" val="20203777"/>
  <p:tag name="KSO_WM_UNIT_SUPPORT_UNIT_TYPE" val="[]"/>
  <p:tag name="KSO_WM_UNIT_LAYERLEVEL" val="1_1"/>
  <p:tag name="KSO_WM_TAG_VERSION" val="1.0"/>
  <p:tag name="KSO_WM_BEAUTIFY_FLAG" val="#wm#"/>
  <p:tag name="REFSHAPE" val="1773771964"/>
</p:tagLst>
</file>

<file path=ppt/tags/tag107.xml><?xml version="1.0" encoding="utf-8"?>
<p:tagLst xmlns:p="http://schemas.openxmlformats.org/presentationml/2006/main">
  <p:tag name="KSO_WM_UNIT_VALUE" val="496*881"/>
  <p:tag name="KSO_WM_UNIT_HIGHLIGHT" val="0"/>
  <p:tag name="KSO_WM_UNIT_COMPATIBLE" val="0"/>
  <p:tag name="KSO_WM_UNIT_DIAGRAM_ISNUMVISUAL" val="0"/>
  <p:tag name="KSO_WM_UNIT_DIAGRAM_ISREFERUNIT" val="0"/>
  <p:tag name="KSO_WM_UNIT_TYPE" val="h_d"/>
  <p:tag name="KSO_WM_UNIT_INDEX" val="4_1"/>
  <p:tag name="KSO_WM_UNIT_ID" val="diagram20203777_1*h_d*4_1"/>
  <p:tag name="KSO_WM_TEMPLATE_CATEGORY" val="diagram"/>
  <p:tag name="KSO_WM_TEMPLATE_INDEX" val="20203777"/>
  <p:tag name="KSO_WM_UNIT_SUPPORT_UNIT_TYPE" val="[]"/>
  <p:tag name="KSO_WM_UNIT_LAYERLEVEL" val="1_1"/>
  <p:tag name="KSO_WM_TAG_VERSION" val="1.0"/>
  <p:tag name="KSO_WM_BEAUTIFY_FLAG" val="#wm#"/>
  <p:tag name="REFSHAPE" val="1773768428"/>
</p:tagLst>
</file>

<file path=ppt/tags/tag108.xml><?xml version="1.0" encoding="utf-8"?>
<p:tagLst xmlns:p="http://schemas.openxmlformats.org/presentationml/2006/main">
  <p:tag name="KSO_WM_UNIT_VALUE" val="496*881"/>
  <p:tag name="KSO_WM_UNIT_HIGHLIGHT" val="0"/>
  <p:tag name="KSO_WM_UNIT_COMPATIBLE" val="0"/>
  <p:tag name="KSO_WM_UNIT_DIAGRAM_ISNUMVISUAL" val="0"/>
  <p:tag name="KSO_WM_UNIT_DIAGRAM_ISREFERUNIT" val="0"/>
  <p:tag name="KSO_WM_UNIT_TYPE" val="h_d"/>
  <p:tag name="KSO_WM_UNIT_INDEX" val="5_1"/>
  <p:tag name="KSO_WM_UNIT_ID" val="diagram20203777_1*h_d*5_1"/>
  <p:tag name="KSO_WM_TEMPLATE_CATEGORY" val="diagram"/>
  <p:tag name="KSO_WM_TEMPLATE_INDEX" val="20203777"/>
  <p:tag name="KSO_WM_UNIT_SUPPORT_UNIT_TYPE" val="[]"/>
  <p:tag name="KSO_WM_UNIT_LAYERLEVEL" val="1_1"/>
  <p:tag name="KSO_WM_TAG_VERSION" val="1.0"/>
  <p:tag name="KSO_WM_BEAUTIFY_FLAG" val="#wm#"/>
  <p:tag name="REFSHAPE" val="1773771420"/>
</p:tagLst>
</file>

<file path=ppt/tags/tag109.xml><?xml version="1.0" encoding="utf-8"?>
<p:tagLst xmlns:p="http://schemas.openxmlformats.org/presentationml/2006/main">
  <p:tag name="KSO_WM_UNIT_VALUE" val="496*881"/>
  <p:tag name="KSO_WM_UNIT_HIGHLIGHT" val="0"/>
  <p:tag name="KSO_WM_UNIT_COMPATIBLE" val="0"/>
  <p:tag name="KSO_WM_UNIT_DIAGRAM_ISNUMVISUAL" val="0"/>
  <p:tag name="KSO_WM_UNIT_DIAGRAM_ISREFERUNIT" val="0"/>
  <p:tag name="KSO_WM_UNIT_TYPE" val="h_d"/>
  <p:tag name="KSO_WM_UNIT_INDEX" val="2_1"/>
  <p:tag name="KSO_WM_UNIT_ID" val="diagram20203777_1*h_d*2_1"/>
  <p:tag name="KSO_WM_TEMPLATE_CATEGORY" val="diagram"/>
  <p:tag name="KSO_WM_TEMPLATE_INDEX" val="20203777"/>
  <p:tag name="KSO_WM_UNIT_SUPPORT_UNIT_TYPE" val="[]"/>
  <p:tag name="KSO_WM_UNIT_LAYERLEVEL" val="1_1"/>
  <p:tag name="KSO_WM_TAG_VERSION" val="1.0"/>
  <p:tag name="KSO_WM_BEAUTIFY_FLAG" val="#wm#"/>
  <p:tag name="REFSHAPE" val="177376965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VALUE" val="496*881"/>
  <p:tag name="KSO_WM_UNIT_HIGHLIGHT" val="0"/>
  <p:tag name="KSO_WM_UNIT_COMPATIBLE" val="0"/>
  <p:tag name="KSO_WM_UNIT_DIAGRAM_ISNUMVISUAL" val="0"/>
  <p:tag name="KSO_WM_UNIT_DIAGRAM_ISREFERUNIT" val="0"/>
  <p:tag name="KSO_WM_UNIT_TYPE" val="h_d"/>
  <p:tag name="KSO_WM_UNIT_INDEX" val="3_1"/>
  <p:tag name="KSO_WM_UNIT_ID" val="diagram20203777_1*h_d*3_1"/>
  <p:tag name="KSO_WM_TEMPLATE_CATEGORY" val="diagram"/>
  <p:tag name="KSO_WM_TEMPLATE_INDEX" val="20203777"/>
  <p:tag name="KSO_WM_UNIT_SUPPORT_UNIT_TYPE" val="[]"/>
  <p:tag name="KSO_WM_UNIT_LAYERLEVEL" val="1_1"/>
  <p:tag name="KSO_WM_TAG_VERSION" val="1.0"/>
  <p:tag name="KSO_WM_BEAUTIFY_FLAG" val="#wm#"/>
  <p:tag name="REFSHAPE" val="1773771828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h_g"/>
  <p:tag name="KSO_WM_UNIT_INDEX" val="2_1"/>
  <p:tag name="KSO_WM_UNIT_ID" val="diagram20203777_1*h_g*2_1"/>
  <p:tag name="KSO_WM_TEMPLATE_CATEGORY" val="diagram"/>
  <p:tag name="KSO_WM_TEMPLATE_INDEX" val="20203777"/>
  <p:tag name="KSO_WM_UNIT_LAYERLEVEL" val="1_1"/>
  <p:tag name="KSO_WM_TAG_VERSION" val="1.0"/>
  <p:tag name="KSO_WM_BEAUTIFY_FLAG" val="#wm#"/>
  <p:tag name="KSO_WM_UNIT_NOCLEAR" val="0"/>
  <p:tag name="KSO_WM_UNIT_PRESET_TEXT" val="点击此处添加图注"/>
  <p:tag name="KSO_WM_UNIT_VALUE" val="16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h_g"/>
  <p:tag name="KSO_WM_UNIT_INDEX" val="3_1"/>
  <p:tag name="KSO_WM_UNIT_ID" val="diagram20203777_1*h_g*3_1"/>
  <p:tag name="KSO_WM_TEMPLATE_CATEGORY" val="diagram"/>
  <p:tag name="KSO_WM_TEMPLATE_INDEX" val="20203777"/>
  <p:tag name="KSO_WM_UNIT_LAYERLEVEL" val="1_1"/>
  <p:tag name="KSO_WM_TAG_VERSION" val="1.0"/>
  <p:tag name="KSO_WM_BEAUTIFY_FLAG" val="#wm#"/>
  <p:tag name="KSO_WM_UNIT_NOCLEAR" val="0"/>
  <p:tag name="KSO_WM_UNIT_PRESET_TEXT" val="点击此处添加图注"/>
  <p:tag name="KSO_WM_UNIT_VALUE" val="16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h_g"/>
  <p:tag name="KSO_WM_UNIT_INDEX" val="4_1"/>
  <p:tag name="KSO_WM_UNIT_ID" val="diagram20203777_1*h_g*4_1"/>
  <p:tag name="KSO_WM_TEMPLATE_CATEGORY" val="diagram"/>
  <p:tag name="KSO_WM_TEMPLATE_INDEX" val="20203777"/>
  <p:tag name="KSO_WM_UNIT_LAYERLEVEL" val="1_1"/>
  <p:tag name="KSO_WM_TAG_VERSION" val="1.0"/>
  <p:tag name="KSO_WM_BEAUTIFY_FLAG" val="#wm#"/>
  <p:tag name="KSO_WM_UNIT_NOCLEAR" val="0"/>
  <p:tag name="KSO_WM_UNIT_PRESET_TEXT" val="点击此处添加图注"/>
  <p:tag name="KSO_WM_UNIT_VALUE" val="16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h_g"/>
  <p:tag name="KSO_WM_UNIT_INDEX" val="6_1"/>
  <p:tag name="KSO_WM_UNIT_ID" val="diagram20203777_1*h_g*6_1"/>
  <p:tag name="KSO_WM_TEMPLATE_CATEGORY" val="diagram"/>
  <p:tag name="KSO_WM_TEMPLATE_INDEX" val="20203777"/>
  <p:tag name="KSO_WM_UNIT_LAYERLEVEL" val="1_1"/>
  <p:tag name="KSO_WM_TAG_VERSION" val="1.0"/>
  <p:tag name="KSO_WM_BEAUTIFY_FLAG" val="#wm#"/>
  <p:tag name="KSO_WM_UNIT_NOCLEAR" val="0"/>
  <p:tag name="KSO_WM_UNIT_PRESET_TEXT" val="点击此处添加图注"/>
  <p:tag name="KSO_WM_UNIT_VALUE" val="16"/>
</p:tagLst>
</file>

<file path=ppt/tags/tag115.xml><?xml version="1.0" encoding="utf-8"?>
<p:tagLst xmlns:p="http://schemas.openxmlformats.org/presentationml/2006/main">
  <p:tag name="KSO_WM_UNIT_TEXT_PART_ID_V2" val="a-4-1"/>
  <p:tag name="KSO_WM_UNIT_ISCONTENTSTITLE" val="0"/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777_1*a*1"/>
  <p:tag name="KSO_WM_TEMPLATE_CATEGORY" val="diagram"/>
  <p:tag name="KSO_WM_TEMPLATE_INDEX" val="20203777"/>
  <p:tag name="KSO_WM_UNIT_LAYERLEVEL" val="1"/>
  <p:tag name="KSO_WM_TAG_VERSION" val="1.0"/>
  <p:tag name="KSO_WM_BEAUTIFY_FLAG" val="#wm#"/>
  <p:tag name="KSO_WM_UNIT_PRESET_TEXT" val="单击此处添加大标题内容"/>
</p:tagLst>
</file>

<file path=ppt/tags/tag116.xml><?xml version="1.0" encoding="utf-8"?>
<p:tagLst xmlns:p="http://schemas.openxmlformats.org/presentationml/2006/main">
  <p:tag name="KSO_WM_UNIT_TEXT_PART_ID_V2" val="d-4-1"/>
  <p:tag name="KSO_WM_UNIT_NOCLEAR" val="0"/>
  <p:tag name="KSO_WM_UNIT_VALUE" val="9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3777_1*f*1"/>
  <p:tag name="KSO_WM_TEMPLATE_CATEGORY" val="diagram"/>
  <p:tag name="KSO_WM_TEMPLATE_INDEX" val="20203777"/>
  <p:tag name="KSO_WM_UNIT_LAYERLEVEL" val="1"/>
  <p:tag name="KSO_WM_TAG_VERSION" val="1.0"/>
  <p:tag name="KSO_WM_BEAUTIFY_FLAG" val="#wm#"/>
  <p:tag name="KSO_WM_UNIT_PRESET_TEXT" val="点击此处添加正文，文字是您思想的提炼，为了最终呈现发布的良好效果，请尽量言简意赅的阐述观点；根据需要可酌情增减文字，以便观者可以准确理解您所传达的信息。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h_g"/>
  <p:tag name="KSO_WM_UNIT_INDEX" val="2_1"/>
  <p:tag name="KSO_WM_UNIT_ID" val="diagram20203777_1*h_g*2_1"/>
  <p:tag name="KSO_WM_TEMPLATE_CATEGORY" val="diagram"/>
  <p:tag name="KSO_WM_TEMPLATE_INDEX" val="20203777"/>
  <p:tag name="KSO_WM_UNIT_LAYERLEVEL" val="1_1"/>
  <p:tag name="KSO_WM_TAG_VERSION" val="1.0"/>
  <p:tag name="KSO_WM_BEAUTIFY_FLAG" val="#wm#"/>
  <p:tag name="KSO_WM_UNIT_NOCLEAR" val="0"/>
  <p:tag name="KSO_WM_UNIT_PRESET_TEXT" val="点击此处添加图注"/>
  <p:tag name="KSO_WM_UNIT_VALUE" val="16"/>
</p:tagLst>
</file>

<file path=ppt/tags/tag118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9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diagram20203895_1*a*1"/>
  <p:tag name="KSO_WM_TEMPLATE_CATEGORY" val="diagram"/>
  <p:tag name="KSO_WM_TEMPLATE_INDEX" val="20203895"/>
  <p:tag name="KSO_WM_UNIT_LAYERLEVEL" val="1"/>
  <p:tag name="KSO_WM_TAG_VERSION" val="1.0"/>
  <p:tag name="KSO_WM_BEAUTIFY_FLAG" val="#wm#"/>
  <p:tag name="KSO_WM_UNIT_PRESET_TEXT" val="单击输入大标题"/>
  <p:tag name="KSO_WM_UNIT_VALUE" val="26"/>
  <p:tag name="KSO_WM_UNIT_TYPE" val="a"/>
  <p:tag name="KSO_WM_UNIT_INDEX" val="1"/>
  <p:tag name="KSO_WM_UNIT_DEFAULT_FONT" val="28;32;4"/>
  <p:tag name="KSO_WM_UNIT_BLOCK" val="0"/>
  <p:tag name="KSO_WM_UNIT_SM_LIMIT_TYPE" val="1"/>
  <p:tag name="KSO_WM_UNIT_ISNUMDGMTITLE" val="0"/>
  <p:tag name="KSO_WM_UNIT_PLACING_PICTURE_MD4" val="0"/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3895_1*i*1"/>
  <p:tag name="KSO_WM_TEMPLATE_CATEGORY" val="diagram"/>
  <p:tag name="KSO_WM_TEMPLATE_INDEX" val="20203895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UNIT_PLACING_PICTURE_MD4" val="0"/>
  <p:tag name="KSO_WM_UNIT_FILL_FORE_SCHEMECOLOR_INDEX_BRIGHTNESS" val="0"/>
  <p:tag name="KSO_WM_UNIT_FILL_FORE_SCHEMECOLOR_INDEX" val="16"/>
  <p:tag name="KSO_WM_UNIT_FILL_TYPE" val="1"/>
  <p:tag name="KSO_WM_UNIT_SHADOW_SCHEMECOLOR_INDEX_BRIGHTNESS" val="0"/>
  <p:tag name="KSO_WM_UNIT_SHADOW_SCHEMECOLOR_INDEX" val="13"/>
  <p:tag name="KSO_WM_UNIT_TEXT_FILL_TYPE" val="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3895_1*i*3"/>
  <p:tag name="KSO_WM_TEMPLATE_CATEGORY" val="diagram"/>
  <p:tag name="KSO_WM_TEMPLATE_INDEX" val="20203895"/>
  <p:tag name="KSO_WM_UNIT_LAYERLEVEL" val="1"/>
  <p:tag name="KSO_WM_TAG_VERSION" val="1.0"/>
  <p:tag name="KSO_WM_BEAUTIFY_FLAG" val="#wm#"/>
  <p:tag name="KSO_WM_UNIT_SM_LIMIT_TYPE" val="1"/>
  <p:tag name="KSO_WM_UNIT_PLACING_PICTURE_MD4" val="0"/>
  <p:tag name="KSO_WM_UNIT_FILL_FORE_SCHEMECOLOR_INDEX_BRIGHTNESS" val="-0.25"/>
  <p:tag name="KSO_WM_UNIT_FILL_FORE_SCHEMECOLOR_INDEX" val="8"/>
  <p:tag name="KSO_WM_UNIT_FILL_TYPE" val="1"/>
  <p:tag name="KSO_WM_UNIT_TEXT_FILL_TYPE" val="1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895_1*i*4"/>
  <p:tag name="KSO_WM_TEMPLATE_CATEGORY" val="diagram"/>
  <p:tag name="KSO_WM_TEMPLATE_INDEX" val="20203895"/>
  <p:tag name="KSO_WM_UNIT_LAYERLEVEL" val="1"/>
  <p:tag name="KSO_WM_TAG_VERSION" val="1.0"/>
  <p:tag name="KSO_WM_BEAUTIFY_FLAG" val="#wm#"/>
  <p:tag name="KSO_WM_UNIT_SM_LIMIT_TYPE" val="1"/>
  <p:tag name="KSO_WM_UNIT_PLACING_PICTURE_MD4" val="0"/>
  <p:tag name="KSO_WM_UNIT_FILL_FORE_SCHEMECOLOR_INDEX_BRIGHTNESS" val="-0.25"/>
  <p:tag name="KSO_WM_UNIT_FILL_FORE_SCHEMECOLOR_INDEX" val="8"/>
  <p:tag name="KSO_WM_UNIT_FILL_TYPE" val="1"/>
  <p:tag name="KSO_WM_UNIT_TEXT_FILL_TYPE" val="1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3895_1*i*5"/>
  <p:tag name="KSO_WM_TEMPLATE_CATEGORY" val="diagram"/>
  <p:tag name="KSO_WM_TEMPLATE_INDEX" val="20203895"/>
  <p:tag name="KSO_WM_UNIT_LAYERLEVEL" val="1"/>
  <p:tag name="KSO_WM_TAG_VERSION" val="1.0"/>
  <p:tag name="KSO_WM_BEAUTIFY_FLAG" val="#wm#"/>
  <p:tag name="KSO_WM_UNIT_SM_LIMIT_TYPE" val="1"/>
  <p:tag name="KSO_WM_UNIT_PLACING_PICTURE_MD4" val="0"/>
  <p:tag name="KSO_WM_UNIT_FILL_FORE_SCHEMECOLOR_INDEX_BRIGHTNESS" val="-0.25"/>
  <p:tag name="KSO_WM_UNIT_FILL_FORE_SCHEMECOLOR_INDEX" val="8"/>
  <p:tag name="KSO_WM_UNIT_FILL_TYPE" val="1"/>
  <p:tag name="KSO_WM_UNIT_TEXT_FILL_TYPE" val="1"/>
</p:tagLst>
</file>

<file path=ppt/tags/tag124.xml><?xml version="1.0" encoding="utf-8"?>
<p:tagLst xmlns:p="http://schemas.openxmlformats.org/presentationml/2006/main">
  <p:tag name="KSO_WM_UNIT_ISCONTENTSTITLE" val="0"/>
  <p:tag name="KSO_WM_UNIT_PRESET_TEXT" val="我们是致力于研究AI智能创作PPT的一个团队;&#13;我们潜心钻研幻灯片的演示规律与创作思路，希望通过人工智能解放用户双手，不仅高效，且精准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3895_1*f*1"/>
  <p:tag name="KSO_WM_TEMPLATE_CATEGORY" val="diagram"/>
  <p:tag name="KSO_WM_TEMPLATE_INDEX" val="20203895"/>
  <p:tag name="KSO_WM_UNIT_LAYERLEVEL" val="1"/>
  <p:tag name="KSO_WM_TAG_VERSION" val="1.0"/>
  <p:tag name="KSO_WM_BEAUTIFY_FLAG" val="#wm#"/>
  <p:tag name="KSO_WM_UNIT_VALUE" val="96"/>
  <p:tag name="KSO_WM_UNIT_DEFAULT_FONT" val="16;24;2"/>
  <p:tag name="KSO_WM_UNIT_BLOCK" val="0"/>
  <p:tag name="KSO_WM_UNIT_PLACING_PICTURE_MD4" val="0"/>
  <p:tag name="KSO_WM_UNIT_TEXT_FILL_FORE_SCHEMECOLOR_INDEX_BRIGHTNESS" val="0.25"/>
  <p:tag name="KSO_WM_UNIT_TEXT_FILL_FORE_SCHEMECOLOR_INDEX" val="13"/>
  <p:tag name="KSO_WM_UNIT_TEXT_FILL_TYPE" val="1"/>
</p:tagLst>
</file>

<file path=ppt/tags/tag125.xml><?xml version="1.0" encoding="utf-8"?>
<p:tagLst xmlns:p="http://schemas.openxmlformats.org/presentationml/2006/main">
  <p:tag name="REFSHAPE" val="-1883318348"/>
  <p:tag name="KSO_WM_UNIT_LINE_FORE_SCHEMECOLOR_INDEX_BRIGHTNESS" val="0.6"/>
  <p:tag name="KSO_WM_UNIT_LINE_FORE_SCHEMECOLOR_INDEX" val="5"/>
  <p:tag name="KSO_WM_UNIT_LINE_FILL_TYPE" val="2"/>
</p:tagLst>
</file>

<file path=ppt/tags/tag12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0327_1*i*2"/>
  <p:tag name="KSO_WM_TEMPLATE_CATEGORY" val="diagram"/>
  <p:tag name="KSO_WM_TEMPLATE_INDEX" val="20200327"/>
  <p:tag name="KSO_WM_UNIT_LAYERLEVEL" val="1"/>
  <p:tag name="KSO_WM_TAG_VERSION" val="1.0"/>
  <p:tag name="KSO_WM_BEAUTIFY_FLAG" val="#wm#"/>
  <p:tag name="KSO_WM_UNIT_SM_LIMIT_TYPE" val="1"/>
  <p:tag name="KSO_WM_UNIT_PLACING_PICTURE_MD4" val="0"/>
  <p:tag name="KSO_WM_UNIT_FILL_FORE_SCHEMECOLOR_INDEX_BRIGHTNESS" val="0.35"/>
  <p:tag name="KSO_WM_UNIT_FILL_FORE_SCHEMECOLOR_INDEX" val="13"/>
  <p:tag name="KSO_WM_UNIT_FILL_TYPE" val="1"/>
  <p:tag name="KSO_WM_UNIT_LINE_FORE_SCHEMECOLOR_INDEX_BRIGHTNESS" val="0.5"/>
  <p:tag name="KSO_WM_UNIT_LINE_FORE_SCHEMECOLOR_INDEX" val="13"/>
  <p:tag name="KSO_WM_UNIT_LINE_FILL_TYPE" val="2"/>
  <p:tag name="KSO_WM_UNIT_TEXT_FILL_TYPE" val="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0327_1*i*3"/>
  <p:tag name="KSO_WM_TEMPLATE_CATEGORY" val="diagram"/>
  <p:tag name="KSO_WM_TEMPLATE_INDEX" val="20200327"/>
  <p:tag name="KSO_WM_UNIT_LAYERLEVEL" val="1"/>
  <p:tag name="KSO_WM_TAG_VERSION" val="1.0"/>
  <p:tag name="KSO_WM_BEAUTIFY_FLAG" val="#wm#"/>
  <p:tag name="KSO_WM_UNIT_SM_LIMIT_TYPE" val="1"/>
  <p:tag name="KSO_WM_UNIT_PLACING_PICTURE_MD4" val="0"/>
  <p:tag name="KSO_WM_UNIT_LINE_FORE_SCHEMECOLOR_INDEX_BRIGHTNESS" val="0.35"/>
  <p:tag name="KSO_WM_UNIT_LINE_FORE_SCHEMECOLOR_INDEX" val="13"/>
  <p:tag name="KSO_WM_UNIT_LINE_FILL_TYPE" val="2"/>
  <p:tag name="KSO_WM_UNIT_TEXT_FILL_TYPE" val="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0327_1*i*4"/>
  <p:tag name="KSO_WM_TEMPLATE_CATEGORY" val="diagram"/>
  <p:tag name="KSO_WM_TEMPLATE_INDEX" val="20200327"/>
  <p:tag name="KSO_WM_UNIT_LAYERLEVEL" val="1"/>
  <p:tag name="KSO_WM_TAG_VERSION" val="1.0"/>
  <p:tag name="KSO_WM_BEAUTIFY_FLAG" val="#wm#"/>
  <p:tag name="KSO_WM_UNIT_SM_LIMIT_TYPE" val="1"/>
  <p:tag name="KSO_WM_UNIT_PLACING_PICTURE_MD4" val="0"/>
  <p:tag name="KSO_WM_UNIT_LINE_FORE_SCHEMECOLOR_INDEX_BRIGHTNESS" val="0.35"/>
  <p:tag name="KSO_WM_UNIT_LINE_FORE_SCHEMECOLOR_INDEX" val="13"/>
  <p:tag name="KSO_WM_UNIT_LINE_FILL_TYPE" val="2"/>
  <p:tag name="KSO_WM_UNIT_TEXT_FILL_TYPE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0327_1*i*5"/>
  <p:tag name="KSO_WM_TEMPLATE_CATEGORY" val="diagram"/>
  <p:tag name="KSO_WM_TEMPLATE_INDEX" val="20200327"/>
  <p:tag name="KSO_WM_UNIT_LAYERLEVEL" val="1"/>
  <p:tag name="KSO_WM_TAG_VERSION" val="1.0"/>
  <p:tag name="KSO_WM_BEAUTIFY_FLAG" val="#wm#"/>
  <p:tag name="KSO_WM_UNIT_BLOCK" val="1"/>
  <p:tag name="KSO_WM_UNIT_SM_LIMIT_TYPE" val="1"/>
  <p:tag name="KSO_WM_UNIT_PLACING_PICTURE_MD4" val="0"/>
  <p:tag name="KSO_WM_UNIT_FILL_FORE_SCHEMECOLOR_INDEX_BRIGHTNESS" val="-0.5"/>
  <p:tag name="KSO_WM_UNIT_FILL_FORE_SCHEMECOLOR_INDEX" val="14"/>
  <p:tag name="KSO_WM_UNIT_FILL_TYPE" val="1"/>
  <p:tag name="KSO_WM_UNIT_TEXT_FILL_TYPE" val="1"/>
</p:tagLst>
</file>

<file path=ppt/tags/tag131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327_1*a*1"/>
  <p:tag name="KSO_WM_TEMPLATE_CATEGORY" val="diagram"/>
  <p:tag name="KSO_WM_TEMPLATE_INDEX" val="20200327"/>
  <p:tag name="KSO_WM_UNIT_LAYERLEVEL" val="1"/>
  <p:tag name="KSO_WM_TAG_VERSION" val="1.0"/>
  <p:tag name="KSO_WM_BEAUTIFY_FLAG" val="#wm#"/>
  <p:tag name="KSO_WM_UNIT_DEFAULT_FONT" val="28;36;4"/>
  <p:tag name="KSO_WM_UNIT_BLOCK" val="0"/>
  <p:tag name="KSO_WM_UNIT_ISNUMDGMTITLE" val="0"/>
  <p:tag name="KSO_WM_UNIT_SHOW_EDIT_AREA_INDICATION" val="1"/>
  <p:tag name="KSO_WM_UNIT_PLACING_PICTURE_MD4" val="0"/>
  <p:tag name="KSO_WM_UNIT_TEXT_FILL_FORE_SCHEMECOLOR_INDEX_BRIGHTNESS" val="0.25"/>
  <p:tag name="KSO_WM_UNIT_TEXT_FILL_FORE_SCHEMECOLOR_INDEX" val="13"/>
  <p:tag name="KSO_WM_UNIT_TEXT_FILL_TYPE" val="1"/>
</p:tagLst>
</file>

<file path=ppt/tags/tag132.xml><?xml version="1.0" encoding="utf-8"?>
<p:tagLst xmlns:p="http://schemas.openxmlformats.org/presentationml/2006/main">
  <p:tag name="KSO_WM_UNIT_PRESET_TEXT" val="点击输入正文"/>
  <p:tag name="KSO_WM_UNIT_NOCLEAR" val="0"/>
  <p:tag name="KSO_WM_UNIT_VALUE" val="2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327_1*f*1"/>
  <p:tag name="KSO_WM_TEMPLATE_CATEGORY" val="diagram"/>
  <p:tag name="KSO_WM_TEMPLATE_INDEX" val="20200327"/>
  <p:tag name="KSO_WM_UNIT_LAYERLEVEL" val="1"/>
  <p:tag name="KSO_WM_TAG_VERSION" val="1.0"/>
  <p:tag name="KSO_WM_BEAUTIFY_FLAG" val="#wm#"/>
  <p:tag name="KSO_WM_UNIT_DEFAULT_FONT" val="14;18;2"/>
  <p:tag name="KSO_WM_UNIT_BLOCK" val="0"/>
  <p:tag name="KSO_WM_UNIT_SHOW_EDIT_AREA_INDICATION" val="1"/>
  <p:tag name="KSO_WM_UNIT_PLACING_PICTURE_MD4" val="0"/>
  <p:tag name="KSO_WM_UNIT_TEXT_FILL_FORE_SCHEMECOLOR_INDEX_BRIGHTNESS" val="0.35"/>
  <p:tag name="KSO_WM_UNIT_TEXT_FILL_FORE_SCHEMECOLOR_INDEX" val="13"/>
  <p:tag name="KSO_WM_UNIT_TEXT_FILL_TYPE" val="1"/>
</p:tagLst>
</file>

<file path=ppt/tags/tag133.xml><?xml version="1.0" encoding="utf-8"?>
<p:tagLst xmlns:p="http://schemas.openxmlformats.org/presentationml/2006/main">
  <p:tag name="KSO_WM_UNIT_VALUE" val="1266*203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0321_1*d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INFO" val="{&quot;code&quot;:&quot;[1]&quot;,&quot;full_picture&quot;:false,&quot;last_crop_picture&quot;:&quot;[1]&quot;,&quot;scheme&quot;:&quot;1-1&quot;,&quot;spacing&quot;:6}"/>
  <p:tag name="KSO_WM_UNIT_SUPPORT_UNIT_TYPE" val="[&quot;all&quot;]"/>
  <p:tag name="KSO_WM_UNIT_PLACING_PICTURE_USER_VIEWPORT" val="{&quot;height&quot;:7185.3102362204727,&quot;width&quot;:11522.322834645669}"/>
  <p:tag name="KSO_WM_UNIT_PLACING_PICTURE_USER_RELATIVERECTANGLE" val="{&quot;bottom&quot;:0.00017000000000000001,&quot;left&quot;:0,&quot;right&quot;:0,&quot;top&quot;:0.00017000000000000001}"/>
  <p:tag name="KSO_WM_UNIT_PLACING_PICTURE_COLLAGE_RELATIVERECTANGLE" val="{&quot;bottom&quot;:0.00016999999999998112,&quot;left&quot;:0,&quot;right&quot;:0,&quot;top&quot;:0.00016999999999998112}"/>
  <p:tag name="KSO_WM_UNIT_PLACING_PICTURE_COLLAGE_VIEWPORT" val="{&quot;height&quot;:5277,&quot;width&quot;:7192.5035494557515}"/>
  <p:tag name="KSO_WM_UNIT_PLACING_PICTURE_MD4" val="0"/>
  <p:tag name="KSO_WM_UNIT_BLOCK" val="0"/>
  <p:tag name="KSO_WM_UNIT_PLACING_PICTURE" val="43839.6939084144"/>
  <p:tag name="REFSHAPE" val="1719638788"/>
  <p:tag name="KSO_WM_UNIT_PICTURE_CLIP_FLAG" val="0"/>
</p:tagLst>
</file>

<file path=ppt/tags/tag134.xml><?xml version="1.0" encoding="utf-8"?>
<p:tagLst xmlns:p="http://schemas.openxmlformats.org/presentationml/2006/main">
  <p:tag name="MH" val="20160830110855"/>
  <p:tag name="MH_LIBRARY" val="CONTENTS"/>
  <p:tag name="MH_TYPE" val="ENTRY"/>
  <p:tag name="ID" val="545820"/>
  <p:tag name="MH_ORDER" val="3"/>
</p:tagLst>
</file>

<file path=ppt/tags/tag135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diagram20203893_1*a*1"/>
  <p:tag name="KSO_WM_TEMPLATE_CATEGORY" val="diagram"/>
  <p:tag name="KSO_WM_TEMPLATE_INDEX" val="20203893"/>
  <p:tag name="KSO_WM_UNIT_LAYERLEVEL" val="1"/>
  <p:tag name="KSO_WM_TAG_VERSION" val="1.0"/>
  <p:tag name="KSO_WM_BEAUTIFY_FLAG" val="#wm#"/>
  <p:tag name="KSO_WM_UNIT_TYPE" val="a"/>
  <p:tag name="KSO_WM_UNIT_INDEX" val="1"/>
  <p:tag name="KSO_WM_UNIT_PRESET_TEXT" val="单击输入大标题"/>
  <p:tag name="KSO_WM_UNIT_VALUE" val="30"/>
  <p:tag name="KSO_WM_UNIT_DEFAULT_FONT" val="28;32;4"/>
  <p:tag name="KSO_WM_UNIT_BLOCK" val="0"/>
  <p:tag name="KSO_WM_UNIT_ISNUMDGMTITLE" val="0"/>
  <p:tag name="KSO_WM_UNIT_TEXT_FILL_FORE_SCHEMECOLOR_INDEX_BRIGHTNESS" val="0"/>
  <p:tag name="KSO_WM_UNIT_TEXT_FILL_FORE_SCHEMECOLOR_INDEX" val="14"/>
  <p:tag name="KSO_WM_UNIT_TEXT_FILL_TYPE" val="1"/>
</p:tagLst>
</file>

<file path=ppt/tags/tag136.xml><?xml version="1.0" encoding="utf-8"?>
<p:tagLst xmlns:p="http://schemas.openxmlformats.org/presentationml/2006/main">
  <p:tag name="REFSHAPE" val="424098852"/>
</p:tagLst>
</file>

<file path=ppt/tags/tag137.xml><?xml version="1.0" encoding="utf-8"?>
<p:tagLst xmlns:p="http://schemas.openxmlformats.org/presentationml/2006/main">
  <p:tag name="REFSHAPE" val="424097084"/>
</p:tagLst>
</file>

<file path=ppt/tags/tag138.xml><?xml version="1.0" encoding="utf-8"?>
<p:tagLst xmlns:p="http://schemas.openxmlformats.org/presentationml/2006/main">
  <p:tag name="REFSHAPE" val="424096132"/>
</p:tagLst>
</file>

<file path=ppt/tags/tag139.xml><?xml version="1.0" encoding="utf-8"?>
<p:tagLst xmlns:p="http://schemas.openxmlformats.org/presentationml/2006/main">
  <p:tag name="REFSHAPE" val="424095860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REFSHAPE" val="424096404"/>
</p:tagLst>
</file>

<file path=ppt/tags/tag141.xml><?xml version="1.0" encoding="utf-8"?>
<p:tagLst xmlns:p="http://schemas.openxmlformats.org/presentationml/2006/main">
  <p:tag name="REFSHAPE" val="424099804"/>
</p:tagLst>
</file>

<file path=ppt/tags/tag142.xml><?xml version="1.0" encoding="utf-8"?>
<p:tagLst xmlns:p="http://schemas.openxmlformats.org/presentationml/2006/main">
  <p:tag name="REFSHAPE" val="424101980"/>
</p:tagLst>
</file>

<file path=ppt/tags/tag143.xml><?xml version="1.0" encoding="utf-8"?>
<p:tagLst xmlns:p="http://schemas.openxmlformats.org/presentationml/2006/main">
  <p:tag name="REFSHAPE" val="424101844"/>
</p:tagLst>
</file>

<file path=ppt/tags/tag144.xml><?xml version="1.0" encoding="utf-8"?>
<p:tagLst xmlns:p="http://schemas.openxmlformats.org/presentationml/2006/main">
  <p:tag name="REFSHAPE" val="424100348"/>
</p:tagLst>
</file>

<file path=ppt/tags/tag145.xml><?xml version="1.0" encoding="utf-8"?>
<p:tagLst xmlns:p="http://schemas.openxmlformats.org/presentationml/2006/main">
  <p:tag name="REFSHAPE" val="424102796"/>
</p:tagLst>
</file>

<file path=ppt/tags/tag146.xml><?xml version="1.0" encoding="utf-8"?>
<p:tagLst xmlns:p="http://schemas.openxmlformats.org/presentationml/2006/main">
  <p:tag name="REFSHAPE" val="424101028"/>
</p:tagLst>
</file>

<file path=ppt/tags/tag147.xml><?xml version="1.0" encoding="utf-8"?>
<p:tagLst xmlns:p="http://schemas.openxmlformats.org/presentationml/2006/main">
  <p:tag name="REFSHAPE" val="424101300"/>
</p:tagLst>
</file>

<file path=ppt/tags/tag148.xml><?xml version="1.0" encoding="utf-8"?>
<p:tagLst xmlns:p="http://schemas.openxmlformats.org/presentationml/2006/main">
  <p:tag name="REFSHAPE" val="424103340"/>
</p:tagLst>
</file>

<file path=ppt/tags/tag149.xml><?xml version="1.0" encoding="utf-8"?>
<p:tagLst xmlns:p="http://schemas.openxmlformats.org/presentationml/2006/main">
  <p:tag name="REFSHAPE" val="424102388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REFSHAPE" val="424103476"/>
</p:tagLst>
</file>

<file path=ppt/tags/tag151.xml><?xml version="1.0" encoding="utf-8"?>
<p:tagLst xmlns:p="http://schemas.openxmlformats.org/presentationml/2006/main">
  <p:tag name="REFSHAPE" val="424102660"/>
</p:tagLst>
</file>

<file path=ppt/tags/tag152.xml><?xml version="1.0" encoding="utf-8"?>
<p:tagLst xmlns:p="http://schemas.openxmlformats.org/presentationml/2006/main">
  <p:tag name="REFSHAPE" val="424102116"/>
</p:tagLst>
</file>

<file path=ppt/tags/tag153.xml><?xml version="1.0" encoding="utf-8"?>
<p:tagLst xmlns:p="http://schemas.openxmlformats.org/presentationml/2006/main">
  <p:tag name="REFSHAPE" val="424100076"/>
</p:tagLst>
</file>

<file path=ppt/tags/tag154.xml><?xml version="1.0" encoding="utf-8"?>
<p:tagLst xmlns:p="http://schemas.openxmlformats.org/presentationml/2006/main">
  <p:tag name="REFSHAPE" val="424103204"/>
</p:tagLst>
</file>

<file path=ppt/tags/tag155.xml><?xml version="1.0" encoding="utf-8"?>
<p:tagLst xmlns:p="http://schemas.openxmlformats.org/presentationml/2006/main">
  <p:tag name="REFSHAPE" val="424103748"/>
</p:tagLst>
</file>

<file path=ppt/tags/tag156.xml><?xml version="1.0" encoding="utf-8"?>
<p:tagLst xmlns:p="http://schemas.openxmlformats.org/presentationml/2006/main">
  <p:tag name="REFSHAPE" val="424106196"/>
</p:tagLst>
</file>

<file path=ppt/tags/tag157.xml><?xml version="1.0" encoding="utf-8"?>
<p:tagLst xmlns:p="http://schemas.openxmlformats.org/presentationml/2006/main">
  <p:tag name="REFSHAPE" val="424105788"/>
</p:tagLst>
</file>

<file path=ppt/tags/tag158.xml><?xml version="1.0" encoding="utf-8"?>
<p:tagLst xmlns:p="http://schemas.openxmlformats.org/presentationml/2006/main">
  <p:tag name="REFSHAPE" val="424105108"/>
</p:tagLst>
</file>

<file path=ppt/tags/tag159.xml><?xml version="1.0" encoding="utf-8"?>
<p:tagLst xmlns:p="http://schemas.openxmlformats.org/presentationml/2006/main">
  <p:tag name="REFSHAPE" val="424107556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REFSHAPE" val="424104972"/>
</p:tagLst>
</file>

<file path=ppt/tags/tag161.xml><?xml version="1.0" encoding="utf-8"?>
<p:tagLst xmlns:p="http://schemas.openxmlformats.org/presentationml/2006/main">
  <p:tag name="REFSHAPE" val="424107012"/>
</p:tagLst>
</file>

<file path=ppt/tags/tag162.xml><?xml version="1.0" encoding="utf-8"?>
<p:tagLst xmlns:p="http://schemas.openxmlformats.org/presentationml/2006/main">
  <p:tag name="KSO_WM_BEAUTIFY_FLAG" val="#wm#"/>
  <p:tag name="KSO_WM_TEMPLATE_CATEGORY" val="diagram"/>
  <p:tag name="KSO_WM_TEMPLATE_INDEX" val="20203695"/>
</p:tagLst>
</file>

<file path=ppt/tags/tag163.xml><?xml version="1.0" encoding="utf-8"?>
<p:tagLst xmlns:p="http://schemas.openxmlformats.org/presentationml/2006/main">
  <p:tag name="KSO_WM_UNIT_VALUE" val="1567*1566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0328_1*d*1"/>
  <p:tag name="KSO_WM_TEMPLATE_CATEGORY" val="diagram"/>
  <p:tag name="KSO_WM_TEMPLATE_INDEX" val="20200328"/>
  <p:tag name="KSO_WM_UNIT_LAYERLEVEL" val="1"/>
  <p:tag name="KSO_WM_TAG_VERSION" val="1.0"/>
  <p:tag name="KSO_WM_BEAUTIFY_FLAG" val="#wm#"/>
  <p:tag name="KSO_WM_UNIT_PLACING_PICTURE_INFO" val="{&quot;code&quot;:&quot;[1]&quot;,&quot;full_picture&quot;:false,&quot;last_crop_picture&quot;:&quot;[1]&quot;,&quot;scheme&quot;:&quot;1-1&quot;,&quot;spacing&quot;:6}"/>
  <p:tag name="KSO_WM_UNIT_SUPPORT_UNIT_TYPE" val="[&quot;all&quot;]"/>
  <p:tag name="KSO_WM_UNIT_PLACING_PICTURE_USER_VIEWPORT" val="{&quot;height&quot;:8888.374803149607,&quot;width&quot;:8886.4850393700781}"/>
  <p:tag name="KSO_WM_UNIT_PLACING_PICTURE_USER_RELATIVERECTANGLE" val="{&quot;bottom&quot;:0,&quot;left&quot;:0,&quot;right&quot;:0,&quot;top&quot;:0}"/>
  <p:tag name="KSO_WM_UNIT_PLACING_PICTURE_COLLAGE_RELATIVERECTANGLE" val="{&quot;bottom&quot;:6.3952544891182438e-17,&quot;left&quot;:0,&quot;right&quot;:0,&quot;top&quot;:6.3952544891182438e-17}"/>
  <p:tag name="KSO_WM_UNIT_PLACING_PICTURE_COLLAGE_VIEWPORT" val="{&quot;height&quot;:8888.374803149607,&quot;width&quot;:8886.4850393700781}"/>
  <p:tag name="KSO_WM_UNIT_PLACING_PICTURE_MD4" val="0"/>
  <p:tag name="KSO_WM_UNIT_BLOCK" val="0"/>
  <p:tag name="KSO_WM_UNIT_SM_LIMIT_TYPE" val="2"/>
  <p:tag name="REFSHAPE" val="466821644"/>
  <p:tag name="KSO_WM_UNIT_PICTURE_CLIP_FLAG" val="0"/>
</p:tagLst>
</file>

<file path=ppt/tags/tag164.xml><?xml version="1.0" encoding="utf-8"?>
<p:tagLst xmlns:p="http://schemas.openxmlformats.org/presentationml/2006/main">
  <p:tag name="KSO_WM_BEAUTIFY_FLAG" val="#wm#"/>
  <p:tag name="KSO_WM_TEMPLATE_CATEGORY" val="diagram"/>
  <p:tag name="KSO_WM_TEMPLATE_INDEX" val="20203695"/>
</p:tagLst>
</file>

<file path=ppt/tags/tag165.xml><?xml version="1.0" encoding="utf-8"?>
<p:tagLst xmlns:p="http://schemas.openxmlformats.org/presentationml/2006/main">
  <p:tag name="KSO_WM_BEAUTIFY_FLAG" val="#wm#"/>
  <p:tag name="KSO_WM_TEMPLATE_CATEGORY" val="diagram"/>
  <p:tag name="KSO_WM_TEMPLATE_INDEX" val="20203695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3892_1*d*1"/>
  <p:tag name="KSO_WM_TEMPLATE_CATEGORY" val="diagram"/>
  <p:tag name="KSO_WM_TEMPLATE_INDEX" val="20203892"/>
  <p:tag name="KSO_WM_UNIT_LAYERLEVEL" val="1"/>
  <p:tag name="KSO_WM_TAG_VERSION" val="1.0"/>
  <p:tag name="KSO_WM_BEAUTIFY_FLAG" val="#wm#"/>
  <p:tag name="KSO_WM_UNIT_PLACING_PICTURE_INFO" val="{&quot;full_picture&quot;:false,&quot;last_crop_picture&quot;:&quot;1-1&quot;,&quot;selected&quot;:&quot;1-1&quot;,&quot;spacing&quot;:6}"/>
  <p:tag name="KSO_WM_UNIT_VALUE" val="1016*1355"/>
  <p:tag name="KSO_WM_UNIT_TYPE" val="d"/>
  <p:tag name="KSO_WM_UNIT_INDEX" val="1"/>
  <p:tag name="KSO_WM_UNIT_SUPPORT_UNIT_TYPE" val="[&quot;all&quot;]"/>
  <p:tag name="KSO_WM_UNIT_BLOCK" val="0"/>
  <p:tag name="REFSHAPE" val="1560876244"/>
  <p:tag name="KSO_WM_UNIT_PICTURE_CLIP_FLAG" val="0"/>
  <p:tag name="KSO_WM_UNIT_PLACING_PICTURE_USER_VIEWPORT" val="{&quot;height&quot;:4395,&quot;width&quot;:7517.5007874015746}"/>
</p:tagLst>
</file>

<file path=ppt/tags/tag167.xml><?xml version="1.0" encoding="utf-8"?>
<p:tagLst xmlns:p="http://schemas.openxmlformats.org/presentationml/2006/main">
  <p:tag name="KSO_WM_BEAUTIFY_FLAG" val="#wm#"/>
  <p:tag name="KSO_WM_TEMPLATE_CATEGORY" val="diagram"/>
  <p:tag name="KSO_WM_TEMPLATE_INDEX" val="20203695"/>
</p:tagLst>
</file>

<file path=ppt/tags/tag168.xml><?xml version="1.0" encoding="utf-8"?>
<p:tagLst xmlns:p="http://schemas.openxmlformats.org/presentationml/2006/main">
  <p:tag name="KSO_WM_UNIT_PLACING_PICTURE_USER_VIEWPORT" val="{&quot;height&quot;:3446,&quot;width&quot;:8070}"/>
  <p:tag name="REFSHAPE" val="2092170076"/>
  <p:tag name="FEATURENAME" val="collage"/>
  <p:tag name="KSO_WM_UNIT_VALUE" val="1904*107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0426_1*d*1"/>
  <p:tag name="KSO_WM_TEMPLATE_CATEGORY" val="diagram"/>
  <p:tag name="KSO_WM_TEMPLATE_INDEX" val="20200426"/>
  <p:tag name="KSO_WM_UNIT_LAYERLEVEL" val="1"/>
  <p:tag name="KSO_WM_TAG_VERSION" val="1.0"/>
  <p:tag name="KSO_WM_BEAUTIFY_FLAG" val="#wm#"/>
  <p:tag name="KSO_WM_UNIT_PLACING_PICTURE_INFO" val="{&quot;code&quot;:&quot;Ab&quot;,&quot;full_picture&quot;:true,&quot;last_crop_picture&quot;:&quot;1-1&quot;,&quot;last_full_picture&quot;:&quot;Ab&quot;,&quot;margin&quot;:{&quot;left&quot;:29.076097289053067,&quot;right&quot;:30.37257433419834},&quot;scheme&quot;:&quot;3-0&quot;,&quot;spacing&quot;:5}"/>
  <p:tag name="KSO_WM_UNIT_SUPPORT_UNIT_TYPE" val="[&quot;d&quot;,&quot;α&quot;,&quot;β&quot;,&quot;η&quot;]"/>
  <p:tag name="KSO_WM_UNIT_BLOCK" val="0"/>
  <p:tag name="KSO_WM_UNIT_PLACING_PICTURE" val="220757.426"/>
  <p:tag name="KSO_WM_UNIT_PLACING_PICTURE_USER_VIEWPORT_SMARTMENU" val="{&quot;height&quot;:2095.8165528826485,&quot;width&quot;:4840.494169195048}"/>
  <p:tag name="KSO_WM_UNIT_PLACING_PICTURE_USER_RELATIVERECTANGLE_SMARTMENU" val="{&quot;bottom&quot;:0,&quot;left&quot;:0,&quot;right&quot;:0,&quot;top&quot;:0}"/>
  <p:tag name="KSO_WM_UNIT_PLACING_PICTURE_COLLAGE_VIEWPORT" val="{&quot;height&quot;:2852.7391082857425,&quot;width&quot;:5671.3656608029223}"/>
</p:tagLst>
</file>

<file path=ppt/tags/tag169.xml><?xml version="1.0" encoding="utf-8"?>
<p:tagLst xmlns:p="http://schemas.openxmlformats.org/presentationml/2006/main">
  <p:tag name="KSO_WM_UNIT_PLACING_PICTURE_USER_VIEWPORT" val="{&quot;height&quot;:2565,&quot;width&quot;:3835}"/>
  <p:tag name="REFSHAPE" val="-792756356"/>
  <p:tag name="FEATURENAME" val="collage"/>
  <p:tag name="KSO_WM_UNIT_VALUE" val="1904*107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0426_1*d*1"/>
  <p:tag name="KSO_WM_TEMPLATE_CATEGORY" val="diagram"/>
  <p:tag name="KSO_WM_TEMPLATE_INDEX" val="20200426"/>
  <p:tag name="KSO_WM_UNIT_LAYERLEVEL" val="1"/>
  <p:tag name="KSO_WM_TAG_VERSION" val="1.0"/>
  <p:tag name="KSO_WM_BEAUTIFY_FLAG" val="#wm#"/>
  <p:tag name="KSO_WM_UNIT_PLACING_PICTURE_INFO" val="{&quot;code&quot;:&quot;Ab&quot;,&quot;full_picture&quot;:true,&quot;last_crop_picture&quot;:&quot;1-1&quot;,&quot;last_full_picture&quot;:&quot;Ab&quot;,&quot;margin&quot;:{&quot;left&quot;:29.076097289053067,&quot;right&quot;:30.37257433419834},&quot;scheme&quot;:&quot;3-0&quot;,&quot;spacing&quot;:5}"/>
  <p:tag name="KSO_WM_UNIT_SUPPORT_UNIT_TYPE" val="[&quot;d&quot;,&quot;α&quot;,&quot;β&quot;,&quot;η&quot;]"/>
  <p:tag name="KSO_WM_UNIT_BLOCK" val="0"/>
  <p:tag name="KSO_WM_UNIT_PLACING_PICTURE" val="220757.426"/>
  <p:tag name="KSO_WM_UNIT_PLACING_PICTURE_USER_VIEWPORT_SMARTMENU" val="{&quot;height&quot;:2095.8165528826485,&quot;width&quot;:2854.7539917876593}"/>
  <p:tag name="KSO_WM_UNIT_PLACING_PICTURE_USER_RELATIVERECTANGLE_SMARTMENU" val="{&quot;bottom&quot;:0,&quot;left&quot;:0,&quot;right&quot;:0,&quot;top&quot;:0}"/>
  <p:tag name="KSO_WM_UNIT_PLACING_PICTURE_COLLAGE_VIEWPORT" val="{&quot;height&quot;:2852.7391082857425,&quot;width&quot;:3447.7517672872286}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PLACING_PICTURE_USER_VIEWPORT" val="{&quot;height&quot;:2562.8976377952754,&quot;width&quot;:4279.727559055118}"/>
  <p:tag name="REFSHAPE" val="-1219477732"/>
  <p:tag name="FEATURENAME" val="collage"/>
  <p:tag name="KSO_WM_UNIT_VALUE" val="1904*107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0426_1*d*1"/>
  <p:tag name="KSO_WM_TEMPLATE_CATEGORY" val="diagram"/>
  <p:tag name="KSO_WM_TEMPLATE_INDEX" val="20200426"/>
  <p:tag name="KSO_WM_UNIT_LAYERLEVEL" val="1"/>
  <p:tag name="KSO_WM_TAG_VERSION" val="1.0"/>
  <p:tag name="KSO_WM_BEAUTIFY_FLAG" val="#wm#"/>
  <p:tag name="KSO_WM_UNIT_PLACING_PICTURE_INFO" val="{&quot;code&quot;:&quot;Ab&quot;,&quot;full_picture&quot;:true,&quot;last_crop_picture&quot;:&quot;1-1&quot;,&quot;last_full_picture&quot;:&quot;Ab&quot;,&quot;margin&quot;:{&quot;left&quot;:29.076097289053067,&quot;right&quot;:30.37257433419834},&quot;scheme&quot;:&quot;3-0&quot;,&quot;spacing&quot;:5}"/>
  <p:tag name="KSO_WM_UNIT_SUPPORT_UNIT_TYPE" val="[&quot;d&quot;,&quot;α&quot;,&quot;β&quot;,&quot;η&quot;]"/>
  <p:tag name="KSO_WM_UNIT_BLOCK" val="0"/>
  <p:tag name="KSO_WM_UNIT_PLACING_PICTURE" val="220757.426"/>
  <p:tag name="KSO_WM_UNIT_PLACING_PICTURE_USER_VIEWPORT_SMARTMENU" val="{&quot;height&quot;:5854.1834471173524,&quot;width&quot;:7845.2481609827082}"/>
  <p:tag name="KSO_WM_UNIT_PLACING_PICTURE_USER_RELATIVERECTANGLE_SMARTMENU" val="{&quot;bottom&quot;:0,&quot;left&quot;:0,&quot;right&quot;:0,&quot;top&quot;:0}"/>
  <p:tag name="KSO_WM_UNIT_PLACING_PICTURE_COLLAGE_VIEWPORT" val="{&quot;height&quot;:2143.2493532898957,&quot;width&quot;:3061.4354709856816}"/>
</p:tagLst>
</file>

<file path=ppt/tags/tag171.xml><?xml version="1.0" encoding="utf-8"?>
<p:tagLst xmlns:p="http://schemas.openxmlformats.org/presentationml/2006/main">
  <p:tag name="KSO_WM_BEAUTIFY_FLAG" val="#wm#"/>
  <p:tag name="KSO_WM_TEMPLATE_CATEGORY" val="diagram"/>
  <p:tag name="KSO_WM_TEMPLATE_INDEX" val="20203695"/>
</p:tagLst>
</file>

<file path=ppt/tags/tag172.xml><?xml version="1.0" encoding="utf-8"?>
<p:tagLst xmlns:p="http://schemas.openxmlformats.org/presentationml/2006/main">
  <p:tag name="KSO_WM_BEAUTIFY_FLAG" val="#wm#"/>
  <p:tag name="KSO_WM_TEMPLATE_CATEGORY" val="diagram"/>
  <p:tag name="KSO_WM_TEMPLATE_INDEX" val="20203695"/>
</p:tagLst>
</file>

<file path=ppt/tags/tag173.xml><?xml version="1.0" encoding="utf-8"?>
<p:tagLst xmlns:p="http://schemas.openxmlformats.org/presentationml/2006/main">
  <p:tag name="KSO_WM_BEAUTIFY_FLAG" val="#wm#"/>
  <p:tag name="KSO_WM_TEMPLATE_CATEGORY" val="diagram"/>
  <p:tag name="KSO_WM_TEMPLATE_INDEX" val="20203695"/>
</p:tagLst>
</file>

<file path=ppt/tags/tag174.xml><?xml version="1.0" encoding="utf-8"?>
<p:tagLst xmlns:p="http://schemas.openxmlformats.org/presentationml/2006/main">
  <p:tag name="KSO_WM_UNIT_PLACING_PICTURE_USER_VIEWPORT" val="{&quot;height&quot;:5705,&quot;width&quot;:3517.4992125984249}"/>
  <p:tag name="REFSHAPE" val="241183484"/>
</p:tagLst>
</file>

<file path=ppt/tags/tag175.xml><?xml version="1.0" encoding="utf-8"?>
<p:tagLst xmlns:p="http://schemas.openxmlformats.org/presentationml/2006/main">
  <p:tag name="REFSHAPE" val="1560873252"/>
</p:tagLst>
</file>

<file path=ppt/tags/tag176.xml><?xml version="1.0" encoding="utf-8"?>
<p:tagLst xmlns:p="http://schemas.openxmlformats.org/presentationml/2006/main">
  <p:tag name="REFSHAPE" val="1560875836"/>
</p:tagLst>
</file>

<file path=ppt/tags/tag177.xml><?xml version="1.0" encoding="utf-8"?>
<p:tagLst xmlns:p="http://schemas.openxmlformats.org/presentationml/2006/main">
  <p:tag name="KSO_WM_UNIT_PLACING_PICTURE_USER_VIEWPORT" val="{&quot;height&quot;:3737.4992125984249,&quot;width&quot;:4000}"/>
  <p:tag name="REFSHAPE" val="241181172"/>
</p:tagLst>
</file>

<file path=ppt/tags/tag178.xml><?xml version="1.0" encoding="utf-8"?>
<p:tagLst xmlns:p="http://schemas.openxmlformats.org/presentationml/2006/main">
  <p:tag name="REFSHAPE" val="1560875972"/>
</p:tagLst>
</file>

<file path=ppt/tags/tag179.xml><?xml version="1.0" encoding="utf-8"?>
<p:tagLst xmlns:p="http://schemas.openxmlformats.org/presentationml/2006/main">
  <p:tag name="REFSHAPE" val="1560873524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REFSHAPE" val="1560876108"/>
</p:tagLst>
</file>

<file path=ppt/tags/tag181.xml><?xml version="1.0" encoding="utf-8"?>
<p:tagLst xmlns:p="http://schemas.openxmlformats.org/presentationml/2006/main">
  <p:tag name="REFSHAPE" val="1560874884"/>
</p:tagLst>
</file>

<file path=ppt/tags/tag182.xml><?xml version="1.0" encoding="utf-8"?>
<p:tagLst xmlns:p="http://schemas.openxmlformats.org/presentationml/2006/main">
  <p:tag name="REFSHAPE" val="1560877196"/>
</p:tagLst>
</file>

<file path=ppt/tags/tag183.xml><?xml version="1.0" encoding="utf-8"?>
<p:tagLst xmlns:p="http://schemas.openxmlformats.org/presentationml/2006/main">
  <p:tag name="REFSHAPE" val="1560874612"/>
</p:tagLst>
</file>

<file path=ppt/tags/tag184.xml><?xml version="1.0" encoding="utf-8"?>
<p:tagLst xmlns:p="http://schemas.openxmlformats.org/presentationml/2006/main">
  <p:tag name="KSO_WM_BEAUTIFY_FLAG" val="#wm#"/>
  <p:tag name="KSO_WM_TEMPLATE_CATEGORY" val="diagram"/>
  <p:tag name="KSO_WM_TEMPLATE_INDEX" val="20203695"/>
</p:tagLst>
</file>

<file path=ppt/tags/tag185.xml><?xml version="1.0" encoding="utf-8"?>
<p:tagLst xmlns:p="http://schemas.openxmlformats.org/presentationml/2006/main">
  <p:tag name="KSO_WM_BEAUTIFY_FLAG" val="#wm#"/>
  <p:tag name="KSO_WM_TEMPLATE_CATEGORY" val="diagram"/>
  <p:tag name="KSO_WM_TEMPLATE_INDEX" val="20203695"/>
</p:tagLst>
</file>

<file path=ppt/tags/tag186.xml><?xml version="1.0" encoding="utf-8"?>
<p:tagLst xmlns:p="http://schemas.openxmlformats.org/presentationml/2006/main">
  <p:tag name="MH" val="20160830110855"/>
  <p:tag name="MH_LIBRARY" val="CONTENTS"/>
  <p:tag name="MH_TYPE" val="ENTRY"/>
  <p:tag name="ID" val="545820"/>
  <p:tag name="MH_ORDER" val="3"/>
</p:tagLst>
</file>

<file path=ppt/tags/tag187.xml><?xml version="1.0" encoding="utf-8"?>
<p:tagLst xmlns:p="http://schemas.openxmlformats.org/presentationml/2006/main">
  <p:tag name="KSO_WM_BEAUTIFY_FLAG" val="#wm#"/>
  <p:tag name="KSO_WM_TEMPLATE_CATEGORY" val="diagram"/>
  <p:tag name="KSO_WM_TEMPLATE_INDEX" val="20203695"/>
</p:tagLst>
</file>

<file path=ppt/tags/tag188.xml><?xml version="1.0" encoding="utf-8"?>
<p:tagLst xmlns:p="http://schemas.openxmlformats.org/presentationml/2006/main">
  <p:tag name="KSO_WM_BEAUTIFY_FLAG" val="#wm#"/>
  <p:tag name="KSO_WM_TEMPLATE_CATEGORY" val="diagram"/>
  <p:tag name="KSO_WM_TEMPLATE_INDEX" val="20203695"/>
</p:tagLst>
</file>

<file path=ppt/tags/tag189.xml><?xml version="1.0" encoding="utf-8"?>
<p:tagLst xmlns:p="http://schemas.openxmlformats.org/presentationml/2006/main">
  <p:tag name="KSO_WM_UNIT_TYPE" val="d"/>
  <p:tag name="KSO_WM_UNIT_PLACING_PICTURE_INFO" val="{&quot;code&quot;:&quot;bA[1]&quot;,&quot;full_picture&quot;:false,&quot;last_crop_picture&quot;:&quot;bA[1]&quot;,&quot;scheme&quot;:&quot;3-7&quot;,&quot;spacing&quot;:6}"/>
  <p:tag name="KSO_WM_UNIT_HIGHLIGHT" val="0"/>
  <p:tag name="KSO_WM_UNIT_COMPATIBLE" val="0"/>
  <p:tag name="KSO_WM_UNIT_DIAGRAM_ISNUMVISUAL" val="0"/>
  <p:tag name="KSO_WM_UNIT_DIAGRAM_ISREFERUNIT" val="0"/>
  <p:tag name="KSO_WM_UNIT_INDEX" val="3"/>
  <p:tag name="KSO_WM_UNIT_ID" val="diagram20200815_1*d*3"/>
  <p:tag name="KSO_WM_TEMPLATE_CATEGORY" val="diagram"/>
  <p:tag name="KSO_WM_TEMPLATE_INDEX" val="20200815"/>
  <p:tag name="KSO_WM_UNIT_LAYERLEVEL" val="1"/>
  <p:tag name="KSO_WM_TAG_VERSION" val="1.0"/>
  <p:tag name="KSO_WM_BEAUTIFY_FLAG" val="#wm#"/>
  <p:tag name="KSO_WM_UNIT_VALUE" val="936*1320"/>
  <p:tag name="KSO_WM_UNIT_SUPPORT_UNIT_TYPE" val="[&quot;all&quot;]"/>
  <p:tag name="KSO_WM_UNIT_BLOCK" val="0"/>
  <p:tag name="KSO_WM_UNIT_PLACING_PICTURE" val="152419.004"/>
  <p:tag name="KSO_WM_UNIT_PLACING_PICTURE_USER_VIEWPORT" val="{&quot;height&quot;:5310,&quot;width&quot;:7488.4551181102361}"/>
  <p:tag name="KSO_WM_UNIT_PLACING_PICTURE_USER_RELATIVERECTANGLE" val="{&quot;bottom&quot;:0.00081999999999999998,&quot;left&quot;:0,&quot;right&quot;:0,&quot;top&quot;:0.00081999999999999998}"/>
  <p:tag name="KSO_WM_UNIT_PLACING_PICTURE_COLLAGE_RELATIVERECTANGLE" val="{&quot;bottom&quot;:0.00082010497626797347,&quot;left&quot;:0,&quot;right&quot;:0,&quot;top&quot;:0.00082010497626797347}"/>
  <p:tag name="KSO_WM_UNIT_PLACING_PICTURE_COLLAGE_VIEWPORT" val="{&quot;height&quot;:5310,&quot;width&quot;:7488.4566929133862}"/>
  <p:tag name="KSO_WM_UNIT_PLACING_PICTURE_MD4" val="0"/>
  <p:tag name="REFSHAPE" val="1449434964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BEAUTIFY_FLAG" val="#wm#"/>
  <p:tag name="KSO_WM_TEMPLATE_CATEGORY" val="diagram"/>
  <p:tag name="KSO_WM_TEMPLATE_INDEX" val="20203695"/>
</p:tagLst>
</file>

<file path=ppt/tags/tag191.xml><?xml version="1.0" encoding="utf-8"?>
<p:tagLst xmlns:p="http://schemas.openxmlformats.org/presentationml/2006/main">
  <p:tag name="MH" val="20160830110855"/>
  <p:tag name="MH_LIBRARY" val="CONTENTS"/>
  <p:tag name="MH_TYPE" val="ENTRY"/>
  <p:tag name="ID" val="545820"/>
  <p:tag name="MH_ORDER" val="3"/>
</p:tagLst>
</file>

<file path=ppt/tags/tag192.xml><?xml version="1.0" encoding="utf-8"?>
<p:tagLst xmlns:p="http://schemas.openxmlformats.org/presentationml/2006/main">
  <p:tag name="KSO_WM_BEAUTIFY_FLAG" val="#wm#"/>
  <p:tag name="KSO_WM_TEMPLATE_CATEGORY" val="diagram"/>
  <p:tag name="KSO_WM_TEMPLATE_INDEX" val="20203695"/>
</p:tagLst>
</file>

<file path=ppt/tags/tag193.xml><?xml version="1.0" encoding="utf-8"?>
<p:tagLst xmlns:p="http://schemas.openxmlformats.org/presentationml/2006/main">
  <p:tag name="KSO_WM_BEAUTIFY_FLAG" val="#wm#"/>
  <p:tag name="KSO_WM_TEMPLATE_CATEGORY" val="diagram"/>
  <p:tag name="KSO_WM_TEMPLATE_INDEX" val="20203695"/>
</p:tagLst>
</file>

<file path=ppt/tags/tag194.xml><?xml version="1.0" encoding="utf-8"?>
<p:tagLst xmlns:p="http://schemas.openxmlformats.org/presentationml/2006/main">
  <p:tag name="KSO_WM_BEAUTIFY_FLAG" val="#wm#"/>
  <p:tag name="KSO_WM_TEMPLATE_CATEGORY" val="diagram"/>
  <p:tag name="KSO_WM_TEMPLATE_INDEX" val="20203695"/>
</p:tagLst>
</file>

<file path=ppt/tags/tag195.xml><?xml version="1.0" encoding="utf-8"?>
<p:tagLst xmlns:p="http://schemas.openxmlformats.org/presentationml/2006/main">
  <p:tag name="KSO_WM_BEAUTIFY_FLAG" val="#wm#"/>
  <p:tag name="KSO_WM_TEMPLATE_CATEGORY" val="diagram"/>
  <p:tag name="KSO_WM_TEMPLATE_INDEX" val="20203695"/>
</p:tagLst>
</file>

<file path=ppt/tags/tag196.xml><?xml version="1.0" encoding="utf-8"?>
<p:tagLst xmlns:p="http://schemas.openxmlformats.org/presentationml/2006/main">
  <p:tag name="KSO_WM_BEAUTIFY_FLAG" val="#wm#"/>
  <p:tag name="KSO_WM_TEMPLATE_CATEGORY" val="diagram"/>
  <p:tag name="KSO_WM_TEMPLATE_INDEX" val="20203695"/>
</p:tagLst>
</file>

<file path=ppt/tags/tag197.xml><?xml version="1.0" encoding="utf-8"?>
<p:tagLst xmlns:p="http://schemas.openxmlformats.org/presentationml/2006/main">
  <p:tag name="KSO_WM_UNIT_PLACING_PICTURE_USER_VIEWPORT" val="{&quot;height&quot;:9312.4992125984245,&quot;width&quot;:14400}"/>
</p:tagLst>
</file>

<file path=ppt/tags/tag198.xml><?xml version="1.0" encoding="utf-8"?>
<p:tagLst xmlns:p="http://schemas.openxmlformats.org/presentationml/2006/main">
  <p:tag name="KSO_WM_BEAUTIFY_FLAG" val="#wm#"/>
  <p:tag name="KSO_WM_TEMPLATE_CATEGORY" val="diagram"/>
  <p:tag name="KSO_WM_TEMPLATE_INDEX" val="20203695"/>
</p:tagLst>
</file>

<file path=ppt/tags/tag199.xml><?xml version="1.0" encoding="utf-8"?>
<p:tagLst xmlns:p="http://schemas.openxmlformats.org/presentationml/2006/main">
  <p:tag name="KSO_WM_BEAUTIFY_FLAG" val="#wm#"/>
  <p:tag name="KSO_WM_TEMPLATE_CATEGORY" val="diagram"/>
  <p:tag name="KSO_WM_TEMPLATE_INDEX" val="20203695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4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4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BEAUTIFY_FLAG" val="#wm#"/>
  <p:tag name="KSO_WM_TEMPLATE_CATEGORY" val="diagram"/>
  <p:tag name="KSO_WM_TEMPLATE_INDEX" val="20203695"/>
</p:tagLst>
</file>

<file path=ppt/tags/tag201.xml><?xml version="1.0" encoding="utf-8"?>
<p:tagLst xmlns:p="http://schemas.openxmlformats.org/presentationml/2006/main">
  <p:tag name="KSO_WM_BEAUTIFY_FLAG" val="#wm#"/>
  <p:tag name="KSO_WM_TEMPLATE_CATEGORY" val="diagram"/>
  <p:tag name="KSO_WM_TEMPLATE_INDEX" val="20203695"/>
</p:tagLst>
</file>

<file path=ppt/tags/tag202.xml><?xml version="1.0" encoding="utf-8"?>
<p:tagLst xmlns:p="http://schemas.openxmlformats.org/presentationml/2006/main">
  <p:tag name="KSO_WM_UNIT_PLACING_PICTURE_USER_VIEWPORT" val="{&quot;height&quot;:2856,&quot;width&quot;:7236}"/>
</p:tagLst>
</file>

<file path=ppt/tags/tag203.xml><?xml version="1.0" encoding="utf-8"?>
<p:tagLst xmlns:p="http://schemas.openxmlformats.org/presentationml/2006/main">
  <p:tag name="KSO_WM_BEAUTIFY_FLAG" val="#wm#"/>
  <p:tag name="KSO_WM_TEMPLATE_CATEGORY" val="diagram"/>
  <p:tag name="KSO_WM_TEMPLATE_INDEX" val="20193886"/>
</p:tagLst>
</file>

<file path=ppt/tags/tag204.xml><?xml version="1.0" encoding="utf-8"?>
<p:tagLst xmlns:p="http://schemas.openxmlformats.org/presentationml/2006/main">
  <p:tag name="KSO_WM_BEAUTIFY_FLAG" val="#wm#"/>
  <p:tag name="KSO_WM_TEMPLATE_CATEGORY" val="diagram"/>
  <p:tag name="KSO_WM_TEMPLATE_INDEX" val="20193886"/>
</p:tagLst>
</file>

<file path=ppt/tags/tag205.xml><?xml version="1.0" encoding="utf-8"?>
<p:tagLst xmlns:p="http://schemas.openxmlformats.org/presentationml/2006/main">
  <p:tag name="MH" val="20160830110855"/>
  <p:tag name="MH_LIBRARY" val="CONTENTS"/>
  <p:tag name="MH_TYPE" val="ENTRY"/>
  <p:tag name="ID" val="545820"/>
  <p:tag name="MH_ORDER" val="3"/>
</p:tagLst>
</file>

<file path=ppt/tags/tag206.xml><?xml version="1.0" encoding="utf-8"?>
<p:tagLst xmlns:p="http://schemas.openxmlformats.org/presentationml/2006/main">
  <p:tag name="KSO_WM_BEAUTIFY_FLAG" val="#wm#"/>
  <p:tag name="KSO_WM_TEMPLATE_CATEGORY" val="diagram"/>
  <p:tag name="KSO_WM_TEMPLATE_INDEX" val="20193886"/>
</p:tagLst>
</file>

<file path=ppt/tags/tag2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2305_1*i*4"/>
  <p:tag name="KSO_WM_TEMPLATE_CATEGORY" val="diagram"/>
  <p:tag name="KSO_WM_TEMPLATE_INDEX" val="20202305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UNIT_PLACING_PICTURE_MD4" val="0"/>
  <p:tag name="KSO_WM_UNIT_FILL_FORE_SCHEMECOLOR_INDEX_BRIGHTNESS" val="0"/>
  <p:tag name="KSO_WM_UNIT_FILL_FORE_SCHEMECOLOR_INDEX" val="14"/>
  <p:tag name="KSO_WM_UNIT_FILL_TYPE" val="1"/>
  <p:tag name="KSO_WM_UNIT_SHADOW_SCHEMECOLOR_INDEX_BRIGHTNESS" val="0"/>
  <p:tag name="KSO_WM_UNIT_SHADOW_SCHEMECOLOR_INDEX" val="13"/>
</p:tagLst>
</file>

<file path=ppt/tags/tag209.xml><?xml version="1.0" encoding="utf-8"?>
<p:tagLst xmlns:p="http://schemas.openxmlformats.org/presentationml/2006/main">
  <p:tag name="KSO_WM_UNIT_PRESET_TEXT" val="我们是致力于研究AI智能创作PPT的一个团队;我们潜心钻研幻灯片的演示规律与创作思路，希望通过人工智能解放用户双手，不仅高效，且精准。&#13;我们拥有金山办公软件30年的技术积累，以及一支富有研究精神，匠心做事的团队。"/>
  <p:tag name="KSO_WM_UNIT_NOCLEAR" val="0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2305_1*f*1"/>
  <p:tag name="KSO_WM_TEMPLATE_CATEGORY" val="diagram"/>
  <p:tag name="KSO_WM_TEMPLATE_INDEX" val="20202305"/>
  <p:tag name="KSO_WM_UNIT_LAYERLEVEL" val="1"/>
  <p:tag name="KSO_WM_TAG_VERSION" val="1.0"/>
  <p:tag name="KSO_WM_BEAUTIFY_FLAG" val="#wm#"/>
  <p:tag name="KSO_WM_UNIT_DEFAULT_FONT" val="16;24;2"/>
  <p:tag name="KSO_WM_UNIT_BLOCK" val="0"/>
  <p:tag name="KSO_WM_UNIT_SM_LIMIT_TYPE" val="1"/>
  <p:tag name="KSO_WM_UNIT_PLACING_PICTURE_MD4" val="0"/>
  <p:tag name="KSO_WM_UNIT_SMARTLAYOUT_COMPRESS_INFO" val="{&#10;    &quot;id&quot;: &quot;2020-05-18T13:41:41&quot;,&#10;    &quot;max&quot;: 0,&#10;    &quot;topChanged&quot;: 0&#10;}&#10;"/>
  <p:tag name="KSO_WM_UNIT_TEXT_FILL_FORE_SCHEMECOLOR_INDEX_BRIGHTNESS" val="0.35"/>
  <p:tag name="KSO_WM_UNIT_TEXT_FILL_FORE_SCHEMECOLOR_INDEX" val="13"/>
  <p:tag name="KSO_WM_UNIT_TEXT_FILL_TYPE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05_1*i*1"/>
  <p:tag name="KSO_WM_TEMPLATE_CATEGORY" val="diagram"/>
  <p:tag name="KSO_WM_TEMPLATE_INDEX" val="20202305"/>
  <p:tag name="KSO_WM_UNIT_LAYERLEVEL" val="1"/>
  <p:tag name="KSO_WM_TAG_VERSION" val="1.0"/>
  <p:tag name="KSO_WM_BEAUTIFY_FLAG" val="#wm#"/>
  <p:tag name="KSO_WM_UNIT_TYPE" val="i"/>
  <p:tag name="KSO_WM_UNIT_INDEX" val="1"/>
  <p:tag name="KSO_WM_UNIT_BLOCK" val="0"/>
  <p:tag name="KSO_WM_UNIT_SM_LIMIT_TYPE" val="1"/>
  <p:tag name="KSO_WM_UNIT_PLACING_PICTURE_MD4" val="0"/>
  <p:tag name="KSO_WM_UNIT_FILL_FORE_SCHEMECOLOR_INDEX_BRIGHTNESS" val="0"/>
  <p:tag name="KSO_WM_UNIT_FILL_FORE_SCHEMECOLOR_INDEX" val="5"/>
  <p:tag name="KSO_WM_UNIT_FILL_TYPE" val="1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05_1*a*1"/>
  <p:tag name="KSO_WM_TEMPLATE_CATEGORY" val="diagram"/>
  <p:tag name="KSO_WM_TEMPLATE_INDEX" val="20202305"/>
  <p:tag name="KSO_WM_UNIT_LAYERLEVEL" val="1"/>
  <p:tag name="KSO_WM_TAG_VERSION" val="1.0"/>
  <p:tag name="KSO_WM_BEAUTIFY_FLAG" val="#wm#"/>
  <p:tag name="KSO_WM_UNIT_ISCONTENTSTITLE" val="0"/>
  <p:tag name="KSO_WM_UNIT_PRESET_TEXT" val="WPS-极墨产品部"/>
  <p:tag name="KSO_WM_UNIT_NOCLEAR" val="0"/>
  <p:tag name="KSO_WM_UNIT_VALUE" val="26"/>
  <p:tag name="KSO_WM_UNIT_TYPE" val="a"/>
  <p:tag name="KSO_WM_UNIT_INDEX" val="1"/>
  <p:tag name="KSO_WM_UNIT_DEFAULT_FONT" val="32;36;4"/>
  <p:tag name="KSO_WM_UNIT_BLOCK" val="1"/>
  <p:tag name="KSO_WM_UNIT_SM_LIMIT_TYPE" val="1"/>
  <p:tag name="KSO_WM_UNIT_ISNUMDGMTITLE" val="0"/>
  <p:tag name="KSO_WM_UNIT_PLACING_PICTURE_MD4" val="0"/>
  <p:tag name="KSO_WM_UNIT_TEXT_FILL_FORE_SCHEMECOLOR_INDEX_BRIGHTNESS" val="0.25"/>
  <p:tag name="KSO_WM_UNIT_TEXT_FILL_FORE_SCHEMECOLOR_INDEX" val="13"/>
  <p:tag name="KSO_WM_UNIT_TEXT_FILL_TYPE" val="1"/>
</p:tagLst>
</file>

<file path=ppt/tags/tag212.xml><?xml version="1.0" encoding="utf-8"?>
<p:tagLst xmlns:p="http://schemas.openxmlformats.org/presentationml/2006/main">
  <p:tag name="KSO_WM_BEAUTIFY_FLAG" val="#wm#"/>
  <p:tag name="KSO_WM_TEMPLATE_CATEGORY" val="diagram"/>
  <p:tag name="KSO_WM_TEMPLATE_INDEX" val="20193886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2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3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2*i*3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3*i*2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4*i*1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5*i*1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6*i*1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7*i*1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COLOR_TYPE" val="1"/>
  <p:tag name="KSO_WM_TEMPLATE_MASTER_THUMB_INDEX" val="12"/>
  <p:tag name="KSO_WM_UNIT_SHOW_EDIT_AREA_INDICATION" val="0"/>
  <p:tag name="KSO_WM_TEMPLATE_THUMBS_INDEX" val="1、2、3、4、5、6、7、8、9、10、12、14、15"/>
  <p:tag name="KSO_WM_TAG_VERSION" val="1.0"/>
  <p:tag name="KSO_WM_BEAUTIFY_FLAG" val="#wm#"/>
  <p:tag name="KSO_WM_TEMPLATE_CATEGORY" val="custom"/>
  <p:tag name="KSO_WM_TEMPLATE_INDEX" val="20202541"/>
  <p:tag name="KSO_WM_TEMPLATE_MASTER_TYPE" val="1"/>
</p:tagLst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​​">
  <a:themeElements>
    <a:clrScheme name="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D94300"/>
      </a:accent1>
      <a:accent2>
        <a:srgbClr val="CA352A"/>
      </a:accent2>
      <a:accent3>
        <a:srgbClr val="BC2958"/>
      </a:accent3>
      <a:accent4>
        <a:srgbClr val="AD1C83"/>
      </a:accent4>
      <a:accent5>
        <a:srgbClr val="9D0EAF"/>
      </a:accent5>
      <a:accent6>
        <a:srgbClr val="8C00D9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4553</Words>
  <Application>WPS 演示</Application>
  <PresentationFormat>全屏显示(16:9)</PresentationFormat>
  <Paragraphs>374</Paragraphs>
  <Slides>33</Slides>
  <Notes>1</Notes>
  <HiddenSlides>0</HiddenSlides>
  <MMClips>2</MMClips>
  <ScaleCrop>false</ScaleCrop>
  <HeadingPairs>
    <vt:vector size="8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62" baseType="lpstr">
      <vt:lpstr>Arial</vt:lpstr>
      <vt:lpstr>宋体</vt:lpstr>
      <vt:lpstr>Wingdings</vt:lpstr>
      <vt:lpstr>微软雅黑</vt:lpstr>
      <vt:lpstr>汉仪旗黑-85S</vt:lpstr>
      <vt:lpstr>隶书</vt:lpstr>
      <vt:lpstr>Viner Hand ITC</vt:lpstr>
      <vt:lpstr>Segoe UI</vt:lpstr>
      <vt:lpstr>Helvetica</vt:lpstr>
      <vt:lpstr>Wingdings</vt:lpstr>
      <vt:lpstr>冬青黑体简体中文 W3</vt:lpstr>
      <vt:lpstr>黑体</vt:lpstr>
      <vt:lpstr>幼圆</vt:lpstr>
      <vt:lpstr>Wingdings</vt:lpstr>
      <vt:lpstr>Arial Unicode MS</vt:lpstr>
      <vt:lpstr>Calibri</vt:lpstr>
      <vt:lpstr>华文宋体</vt:lpstr>
      <vt:lpstr>等线</vt:lpstr>
      <vt:lpstr>Times New Roman</vt:lpstr>
      <vt:lpstr>MS PGothic</vt:lpstr>
      <vt:lpstr>Arial</vt:lpstr>
      <vt:lpstr>仿宋</vt:lpstr>
      <vt:lpstr>Wingdings 2</vt:lpstr>
      <vt:lpstr>Mongolian Baiti</vt:lpstr>
      <vt:lpstr>微软雅黑 Light</vt:lpstr>
      <vt:lpstr>Office 主题</vt:lpstr>
      <vt:lpstr>4_Office 主题​​</vt:lpstr>
      <vt:lpstr>MSGraph.Chart.8</vt:lpstr>
      <vt:lpstr>MSGraph.Chart.8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毛惠</cp:lastModifiedBy>
  <cp:revision>245</cp:revision>
  <cp:lastPrinted>2018-04-02T02:23:00Z</cp:lastPrinted>
  <dcterms:created xsi:type="dcterms:W3CDTF">2017-03-29T15:36:00Z</dcterms:created>
  <dcterms:modified xsi:type="dcterms:W3CDTF">2020-10-15T05:05:33Z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2052-11.1.0.9999</vt:lpwstr>
  </property>
</Properties>
</file>