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8"/>
  </p:notesMasterIdLst>
  <p:sldIdLst>
    <p:sldId id="478" r:id="rId4"/>
    <p:sldId id="506" r:id="rId5"/>
    <p:sldId id="643" r:id="rId6"/>
    <p:sldId id="592" r:id="rId7"/>
    <p:sldId id="677" r:id="rId9"/>
    <p:sldId id="596" r:id="rId10"/>
    <p:sldId id="607" r:id="rId11"/>
    <p:sldId id="605" r:id="rId12"/>
    <p:sldId id="597" r:id="rId13"/>
    <p:sldId id="598" r:id="rId14"/>
    <p:sldId id="679" r:id="rId15"/>
    <p:sldId id="684" r:id="rId16"/>
    <p:sldId id="686" r:id="rId17"/>
    <p:sldId id="701" r:id="rId18"/>
    <p:sldId id="599" r:id="rId19"/>
    <p:sldId id="600" r:id="rId20"/>
    <p:sldId id="683" r:id="rId21"/>
    <p:sldId id="728" r:id="rId22"/>
    <p:sldId id="699" r:id="rId23"/>
    <p:sldId id="688" r:id="rId24"/>
    <p:sldId id="689" r:id="rId25"/>
    <p:sldId id="690" r:id="rId26"/>
    <p:sldId id="692" r:id="rId27"/>
    <p:sldId id="693" r:id="rId28"/>
    <p:sldId id="729" r:id="rId29"/>
    <p:sldId id="719" r:id="rId30"/>
    <p:sldId id="698" r:id="rId31"/>
    <p:sldId id="717" r:id="rId32"/>
    <p:sldId id="694" r:id="rId33"/>
    <p:sldId id="695" r:id="rId34"/>
    <p:sldId id="696" r:id="rId35"/>
    <p:sldId id="744" r:id="rId36"/>
    <p:sldId id="697" r:id="rId37"/>
    <p:sldId id="290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6" y="58"/>
      </p:cViewPr>
      <p:guideLst>
        <p:guide orient="horz" pos="2465"/>
        <p:guide pos="38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1.xml"/><Relationship Id="rId39" Type="http://schemas.openxmlformats.org/officeDocument/2006/relationships/presProps" Target="presProps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99" Type="http://schemas.openxmlformats.org/officeDocument/2006/relationships/notesSlide" Target="../notesSlides/notesSlide2.xml"/><Relationship Id="rId98" Type="http://schemas.openxmlformats.org/officeDocument/2006/relationships/slideLayout" Target="../slideLayouts/slideLayout2.xml"/><Relationship Id="rId97" Type="http://schemas.openxmlformats.org/officeDocument/2006/relationships/image" Target="../media/image126.png"/><Relationship Id="rId96" Type="http://schemas.openxmlformats.org/officeDocument/2006/relationships/image" Target="../media/image125.png"/><Relationship Id="rId95" Type="http://schemas.openxmlformats.org/officeDocument/2006/relationships/image" Target="../media/image124.png"/><Relationship Id="rId94" Type="http://schemas.openxmlformats.org/officeDocument/2006/relationships/image" Target="../media/image123.png"/><Relationship Id="rId93" Type="http://schemas.openxmlformats.org/officeDocument/2006/relationships/image" Target="../media/image122.png"/><Relationship Id="rId92" Type="http://schemas.openxmlformats.org/officeDocument/2006/relationships/image" Target="../media/image121.png"/><Relationship Id="rId91" Type="http://schemas.openxmlformats.org/officeDocument/2006/relationships/image" Target="../media/image120.png"/><Relationship Id="rId90" Type="http://schemas.openxmlformats.org/officeDocument/2006/relationships/image" Target="../media/image119.png"/><Relationship Id="rId9" Type="http://schemas.openxmlformats.org/officeDocument/2006/relationships/image" Target="../media/image38.jpeg"/><Relationship Id="rId89" Type="http://schemas.openxmlformats.org/officeDocument/2006/relationships/image" Target="../media/image118.png"/><Relationship Id="rId88" Type="http://schemas.openxmlformats.org/officeDocument/2006/relationships/image" Target="../media/image117.png"/><Relationship Id="rId87" Type="http://schemas.openxmlformats.org/officeDocument/2006/relationships/image" Target="../media/image116.png"/><Relationship Id="rId86" Type="http://schemas.openxmlformats.org/officeDocument/2006/relationships/image" Target="../media/image115.png"/><Relationship Id="rId85" Type="http://schemas.openxmlformats.org/officeDocument/2006/relationships/image" Target="../media/image114.png"/><Relationship Id="rId84" Type="http://schemas.openxmlformats.org/officeDocument/2006/relationships/image" Target="../media/image113.png"/><Relationship Id="rId83" Type="http://schemas.openxmlformats.org/officeDocument/2006/relationships/image" Target="../media/image112.png"/><Relationship Id="rId82" Type="http://schemas.openxmlformats.org/officeDocument/2006/relationships/image" Target="../media/image111.png"/><Relationship Id="rId81" Type="http://schemas.openxmlformats.org/officeDocument/2006/relationships/image" Target="../media/image110.png"/><Relationship Id="rId80" Type="http://schemas.openxmlformats.org/officeDocument/2006/relationships/image" Target="../media/image109.png"/><Relationship Id="rId8" Type="http://schemas.openxmlformats.org/officeDocument/2006/relationships/image" Target="../media/image37.png"/><Relationship Id="rId79" Type="http://schemas.openxmlformats.org/officeDocument/2006/relationships/image" Target="../media/image108.png"/><Relationship Id="rId78" Type="http://schemas.openxmlformats.org/officeDocument/2006/relationships/image" Target="../media/image107.png"/><Relationship Id="rId77" Type="http://schemas.openxmlformats.org/officeDocument/2006/relationships/image" Target="../media/image106.png"/><Relationship Id="rId76" Type="http://schemas.openxmlformats.org/officeDocument/2006/relationships/image" Target="../media/image105.png"/><Relationship Id="rId75" Type="http://schemas.openxmlformats.org/officeDocument/2006/relationships/image" Target="../media/image104.png"/><Relationship Id="rId74" Type="http://schemas.openxmlformats.org/officeDocument/2006/relationships/image" Target="../media/image103.png"/><Relationship Id="rId73" Type="http://schemas.openxmlformats.org/officeDocument/2006/relationships/image" Target="../media/image102.png"/><Relationship Id="rId72" Type="http://schemas.openxmlformats.org/officeDocument/2006/relationships/image" Target="../media/image101.png"/><Relationship Id="rId71" Type="http://schemas.openxmlformats.org/officeDocument/2006/relationships/image" Target="../media/image100.png"/><Relationship Id="rId70" Type="http://schemas.openxmlformats.org/officeDocument/2006/relationships/image" Target="../media/image99.png"/><Relationship Id="rId7" Type="http://schemas.openxmlformats.org/officeDocument/2006/relationships/image" Target="../media/image36.png"/><Relationship Id="rId69" Type="http://schemas.openxmlformats.org/officeDocument/2006/relationships/image" Target="../media/image98.png"/><Relationship Id="rId68" Type="http://schemas.openxmlformats.org/officeDocument/2006/relationships/image" Target="../media/image97.png"/><Relationship Id="rId67" Type="http://schemas.openxmlformats.org/officeDocument/2006/relationships/image" Target="../media/image96.png"/><Relationship Id="rId66" Type="http://schemas.openxmlformats.org/officeDocument/2006/relationships/image" Target="../media/image95.png"/><Relationship Id="rId65" Type="http://schemas.openxmlformats.org/officeDocument/2006/relationships/image" Target="../media/image94.png"/><Relationship Id="rId64" Type="http://schemas.openxmlformats.org/officeDocument/2006/relationships/image" Target="../media/image93.png"/><Relationship Id="rId63" Type="http://schemas.openxmlformats.org/officeDocument/2006/relationships/image" Target="../media/image92.png"/><Relationship Id="rId62" Type="http://schemas.openxmlformats.org/officeDocument/2006/relationships/image" Target="../media/image91.png"/><Relationship Id="rId61" Type="http://schemas.openxmlformats.org/officeDocument/2006/relationships/image" Target="../media/image90.png"/><Relationship Id="rId60" Type="http://schemas.openxmlformats.org/officeDocument/2006/relationships/image" Target="../media/image89.png"/><Relationship Id="rId6" Type="http://schemas.openxmlformats.org/officeDocument/2006/relationships/image" Target="../media/image35.png"/><Relationship Id="rId59" Type="http://schemas.openxmlformats.org/officeDocument/2006/relationships/image" Target="../media/image88.png"/><Relationship Id="rId58" Type="http://schemas.openxmlformats.org/officeDocument/2006/relationships/image" Target="../media/image87.png"/><Relationship Id="rId57" Type="http://schemas.openxmlformats.org/officeDocument/2006/relationships/image" Target="../media/image86.png"/><Relationship Id="rId56" Type="http://schemas.openxmlformats.org/officeDocument/2006/relationships/image" Target="../media/image85.png"/><Relationship Id="rId55" Type="http://schemas.openxmlformats.org/officeDocument/2006/relationships/image" Target="../media/image84.png"/><Relationship Id="rId54" Type="http://schemas.openxmlformats.org/officeDocument/2006/relationships/image" Target="../media/image83.png"/><Relationship Id="rId53" Type="http://schemas.openxmlformats.org/officeDocument/2006/relationships/image" Target="../media/image82.png"/><Relationship Id="rId52" Type="http://schemas.openxmlformats.org/officeDocument/2006/relationships/image" Target="../media/image81.png"/><Relationship Id="rId51" Type="http://schemas.openxmlformats.org/officeDocument/2006/relationships/image" Target="../media/image80.png"/><Relationship Id="rId50" Type="http://schemas.openxmlformats.org/officeDocument/2006/relationships/image" Target="../media/image79.png"/><Relationship Id="rId5" Type="http://schemas.openxmlformats.org/officeDocument/2006/relationships/image" Target="../media/image34.jpeg"/><Relationship Id="rId49" Type="http://schemas.openxmlformats.org/officeDocument/2006/relationships/image" Target="../media/image78.png"/><Relationship Id="rId48" Type="http://schemas.openxmlformats.org/officeDocument/2006/relationships/image" Target="../media/image77.png"/><Relationship Id="rId47" Type="http://schemas.openxmlformats.org/officeDocument/2006/relationships/image" Target="../media/image76.png"/><Relationship Id="rId46" Type="http://schemas.openxmlformats.org/officeDocument/2006/relationships/image" Target="../media/image75.png"/><Relationship Id="rId45" Type="http://schemas.openxmlformats.org/officeDocument/2006/relationships/image" Target="../media/image74.png"/><Relationship Id="rId44" Type="http://schemas.openxmlformats.org/officeDocument/2006/relationships/image" Target="../media/image73.png"/><Relationship Id="rId43" Type="http://schemas.openxmlformats.org/officeDocument/2006/relationships/image" Target="../media/image72.png"/><Relationship Id="rId42" Type="http://schemas.openxmlformats.org/officeDocument/2006/relationships/image" Target="../media/image71.png"/><Relationship Id="rId41" Type="http://schemas.openxmlformats.org/officeDocument/2006/relationships/image" Target="../media/image70.png"/><Relationship Id="rId40" Type="http://schemas.openxmlformats.org/officeDocument/2006/relationships/image" Target="../media/image69.png"/><Relationship Id="rId4" Type="http://schemas.openxmlformats.org/officeDocument/2006/relationships/image" Target="../media/image33.jpeg"/><Relationship Id="rId39" Type="http://schemas.openxmlformats.org/officeDocument/2006/relationships/image" Target="../media/image68.png"/><Relationship Id="rId38" Type="http://schemas.openxmlformats.org/officeDocument/2006/relationships/image" Target="../media/image67.png"/><Relationship Id="rId37" Type="http://schemas.openxmlformats.org/officeDocument/2006/relationships/image" Target="../media/image66.png"/><Relationship Id="rId36" Type="http://schemas.openxmlformats.org/officeDocument/2006/relationships/image" Target="../media/image65.png"/><Relationship Id="rId35" Type="http://schemas.openxmlformats.org/officeDocument/2006/relationships/image" Target="../media/image64.png"/><Relationship Id="rId34" Type="http://schemas.openxmlformats.org/officeDocument/2006/relationships/image" Target="../media/image63.png"/><Relationship Id="rId33" Type="http://schemas.openxmlformats.org/officeDocument/2006/relationships/image" Target="../media/image62.png"/><Relationship Id="rId32" Type="http://schemas.openxmlformats.org/officeDocument/2006/relationships/image" Target="../media/image61.png"/><Relationship Id="rId31" Type="http://schemas.openxmlformats.org/officeDocument/2006/relationships/image" Target="../media/image60.jpeg"/><Relationship Id="rId30" Type="http://schemas.openxmlformats.org/officeDocument/2006/relationships/image" Target="../media/image59.png"/><Relationship Id="rId3" Type="http://schemas.openxmlformats.org/officeDocument/2006/relationships/image" Target="../media/image32.png"/><Relationship Id="rId29" Type="http://schemas.openxmlformats.org/officeDocument/2006/relationships/image" Target="../media/image58.png"/><Relationship Id="rId28" Type="http://schemas.openxmlformats.org/officeDocument/2006/relationships/image" Target="../media/image57.png"/><Relationship Id="rId27" Type="http://schemas.openxmlformats.org/officeDocument/2006/relationships/image" Target="../media/image56.jpeg"/><Relationship Id="rId26" Type="http://schemas.openxmlformats.org/officeDocument/2006/relationships/image" Target="../media/image55.png"/><Relationship Id="rId25" Type="http://schemas.openxmlformats.org/officeDocument/2006/relationships/image" Target="../media/image54.png"/><Relationship Id="rId24" Type="http://schemas.openxmlformats.org/officeDocument/2006/relationships/image" Target="../media/image53.jpeg"/><Relationship Id="rId23" Type="http://schemas.openxmlformats.org/officeDocument/2006/relationships/image" Target="../media/image52.png"/><Relationship Id="rId22" Type="http://schemas.openxmlformats.org/officeDocument/2006/relationships/image" Target="../media/image51.png"/><Relationship Id="rId21" Type="http://schemas.openxmlformats.org/officeDocument/2006/relationships/image" Target="../media/image50.png"/><Relationship Id="rId20" Type="http://schemas.openxmlformats.org/officeDocument/2006/relationships/image" Target="../media/image49.png"/><Relationship Id="rId2" Type="http://schemas.openxmlformats.org/officeDocument/2006/relationships/image" Target="../media/image31.png"/><Relationship Id="rId19" Type="http://schemas.openxmlformats.org/officeDocument/2006/relationships/image" Target="../media/image48.png"/><Relationship Id="rId18" Type="http://schemas.openxmlformats.org/officeDocument/2006/relationships/image" Target="../media/image47.jpeg"/><Relationship Id="rId17" Type="http://schemas.openxmlformats.org/officeDocument/2006/relationships/image" Target="../media/image46.jpeg"/><Relationship Id="rId16" Type="http://schemas.openxmlformats.org/officeDocument/2006/relationships/image" Target="../media/image45.jpeg"/><Relationship Id="rId15" Type="http://schemas.openxmlformats.org/officeDocument/2006/relationships/image" Target="../media/image44.jpeg"/><Relationship Id="rId14" Type="http://schemas.openxmlformats.org/officeDocument/2006/relationships/image" Target="../media/image43.png"/><Relationship Id="rId13" Type="http://schemas.openxmlformats.org/officeDocument/2006/relationships/image" Target="../media/image42.png"/><Relationship Id="rId12" Type="http://schemas.openxmlformats.org/officeDocument/2006/relationships/image" Target="../media/image41.jpe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www.tzzcloud.com/" TargetMode="External"/><Relationship Id="rId1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3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image" Target="../media/image1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8.jpeg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image" Target="../media/image1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56.jpeg"/><Relationship Id="rId7" Type="http://schemas.openxmlformats.org/officeDocument/2006/relationships/image" Target="../media/image155.jpeg"/><Relationship Id="rId6" Type="http://schemas.openxmlformats.org/officeDocument/2006/relationships/image" Target="../media/image154.jpeg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image" Target="../media/image149.jpe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2.jpeg"/><Relationship Id="rId5" Type="http://schemas.openxmlformats.org/officeDocument/2006/relationships/image" Target="../media/image161.jpeg"/><Relationship Id="rId4" Type="http://schemas.openxmlformats.org/officeDocument/2006/relationships/image" Target="../media/image160.jpeg"/><Relationship Id="rId3" Type="http://schemas.openxmlformats.org/officeDocument/2006/relationships/image" Target="../media/image159.jpeg"/><Relationship Id="rId2" Type="http://schemas.openxmlformats.org/officeDocument/2006/relationships/image" Target="../media/image158.png"/><Relationship Id="rId1" Type="http://schemas.openxmlformats.org/officeDocument/2006/relationships/image" Target="../media/image15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8.jpeg"/><Relationship Id="rId6" Type="http://schemas.openxmlformats.org/officeDocument/2006/relationships/image" Target="../media/image167.jpeg"/><Relationship Id="rId5" Type="http://schemas.openxmlformats.org/officeDocument/2006/relationships/image" Target="../media/image166.jpeg"/><Relationship Id="rId4" Type="http://schemas.openxmlformats.org/officeDocument/2006/relationships/image" Target="../media/image165.jpeg"/><Relationship Id="rId3" Type="http://schemas.openxmlformats.org/officeDocument/2006/relationships/image" Target="../media/image164.jpeg"/><Relationship Id="rId2" Type="http://schemas.openxmlformats.org/officeDocument/2006/relationships/tags" Target="../tags/tag1.xml"/><Relationship Id="rId1" Type="http://schemas.openxmlformats.org/officeDocument/2006/relationships/image" Target="../media/image16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64614" y="893270"/>
            <a:ext cx="946277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砼智造</a:t>
            </a:r>
            <a:r>
              <a:rPr lang="en-US" altLang="zh-CN" sz="48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-</a:t>
            </a:r>
            <a:r>
              <a:rPr lang="zh-CN" altLang="en-US" sz="48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高性能混凝土大数据云平台</a:t>
            </a:r>
            <a:endParaRPr lang="zh-CN" altLang="en-US" sz="4800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40290" y="2368492"/>
            <a:ext cx="56749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FFFF00"/>
                </a:solidFill>
              </a:rPr>
              <a:t>商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砼智能工厂  </a:t>
            </a:r>
            <a:r>
              <a:rPr lang="zh-CN" altLang="en-US" sz="3200" b="1" dirty="0">
                <a:solidFill>
                  <a:srgbClr val="FFFF00"/>
                </a:solidFill>
              </a:rPr>
              <a:t>一站式</a:t>
            </a:r>
            <a:r>
              <a:rPr lang="zh-CN" altLang="en-US" sz="3200" b="1" dirty="0">
                <a:solidFill>
                  <a:srgbClr val="FFFF00"/>
                </a:solidFill>
                <a:sym typeface="+mn-ea"/>
              </a:rPr>
              <a:t>解决方案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661670" y="1605915"/>
            <a:ext cx="10869295" cy="51130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3445510" y="1833245"/>
            <a:ext cx="1672590" cy="589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5424170" y="1833245"/>
            <a:ext cx="1672590" cy="589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7385685" y="1833245"/>
            <a:ext cx="1672590" cy="589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522095" y="1833245"/>
            <a:ext cx="1672590" cy="589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61085" y="301625"/>
            <a:ext cx="1040066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砼智造无人值守地磅安全上料系统</a:t>
            </a:r>
            <a:r>
              <a:rPr lang="en-US" altLang="zh-CN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lang="en-US" altLang="zh-CN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采用智能动态密码+终端密码键盘+短信通知方式，监控</a:t>
            </a:r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仓位</a:t>
            </a:r>
            <a:r>
              <a:rPr lang="en-US" altLang="zh-CN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预警及压力值，防止“打错料”、“打冒仓”，保障仓位及库存数据准确，</a:t>
            </a:r>
            <a:r>
              <a:rPr lang="zh-CN" altLang="en-US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实现无人值守</a:t>
            </a:r>
            <a:r>
              <a:rPr lang="en-US" altLang="zh-CN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，保障作业安全。</a:t>
            </a:r>
            <a:endParaRPr lang="en-US" altLang="zh-CN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33855" y="1898015"/>
            <a:ext cx="8039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无人值守        自动识别        动态密码        数据上云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Chen\Desktop\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" y="2722880"/>
            <a:ext cx="4752340" cy="3654425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hen\Desktop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570" y="2614295"/>
            <a:ext cx="5358765" cy="366268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圆角矩形 10"/>
          <p:cNvSpPr/>
          <p:nvPr/>
        </p:nvSpPr>
        <p:spPr>
          <a:xfrm>
            <a:off x="507365" y="1368425"/>
            <a:ext cx="10869295" cy="51130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9839325" y="5143500"/>
            <a:ext cx="1435100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9839325" y="4101465"/>
            <a:ext cx="1435100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9839325" y="3012440"/>
            <a:ext cx="1435100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9839325" y="1898015"/>
            <a:ext cx="1435100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965325" y="523240"/>
            <a:ext cx="8465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+mn-ea"/>
              </a:rPr>
              <a:t>砼智造</a:t>
            </a:r>
            <a:r>
              <a:rPr lang="zh-CN" altLang="en-US" sz="3200" b="1">
                <a:solidFill>
                  <a:schemeClr val="bg1"/>
                </a:solidFill>
                <a:latin typeface="+mn-ea"/>
                <a:sym typeface="+mn-ea"/>
              </a:rPr>
              <a:t>无人值守地磅安全上料系统</a:t>
            </a:r>
            <a:r>
              <a:rPr lang="en-US" altLang="zh-CN" sz="3200" b="1">
                <a:solidFill>
                  <a:schemeClr val="bg1"/>
                </a:solidFill>
                <a:latin typeface="+mn-ea"/>
                <a:sym typeface="+mn-ea"/>
              </a:rPr>
              <a:t>—</a:t>
            </a:r>
            <a:r>
              <a:rPr lang="zh-CN" altLang="en-US" sz="3200" b="1">
                <a:solidFill>
                  <a:schemeClr val="bg1"/>
                </a:solidFill>
                <a:latin typeface="+mn-ea"/>
                <a:sym typeface="+mn-ea"/>
              </a:rPr>
              <a:t>硬件设施</a:t>
            </a:r>
            <a:endParaRPr lang="en-US" altLang="zh-CN" sz="3200" b="1">
              <a:solidFill>
                <a:schemeClr val="bg1"/>
              </a:solidFill>
              <a:latin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839325" y="1982470"/>
            <a:ext cx="1402080" cy="47078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无人值守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密码解锁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无线传输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仓位报警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6" name="图片 25" descr="C:\Users\Chen\AppData\Local\Temp\WeChat Files\506768574432965225.jp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35455"/>
            <a:ext cx="5011420" cy="3602990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</p:spPr>
      </p:pic>
      <p:pic>
        <p:nvPicPr>
          <p:cNvPr id="27" name="图片 26" descr="539eb5243c6ec1f31d55e4fec8320b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420" y="1801495"/>
            <a:ext cx="4213860" cy="34715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圆角矩形 10"/>
          <p:cNvSpPr/>
          <p:nvPr/>
        </p:nvSpPr>
        <p:spPr>
          <a:xfrm>
            <a:off x="429895" y="1102360"/>
            <a:ext cx="10869295" cy="51130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8812530" y="4081780"/>
            <a:ext cx="201612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8812530" y="2948940"/>
            <a:ext cx="201612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8812530" y="1816100"/>
            <a:ext cx="201612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138805" y="465455"/>
            <a:ext cx="5466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latin typeface="+mn-ea"/>
              </a:rPr>
              <a:t>砼智造物流管理车辆排队系统</a:t>
            </a:r>
            <a:endParaRPr lang="en-US" altLang="zh-CN" sz="3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060815" y="1998345"/>
            <a:ext cx="1518920" cy="35998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RFID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识别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自动排队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熄火等待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1463" y="1590675"/>
            <a:ext cx="6391910" cy="4137025"/>
          </a:xfrm>
          <a:prstGeom prst="rect">
            <a:avLst/>
          </a:prstGeom>
          <a:effectLst>
            <a:softEdge rad="1778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圆角矩形 10"/>
          <p:cNvSpPr/>
          <p:nvPr/>
        </p:nvSpPr>
        <p:spPr>
          <a:xfrm>
            <a:off x="429895" y="1374140"/>
            <a:ext cx="10869295" cy="51130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9326880" y="4236720"/>
            <a:ext cx="1812925" cy="854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9326245" y="3068955"/>
            <a:ext cx="181165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9326880" y="1945005"/>
            <a:ext cx="181165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84885" y="191135"/>
            <a:ext cx="975995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+mn-ea"/>
              </a:rPr>
              <a:t>砼智造物流管理系统</a:t>
            </a:r>
            <a:r>
              <a:rPr lang="en-US" altLang="zh-CN" sz="3200" b="1">
                <a:solidFill>
                  <a:schemeClr val="bg1"/>
                </a:solidFill>
                <a:latin typeface="+mn-ea"/>
              </a:rPr>
              <a:t>—</a:t>
            </a:r>
            <a:r>
              <a:rPr lang="zh-CN" altLang="en-US" sz="3200" b="1" dirty="0">
                <a:solidFill>
                  <a:srgbClr val="006EBB"/>
                </a:solidFill>
                <a:cs typeface="+mn-ea"/>
                <a:sym typeface="+mn-lt"/>
              </a:rPr>
              <a:t> 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MES排程生产的同时智能生成物流计划，通过智能终端结合数字地图引导车辆配送，实时监控车辆的运行轨迹和驾驶员的操作行为。</a:t>
            </a:r>
            <a:endParaRPr lang="zh-CN" altLang="en-US" b="1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56420" y="2012315"/>
            <a:ext cx="1553210" cy="39693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在线监控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轨迹追溯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GPS/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北斗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双模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" name="图片 -21474824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0290" y="1945005"/>
            <a:ext cx="8055610" cy="35801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2" name="圆角矩形 41"/>
          <p:cNvSpPr/>
          <p:nvPr/>
        </p:nvSpPr>
        <p:spPr>
          <a:xfrm>
            <a:off x="763818" y="1318932"/>
            <a:ext cx="10590354" cy="5278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3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9803" y="1916832"/>
            <a:ext cx="3716655" cy="1659255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43" y="3713247"/>
            <a:ext cx="3716655" cy="1776730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14" name="TextBox 28"/>
          <p:cNvSpPr txBox="1"/>
          <p:nvPr/>
        </p:nvSpPr>
        <p:spPr>
          <a:xfrm>
            <a:off x="2155825" y="387985"/>
            <a:ext cx="7806690" cy="597535"/>
          </a:xfrm>
          <a:prstGeom prst="rect">
            <a:avLst/>
          </a:prstGeom>
          <a:noFill/>
        </p:spPr>
        <p:txBody>
          <a:bodyPr wrap="square" lIns="105509" tIns="52755" rIns="105509" bIns="52755" rtlCol="0">
            <a:spAutoFit/>
          </a:bodyPr>
          <a:p>
            <a:pPr lvl="0"/>
            <a:r>
              <a:rPr lang="zh-CN" altLang="en-US" sz="3200">
                <a:solidFill>
                  <a:schemeClr val="bg1"/>
                </a:solidFill>
                <a:latin typeface="+mn-ea"/>
                <a:sym typeface="+mn-lt"/>
              </a:rPr>
              <a:t>砼智造物流管理系统</a:t>
            </a:r>
            <a:r>
              <a:rPr lang="en-US" altLang="zh-CN" sz="3200">
                <a:solidFill>
                  <a:schemeClr val="bg1"/>
                </a:solidFill>
                <a:latin typeface="+mn-ea"/>
                <a:sym typeface="+mn-lt"/>
              </a:rPr>
              <a:t>——</a:t>
            </a:r>
            <a:r>
              <a:rPr lang="zh-CN" altLang="en-US" sz="3200">
                <a:solidFill>
                  <a:schemeClr val="bg1"/>
                </a:solidFill>
                <a:latin typeface="+mn-ea"/>
                <a:sym typeface="+mn-lt"/>
              </a:rPr>
              <a:t>GPS北斗</a:t>
            </a:r>
            <a:r>
              <a:rPr lang="zh-CN" sz="3200">
                <a:solidFill>
                  <a:schemeClr val="bg1"/>
                </a:solidFill>
                <a:latin typeface="+mn-ea"/>
                <a:sym typeface="+mn-lt"/>
              </a:rPr>
              <a:t>双模</a:t>
            </a:r>
            <a:endParaRPr kumimoji="1" lang="zh-CN" sz="3200" b="1" dirty="0">
              <a:solidFill>
                <a:schemeClr val="bg1"/>
              </a:solidFill>
              <a:latin typeface="+mn-ea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328150" y="4323715"/>
            <a:ext cx="1812925" cy="739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9327833" y="3241675"/>
            <a:ext cx="181165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9327833" y="2115185"/>
            <a:ext cx="181165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586278" y="2239010"/>
            <a:ext cx="1402080" cy="35998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在线监控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轨迹追溯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精准卸料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098" y="1915795"/>
            <a:ext cx="4525645" cy="3574415"/>
          </a:xfrm>
          <a:prstGeom prst="rect">
            <a:avLst/>
          </a:prstGeom>
          <a:effectLst>
            <a:softEdge rad="1778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97280" y="320675"/>
            <a:ext cx="9792335" cy="1137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3200" b="1">
                <a:solidFill>
                  <a:schemeClr val="bg1"/>
                </a:solidFill>
                <a:ea typeface="宋体" panose="02010600030101010101" pitchFamily="2" charset="-122"/>
              </a:rPr>
              <a:t>砼智造无人值守油站系统</a:t>
            </a:r>
            <a:r>
              <a:rPr lang="en-US" altLang="zh-CN" sz="3200" b="1">
                <a:solidFill>
                  <a:schemeClr val="bg1"/>
                </a:solidFill>
                <a:latin typeface="+mn-ea"/>
                <a:sym typeface="+mn-ea"/>
              </a:rPr>
              <a:t>—</a:t>
            </a:r>
            <a:r>
              <a:rPr lang="zh-CN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使用IC卡或</a:t>
            </a:r>
            <a:r>
              <a:rPr lang="zh-CN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微信</a:t>
            </a:r>
            <a:r>
              <a:rPr lang="zh-CN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扫码实现油站无人值守，数据实时上云，智能油耗汇算，杜绝管理漏洞。</a:t>
            </a:r>
            <a:endParaRPr lang="zh-CN" altLang="en-US" b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indent="266700"/>
            <a:endParaRPr lang="zh-CN" altLang="en-US" b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07695" y="1457960"/>
            <a:ext cx="10869295" cy="51130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9105265" y="4447540"/>
            <a:ext cx="201612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9105265" y="3270885"/>
            <a:ext cx="201612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9105265" y="2230120"/>
            <a:ext cx="201612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411970" y="2321560"/>
            <a:ext cx="140208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无人值守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数据上云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统计汇算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4" name="图片 13" descr="智能加油系统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18540" y="1759585"/>
            <a:ext cx="7811770" cy="4509770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17" name="圆角矩形 16"/>
          <p:cNvSpPr/>
          <p:nvPr/>
        </p:nvSpPr>
        <p:spPr>
          <a:xfrm>
            <a:off x="9156700" y="5501005"/>
            <a:ext cx="201612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油质监控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638175" y="1686560"/>
            <a:ext cx="10869295" cy="51130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8868410" y="5350510"/>
            <a:ext cx="201612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8814435" y="4191635"/>
            <a:ext cx="201612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8813800" y="3135630"/>
            <a:ext cx="201612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8814435" y="2040890"/>
            <a:ext cx="201612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21775" y="2197735"/>
            <a:ext cx="1402080" cy="4707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实时监控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粉尘噪声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风力风向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温度湿度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4" name="图片 36" descr="11652525807221037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5" b="12589"/>
          <a:stretch>
            <a:fillRect/>
          </a:stretch>
        </p:blipFill>
        <p:spPr bwMode="auto">
          <a:xfrm>
            <a:off x="2058035" y="2197735"/>
            <a:ext cx="5986145" cy="4223385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52220" y="351790"/>
            <a:ext cx="1025525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chemeClr val="bg1"/>
                </a:solidFill>
                <a:latin typeface="+mn-ea"/>
              </a:rPr>
              <a:t>砼智造环保监测系统</a:t>
            </a:r>
            <a:r>
              <a:rPr lang="en-US" altLang="zh-CN" sz="3200" b="1">
                <a:solidFill>
                  <a:schemeClr val="bg1"/>
                </a:solidFill>
                <a:latin typeface="+mn-ea"/>
              </a:rPr>
              <a:t>—</a:t>
            </a:r>
            <a:r>
              <a:rPr lang="en-US" altLang="zh-CN">
                <a:solidFill>
                  <a:schemeClr val="bg1"/>
                </a:solidFill>
                <a:latin typeface="+mn-ea"/>
                <a:sym typeface="+mn-ea"/>
              </a:rPr>
              <a:t>监测设备通过物联网技术连接上云，实时监测厂界粉尘、噪</a:t>
            </a:r>
            <a:r>
              <a:rPr lang="zh-CN" altLang="en-US">
                <a:solidFill>
                  <a:schemeClr val="bg1"/>
                </a:solidFill>
                <a:latin typeface="+mn-ea"/>
                <a:sym typeface="+mn-ea"/>
              </a:rPr>
              <a:t>声及</a:t>
            </a:r>
            <a:r>
              <a:rPr lang="en-US" altLang="zh-CN">
                <a:solidFill>
                  <a:schemeClr val="bg1"/>
                </a:solidFill>
                <a:latin typeface="+mn-ea"/>
                <a:sym typeface="+mn-ea"/>
              </a:rPr>
              <a:t>温度、</a:t>
            </a:r>
            <a:r>
              <a:rPr lang="zh-CN" altLang="en-US">
                <a:solidFill>
                  <a:schemeClr val="bg1"/>
                </a:solidFill>
                <a:latin typeface="+mn-ea"/>
                <a:sym typeface="+mn-ea"/>
              </a:rPr>
              <a:t>湿度、</a:t>
            </a:r>
            <a:r>
              <a:rPr lang="en-US" altLang="zh-CN">
                <a:solidFill>
                  <a:schemeClr val="bg1"/>
                </a:solidFill>
                <a:latin typeface="+mn-ea"/>
                <a:sym typeface="+mn-ea"/>
              </a:rPr>
              <a:t>风向、风力等环境数据，</a:t>
            </a:r>
            <a:r>
              <a:rPr lang="zh-CN" altLang="en-US">
                <a:solidFill>
                  <a:schemeClr val="bg1"/>
                </a:solidFill>
                <a:latin typeface="+mn-ea"/>
                <a:sym typeface="+mn-ea"/>
              </a:rPr>
              <a:t>智能控制环保设备运行，</a:t>
            </a:r>
            <a:r>
              <a:rPr lang="en-US" altLang="zh-CN">
                <a:solidFill>
                  <a:schemeClr val="bg1"/>
                </a:solidFill>
                <a:latin typeface="+mn-ea"/>
                <a:sym typeface="+mn-ea"/>
              </a:rPr>
              <a:t>强化企业</a:t>
            </a:r>
            <a:r>
              <a:rPr lang="zh-CN" altLang="en-US">
                <a:solidFill>
                  <a:schemeClr val="bg1"/>
                </a:solidFill>
                <a:latin typeface="+mn-ea"/>
                <a:sym typeface="+mn-ea"/>
              </a:rPr>
              <a:t>的</a:t>
            </a:r>
            <a:r>
              <a:rPr lang="en-US" altLang="zh-CN">
                <a:solidFill>
                  <a:schemeClr val="bg1"/>
                </a:solidFill>
                <a:latin typeface="+mn-ea"/>
                <a:sym typeface="+mn-ea"/>
              </a:rPr>
              <a:t>绿色生产组织</a:t>
            </a:r>
            <a:r>
              <a:rPr lang="zh-CN" altLang="en-US">
                <a:solidFill>
                  <a:schemeClr val="bg1"/>
                </a:solidFill>
                <a:latin typeface="+mn-ea"/>
                <a:sym typeface="+mn-ea"/>
              </a:rPr>
              <a:t>，有效应对环境因素对生产的影响。</a:t>
            </a:r>
            <a:endParaRPr lang="en-US" altLang="zh-CN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圆角矩形 10"/>
          <p:cNvSpPr/>
          <p:nvPr/>
        </p:nvSpPr>
        <p:spPr>
          <a:xfrm>
            <a:off x="429895" y="1102360"/>
            <a:ext cx="10869295" cy="51130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8689975" y="4777105"/>
            <a:ext cx="201612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8689975" y="3714115"/>
            <a:ext cx="201612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8689975" y="2597150"/>
            <a:ext cx="201612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8689975" y="1484630"/>
            <a:ext cx="201612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002280" y="361315"/>
            <a:ext cx="523303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chemeClr val="bg1"/>
                </a:solidFill>
                <a:latin typeface="+mn-ea"/>
              </a:rPr>
              <a:t>砼智造</a:t>
            </a:r>
            <a:r>
              <a:rPr lang="en-US" altLang="zh-CN" sz="3600" b="1">
                <a:solidFill>
                  <a:schemeClr val="bg1"/>
                </a:solidFill>
                <a:latin typeface="+mn-ea"/>
              </a:rPr>
              <a:t>——</a:t>
            </a:r>
            <a:r>
              <a:rPr lang="zh-CN" altLang="en-US" sz="3600" b="1">
                <a:solidFill>
                  <a:schemeClr val="bg1"/>
                </a:solidFill>
                <a:latin typeface="+mn-ea"/>
              </a:rPr>
              <a:t>环保监测系统</a:t>
            </a:r>
            <a:endParaRPr lang="zh-CN" altLang="en-US" sz="3600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77630" y="1600200"/>
            <a:ext cx="1402080" cy="47078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实时监控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粉尘噪声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风力风向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温度湿度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0740" y="1484630"/>
            <a:ext cx="7743190" cy="42125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65986" y="-44610"/>
            <a:ext cx="10515600" cy="1325563"/>
          </a:xfrm>
        </p:spPr>
        <p:txBody>
          <a:bodyPr>
            <a:normAutofit/>
          </a:bodyPr>
          <a:p>
            <a:r>
              <a:rPr lang="zh-CN" altLang="en-US" sz="3200" b="1">
                <a:solidFill>
                  <a:schemeClr val="bg1"/>
                </a:solidFill>
                <a:latin typeface="+mn-ea"/>
                <a:sym typeface="+mn-ea"/>
              </a:rPr>
              <a:t>砼智造</a:t>
            </a:r>
            <a:r>
              <a:rPr lang="en-US" altLang="zh-CN" sz="3200" b="1">
                <a:solidFill>
                  <a:schemeClr val="bg1"/>
                </a:solidFill>
                <a:latin typeface="+mn-ea"/>
                <a:sym typeface="+mn-ea"/>
              </a:rPr>
              <a:t>——</a:t>
            </a:r>
            <a:r>
              <a:rPr lang="zh-CN" altLang="en-US" sz="3200" b="1">
                <a:solidFill>
                  <a:schemeClr val="bg1"/>
                </a:solidFill>
                <a:latin typeface="+mn-ea"/>
                <a:sym typeface="+mn-ea"/>
              </a:rPr>
              <a:t>智慧工地管理</a:t>
            </a:r>
            <a:r>
              <a:rPr lang="zh-CN" altLang="en-US" sz="3200" b="1">
                <a:solidFill>
                  <a:schemeClr val="bg1"/>
                </a:solidFill>
                <a:latin typeface="+mn-ea"/>
                <a:sym typeface="+mn-ea"/>
              </a:rPr>
              <a:t>系统</a:t>
            </a:r>
            <a:endParaRPr lang="zh-CN" altLang="en-US" sz="3200" dirty="0">
              <a:solidFill>
                <a:srgbClr val="FFC000"/>
              </a:solidFill>
            </a:endParaRPr>
          </a:p>
        </p:txBody>
      </p:sp>
      <p:sp>
        <p:nvSpPr>
          <p:cNvPr id="7" name="object 2"/>
          <p:cNvSpPr/>
          <p:nvPr/>
        </p:nvSpPr>
        <p:spPr>
          <a:xfrm>
            <a:off x="0" y="789940"/>
            <a:ext cx="12192000" cy="57632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" name="object 3"/>
          <p:cNvSpPr/>
          <p:nvPr/>
        </p:nvSpPr>
        <p:spPr>
          <a:xfrm>
            <a:off x="3613403" y="6344411"/>
            <a:ext cx="2246376" cy="51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" name="object 4"/>
          <p:cNvSpPr/>
          <p:nvPr/>
        </p:nvSpPr>
        <p:spPr>
          <a:xfrm>
            <a:off x="0" y="789940"/>
            <a:ext cx="2829560" cy="2239645"/>
          </a:xfrm>
          <a:custGeom>
            <a:avLst/>
            <a:gdLst/>
            <a:ahLst/>
            <a:cxnLst/>
            <a:rect l="l" t="t" r="r" b="b"/>
            <a:pathLst>
              <a:path w="2829560" h="2239645">
                <a:moveTo>
                  <a:pt x="2690493" y="0"/>
                </a:moveTo>
                <a:lnTo>
                  <a:pt x="118326" y="169"/>
                </a:lnTo>
                <a:lnTo>
                  <a:pt x="76386" y="8846"/>
                </a:lnTo>
                <a:lnTo>
                  <a:pt x="40134" y="29151"/>
                </a:lnTo>
                <a:lnTo>
                  <a:pt x="11657" y="58995"/>
                </a:lnTo>
                <a:lnTo>
                  <a:pt x="0" y="79203"/>
                </a:lnTo>
                <a:lnTo>
                  <a:pt x="0" y="2160195"/>
                </a:lnTo>
                <a:lnTo>
                  <a:pt x="755" y="2161934"/>
                </a:lnTo>
                <a:lnTo>
                  <a:pt x="7542" y="2174048"/>
                </a:lnTo>
                <a:lnTo>
                  <a:pt x="34423" y="2205354"/>
                </a:lnTo>
                <a:lnTo>
                  <a:pt x="69459" y="2227489"/>
                </a:lnTo>
                <a:lnTo>
                  <a:pt x="110559" y="2238370"/>
                </a:lnTo>
                <a:lnTo>
                  <a:pt x="125246" y="2239137"/>
                </a:lnTo>
                <a:lnTo>
                  <a:pt x="2697364" y="2238970"/>
                </a:lnTo>
                <a:lnTo>
                  <a:pt x="2739330" y="2230320"/>
                </a:lnTo>
                <a:lnTo>
                  <a:pt x="2775612" y="2210050"/>
                </a:lnTo>
                <a:lnTo>
                  <a:pt x="2804117" y="2180241"/>
                </a:lnTo>
                <a:lnTo>
                  <a:pt x="2822754" y="2142972"/>
                </a:lnTo>
                <a:lnTo>
                  <a:pt x="2829431" y="2100326"/>
                </a:lnTo>
                <a:lnTo>
                  <a:pt x="2829259" y="131966"/>
                </a:lnTo>
                <a:lnTo>
                  <a:pt x="2820571" y="90028"/>
                </a:lnTo>
                <a:lnTo>
                  <a:pt x="2800262" y="53774"/>
                </a:lnTo>
                <a:lnTo>
                  <a:pt x="2770420" y="25292"/>
                </a:lnTo>
                <a:lnTo>
                  <a:pt x="2733134" y="6671"/>
                </a:lnTo>
                <a:lnTo>
                  <a:pt x="2705173" y="767"/>
                </a:lnTo>
                <a:lnTo>
                  <a:pt x="2690493" y="0"/>
                </a:lnTo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p/>
        </p:txBody>
      </p:sp>
      <p:sp>
        <p:nvSpPr>
          <p:cNvPr id="10" name="object 5"/>
          <p:cNvSpPr/>
          <p:nvPr/>
        </p:nvSpPr>
        <p:spPr>
          <a:xfrm>
            <a:off x="127000" y="916940"/>
            <a:ext cx="2829560" cy="2239645"/>
          </a:xfrm>
          <a:custGeom>
            <a:avLst/>
            <a:gdLst/>
            <a:ahLst/>
            <a:cxnLst/>
            <a:rect l="l" t="t" r="r" b="b"/>
            <a:pathLst>
              <a:path w="2829560" h="2239645">
                <a:moveTo>
                  <a:pt x="0" y="79203"/>
                </a:moveTo>
                <a:lnTo>
                  <a:pt x="29675" y="38142"/>
                </a:lnTo>
                <a:lnTo>
                  <a:pt x="63567" y="14425"/>
                </a:lnTo>
                <a:lnTo>
                  <a:pt x="103843" y="1640"/>
                </a:lnTo>
                <a:lnTo>
                  <a:pt x="2690493" y="0"/>
                </a:lnTo>
                <a:lnTo>
                  <a:pt x="2705173" y="767"/>
                </a:lnTo>
                <a:lnTo>
                  <a:pt x="2746261" y="11653"/>
                </a:lnTo>
                <a:lnTo>
                  <a:pt x="2781298" y="33793"/>
                </a:lnTo>
                <a:lnTo>
                  <a:pt x="2808194" y="65098"/>
                </a:lnTo>
                <a:lnTo>
                  <a:pt x="2824862" y="103479"/>
                </a:lnTo>
                <a:lnTo>
                  <a:pt x="2829431" y="2100326"/>
                </a:lnTo>
                <a:lnTo>
                  <a:pt x="2828663" y="2115010"/>
                </a:lnTo>
                <a:lnTo>
                  <a:pt x="2817767" y="2156096"/>
                </a:lnTo>
                <a:lnTo>
                  <a:pt x="2795608" y="2191109"/>
                </a:lnTo>
                <a:lnTo>
                  <a:pt x="2764279" y="2217970"/>
                </a:lnTo>
                <a:lnTo>
                  <a:pt x="2725870" y="2234597"/>
                </a:lnTo>
                <a:lnTo>
                  <a:pt x="125246" y="2239137"/>
                </a:lnTo>
                <a:lnTo>
                  <a:pt x="110559" y="2238370"/>
                </a:lnTo>
                <a:lnTo>
                  <a:pt x="69459" y="2227489"/>
                </a:lnTo>
                <a:lnTo>
                  <a:pt x="34423" y="2205354"/>
                </a:lnTo>
                <a:lnTo>
                  <a:pt x="7542" y="2174048"/>
                </a:lnTo>
                <a:lnTo>
                  <a:pt x="0" y="2160195"/>
                </a:lnTo>
              </a:path>
            </a:pathLst>
          </a:custGeom>
          <a:ln w="6350">
            <a:solidFill>
              <a:srgbClr val="006FC0"/>
            </a:solidFill>
            <a:prstDash val="dash"/>
          </a:ln>
        </p:spPr>
        <p:txBody>
          <a:bodyPr wrap="square" lIns="0" tIns="0" rIns="0" bIns="0" rtlCol="0"/>
          <a:p/>
        </p:txBody>
      </p:sp>
      <p:sp>
        <p:nvSpPr>
          <p:cNvPr id="11" name="object 6"/>
          <p:cNvSpPr/>
          <p:nvPr/>
        </p:nvSpPr>
        <p:spPr>
          <a:xfrm>
            <a:off x="9124060" y="4268596"/>
            <a:ext cx="2993390" cy="2213610"/>
          </a:xfrm>
          <a:custGeom>
            <a:avLst/>
            <a:gdLst/>
            <a:ahLst/>
            <a:cxnLst/>
            <a:rect l="l" t="t" r="r" b="b"/>
            <a:pathLst>
              <a:path w="2993390" h="2213610">
                <a:moveTo>
                  <a:pt x="2856103" y="0"/>
                </a:moveTo>
                <a:lnTo>
                  <a:pt x="133022" y="64"/>
                </a:lnTo>
                <a:lnTo>
                  <a:pt x="90831" y="8059"/>
                </a:lnTo>
                <a:lnTo>
                  <a:pt x="54297" y="27915"/>
                </a:lnTo>
                <a:lnTo>
                  <a:pt x="25556" y="57496"/>
                </a:lnTo>
                <a:lnTo>
                  <a:pt x="6745" y="94665"/>
                </a:lnTo>
                <a:lnTo>
                  <a:pt x="0" y="137286"/>
                </a:lnTo>
                <a:lnTo>
                  <a:pt x="64" y="2080361"/>
                </a:lnTo>
                <a:lnTo>
                  <a:pt x="8056" y="2122553"/>
                </a:lnTo>
                <a:lnTo>
                  <a:pt x="27912" y="2159087"/>
                </a:lnTo>
                <a:lnTo>
                  <a:pt x="57493" y="2187827"/>
                </a:lnTo>
                <a:lnTo>
                  <a:pt x="94663" y="2206636"/>
                </a:lnTo>
                <a:lnTo>
                  <a:pt x="137287" y="2213381"/>
                </a:lnTo>
                <a:lnTo>
                  <a:pt x="2860356" y="2213316"/>
                </a:lnTo>
                <a:lnTo>
                  <a:pt x="2902551" y="2205325"/>
                </a:lnTo>
                <a:lnTo>
                  <a:pt x="2939088" y="2185474"/>
                </a:lnTo>
                <a:lnTo>
                  <a:pt x="2967831" y="2155896"/>
                </a:lnTo>
                <a:lnTo>
                  <a:pt x="2986644" y="2118729"/>
                </a:lnTo>
                <a:lnTo>
                  <a:pt x="2993390" y="2076107"/>
                </a:lnTo>
                <a:lnTo>
                  <a:pt x="2993325" y="133022"/>
                </a:lnTo>
                <a:lnTo>
                  <a:pt x="2985330" y="90831"/>
                </a:lnTo>
                <a:lnTo>
                  <a:pt x="2965474" y="54297"/>
                </a:lnTo>
                <a:lnTo>
                  <a:pt x="2935893" y="25556"/>
                </a:lnTo>
                <a:lnTo>
                  <a:pt x="2898724" y="6745"/>
                </a:lnTo>
                <a:lnTo>
                  <a:pt x="2856103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p/>
        </p:txBody>
      </p:sp>
      <p:sp>
        <p:nvSpPr>
          <p:cNvPr id="12" name="object 7"/>
          <p:cNvSpPr/>
          <p:nvPr/>
        </p:nvSpPr>
        <p:spPr>
          <a:xfrm>
            <a:off x="9251060" y="4395596"/>
            <a:ext cx="2993390" cy="2213610"/>
          </a:xfrm>
          <a:custGeom>
            <a:avLst/>
            <a:gdLst/>
            <a:ahLst/>
            <a:cxnLst/>
            <a:rect l="l" t="t" r="r" b="b"/>
            <a:pathLst>
              <a:path w="2993390" h="2213610">
                <a:moveTo>
                  <a:pt x="0" y="137286"/>
                </a:moveTo>
                <a:lnTo>
                  <a:pt x="6745" y="94665"/>
                </a:lnTo>
                <a:lnTo>
                  <a:pt x="25556" y="57496"/>
                </a:lnTo>
                <a:lnTo>
                  <a:pt x="54297" y="27915"/>
                </a:lnTo>
                <a:lnTo>
                  <a:pt x="90831" y="8059"/>
                </a:lnTo>
                <a:lnTo>
                  <a:pt x="133022" y="64"/>
                </a:lnTo>
                <a:lnTo>
                  <a:pt x="2856103" y="0"/>
                </a:lnTo>
                <a:lnTo>
                  <a:pt x="2870784" y="775"/>
                </a:lnTo>
                <a:lnTo>
                  <a:pt x="2911825" y="11780"/>
                </a:lnTo>
                <a:lnTo>
                  <a:pt x="2946702" y="34138"/>
                </a:lnTo>
                <a:lnTo>
                  <a:pt x="2973279" y="65714"/>
                </a:lnTo>
                <a:lnTo>
                  <a:pt x="2989418" y="104372"/>
                </a:lnTo>
                <a:lnTo>
                  <a:pt x="2993390" y="2076107"/>
                </a:lnTo>
                <a:lnTo>
                  <a:pt x="2992614" y="2090788"/>
                </a:lnTo>
                <a:lnTo>
                  <a:pt x="2981608" y="2131829"/>
                </a:lnTo>
                <a:lnTo>
                  <a:pt x="2959248" y="2166704"/>
                </a:lnTo>
                <a:lnTo>
                  <a:pt x="2927669" y="2193277"/>
                </a:lnTo>
                <a:lnTo>
                  <a:pt x="2889009" y="2209412"/>
                </a:lnTo>
                <a:lnTo>
                  <a:pt x="137287" y="2213381"/>
                </a:lnTo>
                <a:lnTo>
                  <a:pt x="122605" y="2212605"/>
                </a:lnTo>
                <a:lnTo>
                  <a:pt x="81562" y="2201602"/>
                </a:lnTo>
                <a:lnTo>
                  <a:pt x="46683" y="2179245"/>
                </a:lnTo>
                <a:lnTo>
                  <a:pt x="20107" y="2147670"/>
                </a:lnTo>
                <a:lnTo>
                  <a:pt x="3969" y="2109012"/>
                </a:lnTo>
                <a:lnTo>
                  <a:pt x="0" y="137286"/>
                </a:lnTo>
                <a:close/>
              </a:path>
            </a:pathLst>
          </a:custGeom>
          <a:ln w="6350">
            <a:solidFill>
              <a:srgbClr val="92D050"/>
            </a:solidFill>
            <a:prstDash val="dash"/>
          </a:ln>
        </p:spPr>
        <p:txBody>
          <a:bodyPr wrap="square" lIns="0" tIns="0" rIns="0" bIns="0" rtlCol="0"/>
          <a:p/>
        </p:txBody>
      </p:sp>
      <p:sp>
        <p:nvSpPr>
          <p:cNvPr id="13" name="object 8"/>
          <p:cNvSpPr/>
          <p:nvPr/>
        </p:nvSpPr>
        <p:spPr>
          <a:xfrm>
            <a:off x="9151366" y="848360"/>
            <a:ext cx="2993390" cy="2410460"/>
          </a:xfrm>
          <a:custGeom>
            <a:avLst/>
            <a:gdLst/>
            <a:ahLst/>
            <a:cxnLst/>
            <a:rect l="l" t="t" r="r" b="b"/>
            <a:pathLst>
              <a:path w="2993390" h="2410460">
                <a:moveTo>
                  <a:pt x="2843911" y="0"/>
                </a:moveTo>
                <a:lnTo>
                  <a:pt x="139951" y="298"/>
                </a:lnTo>
                <a:lnTo>
                  <a:pt x="98030" y="9090"/>
                </a:lnTo>
                <a:lnTo>
                  <a:pt x="61343" y="28737"/>
                </a:lnTo>
                <a:lnTo>
                  <a:pt x="31693" y="57436"/>
                </a:lnTo>
                <a:lnTo>
                  <a:pt x="10883" y="93384"/>
                </a:lnTo>
                <a:lnTo>
                  <a:pt x="713" y="134781"/>
                </a:lnTo>
                <a:lnTo>
                  <a:pt x="0" y="149478"/>
                </a:lnTo>
                <a:lnTo>
                  <a:pt x="305" y="2270495"/>
                </a:lnTo>
                <a:lnTo>
                  <a:pt x="9117" y="2312441"/>
                </a:lnTo>
                <a:lnTo>
                  <a:pt x="28772" y="2349136"/>
                </a:lnTo>
                <a:lnTo>
                  <a:pt x="57468" y="2378781"/>
                </a:lnTo>
                <a:lnTo>
                  <a:pt x="93407" y="2399584"/>
                </a:lnTo>
                <a:lnTo>
                  <a:pt x="134787" y="2409747"/>
                </a:lnTo>
                <a:lnTo>
                  <a:pt x="149479" y="2410460"/>
                </a:lnTo>
                <a:lnTo>
                  <a:pt x="2853537" y="2410154"/>
                </a:lnTo>
                <a:lnTo>
                  <a:pt x="2895432" y="2401341"/>
                </a:lnTo>
                <a:lnTo>
                  <a:pt x="2932093" y="2381679"/>
                </a:lnTo>
                <a:lnTo>
                  <a:pt x="2961721" y="2352966"/>
                </a:lnTo>
                <a:lnTo>
                  <a:pt x="2982515" y="2316997"/>
                </a:lnTo>
                <a:lnTo>
                  <a:pt x="2992677" y="2275567"/>
                </a:lnTo>
                <a:lnTo>
                  <a:pt x="2993390" y="2260854"/>
                </a:lnTo>
                <a:lnTo>
                  <a:pt x="2993091" y="139951"/>
                </a:lnTo>
                <a:lnTo>
                  <a:pt x="2984299" y="98030"/>
                </a:lnTo>
                <a:lnTo>
                  <a:pt x="2964652" y="61343"/>
                </a:lnTo>
                <a:lnTo>
                  <a:pt x="2935953" y="31693"/>
                </a:lnTo>
                <a:lnTo>
                  <a:pt x="2900005" y="10883"/>
                </a:lnTo>
                <a:lnTo>
                  <a:pt x="2858608" y="713"/>
                </a:lnTo>
                <a:lnTo>
                  <a:pt x="2843911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p/>
        </p:txBody>
      </p:sp>
      <p:sp>
        <p:nvSpPr>
          <p:cNvPr id="14" name="object 9"/>
          <p:cNvSpPr/>
          <p:nvPr/>
        </p:nvSpPr>
        <p:spPr>
          <a:xfrm>
            <a:off x="9278366" y="975360"/>
            <a:ext cx="2993390" cy="2410460"/>
          </a:xfrm>
          <a:custGeom>
            <a:avLst/>
            <a:gdLst/>
            <a:ahLst/>
            <a:cxnLst/>
            <a:rect l="l" t="t" r="r" b="b"/>
            <a:pathLst>
              <a:path w="2993390" h="2410460">
                <a:moveTo>
                  <a:pt x="0" y="149478"/>
                </a:moveTo>
                <a:lnTo>
                  <a:pt x="6221" y="106667"/>
                </a:lnTo>
                <a:lnTo>
                  <a:pt x="23685" y="68702"/>
                </a:lnTo>
                <a:lnTo>
                  <a:pt x="50589" y="37386"/>
                </a:lnTo>
                <a:lnTo>
                  <a:pt x="85130" y="14522"/>
                </a:lnTo>
                <a:lnTo>
                  <a:pt x="125507" y="1912"/>
                </a:lnTo>
                <a:lnTo>
                  <a:pt x="2843911" y="0"/>
                </a:lnTo>
                <a:lnTo>
                  <a:pt x="2858608" y="713"/>
                </a:lnTo>
                <a:lnTo>
                  <a:pt x="2900005" y="10883"/>
                </a:lnTo>
                <a:lnTo>
                  <a:pt x="2935953" y="31693"/>
                </a:lnTo>
                <a:lnTo>
                  <a:pt x="2964652" y="61343"/>
                </a:lnTo>
                <a:lnTo>
                  <a:pt x="2984299" y="98030"/>
                </a:lnTo>
                <a:lnTo>
                  <a:pt x="2993091" y="139951"/>
                </a:lnTo>
                <a:lnTo>
                  <a:pt x="2993390" y="2260854"/>
                </a:lnTo>
                <a:lnTo>
                  <a:pt x="2992677" y="2275567"/>
                </a:lnTo>
                <a:lnTo>
                  <a:pt x="2982515" y="2316997"/>
                </a:lnTo>
                <a:lnTo>
                  <a:pt x="2961721" y="2352966"/>
                </a:lnTo>
                <a:lnTo>
                  <a:pt x="2932093" y="2381679"/>
                </a:lnTo>
                <a:lnTo>
                  <a:pt x="2895432" y="2401341"/>
                </a:lnTo>
                <a:lnTo>
                  <a:pt x="2853537" y="2410154"/>
                </a:lnTo>
                <a:lnTo>
                  <a:pt x="149479" y="2410460"/>
                </a:lnTo>
                <a:lnTo>
                  <a:pt x="134787" y="2409747"/>
                </a:lnTo>
                <a:lnTo>
                  <a:pt x="93407" y="2399584"/>
                </a:lnTo>
                <a:lnTo>
                  <a:pt x="57468" y="2378781"/>
                </a:lnTo>
                <a:lnTo>
                  <a:pt x="28772" y="2349136"/>
                </a:lnTo>
                <a:lnTo>
                  <a:pt x="9117" y="2312441"/>
                </a:lnTo>
                <a:lnTo>
                  <a:pt x="305" y="2270495"/>
                </a:lnTo>
                <a:lnTo>
                  <a:pt x="0" y="149478"/>
                </a:lnTo>
                <a:close/>
              </a:path>
            </a:pathLst>
          </a:custGeom>
          <a:ln w="6350">
            <a:solidFill>
              <a:srgbClr val="92D050"/>
            </a:solidFill>
            <a:prstDash val="dash"/>
          </a:ln>
        </p:spPr>
        <p:txBody>
          <a:bodyPr wrap="square" lIns="0" tIns="0" rIns="0" bIns="0" rtlCol="0"/>
          <a:p/>
        </p:txBody>
      </p:sp>
      <p:sp>
        <p:nvSpPr>
          <p:cNvPr id="15" name="object 10"/>
          <p:cNvSpPr/>
          <p:nvPr/>
        </p:nvSpPr>
        <p:spPr>
          <a:xfrm>
            <a:off x="5144770" y="4607178"/>
            <a:ext cx="3796029" cy="1819275"/>
          </a:xfrm>
          <a:custGeom>
            <a:avLst/>
            <a:gdLst/>
            <a:ahLst/>
            <a:cxnLst/>
            <a:rect l="l" t="t" r="r" b="b"/>
            <a:pathLst>
              <a:path w="3796029" h="1819275">
                <a:moveTo>
                  <a:pt x="3795903" y="1515567"/>
                </a:moveTo>
                <a:lnTo>
                  <a:pt x="341629" y="1515567"/>
                </a:lnTo>
                <a:lnTo>
                  <a:pt x="342635" y="1540426"/>
                </a:lnTo>
                <a:lnTo>
                  <a:pt x="350442" y="1588406"/>
                </a:lnTo>
                <a:lnTo>
                  <a:pt x="365458" y="1633549"/>
                </a:lnTo>
                <a:lnTo>
                  <a:pt x="387057" y="1675230"/>
                </a:lnTo>
                <a:lnTo>
                  <a:pt x="414616" y="1712826"/>
                </a:lnTo>
                <a:lnTo>
                  <a:pt x="447508" y="1745712"/>
                </a:lnTo>
                <a:lnTo>
                  <a:pt x="485110" y="1773263"/>
                </a:lnTo>
                <a:lnTo>
                  <a:pt x="526795" y="1794857"/>
                </a:lnTo>
                <a:lnTo>
                  <a:pt x="571941" y="1809868"/>
                </a:lnTo>
                <a:lnTo>
                  <a:pt x="619921" y="1817673"/>
                </a:lnTo>
                <a:lnTo>
                  <a:pt x="644778" y="1818678"/>
                </a:lnTo>
                <a:lnTo>
                  <a:pt x="3492754" y="1818678"/>
                </a:lnTo>
                <a:lnTo>
                  <a:pt x="3541916" y="1814710"/>
                </a:lnTo>
                <a:lnTo>
                  <a:pt x="3588557" y="1803224"/>
                </a:lnTo>
                <a:lnTo>
                  <a:pt x="3632051" y="1784844"/>
                </a:lnTo>
                <a:lnTo>
                  <a:pt x="3671773" y="1760193"/>
                </a:lnTo>
                <a:lnTo>
                  <a:pt x="3707098" y="1729897"/>
                </a:lnTo>
                <a:lnTo>
                  <a:pt x="3737401" y="1694578"/>
                </a:lnTo>
                <a:lnTo>
                  <a:pt x="3762058" y="1654861"/>
                </a:lnTo>
                <a:lnTo>
                  <a:pt x="3780444" y="1611371"/>
                </a:lnTo>
                <a:lnTo>
                  <a:pt x="3791934" y="1564732"/>
                </a:lnTo>
                <a:lnTo>
                  <a:pt x="3795903" y="1515567"/>
                </a:lnTo>
                <a:close/>
              </a:path>
              <a:path w="3796029" h="1819275">
                <a:moveTo>
                  <a:pt x="3492754" y="0"/>
                </a:moveTo>
                <a:lnTo>
                  <a:pt x="644778" y="0"/>
                </a:lnTo>
                <a:lnTo>
                  <a:pt x="619921" y="1005"/>
                </a:lnTo>
                <a:lnTo>
                  <a:pt x="571941" y="8812"/>
                </a:lnTo>
                <a:lnTo>
                  <a:pt x="526795" y="23828"/>
                </a:lnTo>
                <a:lnTo>
                  <a:pt x="485110" y="45427"/>
                </a:lnTo>
                <a:lnTo>
                  <a:pt x="447508" y="72986"/>
                </a:lnTo>
                <a:lnTo>
                  <a:pt x="414616" y="105878"/>
                </a:lnTo>
                <a:lnTo>
                  <a:pt x="387057" y="143480"/>
                </a:lnTo>
                <a:lnTo>
                  <a:pt x="365458" y="185166"/>
                </a:lnTo>
                <a:lnTo>
                  <a:pt x="350442" y="230311"/>
                </a:lnTo>
                <a:lnTo>
                  <a:pt x="342635" y="278291"/>
                </a:lnTo>
                <a:lnTo>
                  <a:pt x="341629" y="303149"/>
                </a:lnTo>
                <a:lnTo>
                  <a:pt x="341629" y="1060894"/>
                </a:lnTo>
                <a:lnTo>
                  <a:pt x="0" y="1649095"/>
                </a:lnTo>
                <a:lnTo>
                  <a:pt x="341629" y="1515567"/>
                </a:lnTo>
                <a:lnTo>
                  <a:pt x="3795903" y="1515567"/>
                </a:lnTo>
                <a:lnTo>
                  <a:pt x="3795903" y="303149"/>
                </a:lnTo>
                <a:lnTo>
                  <a:pt x="3791934" y="253986"/>
                </a:lnTo>
                <a:lnTo>
                  <a:pt x="3780444" y="207345"/>
                </a:lnTo>
                <a:lnTo>
                  <a:pt x="3762058" y="163851"/>
                </a:lnTo>
                <a:lnTo>
                  <a:pt x="3737401" y="124129"/>
                </a:lnTo>
                <a:lnTo>
                  <a:pt x="3707098" y="88804"/>
                </a:lnTo>
                <a:lnTo>
                  <a:pt x="3671773" y="58501"/>
                </a:lnTo>
                <a:lnTo>
                  <a:pt x="3632051" y="33844"/>
                </a:lnTo>
                <a:lnTo>
                  <a:pt x="3588557" y="15458"/>
                </a:lnTo>
                <a:lnTo>
                  <a:pt x="3541916" y="3968"/>
                </a:lnTo>
                <a:lnTo>
                  <a:pt x="3517611" y="1005"/>
                </a:lnTo>
                <a:lnTo>
                  <a:pt x="3492754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p/>
        </p:txBody>
      </p:sp>
      <p:sp>
        <p:nvSpPr>
          <p:cNvPr id="16" name="object 11"/>
          <p:cNvSpPr/>
          <p:nvPr/>
        </p:nvSpPr>
        <p:spPr>
          <a:xfrm>
            <a:off x="5271770" y="4734178"/>
            <a:ext cx="3796029" cy="1819275"/>
          </a:xfrm>
          <a:custGeom>
            <a:avLst/>
            <a:gdLst/>
            <a:ahLst/>
            <a:cxnLst/>
            <a:rect l="l" t="t" r="r" b="b"/>
            <a:pathLst>
              <a:path w="3796029" h="1819275">
                <a:moveTo>
                  <a:pt x="341629" y="303149"/>
                </a:moveTo>
                <a:lnTo>
                  <a:pt x="345598" y="253986"/>
                </a:lnTo>
                <a:lnTo>
                  <a:pt x="357088" y="207345"/>
                </a:lnTo>
                <a:lnTo>
                  <a:pt x="375474" y="163851"/>
                </a:lnTo>
                <a:lnTo>
                  <a:pt x="400131" y="124129"/>
                </a:lnTo>
                <a:lnTo>
                  <a:pt x="430434" y="88804"/>
                </a:lnTo>
                <a:lnTo>
                  <a:pt x="465759" y="58501"/>
                </a:lnTo>
                <a:lnTo>
                  <a:pt x="505481" y="33844"/>
                </a:lnTo>
                <a:lnTo>
                  <a:pt x="548975" y="15458"/>
                </a:lnTo>
                <a:lnTo>
                  <a:pt x="595616" y="3968"/>
                </a:lnTo>
                <a:lnTo>
                  <a:pt x="644778" y="0"/>
                </a:lnTo>
                <a:lnTo>
                  <a:pt x="917320" y="0"/>
                </a:lnTo>
                <a:lnTo>
                  <a:pt x="1780920" y="0"/>
                </a:lnTo>
                <a:lnTo>
                  <a:pt x="3492754" y="0"/>
                </a:lnTo>
                <a:lnTo>
                  <a:pt x="3517611" y="1005"/>
                </a:lnTo>
                <a:lnTo>
                  <a:pt x="3565591" y="8812"/>
                </a:lnTo>
                <a:lnTo>
                  <a:pt x="3610737" y="23828"/>
                </a:lnTo>
                <a:lnTo>
                  <a:pt x="3652422" y="45427"/>
                </a:lnTo>
                <a:lnTo>
                  <a:pt x="3690024" y="72986"/>
                </a:lnTo>
                <a:lnTo>
                  <a:pt x="3722916" y="105878"/>
                </a:lnTo>
                <a:lnTo>
                  <a:pt x="3750475" y="143480"/>
                </a:lnTo>
                <a:lnTo>
                  <a:pt x="3772074" y="185166"/>
                </a:lnTo>
                <a:lnTo>
                  <a:pt x="3787090" y="230311"/>
                </a:lnTo>
                <a:lnTo>
                  <a:pt x="3794897" y="278291"/>
                </a:lnTo>
                <a:lnTo>
                  <a:pt x="3795903" y="303149"/>
                </a:lnTo>
                <a:lnTo>
                  <a:pt x="3795903" y="1060894"/>
                </a:lnTo>
                <a:lnTo>
                  <a:pt x="3795903" y="1515567"/>
                </a:lnTo>
                <a:lnTo>
                  <a:pt x="3794897" y="1540426"/>
                </a:lnTo>
                <a:lnTo>
                  <a:pt x="3791934" y="1564732"/>
                </a:lnTo>
                <a:lnTo>
                  <a:pt x="3780444" y="1611371"/>
                </a:lnTo>
                <a:lnTo>
                  <a:pt x="3762058" y="1654861"/>
                </a:lnTo>
                <a:lnTo>
                  <a:pt x="3737401" y="1694578"/>
                </a:lnTo>
                <a:lnTo>
                  <a:pt x="3707098" y="1729897"/>
                </a:lnTo>
                <a:lnTo>
                  <a:pt x="3671773" y="1760193"/>
                </a:lnTo>
                <a:lnTo>
                  <a:pt x="3632051" y="1784844"/>
                </a:lnTo>
                <a:lnTo>
                  <a:pt x="3588557" y="1803224"/>
                </a:lnTo>
                <a:lnTo>
                  <a:pt x="3541916" y="1814710"/>
                </a:lnTo>
                <a:lnTo>
                  <a:pt x="3492754" y="1818678"/>
                </a:lnTo>
                <a:lnTo>
                  <a:pt x="1780920" y="1818678"/>
                </a:lnTo>
                <a:lnTo>
                  <a:pt x="917320" y="1818678"/>
                </a:lnTo>
                <a:lnTo>
                  <a:pt x="644778" y="1818678"/>
                </a:lnTo>
                <a:lnTo>
                  <a:pt x="619921" y="1817673"/>
                </a:lnTo>
                <a:lnTo>
                  <a:pt x="571941" y="1809868"/>
                </a:lnTo>
                <a:lnTo>
                  <a:pt x="526795" y="1794857"/>
                </a:lnTo>
                <a:lnTo>
                  <a:pt x="485110" y="1773263"/>
                </a:lnTo>
                <a:lnTo>
                  <a:pt x="447508" y="1745712"/>
                </a:lnTo>
                <a:lnTo>
                  <a:pt x="414616" y="1712826"/>
                </a:lnTo>
                <a:lnTo>
                  <a:pt x="387057" y="1675230"/>
                </a:lnTo>
                <a:lnTo>
                  <a:pt x="365458" y="1633549"/>
                </a:lnTo>
                <a:lnTo>
                  <a:pt x="350442" y="1588406"/>
                </a:lnTo>
                <a:lnTo>
                  <a:pt x="342635" y="1540426"/>
                </a:lnTo>
                <a:lnTo>
                  <a:pt x="341629" y="1515567"/>
                </a:lnTo>
                <a:lnTo>
                  <a:pt x="0" y="1649095"/>
                </a:lnTo>
                <a:lnTo>
                  <a:pt x="341629" y="1060894"/>
                </a:lnTo>
                <a:lnTo>
                  <a:pt x="341629" y="303149"/>
                </a:lnTo>
                <a:close/>
              </a:path>
            </a:pathLst>
          </a:custGeom>
          <a:ln w="12699">
            <a:solidFill>
              <a:srgbClr val="385D89"/>
            </a:solidFill>
            <a:prstDash val="dash"/>
          </a:ln>
        </p:spPr>
        <p:txBody>
          <a:bodyPr wrap="square" lIns="0" tIns="0" rIns="0" bIns="0" rtlCol="0"/>
          <a:p/>
        </p:txBody>
      </p:sp>
      <p:sp>
        <p:nvSpPr>
          <p:cNvPr id="17" name="object 12"/>
          <p:cNvSpPr/>
          <p:nvPr/>
        </p:nvSpPr>
        <p:spPr>
          <a:xfrm>
            <a:off x="4054602" y="6015723"/>
            <a:ext cx="569819" cy="569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8" name="object 13"/>
          <p:cNvSpPr/>
          <p:nvPr/>
        </p:nvSpPr>
        <p:spPr>
          <a:xfrm>
            <a:off x="2515742" y="2409444"/>
            <a:ext cx="2520315" cy="982344"/>
          </a:xfrm>
          <a:custGeom>
            <a:avLst/>
            <a:gdLst/>
            <a:ahLst/>
            <a:cxnLst/>
            <a:rect l="l" t="t" r="r" b="b"/>
            <a:pathLst>
              <a:path w="2520315" h="982345">
                <a:moveTo>
                  <a:pt x="0" y="0"/>
                </a:moveTo>
                <a:lnTo>
                  <a:pt x="2519934" y="981837"/>
                </a:lnTo>
              </a:path>
            </a:pathLst>
          </a:custGeom>
          <a:ln w="28575">
            <a:solidFill>
              <a:srgbClr val="497DBA"/>
            </a:solidFill>
            <a:prstDash val="lgDash"/>
          </a:ln>
        </p:spPr>
        <p:txBody>
          <a:bodyPr wrap="square" lIns="0" tIns="0" rIns="0" bIns="0" rtlCol="0"/>
          <a:p/>
        </p:txBody>
      </p:sp>
      <p:sp>
        <p:nvSpPr>
          <p:cNvPr id="19" name="object 14"/>
          <p:cNvSpPr/>
          <p:nvPr/>
        </p:nvSpPr>
        <p:spPr>
          <a:xfrm>
            <a:off x="2258186" y="2667000"/>
            <a:ext cx="316230" cy="724535"/>
          </a:xfrm>
          <a:custGeom>
            <a:avLst/>
            <a:gdLst/>
            <a:ahLst/>
            <a:cxnLst/>
            <a:rect l="l" t="t" r="r" b="b"/>
            <a:pathLst>
              <a:path w="316230" h="724535">
                <a:moveTo>
                  <a:pt x="0" y="0"/>
                </a:moveTo>
                <a:lnTo>
                  <a:pt x="315722" y="724281"/>
                </a:lnTo>
              </a:path>
            </a:pathLst>
          </a:custGeom>
          <a:ln w="28575">
            <a:solidFill>
              <a:srgbClr val="497DBA"/>
            </a:solidFill>
            <a:prstDash val="lgDash"/>
          </a:ln>
        </p:spPr>
        <p:txBody>
          <a:bodyPr wrap="square" lIns="0" tIns="0" rIns="0" bIns="0" rtlCol="0"/>
          <a:p/>
        </p:txBody>
      </p:sp>
      <p:sp>
        <p:nvSpPr>
          <p:cNvPr id="20" name="object 15"/>
          <p:cNvSpPr/>
          <p:nvPr/>
        </p:nvSpPr>
        <p:spPr>
          <a:xfrm>
            <a:off x="2133600" y="914412"/>
            <a:ext cx="648982" cy="978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1" name="object 16"/>
          <p:cNvSpPr/>
          <p:nvPr/>
        </p:nvSpPr>
        <p:spPr>
          <a:xfrm>
            <a:off x="1676400" y="1421511"/>
            <a:ext cx="406400" cy="248920"/>
          </a:xfrm>
          <a:custGeom>
            <a:avLst/>
            <a:gdLst/>
            <a:ahLst/>
            <a:cxnLst/>
            <a:rect l="l" t="t" r="r" b="b"/>
            <a:pathLst>
              <a:path w="406400" h="248919">
                <a:moveTo>
                  <a:pt x="7747" y="62229"/>
                </a:moveTo>
                <a:lnTo>
                  <a:pt x="0" y="62229"/>
                </a:lnTo>
                <a:lnTo>
                  <a:pt x="0" y="186562"/>
                </a:lnTo>
                <a:lnTo>
                  <a:pt x="7747" y="186562"/>
                </a:lnTo>
                <a:lnTo>
                  <a:pt x="7747" y="62229"/>
                </a:lnTo>
                <a:close/>
              </a:path>
              <a:path w="406400" h="248919">
                <a:moveTo>
                  <a:pt x="31115" y="62229"/>
                </a:moveTo>
                <a:lnTo>
                  <a:pt x="15494" y="62229"/>
                </a:lnTo>
                <a:lnTo>
                  <a:pt x="15494" y="186562"/>
                </a:lnTo>
                <a:lnTo>
                  <a:pt x="31115" y="186562"/>
                </a:lnTo>
                <a:lnTo>
                  <a:pt x="31115" y="62229"/>
                </a:lnTo>
                <a:close/>
              </a:path>
              <a:path w="406400" h="248919">
                <a:moveTo>
                  <a:pt x="281813" y="0"/>
                </a:moveTo>
                <a:lnTo>
                  <a:pt x="281813" y="62229"/>
                </a:lnTo>
                <a:lnTo>
                  <a:pt x="38862" y="62229"/>
                </a:lnTo>
                <a:lnTo>
                  <a:pt x="38862" y="186562"/>
                </a:lnTo>
                <a:lnTo>
                  <a:pt x="281813" y="186562"/>
                </a:lnTo>
                <a:lnTo>
                  <a:pt x="281813" y="248665"/>
                </a:lnTo>
                <a:lnTo>
                  <a:pt x="406146" y="124332"/>
                </a:lnTo>
                <a:lnTo>
                  <a:pt x="28181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p/>
        </p:txBody>
      </p:sp>
      <p:sp>
        <p:nvSpPr>
          <p:cNvPr id="22" name="object 17"/>
          <p:cNvSpPr/>
          <p:nvPr/>
        </p:nvSpPr>
        <p:spPr>
          <a:xfrm>
            <a:off x="71083" y="1395145"/>
            <a:ext cx="1502156" cy="937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3" name="object 18"/>
          <p:cNvSpPr/>
          <p:nvPr/>
        </p:nvSpPr>
        <p:spPr>
          <a:xfrm>
            <a:off x="0" y="762000"/>
            <a:ext cx="1746276" cy="1772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4" name="object 19"/>
          <p:cNvSpPr/>
          <p:nvPr/>
        </p:nvSpPr>
        <p:spPr>
          <a:xfrm>
            <a:off x="10039731" y="2245791"/>
            <a:ext cx="969048" cy="5179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5" name="object 20"/>
          <p:cNvSpPr/>
          <p:nvPr/>
        </p:nvSpPr>
        <p:spPr>
          <a:xfrm>
            <a:off x="5518658" y="4648263"/>
            <a:ext cx="1566799" cy="17729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6" name="object 21"/>
          <p:cNvSpPr/>
          <p:nvPr/>
        </p:nvSpPr>
        <p:spPr>
          <a:xfrm>
            <a:off x="5705347" y="5276151"/>
            <a:ext cx="1221549" cy="877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7" name="object 22"/>
          <p:cNvSpPr/>
          <p:nvPr/>
        </p:nvSpPr>
        <p:spPr>
          <a:xfrm>
            <a:off x="1030808" y="2268347"/>
            <a:ext cx="874191" cy="4636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8" name="object 23"/>
          <p:cNvSpPr/>
          <p:nvPr/>
        </p:nvSpPr>
        <p:spPr>
          <a:xfrm>
            <a:off x="1746250" y="2409444"/>
            <a:ext cx="1041400" cy="0"/>
          </a:xfrm>
          <a:custGeom>
            <a:avLst/>
            <a:gdLst/>
            <a:ahLst/>
            <a:cxnLst/>
            <a:rect l="l" t="t" r="r" b="b"/>
            <a:pathLst>
              <a:path w="1041400">
                <a:moveTo>
                  <a:pt x="0" y="0"/>
                </a:moveTo>
                <a:lnTo>
                  <a:pt x="1041400" y="0"/>
                </a:lnTo>
              </a:path>
            </a:pathLst>
          </a:custGeom>
          <a:ln w="9525">
            <a:solidFill>
              <a:srgbClr val="497DBA"/>
            </a:solidFill>
            <a:prstDash val="dash"/>
          </a:ln>
        </p:spPr>
        <p:txBody>
          <a:bodyPr wrap="square" lIns="0" tIns="0" rIns="0" bIns="0" rtlCol="0"/>
          <a:p/>
        </p:txBody>
      </p:sp>
      <p:sp>
        <p:nvSpPr>
          <p:cNvPr id="29" name="object 24"/>
          <p:cNvSpPr/>
          <p:nvPr/>
        </p:nvSpPr>
        <p:spPr>
          <a:xfrm>
            <a:off x="2266950" y="1888744"/>
            <a:ext cx="0" cy="1041400"/>
          </a:xfrm>
          <a:custGeom>
            <a:avLst/>
            <a:gdLst/>
            <a:ahLst/>
            <a:cxnLst/>
            <a:rect l="l" t="t" r="r" b="b"/>
            <a:pathLst>
              <a:path h="1041400">
                <a:moveTo>
                  <a:pt x="0" y="0"/>
                </a:moveTo>
                <a:lnTo>
                  <a:pt x="0" y="1041400"/>
                </a:lnTo>
              </a:path>
            </a:pathLst>
          </a:custGeom>
          <a:ln w="9525">
            <a:solidFill>
              <a:srgbClr val="497DBA"/>
            </a:solidFill>
            <a:prstDash val="dash"/>
          </a:ln>
        </p:spPr>
        <p:txBody>
          <a:bodyPr wrap="square" lIns="0" tIns="0" rIns="0" bIns="0" rtlCol="0"/>
          <a:p/>
        </p:txBody>
      </p:sp>
      <p:sp>
        <p:nvSpPr>
          <p:cNvPr id="30" name="object 25"/>
          <p:cNvSpPr/>
          <p:nvPr/>
        </p:nvSpPr>
        <p:spPr>
          <a:xfrm>
            <a:off x="2000745" y="2152002"/>
            <a:ext cx="514997" cy="5149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1" name="object 26"/>
          <p:cNvSpPr/>
          <p:nvPr/>
        </p:nvSpPr>
        <p:spPr>
          <a:xfrm>
            <a:off x="9392031" y="2560548"/>
            <a:ext cx="514794" cy="3892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2" name="object 27"/>
          <p:cNvSpPr/>
          <p:nvPr/>
        </p:nvSpPr>
        <p:spPr>
          <a:xfrm>
            <a:off x="9289795" y="2377884"/>
            <a:ext cx="749998" cy="7499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3" name="object 28"/>
          <p:cNvSpPr/>
          <p:nvPr/>
        </p:nvSpPr>
        <p:spPr>
          <a:xfrm>
            <a:off x="9211944" y="779018"/>
            <a:ext cx="2980054" cy="153377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4" name="object 29"/>
          <p:cNvSpPr/>
          <p:nvPr/>
        </p:nvSpPr>
        <p:spPr>
          <a:xfrm>
            <a:off x="10194163" y="1439430"/>
            <a:ext cx="513626" cy="6564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5" name="object 30"/>
          <p:cNvSpPr/>
          <p:nvPr/>
        </p:nvSpPr>
        <p:spPr>
          <a:xfrm>
            <a:off x="9584563" y="1439430"/>
            <a:ext cx="543928" cy="6564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6" name="object 31"/>
          <p:cNvSpPr/>
          <p:nvPr/>
        </p:nvSpPr>
        <p:spPr>
          <a:xfrm>
            <a:off x="10784585" y="1439430"/>
            <a:ext cx="552640" cy="6564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7" name="object 32"/>
          <p:cNvSpPr/>
          <p:nvPr/>
        </p:nvSpPr>
        <p:spPr>
          <a:xfrm>
            <a:off x="11397233" y="1439417"/>
            <a:ext cx="598284" cy="6564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8" name="object 33"/>
          <p:cNvSpPr/>
          <p:nvPr/>
        </p:nvSpPr>
        <p:spPr>
          <a:xfrm>
            <a:off x="10069068" y="4846320"/>
            <a:ext cx="1632203" cy="914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9" name="object 34"/>
          <p:cNvSpPr/>
          <p:nvPr/>
        </p:nvSpPr>
        <p:spPr>
          <a:xfrm>
            <a:off x="10112247" y="4869179"/>
            <a:ext cx="1546860" cy="0"/>
          </a:xfrm>
          <a:custGeom>
            <a:avLst/>
            <a:gdLst/>
            <a:ahLst/>
            <a:cxnLst/>
            <a:rect l="l" t="t" r="r" b="b"/>
            <a:pathLst>
              <a:path w="1546859">
                <a:moveTo>
                  <a:pt x="0" y="0"/>
                </a:moveTo>
                <a:lnTo>
                  <a:pt x="1546352" y="0"/>
                </a:lnTo>
              </a:path>
            </a:pathLst>
          </a:custGeom>
          <a:ln w="6350">
            <a:solidFill>
              <a:srgbClr val="77923B"/>
            </a:solidFill>
          </a:ln>
        </p:spPr>
        <p:txBody>
          <a:bodyPr wrap="square" lIns="0" tIns="0" rIns="0" bIns="0" rtlCol="0"/>
          <a:p/>
        </p:txBody>
      </p:sp>
      <p:sp>
        <p:nvSpPr>
          <p:cNvPr id="40" name="object 35"/>
          <p:cNvSpPr/>
          <p:nvPr/>
        </p:nvSpPr>
        <p:spPr>
          <a:xfrm>
            <a:off x="28955" y="2567939"/>
            <a:ext cx="1414272" cy="914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1" name="object 36"/>
          <p:cNvSpPr/>
          <p:nvPr/>
        </p:nvSpPr>
        <p:spPr>
          <a:xfrm>
            <a:off x="71083" y="2590800"/>
            <a:ext cx="1329690" cy="0"/>
          </a:xfrm>
          <a:custGeom>
            <a:avLst/>
            <a:gdLst/>
            <a:ahLst/>
            <a:cxnLst/>
            <a:rect l="l" t="t" r="r" b="b"/>
            <a:pathLst>
              <a:path w="1329690">
                <a:moveTo>
                  <a:pt x="0" y="0"/>
                </a:moveTo>
                <a:lnTo>
                  <a:pt x="1329220" y="0"/>
                </a:lnTo>
              </a:path>
            </a:pathLst>
          </a:custGeom>
          <a:ln w="6350">
            <a:solidFill>
              <a:srgbClr val="548ED4"/>
            </a:solidFill>
          </a:ln>
        </p:spPr>
        <p:txBody>
          <a:bodyPr wrap="square" lIns="0" tIns="0" rIns="0" bIns="0" rtlCol="0"/>
          <a:p/>
        </p:txBody>
      </p:sp>
      <p:sp>
        <p:nvSpPr>
          <p:cNvPr id="42" name="object 37"/>
          <p:cNvSpPr/>
          <p:nvPr/>
        </p:nvSpPr>
        <p:spPr>
          <a:xfrm>
            <a:off x="1746250" y="1888744"/>
            <a:ext cx="1041400" cy="1041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3" name="object 38"/>
          <p:cNvSpPr/>
          <p:nvPr/>
        </p:nvSpPr>
        <p:spPr>
          <a:xfrm>
            <a:off x="7961376" y="5178552"/>
            <a:ext cx="841248" cy="9296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4" name="object 39"/>
          <p:cNvSpPr/>
          <p:nvPr/>
        </p:nvSpPr>
        <p:spPr>
          <a:xfrm>
            <a:off x="9044558" y="4655502"/>
            <a:ext cx="2930144" cy="200025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5" name="object 40"/>
          <p:cNvSpPr/>
          <p:nvPr/>
        </p:nvSpPr>
        <p:spPr>
          <a:xfrm>
            <a:off x="9392666" y="5360339"/>
            <a:ext cx="2188718" cy="9644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6" name="object 41"/>
          <p:cNvSpPr/>
          <p:nvPr/>
        </p:nvSpPr>
        <p:spPr>
          <a:xfrm>
            <a:off x="11865000" y="4840351"/>
            <a:ext cx="250799" cy="10499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7" name="object 42"/>
          <p:cNvSpPr/>
          <p:nvPr/>
        </p:nvSpPr>
        <p:spPr>
          <a:xfrm>
            <a:off x="1708785" y="4107891"/>
            <a:ext cx="1720214" cy="153898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8" name="object 43"/>
          <p:cNvSpPr/>
          <p:nvPr/>
        </p:nvSpPr>
        <p:spPr>
          <a:xfrm>
            <a:off x="1786127" y="4475988"/>
            <a:ext cx="1773936" cy="128016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9" name="object 44"/>
          <p:cNvSpPr/>
          <p:nvPr/>
        </p:nvSpPr>
        <p:spPr>
          <a:xfrm>
            <a:off x="1981200" y="4671479"/>
            <a:ext cx="1185329" cy="69134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50" name="object 45"/>
          <p:cNvSpPr/>
          <p:nvPr/>
        </p:nvSpPr>
        <p:spPr>
          <a:xfrm>
            <a:off x="4138942" y="5486400"/>
            <a:ext cx="268338" cy="38703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51" name="object 46"/>
          <p:cNvSpPr/>
          <p:nvPr/>
        </p:nvSpPr>
        <p:spPr>
          <a:xfrm>
            <a:off x="3851655" y="5560009"/>
            <a:ext cx="342950" cy="3429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52" name="object 47"/>
          <p:cNvSpPr/>
          <p:nvPr/>
        </p:nvSpPr>
        <p:spPr>
          <a:xfrm>
            <a:off x="3429000" y="4877434"/>
            <a:ext cx="430530" cy="699135"/>
          </a:xfrm>
          <a:custGeom>
            <a:avLst/>
            <a:gdLst/>
            <a:ahLst/>
            <a:cxnLst/>
            <a:rect l="l" t="t" r="r" b="b"/>
            <a:pathLst>
              <a:path w="430529" h="699135">
                <a:moveTo>
                  <a:pt x="430529" y="698626"/>
                </a:moveTo>
                <a:lnTo>
                  <a:pt x="0" y="0"/>
                </a:lnTo>
              </a:path>
            </a:pathLst>
          </a:custGeom>
          <a:ln w="9524">
            <a:solidFill>
              <a:srgbClr val="00CC00"/>
            </a:solidFill>
          </a:ln>
        </p:spPr>
        <p:txBody>
          <a:bodyPr wrap="square" lIns="0" tIns="0" rIns="0" bIns="0" rtlCol="0"/>
          <a:p/>
        </p:txBody>
      </p:sp>
      <p:sp>
        <p:nvSpPr>
          <p:cNvPr id="53" name="object 48"/>
          <p:cNvSpPr/>
          <p:nvPr/>
        </p:nvSpPr>
        <p:spPr>
          <a:xfrm>
            <a:off x="1295400" y="4114800"/>
            <a:ext cx="2505710" cy="0"/>
          </a:xfrm>
          <a:custGeom>
            <a:avLst/>
            <a:gdLst/>
            <a:ahLst/>
            <a:cxnLst/>
            <a:rect l="l" t="t" r="r" b="b"/>
            <a:pathLst>
              <a:path w="2505710">
                <a:moveTo>
                  <a:pt x="0" y="0"/>
                </a:moveTo>
                <a:lnTo>
                  <a:pt x="2505456" y="0"/>
                </a:lnTo>
              </a:path>
            </a:pathLst>
          </a:custGeom>
          <a:ln w="9525">
            <a:solidFill>
              <a:srgbClr val="00CC00"/>
            </a:solidFill>
          </a:ln>
        </p:spPr>
        <p:txBody>
          <a:bodyPr wrap="square" lIns="0" tIns="0" rIns="0" bIns="0" rtlCol="0"/>
          <a:p/>
        </p:txBody>
      </p:sp>
      <p:sp>
        <p:nvSpPr>
          <p:cNvPr id="54" name="object 49"/>
          <p:cNvSpPr/>
          <p:nvPr/>
        </p:nvSpPr>
        <p:spPr>
          <a:xfrm>
            <a:off x="6829806" y="2732023"/>
            <a:ext cx="626745" cy="1032510"/>
          </a:xfrm>
          <a:custGeom>
            <a:avLst/>
            <a:gdLst/>
            <a:ahLst/>
            <a:cxnLst/>
            <a:rect l="l" t="t" r="r" b="b"/>
            <a:pathLst>
              <a:path w="626745" h="1032510">
                <a:moveTo>
                  <a:pt x="0" y="0"/>
                </a:moveTo>
                <a:lnTo>
                  <a:pt x="626618" y="1032383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p/>
        </p:txBody>
      </p:sp>
      <p:sp>
        <p:nvSpPr>
          <p:cNvPr id="55" name="object 50"/>
          <p:cNvSpPr/>
          <p:nvPr/>
        </p:nvSpPr>
        <p:spPr>
          <a:xfrm>
            <a:off x="7420102" y="2693797"/>
            <a:ext cx="895985" cy="1342390"/>
          </a:xfrm>
          <a:custGeom>
            <a:avLst/>
            <a:gdLst/>
            <a:ahLst/>
            <a:cxnLst/>
            <a:rect l="l" t="t" r="r" b="b"/>
            <a:pathLst>
              <a:path w="895984" h="1342389">
                <a:moveTo>
                  <a:pt x="0" y="0"/>
                </a:moveTo>
                <a:lnTo>
                  <a:pt x="895477" y="1342390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p/>
        </p:txBody>
      </p:sp>
      <p:sp>
        <p:nvSpPr>
          <p:cNvPr id="56" name="object 51"/>
          <p:cNvSpPr/>
          <p:nvPr/>
        </p:nvSpPr>
        <p:spPr>
          <a:xfrm>
            <a:off x="8315579" y="4038600"/>
            <a:ext cx="836294" cy="0"/>
          </a:xfrm>
          <a:custGeom>
            <a:avLst/>
            <a:gdLst/>
            <a:ahLst/>
            <a:cxnLst/>
            <a:rect l="l" t="t" r="r" b="b"/>
            <a:pathLst>
              <a:path w="836295">
                <a:moveTo>
                  <a:pt x="0" y="0"/>
                </a:moveTo>
                <a:lnTo>
                  <a:pt x="835787" y="0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p/>
        </p:txBody>
      </p:sp>
      <p:sp>
        <p:nvSpPr>
          <p:cNvPr id="57" name="object 52"/>
          <p:cNvSpPr/>
          <p:nvPr/>
        </p:nvSpPr>
        <p:spPr>
          <a:xfrm>
            <a:off x="7381240" y="2668210"/>
            <a:ext cx="78105" cy="62865"/>
          </a:xfrm>
          <a:custGeom>
            <a:avLst/>
            <a:gdLst/>
            <a:ahLst/>
            <a:cxnLst/>
            <a:rect l="l" t="t" r="r" b="b"/>
            <a:pathLst>
              <a:path w="78104" h="62864">
                <a:moveTo>
                  <a:pt x="23911" y="0"/>
                </a:moveTo>
                <a:lnTo>
                  <a:pt x="11471" y="6923"/>
                </a:lnTo>
                <a:lnTo>
                  <a:pt x="3078" y="17241"/>
                </a:lnTo>
                <a:lnTo>
                  <a:pt x="0" y="29904"/>
                </a:lnTo>
                <a:lnTo>
                  <a:pt x="3024" y="42455"/>
                </a:lnTo>
                <a:lnTo>
                  <a:pt x="11363" y="52780"/>
                </a:lnTo>
                <a:lnTo>
                  <a:pt x="23775" y="59738"/>
                </a:lnTo>
                <a:lnTo>
                  <a:pt x="39018" y="62289"/>
                </a:lnTo>
                <a:lnTo>
                  <a:pt x="54090" y="59703"/>
                </a:lnTo>
                <a:lnTo>
                  <a:pt x="66392" y="52704"/>
                </a:lnTo>
                <a:lnTo>
                  <a:pt x="74682" y="42271"/>
                </a:lnTo>
                <a:lnTo>
                  <a:pt x="77719" y="29386"/>
                </a:lnTo>
                <a:lnTo>
                  <a:pt x="75457" y="19310"/>
                </a:lnTo>
                <a:lnTo>
                  <a:pt x="69020" y="10702"/>
                </a:lnTo>
                <a:lnTo>
                  <a:pt x="58334" y="4194"/>
                </a:lnTo>
                <a:lnTo>
                  <a:pt x="43323" y="416"/>
                </a:lnTo>
                <a:lnTo>
                  <a:pt x="23911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p/>
        </p:txBody>
      </p:sp>
      <p:sp>
        <p:nvSpPr>
          <p:cNvPr id="58" name="object 53"/>
          <p:cNvSpPr/>
          <p:nvPr/>
        </p:nvSpPr>
        <p:spPr>
          <a:xfrm>
            <a:off x="6781800" y="2667000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079" y="0"/>
                </a:moveTo>
                <a:lnTo>
                  <a:pt x="22057" y="2815"/>
                </a:lnTo>
                <a:lnTo>
                  <a:pt x="10606" y="10492"/>
                </a:lnTo>
                <a:lnTo>
                  <a:pt x="2872" y="21870"/>
                </a:lnTo>
                <a:lnTo>
                  <a:pt x="0" y="35793"/>
                </a:lnTo>
                <a:lnTo>
                  <a:pt x="2805" y="49868"/>
                </a:lnTo>
                <a:lnTo>
                  <a:pt x="10455" y="61347"/>
                </a:lnTo>
                <a:lnTo>
                  <a:pt x="21797" y="69102"/>
                </a:lnTo>
                <a:lnTo>
                  <a:pt x="35681" y="72007"/>
                </a:lnTo>
                <a:lnTo>
                  <a:pt x="49778" y="69218"/>
                </a:lnTo>
                <a:lnTo>
                  <a:pt x="61268" y="61601"/>
                </a:lnTo>
                <a:lnTo>
                  <a:pt x="69045" y="50285"/>
                </a:lnTo>
                <a:lnTo>
                  <a:pt x="72005" y="36398"/>
                </a:lnTo>
                <a:lnTo>
                  <a:pt x="71978" y="35793"/>
                </a:lnTo>
                <a:lnTo>
                  <a:pt x="69189" y="21996"/>
                </a:lnTo>
                <a:lnTo>
                  <a:pt x="61497" y="10586"/>
                </a:lnTo>
                <a:lnTo>
                  <a:pt x="50078" y="2867"/>
                </a:lnTo>
                <a:lnTo>
                  <a:pt x="3607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p/>
        </p:txBody>
      </p:sp>
      <p:sp>
        <p:nvSpPr>
          <p:cNvPr id="59" name="object 54"/>
          <p:cNvSpPr/>
          <p:nvPr/>
        </p:nvSpPr>
        <p:spPr>
          <a:xfrm>
            <a:off x="3537203" y="5620511"/>
            <a:ext cx="946403" cy="95554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0" name="object 55"/>
          <p:cNvSpPr/>
          <p:nvPr/>
        </p:nvSpPr>
        <p:spPr>
          <a:xfrm>
            <a:off x="0" y="4724463"/>
            <a:ext cx="1674241" cy="157289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1" name="object 56"/>
          <p:cNvSpPr/>
          <p:nvPr/>
        </p:nvSpPr>
        <p:spPr>
          <a:xfrm>
            <a:off x="102811" y="5217972"/>
            <a:ext cx="1386459" cy="8930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2" name="object 57"/>
          <p:cNvSpPr/>
          <p:nvPr/>
        </p:nvSpPr>
        <p:spPr>
          <a:xfrm>
            <a:off x="4010152" y="6046876"/>
            <a:ext cx="503999" cy="4875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3" name="object 58"/>
          <p:cNvSpPr/>
          <p:nvPr/>
        </p:nvSpPr>
        <p:spPr>
          <a:xfrm>
            <a:off x="1821179" y="1985772"/>
            <a:ext cx="891540" cy="8915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4" name="object 59"/>
          <p:cNvSpPr/>
          <p:nvPr/>
        </p:nvSpPr>
        <p:spPr>
          <a:xfrm>
            <a:off x="1893061" y="2057780"/>
            <a:ext cx="748030" cy="748030"/>
          </a:xfrm>
          <a:custGeom>
            <a:avLst/>
            <a:gdLst/>
            <a:ahLst/>
            <a:cxnLst/>
            <a:rect l="l" t="t" r="r" b="b"/>
            <a:pathLst>
              <a:path w="748030" h="748030">
                <a:moveTo>
                  <a:pt x="373888" y="0"/>
                </a:moveTo>
                <a:lnTo>
                  <a:pt x="434536" y="4893"/>
                </a:lnTo>
                <a:lnTo>
                  <a:pt x="492069" y="19060"/>
                </a:lnTo>
                <a:lnTo>
                  <a:pt x="545715" y="41730"/>
                </a:lnTo>
                <a:lnTo>
                  <a:pt x="594705" y="72136"/>
                </a:lnTo>
                <a:lnTo>
                  <a:pt x="638270" y="109505"/>
                </a:lnTo>
                <a:lnTo>
                  <a:pt x="675640" y="153070"/>
                </a:lnTo>
                <a:lnTo>
                  <a:pt x="706045" y="202060"/>
                </a:lnTo>
                <a:lnTo>
                  <a:pt x="728715" y="255706"/>
                </a:lnTo>
                <a:lnTo>
                  <a:pt x="742882" y="313239"/>
                </a:lnTo>
                <a:lnTo>
                  <a:pt x="747776" y="373888"/>
                </a:lnTo>
                <a:lnTo>
                  <a:pt x="746536" y="404553"/>
                </a:lnTo>
                <a:lnTo>
                  <a:pt x="736910" y="463740"/>
                </a:lnTo>
                <a:lnTo>
                  <a:pt x="718395" y="519426"/>
                </a:lnTo>
                <a:lnTo>
                  <a:pt x="691761" y="570840"/>
                </a:lnTo>
                <a:lnTo>
                  <a:pt x="657777" y="617214"/>
                </a:lnTo>
                <a:lnTo>
                  <a:pt x="617214" y="657777"/>
                </a:lnTo>
                <a:lnTo>
                  <a:pt x="570840" y="691761"/>
                </a:lnTo>
                <a:lnTo>
                  <a:pt x="519426" y="718395"/>
                </a:lnTo>
                <a:lnTo>
                  <a:pt x="463740" y="736910"/>
                </a:lnTo>
                <a:lnTo>
                  <a:pt x="404553" y="746536"/>
                </a:lnTo>
                <a:lnTo>
                  <a:pt x="373888" y="747776"/>
                </a:lnTo>
                <a:lnTo>
                  <a:pt x="343222" y="746536"/>
                </a:lnTo>
                <a:lnTo>
                  <a:pt x="284035" y="736910"/>
                </a:lnTo>
                <a:lnTo>
                  <a:pt x="228349" y="718395"/>
                </a:lnTo>
                <a:lnTo>
                  <a:pt x="176935" y="691761"/>
                </a:lnTo>
                <a:lnTo>
                  <a:pt x="130561" y="657777"/>
                </a:lnTo>
                <a:lnTo>
                  <a:pt x="89998" y="617214"/>
                </a:lnTo>
                <a:lnTo>
                  <a:pt x="56014" y="570840"/>
                </a:lnTo>
                <a:lnTo>
                  <a:pt x="29380" y="519426"/>
                </a:lnTo>
                <a:lnTo>
                  <a:pt x="10865" y="463740"/>
                </a:lnTo>
                <a:lnTo>
                  <a:pt x="1239" y="404553"/>
                </a:lnTo>
                <a:lnTo>
                  <a:pt x="0" y="373888"/>
                </a:lnTo>
                <a:lnTo>
                  <a:pt x="218" y="361124"/>
                </a:lnTo>
                <a:lnTo>
                  <a:pt x="3483" y="323047"/>
                </a:lnTo>
                <a:lnTo>
                  <a:pt x="10645" y="285511"/>
                </a:lnTo>
                <a:lnTo>
                  <a:pt x="17571" y="260930"/>
                </a:lnTo>
              </a:path>
            </a:pathLst>
          </a:custGeom>
          <a:ln w="1270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65" name="object 60"/>
          <p:cNvSpPr/>
          <p:nvPr/>
        </p:nvSpPr>
        <p:spPr>
          <a:xfrm>
            <a:off x="1766316" y="2063495"/>
            <a:ext cx="289560" cy="7665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6" name="object 61"/>
          <p:cNvSpPr/>
          <p:nvPr/>
        </p:nvSpPr>
        <p:spPr>
          <a:xfrm>
            <a:off x="1835329" y="2134703"/>
            <a:ext cx="153670" cy="627380"/>
          </a:xfrm>
          <a:custGeom>
            <a:avLst/>
            <a:gdLst/>
            <a:ahLst/>
            <a:cxnLst/>
            <a:rect l="l" t="t" r="r" b="b"/>
            <a:pathLst>
              <a:path w="153669" h="627380">
                <a:moveTo>
                  <a:pt x="153617" y="627165"/>
                </a:moveTo>
                <a:lnTo>
                  <a:pt x="103693" y="577749"/>
                </a:lnTo>
                <a:lnTo>
                  <a:pt x="63418" y="522459"/>
                </a:lnTo>
                <a:lnTo>
                  <a:pt x="32900" y="462549"/>
                </a:lnTo>
                <a:lnTo>
                  <a:pt x="12246" y="399270"/>
                </a:lnTo>
                <a:lnTo>
                  <a:pt x="1566" y="333875"/>
                </a:lnTo>
                <a:lnTo>
                  <a:pt x="0" y="300774"/>
                </a:lnTo>
                <a:lnTo>
                  <a:pt x="967" y="267614"/>
                </a:lnTo>
                <a:lnTo>
                  <a:pt x="10557" y="201741"/>
                </a:lnTo>
                <a:lnTo>
                  <a:pt x="30445" y="137506"/>
                </a:lnTo>
                <a:lnTo>
                  <a:pt x="60739" y="76163"/>
                </a:lnTo>
                <a:lnTo>
                  <a:pt x="101547" y="18962"/>
                </a:lnTo>
                <a:lnTo>
                  <a:pt x="109808" y="9376"/>
                </a:lnTo>
                <a:lnTo>
                  <a:pt x="118390" y="0"/>
                </a:lnTo>
              </a:path>
            </a:pathLst>
          </a:custGeom>
          <a:ln w="6349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67" name="object 62"/>
          <p:cNvSpPr/>
          <p:nvPr/>
        </p:nvSpPr>
        <p:spPr>
          <a:xfrm>
            <a:off x="2072639" y="1930907"/>
            <a:ext cx="454151" cy="18287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68" name="object 63"/>
          <p:cNvSpPr/>
          <p:nvPr/>
        </p:nvSpPr>
        <p:spPr>
          <a:xfrm>
            <a:off x="2138426" y="2000051"/>
            <a:ext cx="321945" cy="45720"/>
          </a:xfrm>
          <a:custGeom>
            <a:avLst/>
            <a:gdLst/>
            <a:ahLst/>
            <a:cxnLst/>
            <a:rect l="l" t="t" r="r" b="b"/>
            <a:pathLst>
              <a:path w="321944" h="45719">
                <a:moveTo>
                  <a:pt x="0" y="19629"/>
                </a:moveTo>
                <a:lnTo>
                  <a:pt x="48450" y="7521"/>
                </a:lnTo>
                <a:lnTo>
                  <a:pt x="97581" y="1118"/>
                </a:lnTo>
                <a:lnTo>
                  <a:pt x="130472" y="0"/>
                </a:lnTo>
                <a:lnTo>
                  <a:pt x="146905" y="381"/>
                </a:lnTo>
                <a:lnTo>
                  <a:pt x="195937" y="5273"/>
                </a:lnTo>
                <a:lnTo>
                  <a:pt x="244191" y="15753"/>
                </a:lnTo>
                <a:lnTo>
                  <a:pt x="291180" y="31784"/>
                </a:lnTo>
                <a:lnTo>
                  <a:pt x="306478" y="38355"/>
                </a:lnTo>
                <a:lnTo>
                  <a:pt x="321564" y="45537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69" name="object 64"/>
          <p:cNvSpPr/>
          <p:nvPr/>
        </p:nvSpPr>
        <p:spPr>
          <a:xfrm>
            <a:off x="2580132" y="2164079"/>
            <a:ext cx="187451" cy="45415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0" name="object 65"/>
          <p:cNvSpPr/>
          <p:nvPr/>
        </p:nvSpPr>
        <p:spPr>
          <a:xfrm>
            <a:off x="2648966" y="2230627"/>
            <a:ext cx="50165" cy="321310"/>
          </a:xfrm>
          <a:custGeom>
            <a:avLst/>
            <a:gdLst/>
            <a:ahLst/>
            <a:cxnLst/>
            <a:rect l="l" t="t" r="r" b="b"/>
            <a:pathLst>
              <a:path w="50164" h="321310">
                <a:moveTo>
                  <a:pt x="0" y="0"/>
                </a:moveTo>
                <a:lnTo>
                  <a:pt x="20648" y="45429"/>
                </a:lnTo>
                <a:lnTo>
                  <a:pt x="35813" y="92579"/>
                </a:lnTo>
                <a:lnTo>
                  <a:pt x="45445" y="140958"/>
                </a:lnTo>
                <a:lnTo>
                  <a:pt x="49496" y="190076"/>
                </a:lnTo>
                <a:lnTo>
                  <a:pt x="49597" y="206527"/>
                </a:lnTo>
                <a:lnTo>
                  <a:pt x="49071" y="222988"/>
                </a:lnTo>
                <a:lnTo>
                  <a:pt x="43711" y="272244"/>
                </a:lnTo>
                <a:lnTo>
                  <a:pt x="36967" y="304794"/>
                </a:lnTo>
                <a:lnTo>
                  <a:pt x="32638" y="320929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71" name="object 66"/>
          <p:cNvSpPr/>
          <p:nvPr/>
        </p:nvSpPr>
        <p:spPr>
          <a:xfrm>
            <a:off x="2182367" y="2688335"/>
            <a:ext cx="437388" cy="24383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2" name="object 67"/>
          <p:cNvSpPr/>
          <p:nvPr/>
        </p:nvSpPr>
        <p:spPr>
          <a:xfrm>
            <a:off x="2247392" y="2756026"/>
            <a:ext cx="304800" cy="107314"/>
          </a:xfrm>
          <a:custGeom>
            <a:avLst/>
            <a:gdLst/>
            <a:ahLst/>
            <a:cxnLst/>
            <a:rect l="l" t="t" r="r" b="b"/>
            <a:pathLst>
              <a:path w="304800" h="107314">
                <a:moveTo>
                  <a:pt x="304292" y="0"/>
                </a:moveTo>
                <a:lnTo>
                  <a:pt x="264944" y="30728"/>
                </a:lnTo>
                <a:lnTo>
                  <a:pt x="222650" y="56514"/>
                </a:lnTo>
                <a:lnTo>
                  <a:pt x="177876" y="77197"/>
                </a:lnTo>
                <a:lnTo>
                  <a:pt x="131086" y="92619"/>
                </a:lnTo>
                <a:lnTo>
                  <a:pt x="82746" y="102619"/>
                </a:lnTo>
                <a:lnTo>
                  <a:pt x="33322" y="107039"/>
                </a:lnTo>
                <a:lnTo>
                  <a:pt x="16686" y="107245"/>
                </a:lnTo>
                <a:lnTo>
                  <a:pt x="0" y="106807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73" name="object 68"/>
          <p:cNvSpPr/>
          <p:nvPr/>
        </p:nvSpPr>
        <p:spPr>
          <a:xfrm>
            <a:off x="9255759" y="3419284"/>
            <a:ext cx="742124" cy="74212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4" name="object 69"/>
          <p:cNvSpPr/>
          <p:nvPr/>
        </p:nvSpPr>
        <p:spPr>
          <a:xfrm>
            <a:off x="8974835" y="3447288"/>
            <a:ext cx="1254252" cy="139903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5" name="object 70"/>
          <p:cNvSpPr/>
          <p:nvPr/>
        </p:nvSpPr>
        <p:spPr>
          <a:xfrm>
            <a:off x="9180576" y="3339084"/>
            <a:ext cx="891540" cy="89153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6" name="object 71"/>
          <p:cNvSpPr/>
          <p:nvPr/>
        </p:nvSpPr>
        <p:spPr>
          <a:xfrm>
            <a:off x="9252966" y="3410584"/>
            <a:ext cx="748030" cy="748030"/>
          </a:xfrm>
          <a:custGeom>
            <a:avLst/>
            <a:gdLst/>
            <a:ahLst/>
            <a:cxnLst/>
            <a:rect l="l" t="t" r="r" b="b"/>
            <a:pathLst>
              <a:path w="748029" h="748029">
                <a:moveTo>
                  <a:pt x="373760" y="0"/>
                </a:moveTo>
                <a:lnTo>
                  <a:pt x="434409" y="4893"/>
                </a:lnTo>
                <a:lnTo>
                  <a:pt x="491942" y="19060"/>
                </a:lnTo>
                <a:lnTo>
                  <a:pt x="545588" y="41730"/>
                </a:lnTo>
                <a:lnTo>
                  <a:pt x="594578" y="72136"/>
                </a:lnTo>
                <a:lnTo>
                  <a:pt x="638143" y="109505"/>
                </a:lnTo>
                <a:lnTo>
                  <a:pt x="675512" y="153070"/>
                </a:lnTo>
                <a:lnTo>
                  <a:pt x="705918" y="202060"/>
                </a:lnTo>
                <a:lnTo>
                  <a:pt x="728588" y="255706"/>
                </a:lnTo>
                <a:lnTo>
                  <a:pt x="742755" y="313239"/>
                </a:lnTo>
                <a:lnTo>
                  <a:pt x="747648" y="373888"/>
                </a:lnTo>
                <a:lnTo>
                  <a:pt x="746409" y="404535"/>
                </a:lnTo>
                <a:lnTo>
                  <a:pt x="736783" y="463691"/>
                </a:lnTo>
                <a:lnTo>
                  <a:pt x="718268" y="519352"/>
                </a:lnTo>
                <a:lnTo>
                  <a:pt x="691634" y="570748"/>
                </a:lnTo>
                <a:lnTo>
                  <a:pt x="657650" y="617108"/>
                </a:lnTo>
                <a:lnTo>
                  <a:pt x="617087" y="657662"/>
                </a:lnTo>
                <a:lnTo>
                  <a:pt x="570713" y="691639"/>
                </a:lnTo>
                <a:lnTo>
                  <a:pt x="519299" y="718270"/>
                </a:lnTo>
                <a:lnTo>
                  <a:pt x="463613" y="736783"/>
                </a:lnTo>
                <a:lnTo>
                  <a:pt x="404426" y="746409"/>
                </a:lnTo>
                <a:lnTo>
                  <a:pt x="373760" y="747649"/>
                </a:lnTo>
                <a:lnTo>
                  <a:pt x="343113" y="746409"/>
                </a:lnTo>
                <a:lnTo>
                  <a:pt x="283957" y="736783"/>
                </a:lnTo>
                <a:lnTo>
                  <a:pt x="228296" y="718270"/>
                </a:lnTo>
                <a:lnTo>
                  <a:pt x="176900" y="691639"/>
                </a:lnTo>
                <a:lnTo>
                  <a:pt x="130540" y="657662"/>
                </a:lnTo>
                <a:lnTo>
                  <a:pt x="89986" y="617108"/>
                </a:lnTo>
                <a:lnTo>
                  <a:pt x="56009" y="570748"/>
                </a:lnTo>
                <a:lnTo>
                  <a:pt x="29378" y="519352"/>
                </a:lnTo>
                <a:lnTo>
                  <a:pt x="10865" y="463691"/>
                </a:lnTo>
                <a:lnTo>
                  <a:pt x="1239" y="404535"/>
                </a:lnTo>
                <a:lnTo>
                  <a:pt x="0" y="373888"/>
                </a:lnTo>
                <a:lnTo>
                  <a:pt x="217" y="361099"/>
                </a:lnTo>
                <a:lnTo>
                  <a:pt x="3467" y="322988"/>
                </a:lnTo>
                <a:lnTo>
                  <a:pt x="10571" y="285464"/>
                </a:lnTo>
                <a:lnTo>
                  <a:pt x="17423" y="260902"/>
                </a:lnTo>
              </a:path>
            </a:pathLst>
          </a:custGeom>
          <a:ln w="1270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77" name="object 72"/>
          <p:cNvSpPr/>
          <p:nvPr/>
        </p:nvSpPr>
        <p:spPr>
          <a:xfrm>
            <a:off x="9125711" y="3416808"/>
            <a:ext cx="291083" cy="76504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8" name="object 73"/>
          <p:cNvSpPr/>
          <p:nvPr/>
        </p:nvSpPr>
        <p:spPr>
          <a:xfrm>
            <a:off x="9195158" y="3487397"/>
            <a:ext cx="153670" cy="627380"/>
          </a:xfrm>
          <a:custGeom>
            <a:avLst/>
            <a:gdLst/>
            <a:ahLst/>
            <a:cxnLst/>
            <a:rect l="l" t="t" r="r" b="b"/>
            <a:pathLst>
              <a:path w="153670" h="627379">
                <a:moveTo>
                  <a:pt x="153565" y="627148"/>
                </a:moveTo>
                <a:lnTo>
                  <a:pt x="103645" y="577732"/>
                </a:lnTo>
                <a:lnTo>
                  <a:pt x="63379" y="522442"/>
                </a:lnTo>
                <a:lnTo>
                  <a:pt x="32872" y="462532"/>
                </a:lnTo>
                <a:lnTo>
                  <a:pt x="12231" y="399254"/>
                </a:lnTo>
                <a:lnTo>
                  <a:pt x="1562" y="333858"/>
                </a:lnTo>
                <a:lnTo>
                  <a:pt x="0" y="300757"/>
                </a:lnTo>
                <a:lnTo>
                  <a:pt x="970" y="267597"/>
                </a:lnTo>
                <a:lnTo>
                  <a:pt x="10561" y="201724"/>
                </a:lnTo>
                <a:lnTo>
                  <a:pt x="30442" y="137489"/>
                </a:lnTo>
                <a:lnTo>
                  <a:pt x="60718" y="76146"/>
                </a:lnTo>
                <a:lnTo>
                  <a:pt x="101495" y="18945"/>
                </a:lnTo>
                <a:lnTo>
                  <a:pt x="109821" y="9339"/>
                </a:lnTo>
                <a:lnTo>
                  <a:pt x="118436" y="0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79" name="object 74"/>
          <p:cNvSpPr/>
          <p:nvPr/>
        </p:nvSpPr>
        <p:spPr>
          <a:xfrm>
            <a:off x="9432035" y="3284220"/>
            <a:ext cx="454151" cy="18287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0" name="object 75"/>
          <p:cNvSpPr/>
          <p:nvPr/>
        </p:nvSpPr>
        <p:spPr>
          <a:xfrm>
            <a:off x="9498203" y="3352828"/>
            <a:ext cx="321945" cy="45720"/>
          </a:xfrm>
          <a:custGeom>
            <a:avLst/>
            <a:gdLst/>
            <a:ahLst/>
            <a:cxnLst/>
            <a:rect l="l" t="t" r="r" b="b"/>
            <a:pathLst>
              <a:path w="321945" h="45720">
                <a:moveTo>
                  <a:pt x="0" y="19529"/>
                </a:moveTo>
                <a:lnTo>
                  <a:pt x="48450" y="7470"/>
                </a:lnTo>
                <a:lnTo>
                  <a:pt x="97581" y="1102"/>
                </a:lnTo>
                <a:lnTo>
                  <a:pt x="130472" y="0"/>
                </a:lnTo>
                <a:lnTo>
                  <a:pt x="146905" y="388"/>
                </a:lnTo>
                <a:lnTo>
                  <a:pt x="195937" y="5292"/>
                </a:lnTo>
                <a:lnTo>
                  <a:pt x="244191" y="15779"/>
                </a:lnTo>
                <a:lnTo>
                  <a:pt x="291180" y="31812"/>
                </a:lnTo>
                <a:lnTo>
                  <a:pt x="306478" y="38382"/>
                </a:lnTo>
                <a:lnTo>
                  <a:pt x="321564" y="45564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81" name="object 76"/>
          <p:cNvSpPr/>
          <p:nvPr/>
        </p:nvSpPr>
        <p:spPr>
          <a:xfrm>
            <a:off x="9941052" y="3515867"/>
            <a:ext cx="185927" cy="45415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2" name="object 77"/>
          <p:cNvSpPr/>
          <p:nvPr/>
        </p:nvSpPr>
        <p:spPr>
          <a:xfrm>
            <a:off x="10008743" y="3583304"/>
            <a:ext cx="50165" cy="321310"/>
          </a:xfrm>
          <a:custGeom>
            <a:avLst/>
            <a:gdLst/>
            <a:ahLst/>
            <a:cxnLst/>
            <a:rect l="l" t="t" r="r" b="b"/>
            <a:pathLst>
              <a:path w="50165" h="321310">
                <a:moveTo>
                  <a:pt x="0" y="0"/>
                </a:moveTo>
                <a:lnTo>
                  <a:pt x="20648" y="45470"/>
                </a:lnTo>
                <a:lnTo>
                  <a:pt x="35813" y="92635"/>
                </a:lnTo>
                <a:lnTo>
                  <a:pt x="45445" y="141010"/>
                </a:lnTo>
                <a:lnTo>
                  <a:pt x="49496" y="190112"/>
                </a:lnTo>
                <a:lnTo>
                  <a:pt x="49597" y="206558"/>
                </a:lnTo>
                <a:lnTo>
                  <a:pt x="49071" y="223012"/>
                </a:lnTo>
                <a:lnTo>
                  <a:pt x="43711" y="272252"/>
                </a:lnTo>
                <a:lnTo>
                  <a:pt x="36967" y="304795"/>
                </a:lnTo>
                <a:lnTo>
                  <a:pt x="32638" y="320929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83" name="object 78"/>
          <p:cNvSpPr/>
          <p:nvPr/>
        </p:nvSpPr>
        <p:spPr>
          <a:xfrm>
            <a:off x="9541764" y="4041647"/>
            <a:ext cx="437387" cy="24383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4" name="object 79"/>
          <p:cNvSpPr/>
          <p:nvPr/>
        </p:nvSpPr>
        <p:spPr>
          <a:xfrm>
            <a:off x="9607168" y="4108830"/>
            <a:ext cx="304800" cy="107314"/>
          </a:xfrm>
          <a:custGeom>
            <a:avLst/>
            <a:gdLst/>
            <a:ahLst/>
            <a:cxnLst/>
            <a:rect l="l" t="t" r="r" b="b"/>
            <a:pathLst>
              <a:path w="304800" h="107314">
                <a:moveTo>
                  <a:pt x="304292" y="0"/>
                </a:moveTo>
                <a:lnTo>
                  <a:pt x="264944" y="30687"/>
                </a:lnTo>
                <a:lnTo>
                  <a:pt x="222650" y="56458"/>
                </a:lnTo>
                <a:lnTo>
                  <a:pt x="177876" y="77146"/>
                </a:lnTo>
                <a:lnTo>
                  <a:pt x="131086" y="92583"/>
                </a:lnTo>
                <a:lnTo>
                  <a:pt x="82746" y="102602"/>
                </a:lnTo>
                <a:lnTo>
                  <a:pt x="33322" y="107036"/>
                </a:lnTo>
                <a:lnTo>
                  <a:pt x="16686" y="107244"/>
                </a:lnTo>
                <a:lnTo>
                  <a:pt x="0" y="106807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85" name="object 80"/>
          <p:cNvSpPr/>
          <p:nvPr/>
        </p:nvSpPr>
        <p:spPr>
          <a:xfrm>
            <a:off x="9226295" y="2292095"/>
            <a:ext cx="891540" cy="89153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6" name="object 81"/>
          <p:cNvSpPr/>
          <p:nvPr/>
        </p:nvSpPr>
        <p:spPr>
          <a:xfrm>
            <a:off x="9298051" y="2364358"/>
            <a:ext cx="748030" cy="748030"/>
          </a:xfrm>
          <a:custGeom>
            <a:avLst/>
            <a:gdLst/>
            <a:ahLst/>
            <a:cxnLst/>
            <a:rect l="l" t="t" r="r" b="b"/>
            <a:pathLst>
              <a:path w="748029" h="748030">
                <a:moveTo>
                  <a:pt x="373888" y="0"/>
                </a:moveTo>
                <a:lnTo>
                  <a:pt x="434533" y="4893"/>
                </a:lnTo>
                <a:lnTo>
                  <a:pt x="492055" y="19060"/>
                </a:lnTo>
                <a:lnTo>
                  <a:pt x="545687" y="41730"/>
                </a:lnTo>
                <a:lnTo>
                  <a:pt x="594660" y="72136"/>
                </a:lnTo>
                <a:lnTo>
                  <a:pt x="638206" y="109505"/>
                </a:lnTo>
                <a:lnTo>
                  <a:pt x="675557" y="153070"/>
                </a:lnTo>
                <a:lnTo>
                  <a:pt x="705945" y="202060"/>
                </a:lnTo>
                <a:lnTo>
                  <a:pt x="728602" y="255706"/>
                </a:lnTo>
                <a:lnTo>
                  <a:pt x="742759" y="313239"/>
                </a:lnTo>
                <a:lnTo>
                  <a:pt x="747649" y="373888"/>
                </a:lnTo>
                <a:lnTo>
                  <a:pt x="746410" y="404553"/>
                </a:lnTo>
                <a:lnTo>
                  <a:pt x="736791" y="463740"/>
                </a:lnTo>
                <a:lnTo>
                  <a:pt x="718288" y="519426"/>
                </a:lnTo>
                <a:lnTo>
                  <a:pt x="691670" y="570840"/>
                </a:lnTo>
                <a:lnTo>
                  <a:pt x="657704" y="617214"/>
                </a:lnTo>
                <a:lnTo>
                  <a:pt x="617160" y="657777"/>
                </a:lnTo>
                <a:lnTo>
                  <a:pt x="570804" y="691761"/>
                </a:lnTo>
                <a:lnTo>
                  <a:pt x="519406" y="718395"/>
                </a:lnTo>
                <a:lnTo>
                  <a:pt x="463732" y="736910"/>
                </a:lnTo>
                <a:lnTo>
                  <a:pt x="404552" y="746536"/>
                </a:lnTo>
                <a:lnTo>
                  <a:pt x="373888" y="747776"/>
                </a:lnTo>
                <a:lnTo>
                  <a:pt x="343222" y="746536"/>
                </a:lnTo>
                <a:lnTo>
                  <a:pt x="284035" y="736910"/>
                </a:lnTo>
                <a:lnTo>
                  <a:pt x="228349" y="718395"/>
                </a:lnTo>
                <a:lnTo>
                  <a:pt x="176935" y="691761"/>
                </a:lnTo>
                <a:lnTo>
                  <a:pt x="130561" y="657777"/>
                </a:lnTo>
                <a:lnTo>
                  <a:pt x="89998" y="617214"/>
                </a:lnTo>
                <a:lnTo>
                  <a:pt x="56014" y="570840"/>
                </a:lnTo>
                <a:lnTo>
                  <a:pt x="29380" y="519426"/>
                </a:lnTo>
                <a:lnTo>
                  <a:pt x="10865" y="463740"/>
                </a:lnTo>
                <a:lnTo>
                  <a:pt x="1239" y="404553"/>
                </a:lnTo>
                <a:lnTo>
                  <a:pt x="0" y="373888"/>
                </a:lnTo>
                <a:lnTo>
                  <a:pt x="217" y="361131"/>
                </a:lnTo>
                <a:lnTo>
                  <a:pt x="3467" y="323041"/>
                </a:lnTo>
                <a:lnTo>
                  <a:pt x="10571" y="285481"/>
                </a:lnTo>
                <a:lnTo>
                  <a:pt x="17423" y="260902"/>
                </a:lnTo>
              </a:path>
            </a:pathLst>
          </a:custGeom>
          <a:ln w="1270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87" name="object 82"/>
          <p:cNvSpPr/>
          <p:nvPr/>
        </p:nvSpPr>
        <p:spPr>
          <a:xfrm>
            <a:off x="9171431" y="2369820"/>
            <a:ext cx="289559" cy="76657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88" name="object 83"/>
          <p:cNvSpPr/>
          <p:nvPr/>
        </p:nvSpPr>
        <p:spPr>
          <a:xfrm>
            <a:off x="9240286" y="2441288"/>
            <a:ext cx="153670" cy="627380"/>
          </a:xfrm>
          <a:custGeom>
            <a:avLst/>
            <a:gdLst/>
            <a:ahLst/>
            <a:cxnLst/>
            <a:rect l="l" t="t" r="r" b="b"/>
            <a:pathLst>
              <a:path w="153670" h="627380">
                <a:moveTo>
                  <a:pt x="153522" y="627158"/>
                </a:moveTo>
                <a:lnTo>
                  <a:pt x="103633" y="577707"/>
                </a:lnTo>
                <a:lnTo>
                  <a:pt x="63385" y="522391"/>
                </a:lnTo>
                <a:lnTo>
                  <a:pt x="32886" y="462462"/>
                </a:lnTo>
                <a:lnTo>
                  <a:pt x="12244" y="399171"/>
                </a:lnTo>
                <a:lnTo>
                  <a:pt x="1567" y="333772"/>
                </a:lnTo>
                <a:lnTo>
                  <a:pt x="0" y="300672"/>
                </a:lnTo>
                <a:lnTo>
                  <a:pt x="964" y="267515"/>
                </a:lnTo>
                <a:lnTo>
                  <a:pt x="10543" y="201653"/>
                </a:lnTo>
                <a:lnTo>
                  <a:pt x="30412" y="137437"/>
                </a:lnTo>
                <a:lnTo>
                  <a:pt x="60679" y="76121"/>
                </a:lnTo>
                <a:lnTo>
                  <a:pt x="101452" y="18955"/>
                </a:lnTo>
                <a:lnTo>
                  <a:pt x="109738" y="9356"/>
                </a:lnTo>
                <a:lnTo>
                  <a:pt x="118364" y="0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89" name="object 84"/>
          <p:cNvSpPr/>
          <p:nvPr/>
        </p:nvSpPr>
        <p:spPr>
          <a:xfrm>
            <a:off x="9476231" y="2237232"/>
            <a:ext cx="455675" cy="18287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0" name="object 85"/>
          <p:cNvSpPr/>
          <p:nvPr/>
        </p:nvSpPr>
        <p:spPr>
          <a:xfrm>
            <a:off x="9543415" y="2306602"/>
            <a:ext cx="321945" cy="45720"/>
          </a:xfrm>
          <a:custGeom>
            <a:avLst/>
            <a:gdLst/>
            <a:ahLst/>
            <a:cxnLst/>
            <a:rect l="l" t="t" r="r" b="b"/>
            <a:pathLst>
              <a:path w="321945" h="45719">
                <a:moveTo>
                  <a:pt x="0" y="19529"/>
                </a:moveTo>
                <a:lnTo>
                  <a:pt x="48401" y="7470"/>
                </a:lnTo>
                <a:lnTo>
                  <a:pt x="97497" y="1102"/>
                </a:lnTo>
                <a:lnTo>
                  <a:pt x="130373" y="0"/>
                </a:lnTo>
                <a:lnTo>
                  <a:pt x="146799" y="388"/>
                </a:lnTo>
                <a:lnTo>
                  <a:pt x="195818" y="5292"/>
                </a:lnTo>
                <a:lnTo>
                  <a:pt x="244066" y="15779"/>
                </a:lnTo>
                <a:lnTo>
                  <a:pt x="291053" y="31812"/>
                </a:lnTo>
                <a:lnTo>
                  <a:pt x="306351" y="38382"/>
                </a:lnTo>
                <a:lnTo>
                  <a:pt x="321437" y="45564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91" name="object 86"/>
          <p:cNvSpPr/>
          <p:nvPr/>
        </p:nvSpPr>
        <p:spPr>
          <a:xfrm>
            <a:off x="9985247" y="2470404"/>
            <a:ext cx="187451" cy="45415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2" name="object 87"/>
          <p:cNvSpPr/>
          <p:nvPr/>
        </p:nvSpPr>
        <p:spPr>
          <a:xfrm>
            <a:off x="10053828" y="2537205"/>
            <a:ext cx="50165" cy="321310"/>
          </a:xfrm>
          <a:custGeom>
            <a:avLst/>
            <a:gdLst/>
            <a:ahLst/>
            <a:cxnLst/>
            <a:rect l="l" t="t" r="r" b="b"/>
            <a:pathLst>
              <a:path w="50165" h="321310">
                <a:moveTo>
                  <a:pt x="0" y="0"/>
                </a:moveTo>
                <a:lnTo>
                  <a:pt x="20656" y="45421"/>
                </a:lnTo>
                <a:lnTo>
                  <a:pt x="35841" y="92552"/>
                </a:lnTo>
                <a:lnTo>
                  <a:pt x="45499" y="140904"/>
                </a:lnTo>
                <a:lnTo>
                  <a:pt x="49578" y="189994"/>
                </a:lnTo>
                <a:lnTo>
                  <a:pt x="49689" y="206436"/>
                </a:lnTo>
                <a:lnTo>
                  <a:pt x="49171" y="222889"/>
                </a:lnTo>
                <a:lnTo>
                  <a:pt x="43830" y="272125"/>
                </a:lnTo>
                <a:lnTo>
                  <a:pt x="37093" y="304668"/>
                </a:lnTo>
                <a:lnTo>
                  <a:pt x="32766" y="320802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93" name="object 88"/>
          <p:cNvSpPr/>
          <p:nvPr/>
        </p:nvSpPr>
        <p:spPr>
          <a:xfrm>
            <a:off x="9585959" y="2994660"/>
            <a:ext cx="438911" cy="24383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4" name="object 89"/>
          <p:cNvSpPr/>
          <p:nvPr/>
        </p:nvSpPr>
        <p:spPr>
          <a:xfrm>
            <a:off x="9652254" y="3062604"/>
            <a:ext cx="304800" cy="107314"/>
          </a:xfrm>
          <a:custGeom>
            <a:avLst/>
            <a:gdLst/>
            <a:ahLst/>
            <a:cxnLst/>
            <a:rect l="l" t="t" r="r" b="b"/>
            <a:pathLst>
              <a:path w="304800" h="107314">
                <a:moveTo>
                  <a:pt x="304419" y="0"/>
                </a:moveTo>
                <a:lnTo>
                  <a:pt x="265071" y="30728"/>
                </a:lnTo>
                <a:lnTo>
                  <a:pt x="222774" y="56514"/>
                </a:lnTo>
                <a:lnTo>
                  <a:pt x="177991" y="77197"/>
                </a:lnTo>
                <a:lnTo>
                  <a:pt x="131185" y="92619"/>
                </a:lnTo>
                <a:lnTo>
                  <a:pt x="82819" y="102619"/>
                </a:lnTo>
                <a:lnTo>
                  <a:pt x="33356" y="107039"/>
                </a:lnTo>
                <a:lnTo>
                  <a:pt x="16704" y="107245"/>
                </a:lnTo>
                <a:lnTo>
                  <a:pt x="0" y="106807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95" name="object 90"/>
          <p:cNvSpPr/>
          <p:nvPr/>
        </p:nvSpPr>
        <p:spPr>
          <a:xfrm>
            <a:off x="7011161" y="4619421"/>
            <a:ext cx="1008049" cy="96553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6" name="object 91"/>
          <p:cNvSpPr/>
          <p:nvPr/>
        </p:nvSpPr>
        <p:spPr>
          <a:xfrm>
            <a:off x="7231380" y="5364479"/>
            <a:ext cx="626364" cy="57759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7" name="object 92"/>
          <p:cNvSpPr/>
          <p:nvPr/>
        </p:nvSpPr>
        <p:spPr>
          <a:xfrm>
            <a:off x="7246619" y="4829047"/>
            <a:ext cx="596900" cy="546735"/>
          </a:xfrm>
          <a:custGeom>
            <a:avLst/>
            <a:gdLst/>
            <a:ahLst/>
            <a:cxnLst/>
            <a:rect l="l" t="t" r="r" b="b"/>
            <a:pathLst>
              <a:path w="596900" h="546735">
                <a:moveTo>
                  <a:pt x="549402" y="0"/>
                </a:moveTo>
                <a:lnTo>
                  <a:pt x="43565" y="122"/>
                </a:lnTo>
                <a:lnTo>
                  <a:pt x="8332" y="20249"/>
                </a:lnTo>
                <a:lnTo>
                  <a:pt x="0" y="46989"/>
                </a:lnTo>
                <a:lnTo>
                  <a:pt x="116" y="502689"/>
                </a:lnTo>
                <a:lnTo>
                  <a:pt x="20274" y="537915"/>
                </a:lnTo>
                <a:lnTo>
                  <a:pt x="46990" y="546226"/>
                </a:lnTo>
                <a:lnTo>
                  <a:pt x="552728" y="546111"/>
                </a:lnTo>
                <a:lnTo>
                  <a:pt x="588038" y="526038"/>
                </a:lnTo>
                <a:lnTo>
                  <a:pt x="596392" y="499363"/>
                </a:lnTo>
                <a:lnTo>
                  <a:pt x="596268" y="43549"/>
                </a:lnTo>
                <a:lnTo>
                  <a:pt x="576086" y="8297"/>
                </a:lnTo>
                <a:lnTo>
                  <a:pt x="549402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p/>
        </p:txBody>
      </p:sp>
      <p:sp>
        <p:nvSpPr>
          <p:cNvPr id="98" name="object 93"/>
          <p:cNvSpPr/>
          <p:nvPr/>
        </p:nvSpPr>
        <p:spPr>
          <a:xfrm>
            <a:off x="7246619" y="4829047"/>
            <a:ext cx="596392" cy="54622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99" name="object 94"/>
          <p:cNvSpPr/>
          <p:nvPr/>
        </p:nvSpPr>
        <p:spPr>
          <a:xfrm>
            <a:off x="7046976" y="4640579"/>
            <a:ext cx="891540" cy="89154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00" name="object 95"/>
          <p:cNvSpPr/>
          <p:nvPr/>
        </p:nvSpPr>
        <p:spPr>
          <a:xfrm>
            <a:off x="7118222" y="4712842"/>
            <a:ext cx="748030" cy="748030"/>
          </a:xfrm>
          <a:custGeom>
            <a:avLst/>
            <a:gdLst/>
            <a:ahLst/>
            <a:cxnLst/>
            <a:rect l="l" t="t" r="r" b="b"/>
            <a:pathLst>
              <a:path w="748029" h="748029">
                <a:moveTo>
                  <a:pt x="373888" y="0"/>
                </a:moveTo>
                <a:lnTo>
                  <a:pt x="434502" y="4893"/>
                </a:lnTo>
                <a:lnTo>
                  <a:pt x="492007" y="19059"/>
                </a:lnTo>
                <a:lnTo>
                  <a:pt x="545631" y="41727"/>
                </a:lnTo>
                <a:lnTo>
                  <a:pt x="594605" y="72127"/>
                </a:lnTo>
                <a:lnTo>
                  <a:pt x="638159" y="109489"/>
                </a:lnTo>
                <a:lnTo>
                  <a:pt x="675521" y="153043"/>
                </a:lnTo>
                <a:lnTo>
                  <a:pt x="705921" y="202017"/>
                </a:lnTo>
                <a:lnTo>
                  <a:pt x="728589" y="255641"/>
                </a:lnTo>
                <a:lnTo>
                  <a:pt x="742755" y="313146"/>
                </a:lnTo>
                <a:lnTo>
                  <a:pt x="747649" y="373760"/>
                </a:lnTo>
                <a:lnTo>
                  <a:pt x="746409" y="404426"/>
                </a:lnTo>
                <a:lnTo>
                  <a:pt x="736783" y="463613"/>
                </a:lnTo>
                <a:lnTo>
                  <a:pt x="718270" y="519299"/>
                </a:lnTo>
                <a:lnTo>
                  <a:pt x="691639" y="570713"/>
                </a:lnTo>
                <a:lnTo>
                  <a:pt x="657662" y="617087"/>
                </a:lnTo>
                <a:lnTo>
                  <a:pt x="617108" y="657650"/>
                </a:lnTo>
                <a:lnTo>
                  <a:pt x="570748" y="691634"/>
                </a:lnTo>
                <a:lnTo>
                  <a:pt x="519352" y="718268"/>
                </a:lnTo>
                <a:lnTo>
                  <a:pt x="463691" y="736783"/>
                </a:lnTo>
                <a:lnTo>
                  <a:pt x="404535" y="746409"/>
                </a:lnTo>
                <a:lnTo>
                  <a:pt x="373888" y="747648"/>
                </a:lnTo>
                <a:lnTo>
                  <a:pt x="343222" y="746409"/>
                </a:lnTo>
                <a:lnTo>
                  <a:pt x="284035" y="736783"/>
                </a:lnTo>
                <a:lnTo>
                  <a:pt x="228349" y="718268"/>
                </a:lnTo>
                <a:lnTo>
                  <a:pt x="176935" y="691634"/>
                </a:lnTo>
                <a:lnTo>
                  <a:pt x="130561" y="657650"/>
                </a:lnTo>
                <a:lnTo>
                  <a:pt x="89998" y="617087"/>
                </a:lnTo>
                <a:lnTo>
                  <a:pt x="56014" y="570713"/>
                </a:lnTo>
                <a:lnTo>
                  <a:pt x="29380" y="519299"/>
                </a:lnTo>
                <a:lnTo>
                  <a:pt x="10865" y="463613"/>
                </a:lnTo>
                <a:lnTo>
                  <a:pt x="1239" y="404426"/>
                </a:lnTo>
                <a:lnTo>
                  <a:pt x="0" y="373760"/>
                </a:lnTo>
                <a:lnTo>
                  <a:pt x="218" y="360995"/>
                </a:lnTo>
                <a:lnTo>
                  <a:pt x="3474" y="322911"/>
                </a:lnTo>
                <a:lnTo>
                  <a:pt x="10593" y="285369"/>
                </a:lnTo>
                <a:lnTo>
                  <a:pt x="17460" y="260785"/>
                </a:lnTo>
              </a:path>
            </a:pathLst>
          </a:custGeom>
          <a:ln w="1270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01" name="object 96"/>
          <p:cNvSpPr/>
          <p:nvPr/>
        </p:nvSpPr>
        <p:spPr>
          <a:xfrm>
            <a:off x="6992111" y="4718303"/>
            <a:ext cx="289559" cy="76657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02" name="object 97"/>
          <p:cNvSpPr/>
          <p:nvPr/>
        </p:nvSpPr>
        <p:spPr>
          <a:xfrm>
            <a:off x="7060458" y="4789706"/>
            <a:ext cx="153670" cy="627380"/>
          </a:xfrm>
          <a:custGeom>
            <a:avLst/>
            <a:gdLst/>
            <a:ahLst/>
            <a:cxnLst/>
            <a:rect l="l" t="t" r="r" b="b"/>
            <a:pathLst>
              <a:path w="153670" h="627379">
                <a:moveTo>
                  <a:pt x="153522" y="627097"/>
                </a:moveTo>
                <a:lnTo>
                  <a:pt x="103633" y="577680"/>
                </a:lnTo>
                <a:lnTo>
                  <a:pt x="63385" y="522391"/>
                </a:lnTo>
                <a:lnTo>
                  <a:pt x="32886" y="462481"/>
                </a:lnTo>
                <a:lnTo>
                  <a:pt x="12244" y="399202"/>
                </a:lnTo>
                <a:lnTo>
                  <a:pt x="1567" y="333806"/>
                </a:lnTo>
                <a:lnTo>
                  <a:pt x="0" y="300706"/>
                </a:lnTo>
                <a:lnTo>
                  <a:pt x="964" y="267545"/>
                </a:lnTo>
                <a:lnTo>
                  <a:pt x="10543" y="201672"/>
                </a:lnTo>
                <a:lnTo>
                  <a:pt x="30412" y="137438"/>
                </a:lnTo>
                <a:lnTo>
                  <a:pt x="60679" y="76094"/>
                </a:lnTo>
                <a:lnTo>
                  <a:pt x="101452" y="18894"/>
                </a:lnTo>
                <a:lnTo>
                  <a:pt x="109764" y="9314"/>
                </a:lnTo>
                <a:lnTo>
                  <a:pt x="118419" y="0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03" name="object 98"/>
          <p:cNvSpPr/>
          <p:nvPr/>
        </p:nvSpPr>
        <p:spPr>
          <a:xfrm>
            <a:off x="7296911" y="4585715"/>
            <a:ext cx="455675" cy="18288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04" name="object 99"/>
          <p:cNvSpPr/>
          <p:nvPr/>
        </p:nvSpPr>
        <p:spPr>
          <a:xfrm>
            <a:off x="7363586" y="4654986"/>
            <a:ext cx="321945" cy="45720"/>
          </a:xfrm>
          <a:custGeom>
            <a:avLst/>
            <a:gdLst/>
            <a:ahLst/>
            <a:cxnLst/>
            <a:rect l="l" t="t" r="r" b="b"/>
            <a:pathLst>
              <a:path w="321945" h="45720">
                <a:moveTo>
                  <a:pt x="0" y="19629"/>
                </a:moveTo>
                <a:lnTo>
                  <a:pt x="48401" y="7521"/>
                </a:lnTo>
                <a:lnTo>
                  <a:pt x="97497" y="1118"/>
                </a:lnTo>
                <a:lnTo>
                  <a:pt x="130373" y="0"/>
                </a:lnTo>
                <a:lnTo>
                  <a:pt x="146799" y="381"/>
                </a:lnTo>
                <a:lnTo>
                  <a:pt x="195818" y="5273"/>
                </a:lnTo>
                <a:lnTo>
                  <a:pt x="244066" y="15753"/>
                </a:lnTo>
                <a:lnTo>
                  <a:pt x="291053" y="31784"/>
                </a:lnTo>
                <a:lnTo>
                  <a:pt x="306351" y="38355"/>
                </a:lnTo>
                <a:lnTo>
                  <a:pt x="321437" y="45537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05" name="object 100"/>
          <p:cNvSpPr/>
          <p:nvPr/>
        </p:nvSpPr>
        <p:spPr>
          <a:xfrm>
            <a:off x="7805928" y="4818888"/>
            <a:ext cx="185927" cy="45415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06" name="object 101"/>
          <p:cNvSpPr/>
          <p:nvPr/>
        </p:nvSpPr>
        <p:spPr>
          <a:xfrm>
            <a:off x="7874000" y="4885563"/>
            <a:ext cx="50165" cy="321310"/>
          </a:xfrm>
          <a:custGeom>
            <a:avLst/>
            <a:gdLst/>
            <a:ahLst/>
            <a:cxnLst/>
            <a:rect l="l" t="t" r="r" b="b"/>
            <a:pathLst>
              <a:path w="50165" h="321310">
                <a:moveTo>
                  <a:pt x="0" y="0"/>
                </a:moveTo>
                <a:lnTo>
                  <a:pt x="20656" y="45429"/>
                </a:lnTo>
                <a:lnTo>
                  <a:pt x="35841" y="92579"/>
                </a:lnTo>
                <a:lnTo>
                  <a:pt x="45499" y="140958"/>
                </a:lnTo>
                <a:lnTo>
                  <a:pt x="49578" y="190076"/>
                </a:lnTo>
                <a:lnTo>
                  <a:pt x="49689" y="206527"/>
                </a:lnTo>
                <a:lnTo>
                  <a:pt x="49171" y="222988"/>
                </a:lnTo>
                <a:lnTo>
                  <a:pt x="43830" y="272244"/>
                </a:lnTo>
                <a:lnTo>
                  <a:pt x="37093" y="304794"/>
                </a:lnTo>
                <a:lnTo>
                  <a:pt x="32766" y="320929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07" name="object 102"/>
          <p:cNvSpPr/>
          <p:nvPr/>
        </p:nvSpPr>
        <p:spPr>
          <a:xfrm>
            <a:off x="7406640" y="5343144"/>
            <a:ext cx="437388" cy="24384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08" name="object 103"/>
          <p:cNvSpPr/>
          <p:nvPr/>
        </p:nvSpPr>
        <p:spPr>
          <a:xfrm>
            <a:off x="7472426" y="5411089"/>
            <a:ext cx="304800" cy="107314"/>
          </a:xfrm>
          <a:custGeom>
            <a:avLst/>
            <a:gdLst/>
            <a:ahLst/>
            <a:cxnLst/>
            <a:rect l="l" t="t" r="r" b="b"/>
            <a:pathLst>
              <a:path w="304800" h="107314">
                <a:moveTo>
                  <a:pt x="304419" y="0"/>
                </a:moveTo>
                <a:lnTo>
                  <a:pt x="265071" y="30679"/>
                </a:lnTo>
                <a:lnTo>
                  <a:pt x="222774" y="56431"/>
                </a:lnTo>
                <a:lnTo>
                  <a:pt x="177991" y="77092"/>
                </a:lnTo>
                <a:lnTo>
                  <a:pt x="131185" y="92500"/>
                </a:lnTo>
                <a:lnTo>
                  <a:pt x="82819" y="102494"/>
                </a:lnTo>
                <a:lnTo>
                  <a:pt x="33356" y="106912"/>
                </a:lnTo>
                <a:lnTo>
                  <a:pt x="16704" y="107118"/>
                </a:lnTo>
                <a:lnTo>
                  <a:pt x="0" y="106680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09" name="object 104"/>
          <p:cNvSpPr/>
          <p:nvPr/>
        </p:nvSpPr>
        <p:spPr>
          <a:xfrm>
            <a:off x="3933444" y="5943600"/>
            <a:ext cx="690372" cy="71323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10" name="object 105"/>
          <p:cNvSpPr/>
          <p:nvPr/>
        </p:nvSpPr>
        <p:spPr>
          <a:xfrm>
            <a:off x="4004690" y="6015875"/>
            <a:ext cx="548005" cy="569595"/>
          </a:xfrm>
          <a:custGeom>
            <a:avLst/>
            <a:gdLst/>
            <a:ahLst/>
            <a:cxnLst/>
            <a:rect l="l" t="t" r="r" b="b"/>
            <a:pathLst>
              <a:path w="548004" h="569595">
                <a:moveTo>
                  <a:pt x="273812" y="0"/>
                </a:moveTo>
                <a:lnTo>
                  <a:pt x="318199" y="3726"/>
                </a:lnTo>
                <a:lnTo>
                  <a:pt x="360309" y="14516"/>
                </a:lnTo>
                <a:lnTo>
                  <a:pt x="399576" y="31782"/>
                </a:lnTo>
                <a:lnTo>
                  <a:pt x="435437" y="54939"/>
                </a:lnTo>
                <a:lnTo>
                  <a:pt x="467328" y="83400"/>
                </a:lnTo>
                <a:lnTo>
                  <a:pt x="494685" y="116580"/>
                </a:lnTo>
                <a:lnTo>
                  <a:pt x="516944" y="153892"/>
                </a:lnTo>
                <a:lnTo>
                  <a:pt x="533542" y="194750"/>
                </a:lnTo>
                <a:lnTo>
                  <a:pt x="543914" y="238567"/>
                </a:lnTo>
                <a:lnTo>
                  <a:pt x="547497" y="284759"/>
                </a:lnTo>
                <a:lnTo>
                  <a:pt x="546589" y="308113"/>
                </a:lnTo>
                <a:lnTo>
                  <a:pt x="539541" y="353189"/>
                </a:lnTo>
                <a:lnTo>
                  <a:pt x="525986" y="395598"/>
                </a:lnTo>
                <a:lnTo>
                  <a:pt x="506487" y="434756"/>
                </a:lnTo>
                <a:lnTo>
                  <a:pt x="481608" y="470076"/>
                </a:lnTo>
                <a:lnTo>
                  <a:pt x="451914" y="500970"/>
                </a:lnTo>
                <a:lnTo>
                  <a:pt x="417967" y="526854"/>
                </a:lnTo>
                <a:lnTo>
                  <a:pt x="380333" y="547140"/>
                </a:lnTo>
                <a:lnTo>
                  <a:pt x="339574" y="561242"/>
                </a:lnTo>
                <a:lnTo>
                  <a:pt x="296255" y="568574"/>
                </a:lnTo>
                <a:lnTo>
                  <a:pt x="273812" y="569518"/>
                </a:lnTo>
                <a:lnTo>
                  <a:pt x="251350" y="568574"/>
                </a:lnTo>
                <a:lnTo>
                  <a:pt x="208000" y="561242"/>
                </a:lnTo>
                <a:lnTo>
                  <a:pt x="167217" y="547140"/>
                </a:lnTo>
                <a:lnTo>
                  <a:pt x="129564" y="526854"/>
                </a:lnTo>
                <a:lnTo>
                  <a:pt x="95603" y="500970"/>
                </a:lnTo>
                <a:lnTo>
                  <a:pt x="65899" y="470076"/>
                </a:lnTo>
                <a:lnTo>
                  <a:pt x="41015" y="434756"/>
                </a:lnTo>
                <a:lnTo>
                  <a:pt x="21512" y="395598"/>
                </a:lnTo>
                <a:lnTo>
                  <a:pt x="7955" y="353189"/>
                </a:lnTo>
                <a:lnTo>
                  <a:pt x="907" y="308113"/>
                </a:lnTo>
                <a:lnTo>
                  <a:pt x="0" y="284759"/>
                </a:lnTo>
                <a:lnTo>
                  <a:pt x="272" y="271987"/>
                </a:lnTo>
                <a:lnTo>
                  <a:pt x="4366" y="233997"/>
                </a:lnTo>
                <a:lnTo>
                  <a:pt x="9824" y="209130"/>
                </a:lnTo>
              </a:path>
            </a:pathLst>
          </a:custGeom>
          <a:ln w="1270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11" name="object 106"/>
          <p:cNvSpPr/>
          <p:nvPr/>
        </p:nvSpPr>
        <p:spPr>
          <a:xfrm>
            <a:off x="3892296" y="6006084"/>
            <a:ext cx="248412" cy="60655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12" name="object 107"/>
          <p:cNvSpPr/>
          <p:nvPr/>
        </p:nvSpPr>
        <p:spPr>
          <a:xfrm>
            <a:off x="3960580" y="6073190"/>
            <a:ext cx="113030" cy="471805"/>
          </a:xfrm>
          <a:custGeom>
            <a:avLst/>
            <a:gdLst/>
            <a:ahLst/>
            <a:cxnLst/>
            <a:rect l="l" t="t" r="r" b="b"/>
            <a:pathLst>
              <a:path w="113029" h="471804">
                <a:moveTo>
                  <a:pt x="112563" y="471220"/>
                </a:moveTo>
                <a:lnTo>
                  <a:pt x="75897" y="432677"/>
                </a:lnTo>
                <a:lnTo>
                  <a:pt x="46341" y="389904"/>
                </a:lnTo>
                <a:lnTo>
                  <a:pt x="23972" y="343851"/>
                </a:lnTo>
                <a:lnTo>
                  <a:pt x="8868" y="295469"/>
                </a:lnTo>
                <a:lnTo>
                  <a:pt x="1104" y="245708"/>
                </a:lnTo>
                <a:lnTo>
                  <a:pt x="0" y="220608"/>
                </a:lnTo>
                <a:lnTo>
                  <a:pt x="759" y="195520"/>
                </a:lnTo>
                <a:lnTo>
                  <a:pt x="7909" y="145854"/>
                </a:lnTo>
                <a:lnTo>
                  <a:pt x="22630" y="97661"/>
                </a:lnTo>
                <a:lnTo>
                  <a:pt x="45001" y="51893"/>
                </a:lnTo>
                <a:lnTo>
                  <a:pt x="75098" y="9499"/>
                </a:lnTo>
                <a:lnTo>
                  <a:pt x="80686" y="3111"/>
                </a:lnTo>
                <a:lnTo>
                  <a:pt x="83480" y="0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13" name="object 108"/>
          <p:cNvSpPr/>
          <p:nvPr/>
        </p:nvSpPr>
        <p:spPr>
          <a:xfrm>
            <a:off x="4114800" y="5903976"/>
            <a:ext cx="377951" cy="17221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14" name="object 109"/>
          <p:cNvSpPr/>
          <p:nvPr/>
        </p:nvSpPr>
        <p:spPr>
          <a:xfrm>
            <a:off x="4181475" y="5972282"/>
            <a:ext cx="243840" cy="35560"/>
          </a:xfrm>
          <a:custGeom>
            <a:avLst/>
            <a:gdLst/>
            <a:ahLst/>
            <a:cxnLst/>
            <a:rect l="l" t="t" r="r" b="b"/>
            <a:pathLst>
              <a:path w="243839" h="35560">
                <a:moveTo>
                  <a:pt x="0" y="17253"/>
                </a:moveTo>
                <a:lnTo>
                  <a:pt x="36703" y="6920"/>
                </a:lnTo>
                <a:lnTo>
                  <a:pt x="86441" y="358"/>
                </a:lnTo>
                <a:lnTo>
                  <a:pt x="98919" y="0"/>
                </a:lnTo>
                <a:lnTo>
                  <a:pt x="111385" y="151"/>
                </a:lnTo>
                <a:lnTo>
                  <a:pt x="160831" y="5838"/>
                </a:lnTo>
                <a:lnTo>
                  <a:pt x="208892" y="19603"/>
                </a:lnTo>
                <a:lnTo>
                  <a:pt x="232107" y="29493"/>
                </a:lnTo>
                <a:lnTo>
                  <a:pt x="243459" y="35186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15" name="object 110"/>
          <p:cNvSpPr/>
          <p:nvPr/>
        </p:nvSpPr>
        <p:spPr>
          <a:xfrm>
            <a:off x="4492752" y="6085332"/>
            <a:ext cx="170687" cy="37033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16" name="object 111"/>
          <p:cNvSpPr/>
          <p:nvPr/>
        </p:nvSpPr>
        <p:spPr>
          <a:xfrm>
            <a:off x="4560442" y="6152159"/>
            <a:ext cx="34290" cy="233045"/>
          </a:xfrm>
          <a:custGeom>
            <a:avLst/>
            <a:gdLst/>
            <a:ahLst/>
            <a:cxnLst/>
            <a:rect l="l" t="t" r="r" b="b"/>
            <a:pathLst>
              <a:path w="34289" h="233045">
                <a:moveTo>
                  <a:pt x="0" y="0"/>
                </a:moveTo>
                <a:lnTo>
                  <a:pt x="18604" y="46759"/>
                </a:lnTo>
                <a:lnTo>
                  <a:pt x="30003" y="95519"/>
                </a:lnTo>
                <a:lnTo>
                  <a:pt x="34121" y="145398"/>
                </a:lnTo>
                <a:lnTo>
                  <a:pt x="34004" y="157938"/>
                </a:lnTo>
                <a:lnTo>
                  <a:pt x="28915" y="207971"/>
                </a:lnTo>
                <a:lnTo>
                  <a:pt x="26482" y="220377"/>
                </a:lnTo>
                <a:lnTo>
                  <a:pt x="23582" y="232715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17" name="object 112"/>
          <p:cNvSpPr/>
          <p:nvPr/>
        </p:nvSpPr>
        <p:spPr>
          <a:xfrm>
            <a:off x="4197096" y="6477000"/>
            <a:ext cx="364236" cy="22097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18" name="object 113"/>
          <p:cNvSpPr/>
          <p:nvPr/>
        </p:nvSpPr>
        <p:spPr>
          <a:xfrm>
            <a:off x="4270809" y="6545541"/>
            <a:ext cx="222885" cy="83185"/>
          </a:xfrm>
          <a:custGeom>
            <a:avLst/>
            <a:gdLst/>
            <a:ahLst/>
            <a:cxnLst/>
            <a:rect l="l" t="t" r="r" b="b"/>
            <a:pathLst>
              <a:path w="222885" h="83184">
                <a:moveTo>
                  <a:pt x="222704" y="0"/>
                </a:moveTo>
                <a:lnTo>
                  <a:pt x="192623" y="24860"/>
                </a:lnTo>
                <a:lnTo>
                  <a:pt x="160055" y="45514"/>
                </a:lnTo>
                <a:lnTo>
                  <a:pt x="125403" y="61817"/>
                </a:lnTo>
                <a:lnTo>
                  <a:pt x="89068" y="73625"/>
                </a:lnTo>
                <a:lnTo>
                  <a:pt x="51452" y="80794"/>
                </a:lnTo>
                <a:lnTo>
                  <a:pt x="12957" y="83178"/>
                </a:lnTo>
                <a:lnTo>
                  <a:pt x="0" y="82884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19" name="object 114"/>
          <p:cNvSpPr/>
          <p:nvPr/>
        </p:nvSpPr>
        <p:spPr>
          <a:xfrm>
            <a:off x="3744467" y="5466588"/>
            <a:ext cx="556260" cy="53644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20" name="object 115"/>
          <p:cNvSpPr/>
          <p:nvPr/>
        </p:nvSpPr>
        <p:spPr>
          <a:xfrm>
            <a:off x="3816730" y="5538978"/>
            <a:ext cx="412750" cy="391795"/>
          </a:xfrm>
          <a:custGeom>
            <a:avLst/>
            <a:gdLst/>
            <a:ahLst/>
            <a:cxnLst/>
            <a:rect l="l" t="t" r="r" b="b"/>
            <a:pathLst>
              <a:path w="412750" h="391795">
                <a:moveTo>
                  <a:pt x="206375" y="0"/>
                </a:moveTo>
                <a:lnTo>
                  <a:pt x="255950" y="5692"/>
                </a:lnTo>
                <a:lnTo>
                  <a:pt x="301190" y="21861"/>
                </a:lnTo>
                <a:lnTo>
                  <a:pt x="340657" y="47147"/>
                </a:lnTo>
                <a:lnTo>
                  <a:pt x="372914" y="80186"/>
                </a:lnTo>
                <a:lnTo>
                  <a:pt x="396523" y="119618"/>
                </a:lnTo>
                <a:lnTo>
                  <a:pt x="410047" y="164081"/>
                </a:lnTo>
                <a:lnTo>
                  <a:pt x="412750" y="195846"/>
                </a:lnTo>
                <a:lnTo>
                  <a:pt x="412065" y="211907"/>
                </a:lnTo>
                <a:lnTo>
                  <a:pt x="402223" y="257744"/>
                </a:lnTo>
                <a:lnTo>
                  <a:pt x="381816" y="299002"/>
                </a:lnTo>
                <a:lnTo>
                  <a:pt x="352282" y="334321"/>
                </a:lnTo>
                <a:lnTo>
                  <a:pt x="315058" y="362339"/>
                </a:lnTo>
                <a:lnTo>
                  <a:pt x="271582" y="381696"/>
                </a:lnTo>
                <a:lnTo>
                  <a:pt x="223293" y="391031"/>
                </a:lnTo>
                <a:lnTo>
                  <a:pt x="206375" y="391680"/>
                </a:lnTo>
                <a:lnTo>
                  <a:pt x="189456" y="391031"/>
                </a:lnTo>
                <a:lnTo>
                  <a:pt x="141167" y="381696"/>
                </a:lnTo>
                <a:lnTo>
                  <a:pt x="97691" y="362339"/>
                </a:lnTo>
                <a:lnTo>
                  <a:pt x="60467" y="334321"/>
                </a:lnTo>
                <a:lnTo>
                  <a:pt x="30933" y="299002"/>
                </a:lnTo>
                <a:lnTo>
                  <a:pt x="10526" y="257744"/>
                </a:lnTo>
                <a:lnTo>
                  <a:pt x="684" y="211907"/>
                </a:lnTo>
                <a:lnTo>
                  <a:pt x="0" y="195846"/>
                </a:lnTo>
                <a:lnTo>
                  <a:pt x="439" y="183108"/>
                </a:lnTo>
                <a:lnTo>
                  <a:pt x="1754" y="170442"/>
                </a:lnTo>
                <a:lnTo>
                  <a:pt x="3939" y="157889"/>
                </a:lnTo>
                <a:lnTo>
                  <a:pt x="6987" y="145490"/>
                </a:lnTo>
                <a:lnTo>
                  <a:pt x="10894" y="133284"/>
                </a:lnTo>
              </a:path>
            </a:pathLst>
          </a:custGeom>
          <a:ln w="1270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21" name="object 116"/>
          <p:cNvSpPr/>
          <p:nvPr/>
        </p:nvSpPr>
        <p:spPr>
          <a:xfrm>
            <a:off x="3718559" y="5507735"/>
            <a:ext cx="220979" cy="47548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22" name="object 117"/>
          <p:cNvSpPr/>
          <p:nvPr/>
        </p:nvSpPr>
        <p:spPr>
          <a:xfrm>
            <a:off x="3786604" y="5576640"/>
            <a:ext cx="85090" cy="338455"/>
          </a:xfrm>
          <a:custGeom>
            <a:avLst/>
            <a:gdLst/>
            <a:ahLst/>
            <a:cxnLst/>
            <a:rect l="l" t="t" r="r" b="b"/>
            <a:pathLst>
              <a:path w="85089" h="338454">
                <a:moveTo>
                  <a:pt x="84863" y="338270"/>
                </a:moveTo>
                <a:lnTo>
                  <a:pt x="45662" y="299487"/>
                </a:lnTo>
                <a:lnTo>
                  <a:pt x="18385" y="254013"/>
                </a:lnTo>
                <a:lnTo>
                  <a:pt x="3245" y="204067"/>
                </a:lnTo>
                <a:lnTo>
                  <a:pt x="0" y="169384"/>
                </a:lnTo>
                <a:lnTo>
                  <a:pt x="455" y="151873"/>
                </a:lnTo>
                <a:lnTo>
                  <a:pt x="10229" y="99651"/>
                </a:lnTo>
                <a:lnTo>
                  <a:pt x="32780" y="49622"/>
                </a:lnTo>
                <a:lnTo>
                  <a:pt x="55018" y="18585"/>
                </a:lnTo>
                <a:lnTo>
                  <a:pt x="63403" y="9087"/>
                </a:lnTo>
                <a:lnTo>
                  <a:pt x="72325" y="0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23" name="object 118"/>
          <p:cNvSpPr/>
          <p:nvPr/>
        </p:nvSpPr>
        <p:spPr>
          <a:xfrm>
            <a:off x="3889247" y="5439155"/>
            <a:ext cx="301751" cy="16154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24" name="object 119"/>
          <p:cNvSpPr/>
          <p:nvPr/>
        </p:nvSpPr>
        <p:spPr>
          <a:xfrm>
            <a:off x="3955034" y="5508335"/>
            <a:ext cx="160655" cy="19685"/>
          </a:xfrm>
          <a:custGeom>
            <a:avLst/>
            <a:gdLst/>
            <a:ahLst/>
            <a:cxnLst/>
            <a:rect l="l" t="t" r="r" b="b"/>
            <a:pathLst>
              <a:path w="160654" h="19685">
                <a:moveTo>
                  <a:pt x="0" y="8290"/>
                </a:moveTo>
                <a:lnTo>
                  <a:pt x="49552" y="388"/>
                </a:lnTo>
                <a:lnTo>
                  <a:pt x="62078" y="0"/>
                </a:lnTo>
                <a:lnTo>
                  <a:pt x="74606" y="241"/>
                </a:lnTo>
                <a:lnTo>
                  <a:pt x="124192" y="7451"/>
                </a:lnTo>
                <a:lnTo>
                  <a:pt x="148295" y="14766"/>
                </a:lnTo>
                <a:lnTo>
                  <a:pt x="160079" y="19342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25" name="object 120"/>
          <p:cNvSpPr/>
          <p:nvPr/>
        </p:nvSpPr>
        <p:spPr>
          <a:xfrm>
            <a:off x="4163567" y="5558028"/>
            <a:ext cx="166115" cy="30937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26" name="object 121"/>
          <p:cNvSpPr/>
          <p:nvPr/>
        </p:nvSpPr>
        <p:spPr>
          <a:xfrm>
            <a:off x="4231385" y="5625160"/>
            <a:ext cx="30480" cy="169545"/>
          </a:xfrm>
          <a:custGeom>
            <a:avLst/>
            <a:gdLst/>
            <a:ahLst/>
            <a:cxnLst/>
            <a:rect l="l" t="t" r="r" b="b"/>
            <a:pathLst>
              <a:path w="30479" h="169545">
                <a:moveTo>
                  <a:pt x="0" y="0"/>
                </a:moveTo>
                <a:lnTo>
                  <a:pt x="20350" y="46135"/>
                </a:lnTo>
                <a:lnTo>
                  <a:pt x="29474" y="94895"/>
                </a:lnTo>
                <a:lnTo>
                  <a:pt x="29977" y="107283"/>
                </a:lnTo>
                <a:lnTo>
                  <a:pt x="29763" y="119694"/>
                </a:lnTo>
                <a:lnTo>
                  <a:pt x="28827" y="132099"/>
                </a:lnTo>
                <a:lnTo>
                  <a:pt x="27167" y="144470"/>
                </a:lnTo>
                <a:lnTo>
                  <a:pt x="24780" y="156778"/>
                </a:lnTo>
                <a:lnTo>
                  <a:pt x="21662" y="168996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27" name="object 122"/>
          <p:cNvSpPr/>
          <p:nvPr/>
        </p:nvSpPr>
        <p:spPr>
          <a:xfrm>
            <a:off x="3947159" y="5838444"/>
            <a:ext cx="294132" cy="19202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28" name="object 123"/>
          <p:cNvSpPr/>
          <p:nvPr/>
        </p:nvSpPr>
        <p:spPr>
          <a:xfrm>
            <a:off x="4018743" y="5906604"/>
            <a:ext cx="155575" cy="55244"/>
          </a:xfrm>
          <a:custGeom>
            <a:avLst/>
            <a:gdLst/>
            <a:ahLst/>
            <a:cxnLst/>
            <a:rect l="l" t="t" r="r" b="b"/>
            <a:pathLst>
              <a:path w="155575" h="55245">
                <a:moveTo>
                  <a:pt x="155111" y="0"/>
                </a:moveTo>
                <a:lnTo>
                  <a:pt x="123175" y="21841"/>
                </a:lnTo>
                <a:lnTo>
                  <a:pt x="88345" y="38386"/>
                </a:lnTo>
                <a:lnTo>
                  <a:pt x="51365" y="49386"/>
                </a:lnTo>
                <a:lnTo>
                  <a:pt x="12979" y="54590"/>
                </a:lnTo>
                <a:lnTo>
                  <a:pt x="0" y="54994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29" name="object 124"/>
          <p:cNvSpPr/>
          <p:nvPr/>
        </p:nvSpPr>
        <p:spPr>
          <a:xfrm>
            <a:off x="6981190" y="5511469"/>
            <a:ext cx="1008049" cy="96553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30" name="object 125"/>
          <p:cNvSpPr/>
          <p:nvPr/>
        </p:nvSpPr>
        <p:spPr>
          <a:xfrm>
            <a:off x="6832092" y="5623559"/>
            <a:ext cx="1351788" cy="1234440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31" name="object 126"/>
          <p:cNvSpPr/>
          <p:nvPr/>
        </p:nvSpPr>
        <p:spPr>
          <a:xfrm>
            <a:off x="7071359" y="5548884"/>
            <a:ext cx="891540" cy="891540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32" name="object 127"/>
          <p:cNvSpPr/>
          <p:nvPr/>
        </p:nvSpPr>
        <p:spPr>
          <a:xfrm>
            <a:off x="7143242" y="5620372"/>
            <a:ext cx="748030" cy="748030"/>
          </a:xfrm>
          <a:custGeom>
            <a:avLst/>
            <a:gdLst/>
            <a:ahLst/>
            <a:cxnLst/>
            <a:rect l="l" t="t" r="r" b="b"/>
            <a:pathLst>
              <a:path w="748029" h="748029">
                <a:moveTo>
                  <a:pt x="373888" y="0"/>
                </a:moveTo>
                <a:lnTo>
                  <a:pt x="434502" y="4893"/>
                </a:lnTo>
                <a:lnTo>
                  <a:pt x="492007" y="19059"/>
                </a:lnTo>
                <a:lnTo>
                  <a:pt x="545631" y="41730"/>
                </a:lnTo>
                <a:lnTo>
                  <a:pt x="594605" y="72134"/>
                </a:lnTo>
                <a:lnTo>
                  <a:pt x="638159" y="109502"/>
                </a:lnTo>
                <a:lnTo>
                  <a:pt x="675521" y="153065"/>
                </a:lnTo>
                <a:lnTo>
                  <a:pt x="705921" y="202052"/>
                </a:lnTo>
                <a:lnTo>
                  <a:pt x="728589" y="255693"/>
                </a:lnTo>
                <a:lnTo>
                  <a:pt x="742755" y="313220"/>
                </a:lnTo>
                <a:lnTo>
                  <a:pt x="747649" y="373862"/>
                </a:lnTo>
                <a:lnTo>
                  <a:pt x="746409" y="404524"/>
                </a:lnTo>
                <a:lnTo>
                  <a:pt x="736783" y="463704"/>
                </a:lnTo>
                <a:lnTo>
                  <a:pt x="718270" y="519383"/>
                </a:lnTo>
                <a:lnTo>
                  <a:pt x="691639" y="570792"/>
                </a:lnTo>
                <a:lnTo>
                  <a:pt x="657662" y="617162"/>
                </a:lnTo>
                <a:lnTo>
                  <a:pt x="617108" y="657721"/>
                </a:lnTo>
                <a:lnTo>
                  <a:pt x="570748" y="691702"/>
                </a:lnTo>
                <a:lnTo>
                  <a:pt x="519352" y="718334"/>
                </a:lnTo>
                <a:lnTo>
                  <a:pt x="463691" y="736847"/>
                </a:lnTo>
                <a:lnTo>
                  <a:pt x="404535" y="746473"/>
                </a:lnTo>
                <a:lnTo>
                  <a:pt x="373888" y="747712"/>
                </a:lnTo>
                <a:lnTo>
                  <a:pt x="343222" y="746473"/>
                </a:lnTo>
                <a:lnTo>
                  <a:pt x="284035" y="736847"/>
                </a:lnTo>
                <a:lnTo>
                  <a:pt x="228349" y="718334"/>
                </a:lnTo>
                <a:lnTo>
                  <a:pt x="176935" y="691702"/>
                </a:lnTo>
                <a:lnTo>
                  <a:pt x="130561" y="657721"/>
                </a:lnTo>
                <a:lnTo>
                  <a:pt x="89998" y="617162"/>
                </a:lnTo>
                <a:lnTo>
                  <a:pt x="56014" y="570792"/>
                </a:lnTo>
                <a:lnTo>
                  <a:pt x="29380" y="519383"/>
                </a:lnTo>
                <a:lnTo>
                  <a:pt x="10865" y="463704"/>
                </a:lnTo>
                <a:lnTo>
                  <a:pt x="1239" y="404524"/>
                </a:lnTo>
                <a:lnTo>
                  <a:pt x="0" y="373862"/>
                </a:lnTo>
                <a:lnTo>
                  <a:pt x="217" y="361092"/>
                </a:lnTo>
                <a:lnTo>
                  <a:pt x="3470" y="322994"/>
                </a:lnTo>
                <a:lnTo>
                  <a:pt x="10580" y="285451"/>
                </a:lnTo>
                <a:lnTo>
                  <a:pt x="17438" y="260879"/>
                </a:lnTo>
              </a:path>
            </a:pathLst>
          </a:custGeom>
          <a:ln w="1270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33" name="object 128"/>
          <p:cNvSpPr/>
          <p:nvPr/>
        </p:nvSpPr>
        <p:spPr>
          <a:xfrm>
            <a:off x="7016495" y="5626608"/>
            <a:ext cx="289559" cy="76504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34" name="object 129"/>
          <p:cNvSpPr/>
          <p:nvPr/>
        </p:nvSpPr>
        <p:spPr>
          <a:xfrm>
            <a:off x="7085476" y="5697230"/>
            <a:ext cx="153670" cy="627380"/>
          </a:xfrm>
          <a:custGeom>
            <a:avLst/>
            <a:gdLst/>
            <a:ahLst/>
            <a:cxnLst/>
            <a:rect l="l" t="t" r="r" b="b"/>
            <a:pathLst>
              <a:path w="153670" h="627379">
                <a:moveTo>
                  <a:pt x="153522" y="627153"/>
                </a:moveTo>
                <a:lnTo>
                  <a:pt x="103633" y="577733"/>
                </a:lnTo>
                <a:lnTo>
                  <a:pt x="63385" y="522441"/>
                </a:lnTo>
                <a:lnTo>
                  <a:pt x="32886" y="462529"/>
                </a:lnTo>
                <a:lnTo>
                  <a:pt x="12244" y="399250"/>
                </a:lnTo>
                <a:lnTo>
                  <a:pt x="1567" y="333854"/>
                </a:lnTo>
                <a:lnTo>
                  <a:pt x="0" y="300755"/>
                </a:lnTo>
                <a:lnTo>
                  <a:pt x="964" y="267595"/>
                </a:lnTo>
                <a:lnTo>
                  <a:pt x="10543" y="201725"/>
                </a:lnTo>
                <a:lnTo>
                  <a:pt x="30412" y="137494"/>
                </a:lnTo>
                <a:lnTo>
                  <a:pt x="60679" y="76156"/>
                </a:lnTo>
                <a:lnTo>
                  <a:pt x="101452" y="18963"/>
                </a:lnTo>
                <a:lnTo>
                  <a:pt x="109765" y="9358"/>
                </a:lnTo>
                <a:lnTo>
                  <a:pt x="118367" y="0"/>
                </a:lnTo>
              </a:path>
            </a:pathLst>
          </a:custGeom>
          <a:ln w="6349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35" name="object 130"/>
          <p:cNvSpPr/>
          <p:nvPr/>
        </p:nvSpPr>
        <p:spPr>
          <a:xfrm>
            <a:off x="7321295" y="5494020"/>
            <a:ext cx="455675" cy="18288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36" name="object 131"/>
          <p:cNvSpPr/>
          <p:nvPr/>
        </p:nvSpPr>
        <p:spPr>
          <a:xfrm>
            <a:off x="7388479" y="5562624"/>
            <a:ext cx="321945" cy="45720"/>
          </a:xfrm>
          <a:custGeom>
            <a:avLst/>
            <a:gdLst/>
            <a:ahLst/>
            <a:cxnLst/>
            <a:rect l="l" t="t" r="r" b="b"/>
            <a:pathLst>
              <a:path w="321945" h="45720">
                <a:moveTo>
                  <a:pt x="0" y="19533"/>
                </a:moveTo>
                <a:lnTo>
                  <a:pt x="48450" y="7474"/>
                </a:lnTo>
                <a:lnTo>
                  <a:pt x="97581" y="1104"/>
                </a:lnTo>
                <a:lnTo>
                  <a:pt x="130472" y="0"/>
                </a:lnTo>
                <a:lnTo>
                  <a:pt x="146905" y="386"/>
                </a:lnTo>
                <a:lnTo>
                  <a:pt x="195937" y="5282"/>
                </a:lnTo>
                <a:lnTo>
                  <a:pt x="244191" y="15756"/>
                </a:lnTo>
                <a:lnTo>
                  <a:pt x="291180" y="31770"/>
                </a:lnTo>
                <a:lnTo>
                  <a:pt x="306478" y="38332"/>
                </a:lnTo>
                <a:lnTo>
                  <a:pt x="321564" y="45505"/>
                </a:lnTo>
              </a:path>
            </a:pathLst>
          </a:custGeom>
          <a:ln w="6349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37" name="object 132"/>
          <p:cNvSpPr/>
          <p:nvPr/>
        </p:nvSpPr>
        <p:spPr>
          <a:xfrm>
            <a:off x="7830311" y="5725667"/>
            <a:ext cx="187451" cy="454152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38" name="object 133"/>
          <p:cNvSpPr/>
          <p:nvPr/>
        </p:nvSpPr>
        <p:spPr>
          <a:xfrm>
            <a:off x="7899018" y="5793155"/>
            <a:ext cx="50165" cy="321310"/>
          </a:xfrm>
          <a:custGeom>
            <a:avLst/>
            <a:gdLst/>
            <a:ahLst/>
            <a:cxnLst/>
            <a:rect l="l" t="t" r="r" b="b"/>
            <a:pathLst>
              <a:path w="50165" h="321310">
                <a:moveTo>
                  <a:pt x="0" y="0"/>
                </a:moveTo>
                <a:lnTo>
                  <a:pt x="20649" y="45435"/>
                </a:lnTo>
                <a:lnTo>
                  <a:pt x="35817" y="92582"/>
                </a:lnTo>
                <a:lnTo>
                  <a:pt x="45457" y="140951"/>
                </a:lnTo>
                <a:lnTo>
                  <a:pt x="49523" y="190056"/>
                </a:lnTo>
                <a:lnTo>
                  <a:pt x="49632" y="206503"/>
                </a:lnTo>
                <a:lnTo>
                  <a:pt x="49115" y="222959"/>
                </a:lnTo>
                <a:lnTo>
                  <a:pt x="43789" y="272202"/>
                </a:lnTo>
                <a:lnTo>
                  <a:pt x="37076" y="304746"/>
                </a:lnTo>
                <a:lnTo>
                  <a:pt x="32766" y="320878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39" name="object 134"/>
          <p:cNvSpPr/>
          <p:nvPr/>
        </p:nvSpPr>
        <p:spPr>
          <a:xfrm>
            <a:off x="7432547" y="6251447"/>
            <a:ext cx="437388" cy="243840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40" name="object 135"/>
          <p:cNvSpPr/>
          <p:nvPr/>
        </p:nvSpPr>
        <p:spPr>
          <a:xfrm>
            <a:off x="7497444" y="6318618"/>
            <a:ext cx="304800" cy="107314"/>
          </a:xfrm>
          <a:custGeom>
            <a:avLst/>
            <a:gdLst/>
            <a:ahLst/>
            <a:cxnLst/>
            <a:rect l="l" t="t" r="r" b="b"/>
            <a:pathLst>
              <a:path w="304800" h="107314">
                <a:moveTo>
                  <a:pt x="304419" y="0"/>
                </a:moveTo>
                <a:lnTo>
                  <a:pt x="265029" y="30706"/>
                </a:lnTo>
                <a:lnTo>
                  <a:pt x="222718" y="56481"/>
                </a:lnTo>
                <a:lnTo>
                  <a:pt x="177939" y="77162"/>
                </a:lnTo>
                <a:lnTo>
                  <a:pt x="131149" y="92587"/>
                </a:lnTo>
                <a:lnTo>
                  <a:pt x="82802" y="102594"/>
                </a:lnTo>
                <a:lnTo>
                  <a:pt x="33353" y="107022"/>
                </a:lnTo>
                <a:lnTo>
                  <a:pt x="16704" y="107230"/>
                </a:lnTo>
                <a:lnTo>
                  <a:pt x="0" y="106794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41" name="object 136"/>
          <p:cNvSpPr/>
          <p:nvPr/>
        </p:nvSpPr>
        <p:spPr>
          <a:xfrm>
            <a:off x="7924800" y="6227064"/>
            <a:ext cx="914400" cy="91440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42" name="object 137"/>
          <p:cNvSpPr/>
          <p:nvPr/>
        </p:nvSpPr>
        <p:spPr>
          <a:xfrm>
            <a:off x="7968233" y="6250190"/>
            <a:ext cx="828040" cy="0"/>
          </a:xfrm>
          <a:custGeom>
            <a:avLst/>
            <a:gdLst/>
            <a:ahLst/>
            <a:cxnLst/>
            <a:rect l="l" t="t" r="r" b="b"/>
            <a:pathLst>
              <a:path w="828040">
                <a:moveTo>
                  <a:pt x="0" y="0"/>
                </a:moveTo>
                <a:lnTo>
                  <a:pt x="828040" y="0"/>
                </a:lnTo>
              </a:path>
            </a:pathLst>
          </a:custGeom>
          <a:ln w="6350">
            <a:solidFill>
              <a:srgbClr val="375F92"/>
            </a:solidFill>
          </a:ln>
        </p:spPr>
        <p:txBody>
          <a:bodyPr wrap="square" lIns="0" tIns="0" rIns="0" bIns="0" rtlCol="0"/>
          <a:p/>
        </p:txBody>
      </p:sp>
      <p:sp>
        <p:nvSpPr>
          <p:cNvPr id="143" name="object 138"/>
          <p:cNvSpPr txBox="1"/>
          <p:nvPr/>
        </p:nvSpPr>
        <p:spPr>
          <a:xfrm>
            <a:off x="78739" y="6021502"/>
            <a:ext cx="8678545" cy="804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R="5080" algn="r">
              <a:lnSpc>
                <a:spcPct val="100000"/>
              </a:lnSpc>
            </a:pPr>
            <a:r>
              <a:rPr sz="1050" spc="5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安全帽识别</a:t>
            </a:r>
            <a:endParaRPr sz="10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050" spc="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黑名单车辆，</a:t>
            </a:r>
            <a:r>
              <a:rPr sz="1050" spc="-1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禁</a:t>
            </a:r>
            <a:r>
              <a:rPr sz="1050" spc="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止</a:t>
            </a:r>
            <a:r>
              <a:rPr sz="1050" spc="-1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入</a:t>
            </a:r>
            <a:r>
              <a:rPr sz="1050" spc="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场</a:t>
            </a:r>
            <a:endParaRPr sz="10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marL="636905" algn="ctr">
              <a:lnSpc>
                <a:spcPct val="100000"/>
              </a:lnSpc>
            </a:pPr>
            <a:r>
              <a:rPr sz="1600" b="1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工地 出入口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4" name="object 140"/>
          <p:cNvSpPr txBox="1"/>
          <p:nvPr/>
        </p:nvSpPr>
        <p:spPr>
          <a:xfrm>
            <a:off x="5809869" y="4934256"/>
            <a:ext cx="9169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劳务实名制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5" name="object 141"/>
          <p:cNvSpPr txBox="1"/>
          <p:nvPr/>
        </p:nvSpPr>
        <p:spPr>
          <a:xfrm>
            <a:off x="10062209" y="1010210"/>
            <a:ext cx="145224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塔机安全智能监控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6" name="object 142"/>
          <p:cNvSpPr txBox="1"/>
          <p:nvPr/>
        </p:nvSpPr>
        <p:spPr>
          <a:xfrm>
            <a:off x="78739" y="1054660"/>
            <a:ext cx="145224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塔机高点智能视频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7" name="object 143"/>
          <p:cNvSpPr txBox="1"/>
          <p:nvPr/>
        </p:nvSpPr>
        <p:spPr>
          <a:xfrm>
            <a:off x="10119741" y="2828468"/>
            <a:ext cx="123126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sz="1050" b="1" spc="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超载运行，违</a:t>
            </a:r>
            <a:r>
              <a:rPr sz="1050" b="1" spc="-10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规</a:t>
            </a:r>
            <a:r>
              <a:rPr sz="1050" b="1" spc="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操作</a:t>
            </a:r>
            <a:endParaRPr sz="10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8" name="object 144"/>
          <p:cNvSpPr txBox="1"/>
          <p:nvPr/>
        </p:nvSpPr>
        <p:spPr>
          <a:xfrm>
            <a:off x="154939" y="2416353"/>
            <a:ext cx="123126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sz="1050" spc="5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点面结合，一</a:t>
            </a:r>
            <a:r>
              <a:rPr sz="1050" spc="-10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览</a:t>
            </a:r>
            <a:r>
              <a:rPr sz="1050" spc="5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无遗</a:t>
            </a:r>
            <a:endParaRPr sz="10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9" name="object 145"/>
          <p:cNvSpPr txBox="1"/>
          <p:nvPr/>
        </p:nvSpPr>
        <p:spPr>
          <a:xfrm>
            <a:off x="7991982" y="5005484"/>
            <a:ext cx="81216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defTabSz="0">
              <a:lnSpc>
                <a:spcPct val="100000"/>
              </a:lnSpc>
              <a:tabLst>
                <a:tab pos="798830" algn="l"/>
              </a:tabLst>
            </a:pPr>
            <a:r>
              <a:rPr sz="1050" u="sng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1050" u="sng" spc="-9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50" u="sng" spc="5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人脸识别</a:t>
            </a:r>
            <a:r>
              <a:rPr sz="1050" u="sng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	</a:t>
            </a:r>
            <a:endParaRPr sz="10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0" name="object 146"/>
          <p:cNvSpPr txBox="1"/>
          <p:nvPr/>
        </p:nvSpPr>
        <p:spPr>
          <a:xfrm>
            <a:off x="10155428" y="5018974"/>
            <a:ext cx="73914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智能监控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1" name="object 147"/>
          <p:cNvSpPr txBox="1"/>
          <p:nvPr/>
        </p:nvSpPr>
        <p:spPr>
          <a:xfrm>
            <a:off x="1284477" y="3945814"/>
            <a:ext cx="2565400" cy="633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algn="ctr">
              <a:lnSpc>
                <a:spcPct val="100000"/>
              </a:lnSpc>
            </a:pPr>
            <a:r>
              <a:rPr sz="1050" b="1" spc="5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一文一码、一</a:t>
            </a:r>
            <a:r>
              <a:rPr sz="1050" b="1" spc="-10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人</a:t>
            </a:r>
            <a:r>
              <a:rPr sz="1050" b="1" spc="5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sz="1050" b="1" spc="-10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码</a:t>
            </a:r>
            <a:r>
              <a:rPr sz="1050" b="1" spc="5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050" b="1" spc="-10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一</a:t>
            </a:r>
            <a:r>
              <a:rPr sz="1050" b="1" spc="5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机一</a:t>
            </a:r>
            <a:r>
              <a:rPr sz="1050" b="1" spc="-10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码</a:t>
            </a:r>
            <a:r>
              <a:rPr sz="1050" b="1" spc="5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050" b="1" spc="-10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扫</a:t>
            </a:r>
            <a:r>
              <a:rPr sz="1050" b="1" spc="5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码</a:t>
            </a:r>
            <a:r>
              <a:rPr sz="1050" b="1" spc="-10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即</a:t>
            </a:r>
            <a:r>
              <a:rPr sz="1050" b="1" spc="5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识</a:t>
            </a:r>
            <a:endParaRPr sz="10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marL="34925" algn="ctr">
              <a:lnSpc>
                <a:spcPct val="100000"/>
              </a:lnSpc>
              <a:spcBef>
                <a:spcPts val="895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二维码应用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2" name="object 148"/>
          <p:cNvSpPr txBox="1"/>
          <p:nvPr/>
        </p:nvSpPr>
        <p:spPr>
          <a:xfrm>
            <a:off x="8307451" y="3772078"/>
            <a:ext cx="83058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sz="1050" b="1" spc="5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塔机维保过期</a:t>
            </a:r>
            <a:endParaRPr sz="10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3" name="object 149"/>
          <p:cNvSpPr txBox="1"/>
          <p:nvPr/>
        </p:nvSpPr>
        <p:spPr>
          <a:xfrm>
            <a:off x="6272529" y="3692186"/>
            <a:ext cx="968375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defTabSz="0">
              <a:lnSpc>
                <a:spcPct val="100000"/>
              </a:lnSpc>
              <a:tabLst>
                <a:tab pos="955040" algn="l"/>
              </a:tabLst>
            </a:pPr>
            <a:r>
              <a:rPr sz="1050" u="sng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1050" u="sng" spc="-6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050" b="1" u="sng" dirty="0">
                <a:solidFill>
                  <a:srgbClr val="FF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作业不规范</a:t>
            </a:r>
            <a:r>
              <a:rPr sz="1050" u="sng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	</a:t>
            </a:r>
            <a:endParaRPr sz="10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4" name="object 150"/>
          <p:cNvSpPr txBox="1"/>
          <p:nvPr/>
        </p:nvSpPr>
        <p:spPr>
          <a:xfrm>
            <a:off x="396951" y="4944289"/>
            <a:ext cx="7391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车牌识别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5" name="object 151"/>
          <p:cNvSpPr/>
          <p:nvPr/>
        </p:nvSpPr>
        <p:spPr>
          <a:xfrm>
            <a:off x="3784853" y="1428114"/>
            <a:ext cx="1708403" cy="135089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56" name="object 152"/>
          <p:cNvSpPr txBox="1"/>
          <p:nvPr/>
        </p:nvSpPr>
        <p:spPr>
          <a:xfrm>
            <a:off x="4298060" y="1638352"/>
            <a:ext cx="7391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扬尘噪声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7" name="object 153"/>
          <p:cNvSpPr txBox="1"/>
          <p:nvPr/>
        </p:nvSpPr>
        <p:spPr>
          <a:xfrm>
            <a:off x="4056634" y="2122476"/>
            <a:ext cx="10953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92D05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智能在线监测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8" name="object 154"/>
          <p:cNvSpPr/>
          <p:nvPr/>
        </p:nvSpPr>
        <p:spPr>
          <a:xfrm>
            <a:off x="7315200" y="3614661"/>
            <a:ext cx="438162" cy="43816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59" name="object 155"/>
          <p:cNvSpPr/>
          <p:nvPr/>
        </p:nvSpPr>
        <p:spPr>
          <a:xfrm>
            <a:off x="7226807" y="3558540"/>
            <a:ext cx="556259" cy="539496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60" name="object 156"/>
          <p:cNvSpPr/>
          <p:nvPr/>
        </p:nvSpPr>
        <p:spPr>
          <a:xfrm>
            <a:off x="7299325" y="3630803"/>
            <a:ext cx="411480" cy="395605"/>
          </a:xfrm>
          <a:custGeom>
            <a:avLst/>
            <a:gdLst/>
            <a:ahLst/>
            <a:cxnLst/>
            <a:rect l="l" t="t" r="r" b="b"/>
            <a:pathLst>
              <a:path w="411479" h="395604">
                <a:moveTo>
                  <a:pt x="205740" y="0"/>
                </a:moveTo>
                <a:lnTo>
                  <a:pt x="255145" y="5745"/>
                </a:lnTo>
                <a:lnTo>
                  <a:pt x="300222" y="22065"/>
                </a:lnTo>
                <a:lnTo>
                  <a:pt x="339543" y="47583"/>
                </a:lnTo>
                <a:lnTo>
                  <a:pt x="371676" y="80924"/>
                </a:lnTo>
                <a:lnTo>
                  <a:pt x="395192" y="120711"/>
                </a:lnTo>
                <a:lnTo>
                  <a:pt x="408661" y="165569"/>
                </a:lnTo>
                <a:lnTo>
                  <a:pt x="411353" y="197612"/>
                </a:lnTo>
                <a:lnTo>
                  <a:pt x="410671" y="213831"/>
                </a:lnTo>
                <a:lnTo>
                  <a:pt x="400868" y="260117"/>
                </a:lnTo>
                <a:lnTo>
                  <a:pt x="380542" y="301777"/>
                </a:lnTo>
                <a:lnTo>
                  <a:pt x="351123" y="337439"/>
                </a:lnTo>
                <a:lnTo>
                  <a:pt x="314039" y="365727"/>
                </a:lnTo>
                <a:lnTo>
                  <a:pt x="270722" y="385271"/>
                </a:lnTo>
                <a:lnTo>
                  <a:pt x="222600" y="394695"/>
                </a:lnTo>
                <a:lnTo>
                  <a:pt x="205740" y="395351"/>
                </a:lnTo>
                <a:lnTo>
                  <a:pt x="188860" y="394695"/>
                </a:lnTo>
                <a:lnTo>
                  <a:pt x="140695" y="385271"/>
                </a:lnTo>
                <a:lnTo>
                  <a:pt x="97348" y="365727"/>
                </a:lnTo>
                <a:lnTo>
                  <a:pt x="60245" y="337439"/>
                </a:lnTo>
                <a:lnTo>
                  <a:pt x="30815" y="301777"/>
                </a:lnTo>
                <a:lnTo>
                  <a:pt x="10485" y="260117"/>
                </a:lnTo>
                <a:lnTo>
                  <a:pt x="681" y="213831"/>
                </a:lnTo>
                <a:lnTo>
                  <a:pt x="0" y="197612"/>
                </a:lnTo>
                <a:lnTo>
                  <a:pt x="428" y="184867"/>
                </a:lnTo>
                <a:lnTo>
                  <a:pt x="1709" y="172192"/>
                </a:lnTo>
                <a:lnTo>
                  <a:pt x="3837" y="159629"/>
                </a:lnTo>
                <a:lnTo>
                  <a:pt x="6805" y="147218"/>
                </a:lnTo>
                <a:lnTo>
                  <a:pt x="10609" y="135000"/>
                </a:lnTo>
              </a:path>
            </a:pathLst>
          </a:custGeom>
          <a:ln w="1270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61" name="object 157"/>
          <p:cNvSpPr/>
          <p:nvPr/>
        </p:nvSpPr>
        <p:spPr>
          <a:xfrm>
            <a:off x="7200900" y="3601211"/>
            <a:ext cx="219455" cy="475488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62" name="object 158"/>
          <p:cNvSpPr/>
          <p:nvPr/>
        </p:nvSpPr>
        <p:spPr>
          <a:xfrm>
            <a:off x="7268919" y="3668521"/>
            <a:ext cx="85090" cy="340360"/>
          </a:xfrm>
          <a:custGeom>
            <a:avLst/>
            <a:gdLst/>
            <a:ahLst/>
            <a:cxnLst/>
            <a:rect l="l" t="t" r="r" b="b"/>
            <a:pathLst>
              <a:path w="85090" h="340360">
                <a:moveTo>
                  <a:pt x="84508" y="339978"/>
                </a:moveTo>
                <a:lnTo>
                  <a:pt x="45420" y="300487"/>
                </a:lnTo>
                <a:lnTo>
                  <a:pt x="18248" y="254375"/>
                </a:lnTo>
                <a:lnTo>
                  <a:pt x="3197" y="203883"/>
                </a:lnTo>
                <a:lnTo>
                  <a:pt x="0" y="168897"/>
                </a:lnTo>
                <a:lnTo>
                  <a:pt x="474" y="151255"/>
                </a:lnTo>
                <a:lnTo>
                  <a:pt x="10284" y="98734"/>
                </a:lnTo>
                <a:lnTo>
                  <a:pt x="32832" y="48562"/>
                </a:lnTo>
                <a:lnTo>
                  <a:pt x="55044" y="17525"/>
                </a:lnTo>
                <a:lnTo>
                  <a:pt x="65585" y="5587"/>
                </a:lnTo>
                <a:lnTo>
                  <a:pt x="71300" y="0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63" name="object 159"/>
          <p:cNvSpPr/>
          <p:nvPr/>
        </p:nvSpPr>
        <p:spPr>
          <a:xfrm>
            <a:off x="7370064" y="3531108"/>
            <a:ext cx="304800" cy="161544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64" name="object 160"/>
          <p:cNvSpPr/>
          <p:nvPr/>
        </p:nvSpPr>
        <p:spPr>
          <a:xfrm>
            <a:off x="7436484" y="3599936"/>
            <a:ext cx="160020" cy="19050"/>
          </a:xfrm>
          <a:custGeom>
            <a:avLst/>
            <a:gdLst/>
            <a:ahLst/>
            <a:cxnLst/>
            <a:rect l="l" t="t" r="r" b="b"/>
            <a:pathLst>
              <a:path w="160020" h="19050">
                <a:moveTo>
                  <a:pt x="0" y="8768"/>
                </a:moveTo>
                <a:lnTo>
                  <a:pt x="49540" y="472"/>
                </a:lnTo>
                <a:lnTo>
                  <a:pt x="62055" y="0"/>
                </a:lnTo>
                <a:lnTo>
                  <a:pt x="74569" y="164"/>
                </a:lnTo>
                <a:lnTo>
                  <a:pt x="124108" y="7139"/>
                </a:lnTo>
                <a:lnTo>
                  <a:pt x="148204" y="14386"/>
                </a:lnTo>
                <a:lnTo>
                  <a:pt x="159992" y="18941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65" name="object 161"/>
          <p:cNvSpPr/>
          <p:nvPr/>
        </p:nvSpPr>
        <p:spPr>
          <a:xfrm>
            <a:off x="7644383" y="3651503"/>
            <a:ext cx="166116" cy="309372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66" name="object 162"/>
          <p:cNvSpPr/>
          <p:nvPr/>
        </p:nvSpPr>
        <p:spPr>
          <a:xfrm>
            <a:off x="7713218" y="3718814"/>
            <a:ext cx="29209" cy="169545"/>
          </a:xfrm>
          <a:custGeom>
            <a:avLst/>
            <a:gdLst/>
            <a:ahLst/>
            <a:cxnLst/>
            <a:rect l="l" t="t" r="r" b="b"/>
            <a:pathLst>
              <a:path w="29209" h="169545">
                <a:moveTo>
                  <a:pt x="0" y="0"/>
                </a:moveTo>
                <a:lnTo>
                  <a:pt x="19897" y="46293"/>
                </a:lnTo>
                <a:lnTo>
                  <a:pt x="28746" y="95164"/>
                </a:lnTo>
                <a:lnTo>
                  <a:pt x="29211" y="107576"/>
                </a:lnTo>
                <a:lnTo>
                  <a:pt x="28972" y="120010"/>
                </a:lnTo>
                <a:lnTo>
                  <a:pt x="28026" y="132437"/>
                </a:lnTo>
                <a:lnTo>
                  <a:pt x="26370" y="144831"/>
                </a:lnTo>
                <a:lnTo>
                  <a:pt x="24001" y="157163"/>
                </a:lnTo>
                <a:lnTo>
                  <a:pt x="20917" y="169406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67" name="object 163"/>
          <p:cNvSpPr/>
          <p:nvPr/>
        </p:nvSpPr>
        <p:spPr>
          <a:xfrm>
            <a:off x="7429500" y="3933444"/>
            <a:ext cx="294131" cy="192024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68" name="object 164"/>
          <p:cNvSpPr/>
          <p:nvPr/>
        </p:nvSpPr>
        <p:spPr>
          <a:xfrm>
            <a:off x="7502152" y="4001389"/>
            <a:ext cx="154940" cy="55880"/>
          </a:xfrm>
          <a:custGeom>
            <a:avLst/>
            <a:gdLst/>
            <a:ahLst/>
            <a:cxnLst/>
            <a:rect l="l" t="t" r="r" b="b"/>
            <a:pathLst>
              <a:path w="154940" h="55879">
                <a:moveTo>
                  <a:pt x="154676" y="0"/>
                </a:moveTo>
                <a:lnTo>
                  <a:pt x="122904" y="22144"/>
                </a:lnTo>
                <a:lnTo>
                  <a:pt x="88196" y="38916"/>
                </a:lnTo>
                <a:lnTo>
                  <a:pt x="51302" y="50076"/>
                </a:lnTo>
                <a:lnTo>
                  <a:pt x="12968" y="55387"/>
                </a:lnTo>
                <a:lnTo>
                  <a:pt x="0" y="55816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69" name="object 165"/>
          <p:cNvSpPr/>
          <p:nvPr/>
        </p:nvSpPr>
        <p:spPr>
          <a:xfrm>
            <a:off x="6961631" y="3654552"/>
            <a:ext cx="1066800" cy="1112520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70" name="object 166"/>
          <p:cNvSpPr/>
          <p:nvPr/>
        </p:nvSpPr>
        <p:spPr>
          <a:xfrm>
            <a:off x="6400800" y="1510703"/>
            <a:ext cx="1624965" cy="1232496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71" name="object 167"/>
          <p:cNvSpPr txBox="1"/>
          <p:nvPr/>
        </p:nvSpPr>
        <p:spPr>
          <a:xfrm>
            <a:off x="6820916" y="1657665"/>
            <a:ext cx="73914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三级巡检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2" name="object 168"/>
          <p:cNvSpPr txBox="1"/>
          <p:nvPr/>
        </p:nvSpPr>
        <p:spPr>
          <a:xfrm>
            <a:off x="6702932" y="2114475"/>
            <a:ext cx="7391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C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掌上巡检</a:t>
            </a:r>
            <a:endParaRPr sz="14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3" name="object 169"/>
          <p:cNvSpPr/>
          <p:nvPr/>
        </p:nvSpPr>
        <p:spPr>
          <a:xfrm>
            <a:off x="7333995" y="1975446"/>
            <a:ext cx="582409" cy="561378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74" name="object 170"/>
          <p:cNvSpPr txBox="1"/>
          <p:nvPr/>
        </p:nvSpPr>
        <p:spPr>
          <a:xfrm>
            <a:off x="4388103" y="832218"/>
            <a:ext cx="2954655" cy="369570"/>
          </a:xfrm>
          <a:prstGeom prst="rect">
            <a:avLst/>
          </a:prstGeom>
          <a:solidFill>
            <a:srgbClr val="548ED4"/>
          </a:solidFill>
        </p:spPr>
        <p:txBody>
          <a:bodyPr vert="horz" wrap="square" lIns="0" tIns="0" rIns="0" bIns="0" rtlCol="0">
            <a:spAutoFit/>
          </a:bodyPr>
          <a:p>
            <a:pPr marL="9144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全面覆盖采集、立体化监管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5" name="object 171"/>
          <p:cNvSpPr/>
          <p:nvPr/>
        </p:nvSpPr>
        <p:spPr>
          <a:xfrm>
            <a:off x="3397250" y="4845050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6079" y="0"/>
                </a:moveTo>
                <a:lnTo>
                  <a:pt x="22057" y="2815"/>
                </a:lnTo>
                <a:lnTo>
                  <a:pt x="10606" y="10492"/>
                </a:lnTo>
                <a:lnTo>
                  <a:pt x="2872" y="21870"/>
                </a:lnTo>
                <a:lnTo>
                  <a:pt x="0" y="35793"/>
                </a:lnTo>
                <a:lnTo>
                  <a:pt x="2805" y="49868"/>
                </a:lnTo>
                <a:lnTo>
                  <a:pt x="10455" y="61347"/>
                </a:lnTo>
                <a:lnTo>
                  <a:pt x="21797" y="69102"/>
                </a:lnTo>
                <a:lnTo>
                  <a:pt x="35681" y="72007"/>
                </a:lnTo>
                <a:lnTo>
                  <a:pt x="49778" y="69218"/>
                </a:lnTo>
                <a:lnTo>
                  <a:pt x="61268" y="61601"/>
                </a:lnTo>
                <a:lnTo>
                  <a:pt x="69045" y="50285"/>
                </a:lnTo>
                <a:lnTo>
                  <a:pt x="72005" y="36398"/>
                </a:lnTo>
                <a:lnTo>
                  <a:pt x="71978" y="35793"/>
                </a:lnTo>
                <a:lnTo>
                  <a:pt x="69189" y="21996"/>
                </a:lnTo>
                <a:lnTo>
                  <a:pt x="61497" y="10586"/>
                </a:lnTo>
                <a:lnTo>
                  <a:pt x="50078" y="2867"/>
                </a:lnTo>
                <a:lnTo>
                  <a:pt x="3607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p/>
        </p:txBody>
      </p:sp>
      <p:sp>
        <p:nvSpPr>
          <p:cNvPr id="176" name="object 172"/>
          <p:cNvSpPr/>
          <p:nvPr/>
        </p:nvSpPr>
        <p:spPr>
          <a:xfrm>
            <a:off x="10972800" y="2209800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079" y="0"/>
                </a:moveTo>
                <a:lnTo>
                  <a:pt x="22057" y="2815"/>
                </a:lnTo>
                <a:lnTo>
                  <a:pt x="10606" y="10492"/>
                </a:lnTo>
                <a:lnTo>
                  <a:pt x="2872" y="21870"/>
                </a:lnTo>
                <a:lnTo>
                  <a:pt x="0" y="35793"/>
                </a:lnTo>
                <a:lnTo>
                  <a:pt x="2805" y="49868"/>
                </a:lnTo>
                <a:lnTo>
                  <a:pt x="10455" y="61347"/>
                </a:lnTo>
                <a:lnTo>
                  <a:pt x="21797" y="69102"/>
                </a:lnTo>
                <a:lnTo>
                  <a:pt x="35681" y="72007"/>
                </a:lnTo>
                <a:lnTo>
                  <a:pt x="49778" y="69218"/>
                </a:lnTo>
                <a:lnTo>
                  <a:pt x="61268" y="61601"/>
                </a:lnTo>
                <a:lnTo>
                  <a:pt x="69045" y="50285"/>
                </a:lnTo>
                <a:lnTo>
                  <a:pt x="72005" y="36398"/>
                </a:lnTo>
                <a:lnTo>
                  <a:pt x="71978" y="35793"/>
                </a:lnTo>
                <a:lnTo>
                  <a:pt x="69189" y="21996"/>
                </a:lnTo>
                <a:lnTo>
                  <a:pt x="61497" y="10586"/>
                </a:lnTo>
                <a:lnTo>
                  <a:pt x="50078" y="2867"/>
                </a:lnTo>
                <a:lnTo>
                  <a:pt x="3607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p/>
        </p:txBody>
      </p:sp>
      <p:sp>
        <p:nvSpPr>
          <p:cNvPr id="177" name="object 173"/>
          <p:cNvSpPr/>
          <p:nvPr/>
        </p:nvSpPr>
        <p:spPr>
          <a:xfrm>
            <a:off x="994805" y="2671191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180" y="0"/>
                </a:moveTo>
                <a:lnTo>
                  <a:pt x="22135" y="2800"/>
                </a:lnTo>
                <a:lnTo>
                  <a:pt x="10676" y="10445"/>
                </a:lnTo>
                <a:lnTo>
                  <a:pt x="2923" y="21800"/>
                </a:lnTo>
                <a:lnTo>
                  <a:pt x="0" y="35729"/>
                </a:lnTo>
                <a:lnTo>
                  <a:pt x="2795" y="49820"/>
                </a:lnTo>
                <a:lnTo>
                  <a:pt x="10424" y="61307"/>
                </a:lnTo>
                <a:lnTo>
                  <a:pt x="21750" y="69074"/>
                </a:lnTo>
                <a:lnTo>
                  <a:pt x="35634" y="72006"/>
                </a:lnTo>
                <a:lnTo>
                  <a:pt x="49772" y="69212"/>
                </a:lnTo>
                <a:lnTo>
                  <a:pt x="61280" y="61591"/>
                </a:lnTo>
                <a:lnTo>
                  <a:pt x="69054" y="50287"/>
                </a:lnTo>
                <a:lnTo>
                  <a:pt x="71992" y="36446"/>
                </a:lnTo>
                <a:lnTo>
                  <a:pt x="71926" y="35729"/>
                </a:lnTo>
                <a:lnTo>
                  <a:pt x="69183" y="22061"/>
                </a:lnTo>
                <a:lnTo>
                  <a:pt x="61513" y="10619"/>
                </a:lnTo>
                <a:lnTo>
                  <a:pt x="50130" y="2883"/>
                </a:lnTo>
                <a:lnTo>
                  <a:pt x="36180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p/>
        </p:txBody>
      </p:sp>
      <p:sp>
        <p:nvSpPr>
          <p:cNvPr id="178" name="object 174"/>
          <p:cNvSpPr/>
          <p:nvPr/>
        </p:nvSpPr>
        <p:spPr>
          <a:xfrm>
            <a:off x="9743567" y="4391914"/>
            <a:ext cx="1672589" cy="269875"/>
          </a:xfrm>
          <a:custGeom>
            <a:avLst/>
            <a:gdLst/>
            <a:ahLst/>
            <a:cxnLst/>
            <a:rect l="l" t="t" r="r" b="b"/>
            <a:pathLst>
              <a:path w="1672590" h="269875">
                <a:moveTo>
                  <a:pt x="0" y="269620"/>
                </a:moveTo>
                <a:lnTo>
                  <a:pt x="1672208" y="0"/>
                </a:lnTo>
              </a:path>
            </a:pathLst>
          </a:custGeom>
          <a:ln w="19050">
            <a:solidFill>
              <a:srgbClr val="92D050"/>
            </a:solidFill>
            <a:prstDash val="lgDash"/>
          </a:ln>
        </p:spPr>
        <p:txBody>
          <a:bodyPr wrap="square" lIns="0" tIns="0" rIns="0" bIns="0" rtlCol="0"/>
          <a:p/>
        </p:txBody>
      </p:sp>
      <p:sp>
        <p:nvSpPr>
          <p:cNvPr id="179" name="object 175"/>
          <p:cNvSpPr/>
          <p:nvPr/>
        </p:nvSpPr>
        <p:spPr>
          <a:xfrm>
            <a:off x="11963400" y="4572000"/>
            <a:ext cx="0" cy="1050290"/>
          </a:xfrm>
          <a:custGeom>
            <a:avLst/>
            <a:gdLst/>
            <a:ahLst/>
            <a:cxnLst/>
            <a:rect l="l" t="t" r="r" b="b"/>
            <a:pathLst>
              <a:path h="1050289">
                <a:moveTo>
                  <a:pt x="0" y="1049972"/>
                </a:moveTo>
                <a:lnTo>
                  <a:pt x="0" y="0"/>
                </a:lnTo>
              </a:path>
            </a:pathLst>
          </a:custGeom>
          <a:ln w="19050">
            <a:solidFill>
              <a:srgbClr val="92D050"/>
            </a:solidFill>
            <a:prstDash val="lgDash"/>
          </a:ln>
        </p:spPr>
        <p:txBody>
          <a:bodyPr wrap="square" lIns="0" tIns="0" rIns="0" bIns="0" rtlCol="0"/>
          <a:p/>
        </p:txBody>
      </p:sp>
      <p:sp>
        <p:nvSpPr>
          <p:cNvPr id="180" name="object 176"/>
          <p:cNvSpPr/>
          <p:nvPr/>
        </p:nvSpPr>
        <p:spPr>
          <a:xfrm>
            <a:off x="1607692" y="5816777"/>
            <a:ext cx="1451610" cy="508000"/>
          </a:xfrm>
          <a:custGeom>
            <a:avLst/>
            <a:gdLst/>
            <a:ahLst/>
            <a:cxnLst/>
            <a:rect l="l" t="t" r="r" b="b"/>
            <a:pathLst>
              <a:path w="1451610" h="508000">
                <a:moveTo>
                  <a:pt x="0" y="0"/>
                </a:moveTo>
                <a:lnTo>
                  <a:pt x="1451356" y="507822"/>
                </a:lnTo>
              </a:path>
            </a:pathLst>
          </a:custGeom>
          <a:ln w="9524">
            <a:solidFill>
              <a:srgbClr val="F69240"/>
            </a:solidFill>
          </a:ln>
        </p:spPr>
        <p:txBody>
          <a:bodyPr wrap="square" lIns="0" tIns="0" rIns="0" bIns="0" rtlCol="0"/>
          <a:p/>
        </p:txBody>
      </p:sp>
      <p:sp>
        <p:nvSpPr>
          <p:cNvPr id="181" name="object 177"/>
          <p:cNvSpPr/>
          <p:nvPr/>
        </p:nvSpPr>
        <p:spPr>
          <a:xfrm>
            <a:off x="3059048" y="6324600"/>
            <a:ext cx="848994" cy="0"/>
          </a:xfrm>
          <a:custGeom>
            <a:avLst/>
            <a:gdLst/>
            <a:ahLst/>
            <a:cxnLst/>
            <a:rect l="l" t="t" r="r" b="b"/>
            <a:pathLst>
              <a:path w="848995">
                <a:moveTo>
                  <a:pt x="0" y="0"/>
                </a:moveTo>
                <a:lnTo>
                  <a:pt x="848994" y="0"/>
                </a:lnTo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p/>
        </p:txBody>
      </p:sp>
      <p:sp>
        <p:nvSpPr>
          <p:cNvPr id="182" name="object 178"/>
          <p:cNvSpPr/>
          <p:nvPr/>
        </p:nvSpPr>
        <p:spPr>
          <a:xfrm>
            <a:off x="1600200" y="5799299"/>
            <a:ext cx="71755" cy="56515"/>
          </a:xfrm>
          <a:custGeom>
            <a:avLst/>
            <a:gdLst/>
            <a:ahLst/>
            <a:cxnLst/>
            <a:rect l="l" t="t" r="r" b="b"/>
            <a:pathLst>
              <a:path w="71755" h="56514">
                <a:moveTo>
                  <a:pt x="25301" y="0"/>
                </a:moveTo>
                <a:lnTo>
                  <a:pt x="12217" y="6155"/>
                </a:lnTo>
                <a:lnTo>
                  <a:pt x="3307" y="16117"/>
                </a:lnTo>
                <a:lnTo>
                  <a:pt x="0" y="28718"/>
                </a:lnTo>
                <a:lnTo>
                  <a:pt x="1003" y="35643"/>
                </a:lnTo>
                <a:lnTo>
                  <a:pt x="6255" y="44747"/>
                </a:lnTo>
                <a:lnTo>
                  <a:pt x="16072" y="51742"/>
                </a:lnTo>
                <a:lnTo>
                  <a:pt x="30531" y="55884"/>
                </a:lnTo>
                <a:lnTo>
                  <a:pt x="49710" y="56430"/>
                </a:lnTo>
                <a:lnTo>
                  <a:pt x="61259" y="49498"/>
                </a:lnTo>
                <a:lnTo>
                  <a:pt x="68947" y="38500"/>
                </a:lnTo>
                <a:lnTo>
                  <a:pt x="71551" y="23967"/>
                </a:lnTo>
                <a:lnTo>
                  <a:pt x="67015" y="14006"/>
                </a:lnTo>
                <a:lnTo>
                  <a:pt x="57718" y="6155"/>
                </a:lnTo>
                <a:lnTo>
                  <a:pt x="43775" y="1218"/>
                </a:lnTo>
                <a:lnTo>
                  <a:pt x="25301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p/>
        </p:txBody>
      </p:sp>
      <p:sp>
        <p:nvSpPr>
          <p:cNvPr id="183" name="object 179"/>
          <p:cNvSpPr/>
          <p:nvPr/>
        </p:nvSpPr>
        <p:spPr>
          <a:xfrm>
            <a:off x="11831193" y="4851780"/>
            <a:ext cx="0" cy="984250"/>
          </a:xfrm>
          <a:custGeom>
            <a:avLst/>
            <a:gdLst/>
            <a:ahLst/>
            <a:cxnLst/>
            <a:rect l="l" t="t" r="r" b="b"/>
            <a:pathLst>
              <a:path h="984250">
                <a:moveTo>
                  <a:pt x="0" y="983818"/>
                </a:moveTo>
                <a:lnTo>
                  <a:pt x="0" y="0"/>
                </a:lnTo>
              </a:path>
            </a:pathLst>
          </a:custGeom>
          <a:ln w="9525">
            <a:solidFill>
              <a:srgbClr val="00CC00"/>
            </a:solidFill>
          </a:ln>
        </p:spPr>
        <p:txBody>
          <a:bodyPr wrap="square" lIns="0" tIns="0" rIns="0" bIns="0" rtlCol="0"/>
          <a:p/>
        </p:txBody>
      </p:sp>
      <p:sp>
        <p:nvSpPr>
          <p:cNvPr id="184" name="object 180"/>
          <p:cNvSpPr/>
          <p:nvPr/>
        </p:nvSpPr>
        <p:spPr>
          <a:xfrm>
            <a:off x="11795125" y="5835599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152" y="0"/>
                </a:moveTo>
                <a:lnTo>
                  <a:pt x="22112" y="2804"/>
                </a:lnTo>
                <a:lnTo>
                  <a:pt x="10652" y="10458"/>
                </a:lnTo>
                <a:lnTo>
                  <a:pt x="2904" y="21818"/>
                </a:lnTo>
                <a:lnTo>
                  <a:pt x="0" y="35743"/>
                </a:lnTo>
                <a:lnTo>
                  <a:pt x="2794" y="49816"/>
                </a:lnTo>
                <a:lnTo>
                  <a:pt x="10426" y="61290"/>
                </a:lnTo>
                <a:lnTo>
                  <a:pt x="21762" y="69053"/>
                </a:lnTo>
                <a:lnTo>
                  <a:pt x="35670" y="71994"/>
                </a:lnTo>
                <a:lnTo>
                  <a:pt x="49785" y="69203"/>
                </a:lnTo>
                <a:lnTo>
                  <a:pt x="61283" y="61585"/>
                </a:lnTo>
                <a:lnTo>
                  <a:pt x="69059" y="50275"/>
                </a:lnTo>
                <a:lnTo>
                  <a:pt x="72005" y="36408"/>
                </a:lnTo>
                <a:lnTo>
                  <a:pt x="71955" y="35743"/>
                </a:lnTo>
                <a:lnTo>
                  <a:pt x="69186" y="22006"/>
                </a:lnTo>
                <a:lnTo>
                  <a:pt x="61495" y="10572"/>
                </a:lnTo>
                <a:lnTo>
                  <a:pt x="50096" y="2852"/>
                </a:lnTo>
                <a:lnTo>
                  <a:pt x="3615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p/>
        </p:txBody>
      </p:sp>
      <p:sp>
        <p:nvSpPr>
          <p:cNvPr id="185" name="object 181"/>
          <p:cNvSpPr/>
          <p:nvPr/>
        </p:nvSpPr>
        <p:spPr>
          <a:xfrm>
            <a:off x="11337163" y="4433061"/>
            <a:ext cx="750570" cy="0"/>
          </a:xfrm>
          <a:custGeom>
            <a:avLst/>
            <a:gdLst/>
            <a:ahLst/>
            <a:cxnLst/>
            <a:rect l="l" t="t" r="r" b="b"/>
            <a:pathLst>
              <a:path w="750570">
                <a:moveTo>
                  <a:pt x="0" y="0"/>
                </a:moveTo>
                <a:lnTo>
                  <a:pt x="750062" y="0"/>
                </a:lnTo>
              </a:path>
            </a:pathLst>
          </a:custGeom>
          <a:ln w="9525">
            <a:solidFill>
              <a:srgbClr val="00AF50"/>
            </a:solidFill>
            <a:prstDash val="dash"/>
          </a:ln>
        </p:spPr>
        <p:txBody>
          <a:bodyPr wrap="square" lIns="0" tIns="0" rIns="0" bIns="0" rtlCol="0"/>
          <a:p/>
        </p:txBody>
      </p:sp>
      <p:sp>
        <p:nvSpPr>
          <p:cNvPr id="186" name="object 182"/>
          <p:cNvSpPr/>
          <p:nvPr/>
        </p:nvSpPr>
        <p:spPr>
          <a:xfrm>
            <a:off x="11712193" y="4058030"/>
            <a:ext cx="0" cy="749935"/>
          </a:xfrm>
          <a:custGeom>
            <a:avLst/>
            <a:gdLst/>
            <a:ahLst/>
            <a:cxnLst/>
            <a:rect l="l" t="t" r="r" b="b"/>
            <a:pathLst>
              <a:path h="749935">
                <a:moveTo>
                  <a:pt x="0" y="0"/>
                </a:moveTo>
                <a:lnTo>
                  <a:pt x="0" y="749935"/>
                </a:lnTo>
              </a:path>
            </a:pathLst>
          </a:custGeom>
          <a:ln w="9525">
            <a:solidFill>
              <a:srgbClr val="497DBA"/>
            </a:solidFill>
            <a:prstDash val="dash"/>
          </a:ln>
        </p:spPr>
        <p:txBody>
          <a:bodyPr wrap="square" lIns="0" tIns="0" rIns="0" bIns="0" rtlCol="0"/>
          <a:p/>
        </p:txBody>
      </p:sp>
      <p:sp>
        <p:nvSpPr>
          <p:cNvPr id="187" name="object 183"/>
          <p:cNvSpPr/>
          <p:nvPr/>
        </p:nvSpPr>
        <p:spPr>
          <a:xfrm>
            <a:off x="11381485" y="4284459"/>
            <a:ext cx="537743" cy="317893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88" name="object 184"/>
          <p:cNvSpPr/>
          <p:nvPr/>
        </p:nvSpPr>
        <p:spPr>
          <a:xfrm>
            <a:off x="11337163" y="4057967"/>
            <a:ext cx="749998" cy="7499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89" name="object 185"/>
          <p:cNvSpPr/>
          <p:nvPr/>
        </p:nvSpPr>
        <p:spPr>
          <a:xfrm>
            <a:off x="4635129" y="2643330"/>
            <a:ext cx="71120" cy="70485"/>
          </a:xfrm>
          <a:custGeom>
            <a:avLst/>
            <a:gdLst/>
            <a:ahLst/>
            <a:cxnLst/>
            <a:rect l="l" t="t" r="r" b="b"/>
            <a:pathLst>
              <a:path w="71120" h="70485">
                <a:moveTo>
                  <a:pt x="40955" y="0"/>
                </a:moveTo>
                <a:lnTo>
                  <a:pt x="26399" y="1041"/>
                </a:lnTo>
                <a:lnTo>
                  <a:pt x="14218" y="6512"/>
                </a:lnTo>
                <a:lnTo>
                  <a:pt x="5166" y="15585"/>
                </a:lnTo>
                <a:lnTo>
                  <a:pt x="0" y="27430"/>
                </a:lnTo>
                <a:lnTo>
                  <a:pt x="710" y="42659"/>
                </a:lnTo>
                <a:lnTo>
                  <a:pt x="5698" y="55223"/>
                </a:lnTo>
                <a:lnTo>
                  <a:pt x="14172" y="64558"/>
                </a:lnTo>
                <a:lnTo>
                  <a:pt x="25340" y="70097"/>
                </a:lnTo>
                <a:lnTo>
                  <a:pt x="41104" y="69698"/>
                </a:lnTo>
                <a:lnTo>
                  <a:pt x="53955" y="65153"/>
                </a:lnTo>
                <a:lnTo>
                  <a:pt x="63502" y="57201"/>
                </a:lnTo>
                <a:lnTo>
                  <a:pt x="69352" y="46583"/>
                </a:lnTo>
                <a:lnTo>
                  <a:pt x="70982" y="38655"/>
                </a:lnTo>
                <a:lnTo>
                  <a:pt x="69595" y="25063"/>
                </a:lnTo>
                <a:lnTo>
                  <a:pt x="63509" y="13354"/>
                </a:lnTo>
                <a:lnTo>
                  <a:pt x="53653" y="4631"/>
                </a:lnTo>
                <a:lnTo>
                  <a:pt x="40955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p/>
        </p:txBody>
      </p:sp>
      <p:sp>
        <p:nvSpPr>
          <p:cNvPr id="190" name="object 186"/>
          <p:cNvSpPr/>
          <p:nvPr/>
        </p:nvSpPr>
        <p:spPr>
          <a:xfrm>
            <a:off x="4693411" y="2706370"/>
            <a:ext cx="549275" cy="300990"/>
          </a:xfrm>
          <a:custGeom>
            <a:avLst/>
            <a:gdLst/>
            <a:ahLst/>
            <a:cxnLst/>
            <a:rect l="l" t="t" r="r" b="b"/>
            <a:pathLst>
              <a:path w="549275" h="300989">
                <a:moveTo>
                  <a:pt x="549021" y="300482"/>
                </a:moveTo>
                <a:lnTo>
                  <a:pt x="0" y="0"/>
                </a:lnTo>
              </a:path>
            </a:pathLst>
          </a:custGeom>
          <a:ln w="9525">
            <a:solidFill>
              <a:srgbClr val="00CC00"/>
            </a:solidFill>
          </a:ln>
        </p:spPr>
        <p:txBody>
          <a:bodyPr wrap="square" lIns="0" tIns="0" rIns="0" bIns="0" rtlCol="0"/>
          <a:p/>
        </p:txBody>
      </p:sp>
      <p:sp>
        <p:nvSpPr>
          <p:cNvPr id="191" name="object 187"/>
          <p:cNvSpPr/>
          <p:nvPr/>
        </p:nvSpPr>
        <p:spPr>
          <a:xfrm>
            <a:off x="11268456" y="3953255"/>
            <a:ext cx="891540" cy="960119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92" name="object 188"/>
          <p:cNvSpPr/>
          <p:nvPr/>
        </p:nvSpPr>
        <p:spPr>
          <a:xfrm>
            <a:off x="11340338" y="4025646"/>
            <a:ext cx="748665" cy="816610"/>
          </a:xfrm>
          <a:custGeom>
            <a:avLst/>
            <a:gdLst/>
            <a:ahLst/>
            <a:cxnLst/>
            <a:rect l="l" t="t" r="r" b="b"/>
            <a:pathLst>
              <a:path w="748665" h="816610">
                <a:moveTo>
                  <a:pt x="374142" y="0"/>
                </a:moveTo>
                <a:lnTo>
                  <a:pt x="434828" y="5342"/>
                </a:lnTo>
                <a:lnTo>
                  <a:pt x="492398" y="20809"/>
                </a:lnTo>
                <a:lnTo>
                  <a:pt x="546080" y="45561"/>
                </a:lnTo>
                <a:lnTo>
                  <a:pt x="595103" y="78756"/>
                </a:lnTo>
                <a:lnTo>
                  <a:pt x="638698" y="119554"/>
                </a:lnTo>
                <a:lnTo>
                  <a:pt x="676095" y="167115"/>
                </a:lnTo>
                <a:lnTo>
                  <a:pt x="706522" y="220599"/>
                </a:lnTo>
                <a:lnTo>
                  <a:pt x="729209" y="279164"/>
                </a:lnTo>
                <a:lnTo>
                  <a:pt x="743387" y="341970"/>
                </a:lnTo>
                <a:lnTo>
                  <a:pt x="748284" y="408177"/>
                </a:lnTo>
                <a:lnTo>
                  <a:pt x="747043" y="441654"/>
                </a:lnTo>
                <a:lnTo>
                  <a:pt x="737410" y="506266"/>
                </a:lnTo>
                <a:lnTo>
                  <a:pt x="718881" y="567056"/>
                </a:lnTo>
                <a:lnTo>
                  <a:pt x="692227" y="623186"/>
                </a:lnTo>
                <a:lnTo>
                  <a:pt x="658220" y="673813"/>
                </a:lnTo>
                <a:lnTo>
                  <a:pt x="617628" y="718098"/>
                </a:lnTo>
                <a:lnTo>
                  <a:pt x="571222" y="755200"/>
                </a:lnTo>
                <a:lnTo>
                  <a:pt x="519773" y="784278"/>
                </a:lnTo>
                <a:lnTo>
                  <a:pt x="464051" y="804492"/>
                </a:lnTo>
                <a:lnTo>
                  <a:pt x="404826" y="815002"/>
                </a:lnTo>
                <a:lnTo>
                  <a:pt x="374142" y="816355"/>
                </a:lnTo>
                <a:lnTo>
                  <a:pt x="343457" y="815002"/>
                </a:lnTo>
                <a:lnTo>
                  <a:pt x="284232" y="804492"/>
                </a:lnTo>
                <a:lnTo>
                  <a:pt x="228510" y="784278"/>
                </a:lnTo>
                <a:lnTo>
                  <a:pt x="177061" y="755200"/>
                </a:lnTo>
                <a:lnTo>
                  <a:pt x="130655" y="718098"/>
                </a:lnTo>
                <a:lnTo>
                  <a:pt x="90063" y="673813"/>
                </a:lnTo>
                <a:lnTo>
                  <a:pt x="56056" y="623186"/>
                </a:lnTo>
                <a:lnTo>
                  <a:pt x="29402" y="567056"/>
                </a:lnTo>
                <a:lnTo>
                  <a:pt x="10873" y="506266"/>
                </a:lnTo>
                <a:lnTo>
                  <a:pt x="1240" y="441654"/>
                </a:lnTo>
                <a:lnTo>
                  <a:pt x="0" y="408177"/>
                </a:lnTo>
                <a:lnTo>
                  <a:pt x="184" y="395396"/>
                </a:lnTo>
                <a:lnTo>
                  <a:pt x="2944" y="357244"/>
                </a:lnTo>
                <a:lnTo>
                  <a:pt x="8970" y="319558"/>
                </a:lnTo>
                <a:lnTo>
                  <a:pt x="14777" y="294808"/>
                </a:lnTo>
              </a:path>
            </a:pathLst>
          </a:custGeom>
          <a:ln w="1270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93" name="object 189"/>
          <p:cNvSpPr/>
          <p:nvPr/>
        </p:nvSpPr>
        <p:spPr>
          <a:xfrm>
            <a:off x="11207495" y="4043171"/>
            <a:ext cx="291083" cy="794004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94" name="object 190"/>
          <p:cNvSpPr/>
          <p:nvPr/>
        </p:nvSpPr>
        <p:spPr>
          <a:xfrm>
            <a:off x="11276708" y="4110609"/>
            <a:ext cx="154940" cy="659765"/>
          </a:xfrm>
          <a:custGeom>
            <a:avLst/>
            <a:gdLst/>
            <a:ahLst/>
            <a:cxnLst/>
            <a:rect l="l" t="t" r="r" b="b"/>
            <a:pathLst>
              <a:path w="154940" h="659764">
                <a:moveTo>
                  <a:pt x="154561" y="659511"/>
                </a:moveTo>
                <a:lnTo>
                  <a:pt x="128116" y="631954"/>
                </a:lnTo>
                <a:lnTo>
                  <a:pt x="82559" y="572262"/>
                </a:lnTo>
                <a:lnTo>
                  <a:pt x="46865" y="507595"/>
                </a:lnTo>
                <a:lnTo>
                  <a:pt x="21138" y="439307"/>
                </a:lnTo>
                <a:lnTo>
                  <a:pt x="5482" y="368757"/>
                </a:lnTo>
                <a:lnTo>
                  <a:pt x="0" y="297300"/>
                </a:lnTo>
                <a:lnTo>
                  <a:pt x="1106" y="261655"/>
                </a:lnTo>
                <a:lnTo>
                  <a:pt x="11080" y="191381"/>
                </a:lnTo>
                <a:lnTo>
                  <a:pt x="31487" y="123591"/>
                </a:lnTo>
                <a:lnTo>
                  <a:pt x="62430" y="59641"/>
                </a:lnTo>
                <a:lnTo>
                  <a:pt x="104015" y="889"/>
                </a:lnTo>
                <a:lnTo>
                  <a:pt x="104142" y="635"/>
                </a:lnTo>
                <a:lnTo>
                  <a:pt x="104396" y="254"/>
                </a:lnTo>
                <a:lnTo>
                  <a:pt x="104650" y="0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95" name="object 191"/>
          <p:cNvSpPr/>
          <p:nvPr/>
        </p:nvSpPr>
        <p:spPr>
          <a:xfrm>
            <a:off x="11510771" y="3895344"/>
            <a:ext cx="480059" cy="188975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96" name="object 192"/>
          <p:cNvSpPr/>
          <p:nvPr/>
        </p:nvSpPr>
        <p:spPr>
          <a:xfrm>
            <a:off x="11576939" y="3963906"/>
            <a:ext cx="346710" cy="52069"/>
          </a:xfrm>
          <a:custGeom>
            <a:avLst/>
            <a:gdLst/>
            <a:ahLst/>
            <a:cxnLst/>
            <a:rect l="l" t="t" r="r" b="b"/>
            <a:pathLst>
              <a:path w="346709" h="52070">
                <a:moveTo>
                  <a:pt x="0" y="29100"/>
                </a:moveTo>
                <a:lnTo>
                  <a:pt x="52297" y="12202"/>
                </a:lnTo>
                <a:lnTo>
                  <a:pt x="105453" y="2516"/>
                </a:lnTo>
                <a:lnTo>
                  <a:pt x="158848" y="0"/>
                </a:lnTo>
                <a:lnTo>
                  <a:pt x="176593" y="747"/>
                </a:lnTo>
                <a:lnTo>
                  <a:pt x="229348" y="7727"/>
                </a:lnTo>
                <a:lnTo>
                  <a:pt x="280903" y="21780"/>
                </a:lnTo>
                <a:lnTo>
                  <a:pt x="330641" y="42867"/>
                </a:lnTo>
                <a:lnTo>
                  <a:pt x="346710" y="51452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97" name="object 193"/>
          <p:cNvSpPr/>
          <p:nvPr/>
        </p:nvSpPr>
        <p:spPr>
          <a:xfrm>
            <a:off x="12035028" y="4162044"/>
            <a:ext cx="156972" cy="458724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198" name="object 194"/>
          <p:cNvSpPr/>
          <p:nvPr/>
        </p:nvSpPr>
        <p:spPr>
          <a:xfrm>
            <a:off x="12103481" y="4228972"/>
            <a:ext cx="43180" cy="325755"/>
          </a:xfrm>
          <a:custGeom>
            <a:avLst/>
            <a:gdLst/>
            <a:ahLst/>
            <a:cxnLst/>
            <a:rect l="l" t="t" r="r" b="b"/>
            <a:pathLst>
              <a:path w="43179" h="325754">
                <a:moveTo>
                  <a:pt x="0" y="0"/>
                </a:moveTo>
                <a:lnTo>
                  <a:pt x="17827" y="46486"/>
                </a:lnTo>
                <a:lnTo>
                  <a:pt x="30935" y="94455"/>
                </a:lnTo>
                <a:lnTo>
                  <a:pt x="39285" y="143483"/>
                </a:lnTo>
                <a:lnTo>
                  <a:pt x="42839" y="193148"/>
                </a:lnTo>
                <a:lnTo>
                  <a:pt x="42951" y="209772"/>
                </a:lnTo>
                <a:lnTo>
                  <a:pt x="42525" y="226405"/>
                </a:lnTo>
                <a:lnTo>
                  <a:pt x="37999" y="276196"/>
                </a:lnTo>
                <a:lnTo>
                  <a:pt x="32263" y="309146"/>
                </a:lnTo>
                <a:lnTo>
                  <a:pt x="28575" y="325501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199" name="object 195"/>
          <p:cNvSpPr/>
          <p:nvPr/>
        </p:nvSpPr>
        <p:spPr>
          <a:xfrm>
            <a:off x="11628119" y="4713732"/>
            <a:ext cx="458724" cy="257556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00" name="object 196"/>
          <p:cNvSpPr/>
          <p:nvPr/>
        </p:nvSpPr>
        <p:spPr>
          <a:xfrm>
            <a:off x="11693270" y="4780915"/>
            <a:ext cx="326390" cy="122555"/>
          </a:xfrm>
          <a:custGeom>
            <a:avLst/>
            <a:gdLst/>
            <a:ahLst/>
            <a:cxnLst/>
            <a:rect l="l" t="t" r="r" b="b"/>
            <a:pathLst>
              <a:path w="326390" h="122554">
                <a:moveTo>
                  <a:pt x="325881" y="0"/>
                </a:moveTo>
                <a:lnTo>
                  <a:pt x="284917" y="36666"/>
                </a:lnTo>
                <a:lnTo>
                  <a:pt x="240249" y="67087"/>
                </a:lnTo>
                <a:lnTo>
                  <a:pt x="192463" y="91051"/>
                </a:lnTo>
                <a:lnTo>
                  <a:pt x="142142" y="108347"/>
                </a:lnTo>
                <a:lnTo>
                  <a:pt x="89870" y="118764"/>
                </a:lnTo>
                <a:lnTo>
                  <a:pt x="36230" y="122092"/>
                </a:lnTo>
                <a:lnTo>
                  <a:pt x="18148" y="121590"/>
                </a:lnTo>
                <a:lnTo>
                  <a:pt x="0" y="120269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201" name="object 197"/>
          <p:cNvSpPr/>
          <p:nvPr/>
        </p:nvSpPr>
        <p:spPr>
          <a:xfrm>
            <a:off x="4607052" y="5678423"/>
            <a:ext cx="829055" cy="830580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02" name="object 198"/>
          <p:cNvSpPr/>
          <p:nvPr/>
        </p:nvSpPr>
        <p:spPr>
          <a:xfrm>
            <a:off x="4678934" y="5750445"/>
            <a:ext cx="686435" cy="686435"/>
          </a:xfrm>
          <a:custGeom>
            <a:avLst/>
            <a:gdLst/>
            <a:ahLst/>
            <a:cxnLst/>
            <a:rect l="l" t="t" r="r" b="b"/>
            <a:pathLst>
              <a:path w="686435" h="686435">
                <a:moveTo>
                  <a:pt x="343026" y="0"/>
                </a:moveTo>
                <a:lnTo>
                  <a:pt x="398641" y="4489"/>
                </a:lnTo>
                <a:lnTo>
                  <a:pt x="451401" y="17486"/>
                </a:lnTo>
                <a:lnTo>
                  <a:pt x="500599" y="38285"/>
                </a:lnTo>
                <a:lnTo>
                  <a:pt x="545530" y="66178"/>
                </a:lnTo>
                <a:lnTo>
                  <a:pt x="585485" y="100461"/>
                </a:lnTo>
                <a:lnTo>
                  <a:pt x="619761" y="140427"/>
                </a:lnTo>
                <a:lnTo>
                  <a:pt x="647649" y="185368"/>
                </a:lnTo>
                <a:lnTo>
                  <a:pt x="668443" y="234580"/>
                </a:lnTo>
                <a:lnTo>
                  <a:pt x="681438" y="287356"/>
                </a:lnTo>
                <a:lnTo>
                  <a:pt x="685926" y="342988"/>
                </a:lnTo>
                <a:lnTo>
                  <a:pt x="684790" y="371120"/>
                </a:lnTo>
                <a:lnTo>
                  <a:pt x="675960" y="425415"/>
                </a:lnTo>
                <a:lnTo>
                  <a:pt x="658977" y="476500"/>
                </a:lnTo>
                <a:lnTo>
                  <a:pt x="634547" y="523666"/>
                </a:lnTo>
                <a:lnTo>
                  <a:pt x="603377" y="566210"/>
                </a:lnTo>
                <a:lnTo>
                  <a:pt x="566173" y="603423"/>
                </a:lnTo>
                <a:lnTo>
                  <a:pt x="523642" y="634600"/>
                </a:lnTo>
                <a:lnTo>
                  <a:pt x="476490" y="659035"/>
                </a:lnTo>
                <a:lnTo>
                  <a:pt x="425422" y="676021"/>
                </a:lnTo>
                <a:lnTo>
                  <a:pt x="371147" y="684853"/>
                </a:lnTo>
                <a:lnTo>
                  <a:pt x="343026" y="685990"/>
                </a:lnTo>
                <a:lnTo>
                  <a:pt x="314888" y="684853"/>
                </a:lnTo>
                <a:lnTo>
                  <a:pt x="260582" y="676021"/>
                </a:lnTo>
                <a:lnTo>
                  <a:pt x="209490" y="659035"/>
                </a:lnTo>
                <a:lnTo>
                  <a:pt x="162319" y="634600"/>
                </a:lnTo>
                <a:lnTo>
                  <a:pt x="119774" y="603423"/>
                </a:lnTo>
                <a:lnTo>
                  <a:pt x="82560" y="566210"/>
                </a:lnTo>
                <a:lnTo>
                  <a:pt x="51384" y="523666"/>
                </a:lnTo>
                <a:lnTo>
                  <a:pt x="26951" y="476500"/>
                </a:lnTo>
                <a:lnTo>
                  <a:pt x="9967" y="425415"/>
                </a:lnTo>
                <a:lnTo>
                  <a:pt x="1136" y="371120"/>
                </a:lnTo>
                <a:lnTo>
                  <a:pt x="0" y="342988"/>
                </a:lnTo>
                <a:lnTo>
                  <a:pt x="237" y="330222"/>
                </a:lnTo>
                <a:lnTo>
                  <a:pt x="3782" y="292161"/>
                </a:lnTo>
                <a:lnTo>
                  <a:pt x="11523" y="254739"/>
                </a:lnTo>
                <a:lnTo>
                  <a:pt x="15025" y="242468"/>
                </a:lnTo>
              </a:path>
            </a:pathLst>
          </a:custGeom>
          <a:ln w="1270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203" name="object 199"/>
          <p:cNvSpPr/>
          <p:nvPr/>
        </p:nvSpPr>
        <p:spPr>
          <a:xfrm>
            <a:off x="4556759" y="5750052"/>
            <a:ext cx="277367" cy="714756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04" name="object 200"/>
          <p:cNvSpPr/>
          <p:nvPr/>
        </p:nvSpPr>
        <p:spPr>
          <a:xfrm>
            <a:off x="4625918" y="5819445"/>
            <a:ext cx="140970" cy="577215"/>
          </a:xfrm>
          <a:custGeom>
            <a:avLst/>
            <a:gdLst/>
            <a:ahLst/>
            <a:cxnLst/>
            <a:rect l="l" t="t" r="r" b="b"/>
            <a:pathLst>
              <a:path w="140970" h="577214">
                <a:moveTo>
                  <a:pt x="140899" y="576896"/>
                </a:moveTo>
                <a:lnTo>
                  <a:pt x="95112" y="531555"/>
                </a:lnTo>
                <a:lnTo>
                  <a:pt x="58172" y="480828"/>
                </a:lnTo>
                <a:lnTo>
                  <a:pt x="30180" y="425862"/>
                </a:lnTo>
                <a:lnTo>
                  <a:pt x="11235" y="367806"/>
                </a:lnTo>
                <a:lnTo>
                  <a:pt x="1437" y="307809"/>
                </a:lnTo>
                <a:lnTo>
                  <a:pt x="0" y="277441"/>
                </a:lnTo>
                <a:lnTo>
                  <a:pt x="886" y="247019"/>
                </a:lnTo>
                <a:lnTo>
                  <a:pt x="9682" y="186586"/>
                </a:lnTo>
                <a:lnTo>
                  <a:pt x="27924" y="127657"/>
                </a:lnTo>
                <a:lnTo>
                  <a:pt x="55712" y="71382"/>
                </a:lnTo>
                <a:lnTo>
                  <a:pt x="93147" y="18909"/>
                </a:lnTo>
                <a:lnTo>
                  <a:pt x="101466" y="9320"/>
                </a:lnTo>
                <a:lnTo>
                  <a:pt x="110102" y="0"/>
                </a:lnTo>
              </a:path>
            </a:pathLst>
          </a:custGeom>
          <a:ln w="6349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205" name="object 201"/>
          <p:cNvSpPr/>
          <p:nvPr/>
        </p:nvSpPr>
        <p:spPr>
          <a:xfrm>
            <a:off x="4837176" y="5628132"/>
            <a:ext cx="428244" cy="179831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06" name="object 202"/>
          <p:cNvSpPr/>
          <p:nvPr/>
        </p:nvSpPr>
        <p:spPr>
          <a:xfrm>
            <a:off x="4903978" y="5697442"/>
            <a:ext cx="295275" cy="41910"/>
          </a:xfrm>
          <a:custGeom>
            <a:avLst/>
            <a:gdLst/>
            <a:ahLst/>
            <a:cxnLst/>
            <a:rect l="l" t="t" r="r" b="b"/>
            <a:pathLst>
              <a:path w="295275" h="41910">
                <a:moveTo>
                  <a:pt x="0" y="17963"/>
                </a:moveTo>
                <a:lnTo>
                  <a:pt x="44421" y="6875"/>
                </a:lnTo>
                <a:lnTo>
                  <a:pt x="89487" y="1017"/>
                </a:lnTo>
                <a:lnTo>
                  <a:pt x="119666" y="0"/>
                </a:lnTo>
                <a:lnTo>
                  <a:pt x="134745" y="353"/>
                </a:lnTo>
                <a:lnTo>
                  <a:pt x="179743" y="4848"/>
                </a:lnTo>
                <a:lnTo>
                  <a:pt x="224028" y="14465"/>
                </a:lnTo>
                <a:lnTo>
                  <a:pt x="267146" y="29167"/>
                </a:lnTo>
                <a:lnTo>
                  <a:pt x="281182" y="35191"/>
                </a:lnTo>
                <a:lnTo>
                  <a:pt x="295021" y="41776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207" name="object 203"/>
          <p:cNvSpPr/>
          <p:nvPr/>
        </p:nvSpPr>
        <p:spPr>
          <a:xfrm>
            <a:off x="5303520" y="5841491"/>
            <a:ext cx="182879" cy="428243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08" name="object 204"/>
          <p:cNvSpPr/>
          <p:nvPr/>
        </p:nvSpPr>
        <p:spPr>
          <a:xfrm>
            <a:off x="5372353" y="5908967"/>
            <a:ext cx="45720" cy="294640"/>
          </a:xfrm>
          <a:custGeom>
            <a:avLst/>
            <a:gdLst/>
            <a:ahLst/>
            <a:cxnLst/>
            <a:rect l="l" t="t" r="r" b="b"/>
            <a:pathLst>
              <a:path w="45720" h="294639">
                <a:moveTo>
                  <a:pt x="0" y="0"/>
                </a:moveTo>
                <a:lnTo>
                  <a:pt x="18937" y="41687"/>
                </a:lnTo>
                <a:lnTo>
                  <a:pt x="32853" y="84942"/>
                </a:lnTo>
                <a:lnTo>
                  <a:pt x="41699" y="129319"/>
                </a:lnTo>
                <a:lnTo>
                  <a:pt x="45427" y="174368"/>
                </a:lnTo>
                <a:lnTo>
                  <a:pt x="45524" y="189457"/>
                </a:lnTo>
                <a:lnTo>
                  <a:pt x="45044" y="204554"/>
                </a:lnTo>
                <a:lnTo>
                  <a:pt x="40132" y="249730"/>
                </a:lnTo>
                <a:lnTo>
                  <a:pt x="33945" y="279586"/>
                </a:lnTo>
                <a:lnTo>
                  <a:pt x="29972" y="294385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209" name="object 205"/>
          <p:cNvSpPr/>
          <p:nvPr/>
        </p:nvSpPr>
        <p:spPr>
          <a:xfrm>
            <a:off x="4937759" y="6323076"/>
            <a:ext cx="413003" cy="234696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10" name="object 206"/>
          <p:cNvSpPr/>
          <p:nvPr/>
        </p:nvSpPr>
        <p:spPr>
          <a:xfrm>
            <a:off x="5003927" y="6391046"/>
            <a:ext cx="279400" cy="98425"/>
          </a:xfrm>
          <a:custGeom>
            <a:avLst/>
            <a:gdLst/>
            <a:ahLst/>
            <a:cxnLst/>
            <a:rect l="l" t="t" r="r" b="b"/>
            <a:pathLst>
              <a:path w="279400" h="98425">
                <a:moveTo>
                  <a:pt x="279273" y="0"/>
                </a:moveTo>
                <a:lnTo>
                  <a:pt x="243150" y="28169"/>
                </a:lnTo>
                <a:lnTo>
                  <a:pt x="204332" y="51815"/>
                </a:lnTo>
                <a:lnTo>
                  <a:pt x="163242" y="70789"/>
                </a:lnTo>
                <a:lnTo>
                  <a:pt x="120304" y="84943"/>
                </a:lnTo>
                <a:lnTo>
                  <a:pt x="75944" y="94126"/>
                </a:lnTo>
                <a:lnTo>
                  <a:pt x="30584" y="98189"/>
                </a:lnTo>
                <a:lnTo>
                  <a:pt x="15316" y="98380"/>
                </a:lnTo>
                <a:lnTo>
                  <a:pt x="0" y="97980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211" name="object 207"/>
          <p:cNvSpPr/>
          <p:nvPr/>
        </p:nvSpPr>
        <p:spPr>
          <a:xfrm>
            <a:off x="4679950" y="5761431"/>
            <a:ext cx="683996" cy="6839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12" name="object 208"/>
          <p:cNvSpPr/>
          <p:nvPr/>
        </p:nvSpPr>
        <p:spPr>
          <a:xfrm>
            <a:off x="4919726" y="5890158"/>
            <a:ext cx="204393" cy="476796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13" name="object 209"/>
          <p:cNvSpPr/>
          <p:nvPr/>
        </p:nvSpPr>
        <p:spPr>
          <a:xfrm>
            <a:off x="5561076" y="4433315"/>
            <a:ext cx="638555" cy="513588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14" name="object 210"/>
          <p:cNvSpPr txBox="1"/>
          <p:nvPr/>
        </p:nvSpPr>
        <p:spPr>
          <a:xfrm>
            <a:off x="5714238" y="4537765"/>
            <a:ext cx="2286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5" name="object 211"/>
          <p:cNvSpPr/>
          <p:nvPr/>
        </p:nvSpPr>
        <p:spPr>
          <a:xfrm>
            <a:off x="0" y="4471415"/>
            <a:ext cx="595884" cy="515112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16" name="object 212"/>
          <p:cNvSpPr txBox="1"/>
          <p:nvPr/>
        </p:nvSpPr>
        <p:spPr>
          <a:xfrm>
            <a:off x="110134" y="4576881"/>
            <a:ext cx="2286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车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7" name="object 213"/>
          <p:cNvSpPr/>
          <p:nvPr/>
        </p:nvSpPr>
        <p:spPr>
          <a:xfrm>
            <a:off x="1784604" y="5417820"/>
            <a:ext cx="638556" cy="513588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18" name="object 214"/>
          <p:cNvSpPr txBox="1"/>
          <p:nvPr/>
        </p:nvSpPr>
        <p:spPr>
          <a:xfrm>
            <a:off x="1937766" y="5522320"/>
            <a:ext cx="2286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物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9" name="object 215"/>
          <p:cNvSpPr/>
          <p:nvPr/>
        </p:nvSpPr>
        <p:spPr>
          <a:xfrm>
            <a:off x="0" y="2613660"/>
            <a:ext cx="806196" cy="513588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20" name="object 216"/>
          <p:cNvSpPr txBox="1"/>
          <p:nvPr/>
        </p:nvSpPr>
        <p:spPr>
          <a:xfrm>
            <a:off x="115011" y="2717220"/>
            <a:ext cx="4343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安全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1" name="object 217"/>
          <p:cNvSpPr/>
          <p:nvPr/>
        </p:nvSpPr>
        <p:spPr>
          <a:xfrm>
            <a:off x="5792723" y="1580388"/>
            <a:ext cx="844296" cy="513588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22" name="object 218"/>
          <p:cNvSpPr txBox="1"/>
          <p:nvPr/>
        </p:nvSpPr>
        <p:spPr>
          <a:xfrm>
            <a:off x="5946775" y="1684583"/>
            <a:ext cx="4343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质量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3" name="object 219"/>
          <p:cNvSpPr/>
          <p:nvPr/>
        </p:nvSpPr>
        <p:spPr>
          <a:xfrm>
            <a:off x="11315700" y="2113788"/>
            <a:ext cx="844296" cy="513588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24" name="object 220"/>
          <p:cNvSpPr txBox="1"/>
          <p:nvPr/>
        </p:nvSpPr>
        <p:spPr>
          <a:xfrm>
            <a:off x="11470385" y="2217348"/>
            <a:ext cx="4343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安全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5" name="object 221"/>
          <p:cNvSpPr/>
          <p:nvPr/>
        </p:nvSpPr>
        <p:spPr>
          <a:xfrm>
            <a:off x="9258300" y="4503420"/>
            <a:ext cx="844296" cy="515112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26" name="object 222"/>
          <p:cNvSpPr txBox="1"/>
          <p:nvPr/>
        </p:nvSpPr>
        <p:spPr>
          <a:xfrm>
            <a:off x="9412605" y="4608504"/>
            <a:ext cx="4343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安全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7" name="object 223"/>
          <p:cNvSpPr/>
          <p:nvPr/>
        </p:nvSpPr>
        <p:spPr>
          <a:xfrm>
            <a:off x="3218688" y="1580388"/>
            <a:ext cx="844296" cy="513588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28" name="object 224"/>
          <p:cNvSpPr txBox="1"/>
          <p:nvPr/>
        </p:nvSpPr>
        <p:spPr>
          <a:xfrm>
            <a:off x="3372739" y="1684583"/>
            <a:ext cx="4343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环境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9" name="object 225"/>
          <p:cNvSpPr/>
          <p:nvPr/>
        </p:nvSpPr>
        <p:spPr>
          <a:xfrm>
            <a:off x="5218176" y="2500883"/>
            <a:ext cx="891539" cy="89153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30" name="object 226"/>
          <p:cNvSpPr/>
          <p:nvPr/>
        </p:nvSpPr>
        <p:spPr>
          <a:xfrm>
            <a:off x="5290565" y="2572385"/>
            <a:ext cx="748030" cy="748030"/>
          </a:xfrm>
          <a:custGeom>
            <a:avLst/>
            <a:gdLst/>
            <a:ahLst/>
            <a:cxnLst/>
            <a:rect l="l" t="t" r="r" b="b"/>
            <a:pathLst>
              <a:path w="748029" h="748029">
                <a:moveTo>
                  <a:pt x="373761" y="0"/>
                </a:moveTo>
                <a:lnTo>
                  <a:pt x="434409" y="4893"/>
                </a:lnTo>
                <a:lnTo>
                  <a:pt x="491942" y="19060"/>
                </a:lnTo>
                <a:lnTo>
                  <a:pt x="545588" y="41730"/>
                </a:lnTo>
                <a:lnTo>
                  <a:pt x="594578" y="72136"/>
                </a:lnTo>
                <a:lnTo>
                  <a:pt x="638143" y="109505"/>
                </a:lnTo>
                <a:lnTo>
                  <a:pt x="675513" y="153070"/>
                </a:lnTo>
                <a:lnTo>
                  <a:pt x="705918" y="202060"/>
                </a:lnTo>
                <a:lnTo>
                  <a:pt x="728588" y="255706"/>
                </a:lnTo>
                <a:lnTo>
                  <a:pt x="742755" y="313239"/>
                </a:lnTo>
                <a:lnTo>
                  <a:pt x="747649" y="373888"/>
                </a:lnTo>
                <a:lnTo>
                  <a:pt x="746409" y="404535"/>
                </a:lnTo>
                <a:lnTo>
                  <a:pt x="736783" y="463691"/>
                </a:lnTo>
                <a:lnTo>
                  <a:pt x="718268" y="519352"/>
                </a:lnTo>
                <a:lnTo>
                  <a:pt x="691634" y="570748"/>
                </a:lnTo>
                <a:lnTo>
                  <a:pt x="657650" y="617108"/>
                </a:lnTo>
                <a:lnTo>
                  <a:pt x="617087" y="657662"/>
                </a:lnTo>
                <a:lnTo>
                  <a:pt x="570713" y="691639"/>
                </a:lnTo>
                <a:lnTo>
                  <a:pt x="519299" y="718270"/>
                </a:lnTo>
                <a:lnTo>
                  <a:pt x="463613" y="736783"/>
                </a:lnTo>
                <a:lnTo>
                  <a:pt x="404426" y="746409"/>
                </a:lnTo>
                <a:lnTo>
                  <a:pt x="373761" y="747649"/>
                </a:lnTo>
                <a:lnTo>
                  <a:pt x="343113" y="746409"/>
                </a:lnTo>
                <a:lnTo>
                  <a:pt x="283957" y="736783"/>
                </a:lnTo>
                <a:lnTo>
                  <a:pt x="228296" y="718270"/>
                </a:lnTo>
                <a:lnTo>
                  <a:pt x="176900" y="691639"/>
                </a:lnTo>
                <a:lnTo>
                  <a:pt x="130540" y="657662"/>
                </a:lnTo>
                <a:lnTo>
                  <a:pt x="89986" y="617108"/>
                </a:lnTo>
                <a:lnTo>
                  <a:pt x="56009" y="570748"/>
                </a:lnTo>
                <a:lnTo>
                  <a:pt x="29378" y="519352"/>
                </a:lnTo>
                <a:lnTo>
                  <a:pt x="10865" y="463691"/>
                </a:lnTo>
                <a:lnTo>
                  <a:pt x="1239" y="404535"/>
                </a:lnTo>
                <a:lnTo>
                  <a:pt x="0" y="373888"/>
                </a:lnTo>
                <a:lnTo>
                  <a:pt x="217" y="361099"/>
                </a:lnTo>
                <a:lnTo>
                  <a:pt x="3467" y="322988"/>
                </a:lnTo>
                <a:lnTo>
                  <a:pt x="10571" y="285464"/>
                </a:lnTo>
                <a:lnTo>
                  <a:pt x="17423" y="260902"/>
                </a:lnTo>
              </a:path>
            </a:pathLst>
          </a:custGeom>
          <a:ln w="1270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231" name="object 227"/>
          <p:cNvSpPr/>
          <p:nvPr/>
        </p:nvSpPr>
        <p:spPr>
          <a:xfrm>
            <a:off x="5163311" y="2578607"/>
            <a:ext cx="291084" cy="76504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32" name="object 228"/>
          <p:cNvSpPr/>
          <p:nvPr/>
        </p:nvSpPr>
        <p:spPr>
          <a:xfrm>
            <a:off x="5232758" y="2649197"/>
            <a:ext cx="153670" cy="627380"/>
          </a:xfrm>
          <a:custGeom>
            <a:avLst/>
            <a:gdLst/>
            <a:ahLst/>
            <a:cxnLst/>
            <a:rect l="l" t="t" r="r" b="b"/>
            <a:pathLst>
              <a:path w="153670" h="627379">
                <a:moveTo>
                  <a:pt x="153565" y="627148"/>
                </a:moveTo>
                <a:lnTo>
                  <a:pt x="103645" y="577732"/>
                </a:lnTo>
                <a:lnTo>
                  <a:pt x="63379" y="522442"/>
                </a:lnTo>
                <a:lnTo>
                  <a:pt x="32872" y="462532"/>
                </a:lnTo>
                <a:lnTo>
                  <a:pt x="12231" y="399254"/>
                </a:lnTo>
                <a:lnTo>
                  <a:pt x="1562" y="333858"/>
                </a:lnTo>
                <a:lnTo>
                  <a:pt x="0" y="300757"/>
                </a:lnTo>
                <a:lnTo>
                  <a:pt x="970" y="267597"/>
                </a:lnTo>
                <a:lnTo>
                  <a:pt x="10561" y="201724"/>
                </a:lnTo>
                <a:lnTo>
                  <a:pt x="30442" y="137489"/>
                </a:lnTo>
                <a:lnTo>
                  <a:pt x="60718" y="76146"/>
                </a:lnTo>
                <a:lnTo>
                  <a:pt x="101495" y="18945"/>
                </a:lnTo>
                <a:lnTo>
                  <a:pt x="109821" y="9339"/>
                </a:lnTo>
                <a:lnTo>
                  <a:pt x="118436" y="0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233" name="object 229"/>
          <p:cNvSpPr/>
          <p:nvPr/>
        </p:nvSpPr>
        <p:spPr>
          <a:xfrm>
            <a:off x="5469635" y="2446020"/>
            <a:ext cx="454151" cy="18287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34" name="object 230"/>
          <p:cNvSpPr/>
          <p:nvPr/>
        </p:nvSpPr>
        <p:spPr>
          <a:xfrm>
            <a:off x="5535803" y="2514628"/>
            <a:ext cx="321945" cy="45720"/>
          </a:xfrm>
          <a:custGeom>
            <a:avLst/>
            <a:gdLst/>
            <a:ahLst/>
            <a:cxnLst/>
            <a:rect l="l" t="t" r="r" b="b"/>
            <a:pathLst>
              <a:path w="321945" h="45719">
                <a:moveTo>
                  <a:pt x="0" y="19529"/>
                </a:moveTo>
                <a:lnTo>
                  <a:pt x="48450" y="7470"/>
                </a:lnTo>
                <a:lnTo>
                  <a:pt x="97581" y="1102"/>
                </a:lnTo>
                <a:lnTo>
                  <a:pt x="130472" y="0"/>
                </a:lnTo>
                <a:lnTo>
                  <a:pt x="146905" y="388"/>
                </a:lnTo>
                <a:lnTo>
                  <a:pt x="195937" y="5292"/>
                </a:lnTo>
                <a:lnTo>
                  <a:pt x="244191" y="15779"/>
                </a:lnTo>
                <a:lnTo>
                  <a:pt x="291180" y="31812"/>
                </a:lnTo>
                <a:lnTo>
                  <a:pt x="306478" y="38382"/>
                </a:lnTo>
                <a:lnTo>
                  <a:pt x="321564" y="45564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235" name="object 231"/>
          <p:cNvSpPr/>
          <p:nvPr/>
        </p:nvSpPr>
        <p:spPr>
          <a:xfrm>
            <a:off x="5978652" y="2677667"/>
            <a:ext cx="185927" cy="45415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36" name="object 232"/>
          <p:cNvSpPr/>
          <p:nvPr/>
        </p:nvSpPr>
        <p:spPr>
          <a:xfrm>
            <a:off x="6046342" y="2745104"/>
            <a:ext cx="50165" cy="321310"/>
          </a:xfrm>
          <a:custGeom>
            <a:avLst/>
            <a:gdLst/>
            <a:ahLst/>
            <a:cxnLst/>
            <a:rect l="l" t="t" r="r" b="b"/>
            <a:pathLst>
              <a:path w="50164" h="321310">
                <a:moveTo>
                  <a:pt x="0" y="0"/>
                </a:moveTo>
                <a:lnTo>
                  <a:pt x="20648" y="45470"/>
                </a:lnTo>
                <a:lnTo>
                  <a:pt x="35813" y="92635"/>
                </a:lnTo>
                <a:lnTo>
                  <a:pt x="45445" y="141010"/>
                </a:lnTo>
                <a:lnTo>
                  <a:pt x="49496" y="190112"/>
                </a:lnTo>
                <a:lnTo>
                  <a:pt x="49597" y="206558"/>
                </a:lnTo>
                <a:lnTo>
                  <a:pt x="49071" y="223012"/>
                </a:lnTo>
                <a:lnTo>
                  <a:pt x="43711" y="272252"/>
                </a:lnTo>
                <a:lnTo>
                  <a:pt x="36967" y="304795"/>
                </a:lnTo>
                <a:lnTo>
                  <a:pt x="32638" y="320929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237" name="object 233"/>
          <p:cNvSpPr/>
          <p:nvPr/>
        </p:nvSpPr>
        <p:spPr>
          <a:xfrm>
            <a:off x="5579364" y="3203448"/>
            <a:ext cx="437388" cy="24383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38" name="object 234"/>
          <p:cNvSpPr/>
          <p:nvPr/>
        </p:nvSpPr>
        <p:spPr>
          <a:xfrm>
            <a:off x="5644769" y="3270630"/>
            <a:ext cx="304800" cy="107314"/>
          </a:xfrm>
          <a:custGeom>
            <a:avLst/>
            <a:gdLst/>
            <a:ahLst/>
            <a:cxnLst/>
            <a:rect l="l" t="t" r="r" b="b"/>
            <a:pathLst>
              <a:path w="304800" h="107314">
                <a:moveTo>
                  <a:pt x="304291" y="0"/>
                </a:moveTo>
                <a:lnTo>
                  <a:pt x="264944" y="30687"/>
                </a:lnTo>
                <a:lnTo>
                  <a:pt x="222650" y="56458"/>
                </a:lnTo>
                <a:lnTo>
                  <a:pt x="177876" y="77146"/>
                </a:lnTo>
                <a:lnTo>
                  <a:pt x="131086" y="92583"/>
                </a:lnTo>
                <a:lnTo>
                  <a:pt x="82746" y="102602"/>
                </a:lnTo>
                <a:lnTo>
                  <a:pt x="33322" y="107036"/>
                </a:lnTo>
                <a:lnTo>
                  <a:pt x="16686" y="107244"/>
                </a:lnTo>
                <a:lnTo>
                  <a:pt x="0" y="106807"/>
                </a:lnTo>
              </a:path>
            </a:pathLst>
          </a:custGeom>
          <a:ln w="6350">
            <a:solidFill>
              <a:srgbClr val="DBAED5"/>
            </a:solidFill>
          </a:ln>
        </p:spPr>
        <p:txBody>
          <a:bodyPr wrap="square" lIns="0" tIns="0" rIns="0" bIns="0" rtlCol="0"/>
          <a:p/>
        </p:txBody>
      </p:sp>
      <p:sp>
        <p:nvSpPr>
          <p:cNvPr id="239" name="object 235"/>
          <p:cNvSpPr/>
          <p:nvPr/>
        </p:nvSpPr>
        <p:spPr>
          <a:xfrm>
            <a:off x="5304028" y="2570543"/>
            <a:ext cx="749998" cy="7499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40" name="object 236"/>
          <p:cNvSpPr/>
          <p:nvPr/>
        </p:nvSpPr>
        <p:spPr>
          <a:xfrm>
            <a:off x="5449823" y="2653283"/>
            <a:ext cx="458724" cy="620268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41" name="object 237"/>
          <p:cNvSpPr txBox="1"/>
          <p:nvPr/>
        </p:nvSpPr>
        <p:spPr>
          <a:xfrm>
            <a:off x="10130155" y="4653839"/>
            <a:ext cx="123126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>
              <a:lnSpc>
                <a:spcPct val="100000"/>
              </a:lnSpc>
            </a:pPr>
            <a:r>
              <a:rPr sz="1050" b="1" spc="5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智能识别，主</a:t>
            </a:r>
            <a:r>
              <a:rPr sz="1050" b="1" spc="-10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动</a:t>
            </a:r>
            <a:r>
              <a:rPr sz="1050" b="1" spc="5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防盗</a:t>
            </a:r>
            <a:endParaRPr sz="10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" name="组合 16"/>
          <p:cNvGrpSpPr/>
          <p:nvPr/>
        </p:nvGrpSpPr>
        <p:grpSpPr>
          <a:xfrm>
            <a:off x="3935760" y="692696"/>
            <a:ext cx="4439313" cy="4253531"/>
            <a:chOff x="3699669" y="660401"/>
            <a:chExt cx="2228850" cy="2228850"/>
          </a:xfrm>
        </p:grpSpPr>
        <p:sp>
          <p:nvSpPr>
            <p:cNvPr id="19" name="Oval 51"/>
            <p:cNvSpPr>
              <a:spLocks noChangeArrowheads="1"/>
            </p:cNvSpPr>
            <p:nvPr/>
          </p:nvSpPr>
          <p:spPr bwMode="auto">
            <a:xfrm>
              <a:off x="3699669" y="660401"/>
              <a:ext cx="2228850" cy="2228850"/>
            </a:xfrm>
            <a:prstGeom prst="ellipse">
              <a:avLst/>
            </a:prstGeom>
            <a:solidFill>
              <a:schemeClr val="bg2">
                <a:alpha val="60000"/>
              </a:schemeClr>
            </a:solidFill>
            <a:ln w="28575">
              <a:solidFill>
                <a:srgbClr val="FFFFFF"/>
              </a:solidFill>
            </a:ln>
          </p:spPr>
          <p:txBody>
            <a:bodyPr/>
            <a:p>
              <a:pPr>
                <a:defRPr/>
              </a:pPr>
              <a:endParaRPr lang="zh-CN" altLang="en-US" sz="2400"/>
            </a:p>
          </p:txBody>
        </p:sp>
        <p:sp>
          <p:nvSpPr>
            <p:cNvPr id="20" name="Oval 52"/>
            <p:cNvSpPr>
              <a:spLocks noChangeArrowheads="1"/>
            </p:cNvSpPr>
            <p:nvPr/>
          </p:nvSpPr>
          <p:spPr bwMode="auto">
            <a:xfrm>
              <a:off x="3872706" y="834232"/>
              <a:ext cx="1882775" cy="18811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/>
            <a:p>
              <a:pPr algn="ctr" defTabSz="91376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4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智能工厂</a:t>
              </a:r>
              <a:r>
                <a:rPr lang="zh-CN" altLang="en-US" sz="4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平台</a:t>
              </a:r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链接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1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80" y="3974188"/>
            <a:ext cx="1421195" cy="340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161603" y="3532757"/>
            <a:ext cx="2512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olidFill>
                  <a:schemeClr val="bg1"/>
                </a:solidFill>
                <a:hlinkClick r:id="rId2"/>
              </a:rPr>
              <a:t>www.tzzcloud.com</a:t>
            </a:r>
            <a:endParaRPr lang="en-US" altLang="zh-CN" dirty="0">
              <a:solidFill>
                <a:schemeClr val="bg1"/>
              </a:solidFill>
              <a:hlinkClick r:id="rId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838200" y="519211"/>
            <a:ext cx="10384942" cy="3689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0955">
              <a:lnSpc>
                <a:spcPct val="100000"/>
              </a:lnSpc>
            </a:pPr>
            <a:r>
              <a:rPr lang="zh-CN" altLang="en-US" sz="2400" spc="60" smtClean="0">
                <a:solidFill>
                  <a:schemeClr val="bg1"/>
                </a:solidFill>
              </a:rPr>
              <a:t>商砼行业存在的问题</a:t>
            </a:r>
            <a:endParaRPr lang="zh-CN" altLang="en-US" sz="2400" spc="60" dirty="0">
              <a:solidFill>
                <a:schemeClr val="bg1"/>
              </a:solidFill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584960" y="3096260"/>
            <a:ext cx="2885440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sym typeface="+mn-ea"/>
              </a:rPr>
              <a:t>制造方式粗放   管理方式落后</a:t>
            </a:r>
            <a:endParaRPr lang="zh-CN" sz="1600" spc="-5" dirty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4977765" y="3096895"/>
            <a:ext cx="2785110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cs typeface="+mn-ea"/>
                <a:sym typeface="+mn-lt"/>
              </a:rPr>
              <a:t>供需失衡     产能闲置严重</a:t>
            </a:r>
            <a:endParaRPr sz="160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8174990" y="3154680"/>
            <a:ext cx="2768600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cs typeface="+mn-ea"/>
                <a:sym typeface="+mn-lt"/>
              </a:rPr>
              <a:t>研发能力不足     质量不可控</a:t>
            </a:r>
            <a:endParaRPr lang="zh-CN" sz="160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1486535" y="5692140"/>
            <a:ext cx="2725420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zh-CN" sz="16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b="1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部门监管体系不健全</a:t>
            </a:r>
            <a:endParaRPr lang="zh-CN" sz="1600" b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84960" y="3570605"/>
            <a:ext cx="2886075" cy="196913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7" name="object 12"/>
          <p:cNvSpPr txBox="1"/>
          <p:nvPr/>
        </p:nvSpPr>
        <p:spPr>
          <a:xfrm>
            <a:off x="688975" y="6233160"/>
            <a:ext cx="11033125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随着</a:t>
            </a:r>
            <a:r>
              <a:rPr lang="zh-CN" sz="24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商砼行业</a:t>
            </a:r>
            <a:r>
              <a:rPr sz="24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的快速发展，产业规模的不断扩大，原有的管理方法渐渐呈</a:t>
            </a:r>
            <a:r>
              <a:rPr sz="2400" b="1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现</a:t>
            </a:r>
            <a:r>
              <a:rPr sz="24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弊端…</a:t>
            </a:r>
            <a:endParaRPr sz="2400" dirty="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355" y="1147445"/>
            <a:ext cx="2769235" cy="1837055"/>
          </a:xfrm>
          <a:prstGeom prst="rect">
            <a:avLst/>
          </a:prstGeom>
        </p:spPr>
      </p:pic>
      <p:pic>
        <p:nvPicPr>
          <p:cNvPr id="27" name="内容占位符 2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7765" y="1130300"/>
            <a:ext cx="2830195" cy="1854200"/>
          </a:xfrm>
          <a:prstGeom prst="rect">
            <a:avLst/>
          </a:prstGeom>
        </p:spPr>
      </p:pic>
      <p:sp>
        <p:nvSpPr>
          <p:cNvPr id="3" name="object 15"/>
          <p:cNvSpPr/>
          <p:nvPr/>
        </p:nvSpPr>
        <p:spPr>
          <a:xfrm>
            <a:off x="1583690" y="1084580"/>
            <a:ext cx="2886710" cy="1899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p>
            <a:endParaRPr>
              <a:solidFill>
                <a:schemeClr val="bg1"/>
              </a:solidFill>
            </a:endParaRPr>
          </a:p>
        </p:txBody>
      </p:sp>
      <p:sp>
        <p:nvSpPr>
          <p:cNvPr id="2" name="object 10"/>
          <p:cNvSpPr txBox="1"/>
          <p:nvPr/>
        </p:nvSpPr>
        <p:spPr>
          <a:xfrm>
            <a:off x="4987925" y="5692140"/>
            <a:ext cx="2725420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algn="ctr">
              <a:lnSpc>
                <a:spcPct val="100000"/>
              </a:lnSpc>
            </a:pPr>
            <a:r>
              <a:rPr lang="zh-CN" sz="16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b="1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相互压价  无序竞争</a:t>
            </a:r>
            <a:endParaRPr lang="zh-CN" sz="1600" b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algn="ctr">
              <a:lnSpc>
                <a:spcPct val="100000"/>
              </a:lnSpc>
            </a:pPr>
            <a:endParaRPr lang="zh-CN" sz="1600" b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QQ截图201907171104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1350" y="3570605"/>
            <a:ext cx="2712085" cy="1891030"/>
          </a:xfrm>
          <a:prstGeom prst="rect">
            <a:avLst/>
          </a:prstGeom>
        </p:spPr>
      </p:pic>
      <p:sp>
        <p:nvSpPr>
          <p:cNvPr id="9" name="object 10"/>
          <p:cNvSpPr txBox="1"/>
          <p:nvPr/>
        </p:nvSpPr>
        <p:spPr>
          <a:xfrm>
            <a:off x="8255000" y="5692140"/>
            <a:ext cx="2725420" cy="24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p>
            <a:pPr marL="12700" algn="ctr">
              <a:lnSpc>
                <a:spcPct val="100000"/>
              </a:lnSpc>
            </a:pPr>
            <a:r>
              <a:rPr lang="zh-CN" sz="160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b="1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环境安全无保障</a:t>
            </a:r>
            <a:endParaRPr lang="zh-CN" sz="1600" b="1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4" name="图片 13" descr="190262122823038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7765" y="3570605"/>
            <a:ext cx="2813685" cy="18910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4"/>
          <p:cNvSpPr txBox="1"/>
          <p:nvPr/>
        </p:nvSpPr>
        <p:spPr>
          <a:xfrm>
            <a:off x="2380615" y="334645"/>
            <a:ext cx="7430770" cy="622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3600" spc="300" dirty="0">
                <a:solidFill>
                  <a:schemeClr val="bg1"/>
                </a:solidFill>
                <a:latin typeface="+mn-ea"/>
                <a:cs typeface="+mn-ea"/>
              </a:rPr>
              <a:t>砼智造</a:t>
            </a:r>
            <a:r>
              <a:rPr lang="en-US" altLang="zh-CN" sz="3600" spc="300" dirty="0">
                <a:solidFill>
                  <a:schemeClr val="bg1"/>
                </a:solidFill>
                <a:latin typeface="+mn-ea"/>
                <a:cs typeface="+mn-ea"/>
              </a:rPr>
              <a:t>-</a:t>
            </a:r>
            <a:r>
              <a:rPr lang="zh-CN" altLang="en-US" sz="3600" spc="300" dirty="0">
                <a:solidFill>
                  <a:schemeClr val="bg1"/>
                </a:solidFill>
                <a:latin typeface="+mn-ea"/>
                <a:cs typeface="+mn-ea"/>
              </a:rPr>
              <a:t>智能工厂管理系统</a:t>
            </a:r>
            <a:endParaRPr lang="zh-CN" altLang="en-US" sz="3600" spc="3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4" name="图片 3" descr="生产管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070" y="1583055"/>
            <a:ext cx="10371455" cy="48355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7710" y="1147445"/>
            <a:ext cx="58045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>
                <a:solidFill>
                  <a:schemeClr val="bg1"/>
                </a:solidFill>
                <a:latin typeface="+mn-ea"/>
                <a:sym typeface="+mn-ea"/>
              </a:rPr>
              <a:t>生产管理</a:t>
            </a:r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4"/>
          <p:cNvSpPr txBox="1"/>
          <p:nvPr/>
        </p:nvSpPr>
        <p:spPr>
          <a:xfrm>
            <a:off x="2768600" y="278765"/>
            <a:ext cx="7024370" cy="622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3600" spc="300" dirty="0">
                <a:solidFill>
                  <a:schemeClr val="bg1"/>
                </a:solidFill>
                <a:latin typeface="+mn-ea"/>
                <a:cs typeface="+mn-ea"/>
              </a:rPr>
              <a:t>砼智造</a:t>
            </a:r>
            <a:r>
              <a:rPr lang="en-US" altLang="zh-CN" sz="3600" spc="300" dirty="0">
                <a:solidFill>
                  <a:schemeClr val="bg1"/>
                </a:solidFill>
                <a:latin typeface="+mn-ea"/>
                <a:cs typeface="+mn-ea"/>
              </a:rPr>
              <a:t>-</a:t>
            </a:r>
            <a:r>
              <a:rPr lang="zh-CN" altLang="en-US" sz="3600" spc="300" dirty="0">
                <a:solidFill>
                  <a:schemeClr val="bg1"/>
                </a:solidFill>
                <a:latin typeface="+mn-ea"/>
                <a:cs typeface="+mn-ea"/>
              </a:rPr>
              <a:t>智能工厂管理系统</a:t>
            </a:r>
            <a:endParaRPr lang="zh-CN" altLang="en-US" sz="3600" spc="3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8" name="图片 7" descr="订单管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760" y="1420495"/>
            <a:ext cx="10819130" cy="50292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19760" y="901065"/>
            <a:ext cx="58045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>
                <a:solidFill>
                  <a:schemeClr val="bg1"/>
                </a:solidFill>
                <a:latin typeface="+mn-ea"/>
                <a:sym typeface="+mn-ea"/>
              </a:rPr>
              <a:t>订单管理</a:t>
            </a:r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4"/>
          <p:cNvSpPr txBox="1"/>
          <p:nvPr/>
        </p:nvSpPr>
        <p:spPr>
          <a:xfrm>
            <a:off x="3013710" y="334645"/>
            <a:ext cx="6647180" cy="622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3600" spc="300" dirty="0">
                <a:solidFill>
                  <a:schemeClr val="bg1"/>
                </a:solidFill>
                <a:latin typeface="+mn-ea"/>
                <a:cs typeface="+mn-ea"/>
              </a:rPr>
              <a:t>砼智造</a:t>
            </a:r>
            <a:r>
              <a:rPr lang="en-US" altLang="zh-CN" sz="3600" spc="300" dirty="0">
                <a:solidFill>
                  <a:schemeClr val="bg1"/>
                </a:solidFill>
                <a:latin typeface="+mn-ea"/>
                <a:cs typeface="+mn-ea"/>
              </a:rPr>
              <a:t>-</a:t>
            </a:r>
            <a:r>
              <a:rPr lang="zh-CN" altLang="en-US" sz="3600" spc="300" dirty="0">
                <a:solidFill>
                  <a:schemeClr val="bg1"/>
                </a:solidFill>
                <a:latin typeface="+mn-ea"/>
                <a:cs typeface="+mn-ea"/>
              </a:rPr>
              <a:t>智能工厂管理系统</a:t>
            </a:r>
            <a:endParaRPr lang="zh-CN" altLang="en-US" sz="3600" spc="3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4" name="图片 3" descr="排程管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785" y="1414145"/>
            <a:ext cx="10922000" cy="50869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29285" y="956945"/>
            <a:ext cx="58045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>
                <a:solidFill>
                  <a:schemeClr val="bg1"/>
                </a:solidFill>
                <a:latin typeface="+mn-ea"/>
                <a:sym typeface="+mn-ea"/>
              </a:rPr>
              <a:t>排程管理</a:t>
            </a:r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配合比管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070" y="1425575"/>
            <a:ext cx="10706735" cy="5003800"/>
          </a:xfrm>
          <a:prstGeom prst="rect">
            <a:avLst/>
          </a:prstGeom>
        </p:spPr>
      </p:pic>
      <p:sp>
        <p:nvSpPr>
          <p:cNvPr id="12" name="文本框 4"/>
          <p:cNvSpPr txBox="1"/>
          <p:nvPr/>
        </p:nvSpPr>
        <p:spPr>
          <a:xfrm>
            <a:off x="2853055" y="371475"/>
            <a:ext cx="6779260" cy="622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3600" spc="300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砼智造</a:t>
            </a:r>
            <a:r>
              <a:rPr lang="en-US" altLang="zh-CN" sz="3600" spc="300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-</a:t>
            </a:r>
            <a:r>
              <a:rPr lang="zh-CN" altLang="en-US" sz="3600" spc="300" dirty="0">
                <a:solidFill>
                  <a:schemeClr val="bg1"/>
                </a:solidFill>
                <a:latin typeface="+mj-ea"/>
                <a:ea typeface="+mj-ea"/>
                <a:cs typeface="+mj-ea"/>
              </a:rPr>
              <a:t>智能工厂管理系统</a:t>
            </a:r>
            <a:endParaRPr lang="zh-CN" altLang="en-US" sz="3600" spc="300" dirty="0">
              <a:solidFill>
                <a:schemeClr val="bg1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0565" y="925830"/>
            <a:ext cx="58045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>
                <a:solidFill>
                  <a:schemeClr val="bg1"/>
                </a:solidFill>
                <a:latin typeface="+mn-ea"/>
                <a:sym typeface="+mn-ea"/>
              </a:rPr>
              <a:t>配合比管理</a:t>
            </a:r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4"/>
          <p:cNvSpPr txBox="1"/>
          <p:nvPr/>
        </p:nvSpPr>
        <p:spPr>
          <a:xfrm>
            <a:off x="2928620" y="334645"/>
            <a:ext cx="6486525" cy="622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3600" spc="300" dirty="0">
                <a:solidFill>
                  <a:schemeClr val="bg1"/>
                </a:solidFill>
                <a:latin typeface="+mn-ea"/>
                <a:cs typeface="+mn-ea"/>
              </a:rPr>
              <a:t>砼智造</a:t>
            </a:r>
            <a:r>
              <a:rPr lang="en-US" altLang="zh-CN" sz="3600" spc="300" dirty="0">
                <a:solidFill>
                  <a:schemeClr val="bg1"/>
                </a:solidFill>
                <a:latin typeface="+mn-ea"/>
                <a:cs typeface="+mn-ea"/>
              </a:rPr>
              <a:t>-</a:t>
            </a:r>
            <a:r>
              <a:rPr lang="zh-CN" altLang="en-US" sz="3600" spc="300" dirty="0">
                <a:solidFill>
                  <a:schemeClr val="bg1"/>
                </a:solidFill>
                <a:latin typeface="+mn-ea"/>
                <a:cs typeface="+mn-ea"/>
              </a:rPr>
              <a:t>智能工厂管理系统</a:t>
            </a:r>
            <a:endParaRPr lang="zh-CN" altLang="en-US" sz="3600" spc="3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5" name="图片 4" descr="生产统计报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0" y="1369695"/>
            <a:ext cx="10580370" cy="49510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29285" y="956945"/>
            <a:ext cx="58045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>
                <a:solidFill>
                  <a:schemeClr val="bg1"/>
                </a:solidFill>
                <a:latin typeface="+mn-ea"/>
                <a:sym typeface="+mn-ea"/>
              </a:rPr>
              <a:t>生产统计报表</a:t>
            </a:r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538220" y="225425"/>
            <a:ext cx="492633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3600" b="1" spc="300" dirty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砼智造</a:t>
            </a:r>
            <a:r>
              <a:rPr lang="en-US" altLang="zh-CN" sz="3600" b="1" spc="300" dirty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-</a:t>
            </a:r>
            <a:r>
              <a:rPr lang="zh-CN" altLang="en-US" sz="3600" b="1" spc="300" dirty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智慧工地系统</a:t>
            </a:r>
            <a:endParaRPr lang="zh-CN" altLang="en-US" sz="3600" b="1"/>
          </a:p>
        </p:txBody>
      </p:sp>
      <p:pic>
        <p:nvPicPr>
          <p:cNvPr id="5" name="图片 4" descr="QQ截图201907171120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9450" y="1289685"/>
            <a:ext cx="11064240" cy="53727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9450" y="80137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>
                <a:solidFill>
                  <a:schemeClr val="bg1"/>
                </a:solidFill>
                <a:latin typeface="+mn-ea"/>
                <a:sym typeface="+mn-ea"/>
              </a:rPr>
              <a:t>智慧工地管理</a:t>
            </a: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4"/>
          <p:cNvSpPr txBox="1"/>
          <p:nvPr/>
        </p:nvSpPr>
        <p:spPr>
          <a:xfrm>
            <a:off x="3335020" y="278130"/>
            <a:ext cx="5050790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3600" spc="300" dirty="0">
                <a:solidFill>
                  <a:schemeClr val="bg1"/>
                </a:solidFill>
                <a:latin typeface="+mn-ea"/>
                <a:cs typeface="+mn-ea"/>
              </a:rPr>
              <a:t>砼智造-应用场景</a:t>
            </a:r>
            <a:endParaRPr lang="zh-CN" altLang="en-US" sz="3600" spc="3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4" name="图片 3" descr="砼智造展示中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880" y="4017010"/>
            <a:ext cx="3324860" cy="2496185"/>
          </a:xfrm>
          <a:prstGeom prst="rect">
            <a:avLst/>
          </a:prstGeom>
        </p:spPr>
      </p:pic>
      <p:pic>
        <p:nvPicPr>
          <p:cNvPr id="5" name="图片 4" descr="砼智造展示中心7 - 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55" y="1386840"/>
            <a:ext cx="3270885" cy="2454275"/>
          </a:xfrm>
          <a:prstGeom prst="rect">
            <a:avLst/>
          </a:prstGeom>
        </p:spPr>
      </p:pic>
      <p:sp>
        <p:nvSpPr>
          <p:cNvPr id="6" name="流程图: 可选过程 5"/>
          <p:cNvSpPr/>
          <p:nvPr/>
        </p:nvSpPr>
        <p:spPr>
          <a:xfrm>
            <a:off x="1007745" y="916305"/>
            <a:ext cx="2327275" cy="3403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砼智造硬件展示中心</a:t>
            </a:r>
            <a:endParaRPr lang="zh-CN" altLang="en-US"/>
          </a:p>
        </p:txBody>
      </p:sp>
      <p:pic>
        <p:nvPicPr>
          <p:cNvPr id="7" name="图片 6" descr="砼智造大数据云平台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0" y="4071620"/>
            <a:ext cx="3255645" cy="2441575"/>
          </a:xfrm>
          <a:prstGeom prst="rect">
            <a:avLst/>
          </a:prstGeom>
        </p:spPr>
      </p:pic>
      <p:pic>
        <p:nvPicPr>
          <p:cNvPr id="8" name="图片 7" descr="砼智造集成控制中心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685" y="1414780"/>
            <a:ext cx="3214370" cy="2413635"/>
          </a:xfrm>
          <a:prstGeom prst="rect">
            <a:avLst/>
          </a:prstGeom>
        </p:spPr>
      </p:pic>
      <p:sp>
        <p:nvSpPr>
          <p:cNvPr id="9" name="流程图: 可选过程 8"/>
          <p:cNvSpPr/>
          <p:nvPr/>
        </p:nvSpPr>
        <p:spPr>
          <a:xfrm>
            <a:off x="4507230" y="916305"/>
            <a:ext cx="2405380" cy="4006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砼智造集成控制中心</a:t>
            </a:r>
            <a:endParaRPr lang="zh-CN" altLang="en-US"/>
          </a:p>
        </p:txBody>
      </p:sp>
      <p:sp>
        <p:nvSpPr>
          <p:cNvPr id="10" name="流程图: 可选过程 9"/>
          <p:cNvSpPr/>
          <p:nvPr/>
        </p:nvSpPr>
        <p:spPr>
          <a:xfrm>
            <a:off x="7887335" y="916940"/>
            <a:ext cx="2631440" cy="4000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砼智造大数据培训中心</a:t>
            </a:r>
            <a:endParaRPr lang="zh-CN" altLang="en-US"/>
          </a:p>
        </p:txBody>
      </p:sp>
      <p:pic>
        <p:nvPicPr>
          <p:cNvPr id="11" name="图片 10" descr="64f9aba6438c91ee46bd369dc60b97e - 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160" y="1414780"/>
            <a:ext cx="3184525" cy="2358390"/>
          </a:xfrm>
          <a:prstGeom prst="rect">
            <a:avLst/>
          </a:prstGeom>
        </p:spPr>
      </p:pic>
      <p:pic>
        <p:nvPicPr>
          <p:cNvPr id="14" name="图片 13" descr="c04fc64b05534e68006ea83057d452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0160" y="4037965"/>
            <a:ext cx="3268980" cy="2454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1122045" y="1825625"/>
            <a:ext cx="9638030" cy="477202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30" dirty="0">
              <a:cs typeface="+mn-ea"/>
              <a:sym typeface="+mn-lt"/>
            </a:endParaRPr>
          </a:p>
        </p:txBody>
      </p:sp>
      <p:sp>
        <p:nvSpPr>
          <p:cNvPr id="24" name="TextBox 28"/>
          <p:cNvSpPr txBox="1"/>
          <p:nvPr/>
        </p:nvSpPr>
        <p:spPr>
          <a:xfrm>
            <a:off x="1377315" y="440690"/>
            <a:ext cx="8977630" cy="874395"/>
          </a:xfrm>
          <a:prstGeom prst="rect">
            <a:avLst/>
          </a:prstGeom>
          <a:noFill/>
        </p:spPr>
        <p:txBody>
          <a:bodyPr wrap="square" lIns="105509" tIns="52755" rIns="105509" bIns="52755" rtlCol="0">
            <a:spAutoFit/>
          </a:bodyPr>
          <a:p>
            <a:r>
              <a:rPr kumimoji="1"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数据集成</a:t>
            </a:r>
            <a:r>
              <a:rPr kumimoji="1"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—</a:t>
            </a:r>
            <a:r>
              <a:rPr kumimoji="1" lang="zh-CN" altLang="en-US" dirty="0">
                <a:solidFill>
                  <a:schemeClr val="bg1"/>
                </a:solidFill>
                <a:latin typeface="+mn-ea"/>
                <a:sym typeface="+mn-lt"/>
              </a:rPr>
              <a:t>汇聚行业数据，为政府监管与服务、行业统筹与发展、科研教学等         提供大数据服务。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6" name="图片 -2147482580" descr="第三方大数据服务"/>
          <p:cNvPicPr>
            <a:picLocks noChangeAspect="1"/>
          </p:cNvPicPr>
          <p:nvPr/>
        </p:nvPicPr>
        <p:blipFill>
          <a:blip r:embed="rId1"/>
          <a:srcRect t="16516" r="2904" b="-1094"/>
          <a:stretch>
            <a:fillRect/>
          </a:stretch>
        </p:blipFill>
        <p:spPr>
          <a:xfrm>
            <a:off x="2032635" y="2070735"/>
            <a:ext cx="8127365" cy="44532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217295" y="307340"/>
            <a:ext cx="9779635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kumimoji="1"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经济效益</a:t>
            </a:r>
            <a:r>
              <a:rPr kumimoji="1"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—</a:t>
            </a:r>
            <a:r>
              <a:rPr kumimoji="1" lang="zh-CN" altLang="en-US" dirty="0">
                <a:solidFill>
                  <a:schemeClr val="bg1"/>
                </a:solidFill>
                <a:latin typeface="+mn-ea"/>
                <a:sym typeface="+mn-ea"/>
              </a:rPr>
              <a:t>通过产业链协同与平台资源共享，提高生产效率、优化制造成本，实现质量效益双提升。</a:t>
            </a:r>
            <a:endParaRPr kumimoji="1"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066165" y="1335405"/>
            <a:ext cx="9751060" cy="50730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30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6255" y="1545590"/>
            <a:ext cx="8436610" cy="465264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4"/>
          <p:cNvSpPr txBox="1"/>
          <p:nvPr/>
        </p:nvSpPr>
        <p:spPr>
          <a:xfrm>
            <a:off x="3505835" y="358775"/>
            <a:ext cx="5050790" cy="622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algn="ctr">
              <a:buClrTx/>
              <a:buSzTx/>
              <a:buFontTx/>
            </a:pPr>
            <a:r>
              <a:rPr lang="zh-CN" sz="3600" spc="3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取得成果</a:t>
            </a:r>
            <a:endParaRPr lang="zh-CN" sz="3600" spc="3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 descr="5、职业健康安全管理体系（正本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230" y="3523615"/>
            <a:ext cx="1816735" cy="2477135"/>
          </a:xfrm>
          <a:prstGeom prst="rect">
            <a:avLst/>
          </a:prstGeom>
        </p:spPr>
      </p:pic>
      <p:pic>
        <p:nvPicPr>
          <p:cNvPr id="5" name="图片 4" descr="1、两化融合管理体系评定证书20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1006475"/>
            <a:ext cx="1665605" cy="2270125"/>
          </a:xfrm>
          <a:prstGeom prst="rect">
            <a:avLst/>
          </a:prstGeom>
        </p:spPr>
      </p:pic>
      <p:pic>
        <p:nvPicPr>
          <p:cNvPr id="6" name="图片 5" descr="2、知识产权管理体系认证证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840" y="997585"/>
            <a:ext cx="1686560" cy="2279015"/>
          </a:xfrm>
          <a:prstGeom prst="rect">
            <a:avLst/>
          </a:prstGeom>
        </p:spPr>
      </p:pic>
      <p:pic>
        <p:nvPicPr>
          <p:cNvPr id="7" name="图片 6" descr="3、质量管理体系（正本）（GBT19001-2016ISO90012015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585" y="3517900"/>
            <a:ext cx="1881505" cy="2483485"/>
          </a:xfrm>
          <a:prstGeom prst="rect">
            <a:avLst/>
          </a:prstGeom>
        </p:spPr>
      </p:pic>
      <p:pic>
        <p:nvPicPr>
          <p:cNvPr id="8" name="图片 7" descr="4、环境管理体系（正本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455" y="3517900"/>
            <a:ext cx="1816100" cy="2482850"/>
          </a:xfrm>
          <a:prstGeom prst="rect">
            <a:avLst/>
          </a:prstGeom>
        </p:spPr>
      </p:pic>
      <p:pic>
        <p:nvPicPr>
          <p:cNvPr id="9" name="图片 8" descr="砼智造-高性能混凝土信息化产业平台（2018SR052298）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1290" y="3517900"/>
            <a:ext cx="1803400" cy="2482215"/>
          </a:xfrm>
          <a:prstGeom prst="rect">
            <a:avLst/>
          </a:prstGeom>
        </p:spPr>
      </p:pic>
      <p:pic>
        <p:nvPicPr>
          <p:cNvPr id="10" name="图片 9" descr="预应力钢筋张拉机固定装置20160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3295" y="981075"/>
            <a:ext cx="1661160" cy="2286635"/>
          </a:xfrm>
          <a:prstGeom prst="rect">
            <a:avLst/>
          </a:prstGeom>
        </p:spPr>
      </p:pic>
      <p:sp>
        <p:nvSpPr>
          <p:cNvPr id="21" name="圆角矩形 20"/>
          <p:cNvSpPr/>
          <p:nvPr/>
        </p:nvSpPr>
        <p:spPr>
          <a:xfrm>
            <a:off x="2499360" y="6000750"/>
            <a:ext cx="5468620" cy="522605"/>
          </a:xfrm>
          <a:prstGeom prst="roundRect">
            <a:avLst>
              <a:gd name="adj" fmla="val 19048"/>
            </a:avLst>
          </a:prstGeom>
          <a:noFill/>
          <a:ln w="9525">
            <a:solidFill>
              <a:srgbClr val="2F5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423795" y="6000750"/>
            <a:ext cx="64287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200" dirty="0" smtClean="0">
                <a:latin typeface="+mn-ea"/>
                <a:cs typeface="+mn-ea"/>
                <a:sym typeface="+mn-ea"/>
              </a:rPr>
              <a:t> 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  <a:sym typeface="+mn-ea"/>
              </a:rPr>
              <a:t>公司已获技术专利</a:t>
            </a: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  <a:sym typeface="+mn-ea"/>
              </a:rPr>
              <a:t>14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  <a:sym typeface="+mn-ea"/>
              </a:rPr>
              <a:t>项，软著</a:t>
            </a:r>
            <a:r>
              <a:rPr lang="en-US" altLang="zh-CN" sz="2800" dirty="0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  <a:sym typeface="+mn-ea"/>
              </a:rPr>
              <a:t>12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+mn-ea"/>
                <a:sym typeface="+mn-ea"/>
              </a:rPr>
              <a:t>项。</a:t>
            </a:r>
            <a:endParaRPr lang="zh-CN" altLang="en-US" sz="2800" dirty="0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object 2"/>
          <p:cNvSpPr txBox="1"/>
          <p:nvPr/>
        </p:nvSpPr>
        <p:spPr>
          <a:xfrm>
            <a:off x="541019" y="365432"/>
            <a:ext cx="10384942" cy="4305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">
              <a:lnSpc>
                <a:spcPct val="100000"/>
              </a:lnSpc>
            </a:pPr>
            <a:r>
              <a:rPr lang="zh-CN" altLang="en-US" sz="2800" spc="-5" dirty="0" smtClean="0">
                <a:solidFill>
                  <a:srgbClr val="FFFF00"/>
                </a:solidFill>
              </a:rPr>
              <a:t>砼智造高性能混凝土大数据云平台建设目标</a:t>
            </a:r>
            <a:endParaRPr lang="zh-CN" altLang="en-US" sz="2800" spc="-5" dirty="0">
              <a:solidFill>
                <a:srgbClr val="FFFF00"/>
              </a:solidFill>
            </a:endParaRPr>
          </a:p>
        </p:txBody>
      </p:sp>
      <p:sp>
        <p:nvSpPr>
          <p:cNvPr id="36" name="object 3"/>
          <p:cNvSpPr txBox="1"/>
          <p:nvPr/>
        </p:nvSpPr>
        <p:spPr>
          <a:xfrm>
            <a:off x="4768850" y="1689735"/>
            <a:ext cx="4275455" cy="393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 algn="just">
              <a:lnSpc>
                <a:spcPct val="100000"/>
              </a:lnSpc>
            </a:pPr>
            <a:r>
              <a:rPr lang="zh-CN" sz="1800" b="1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商砼</a:t>
            </a:r>
            <a:r>
              <a:rPr sz="1800" b="1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行业“互联网</a:t>
            </a:r>
            <a:r>
              <a:rPr sz="1800" b="1" spc="-5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sz="1800" b="1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”一体化解决方案</a:t>
            </a:r>
            <a:endParaRPr sz="1800" dirty="0">
              <a:solidFill>
                <a:srgbClr val="FFFF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18415" algn="just">
              <a:lnSpc>
                <a:spcPct val="150000"/>
              </a:lnSpc>
              <a:spcBef>
                <a:spcPts val="785"/>
              </a:spcBef>
            </a:pPr>
            <a:r>
              <a:rPr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砼智造-高性能混凝土大数据云平台（砼智造）汇聚商砼行业机理模型，通过大数据</a:t>
            </a:r>
            <a:r>
              <a:rPr 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分析</a:t>
            </a:r>
            <a:r>
              <a: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物联网</a:t>
            </a:r>
            <a:r>
              <a: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工智能等技术应用，实现了商砼MES流程型智能制造和大规模个性化定制，是面向商砼全产业链的“互联网+协同制造”云服务支撑平台。平台集成了商砼智能定制、生产、物流、施工等功能于一体的工业APP系统，构建了商砼产业信息化生态体系，实现了原材料、生产、运输、施工全过程实时数据采集、监测、分析和综合集成应用，为商砼智能制造制定了一站式解决方案。“以智赋能、以智增效”、“赋能制造、服务未来”是砼智造推动传统商砼产业转型升级的核心价值。</a:t>
            </a:r>
            <a:endParaRPr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8" name="object 5"/>
          <p:cNvSpPr txBox="1"/>
          <p:nvPr/>
        </p:nvSpPr>
        <p:spPr>
          <a:xfrm>
            <a:off x="719455" y="4138930"/>
            <a:ext cx="236093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b="1" dirty="0">
                <a:solidFill>
                  <a:srgbClr val="FFFF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砼智造智能工厂</a:t>
            </a:r>
            <a:endParaRPr lang="zh-CN" dirty="0">
              <a:solidFill>
                <a:srgbClr val="FFFF00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" name="object 7"/>
          <p:cNvSpPr txBox="1"/>
          <p:nvPr/>
        </p:nvSpPr>
        <p:spPr>
          <a:xfrm>
            <a:off x="701040" y="4507865"/>
            <a:ext cx="3926840" cy="861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以云端数据连接生产装备和原料、产品，运用大数据、物联网、人工智能等技术形成人机物的高效协同，实现智能化生产和智慧化管理。</a:t>
            </a:r>
            <a:endParaRPr lang="zh-CN" altLang="en-US" sz="1400" dirty="0">
              <a:solidFill>
                <a:srgbClr val="C00000"/>
              </a:solidFill>
            </a:endParaRPr>
          </a:p>
          <a:p>
            <a:pPr marL="12700">
              <a:lnSpc>
                <a:spcPct val="100000"/>
              </a:lnSpc>
            </a:pPr>
            <a:endParaRPr sz="1400" dirty="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2" name="object 9"/>
          <p:cNvSpPr txBox="1"/>
          <p:nvPr/>
        </p:nvSpPr>
        <p:spPr>
          <a:xfrm>
            <a:off x="9931654" y="1764285"/>
            <a:ext cx="9398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六大目标</a:t>
            </a:r>
            <a:endParaRPr sz="1800">
              <a:solidFill>
                <a:schemeClr val="bg1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" name="object 10"/>
          <p:cNvSpPr/>
          <p:nvPr/>
        </p:nvSpPr>
        <p:spPr>
          <a:xfrm>
            <a:off x="9286367" y="2240152"/>
            <a:ext cx="914400" cy="857885"/>
          </a:xfrm>
          <a:custGeom>
            <a:avLst/>
            <a:gdLst/>
            <a:ahLst/>
            <a:cxnLst/>
            <a:rect l="l" t="t" r="r" b="b"/>
            <a:pathLst>
              <a:path w="914400" h="857885">
                <a:moveTo>
                  <a:pt x="0" y="428751"/>
                </a:moveTo>
                <a:lnTo>
                  <a:pt x="5984" y="359191"/>
                </a:lnTo>
                <a:lnTo>
                  <a:pt x="23311" y="293209"/>
                </a:lnTo>
                <a:lnTo>
                  <a:pt x="51037" y="231688"/>
                </a:lnTo>
                <a:lnTo>
                  <a:pt x="88221" y="175509"/>
                </a:lnTo>
                <a:lnTo>
                  <a:pt x="133921" y="125555"/>
                </a:lnTo>
                <a:lnTo>
                  <a:pt x="187195" y="82706"/>
                </a:lnTo>
                <a:lnTo>
                  <a:pt x="247102" y="47844"/>
                </a:lnTo>
                <a:lnTo>
                  <a:pt x="312700" y="21852"/>
                </a:lnTo>
                <a:lnTo>
                  <a:pt x="383046" y="5609"/>
                </a:lnTo>
                <a:lnTo>
                  <a:pt x="457200" y="0"/>
                </a:lnTo>
                <a:lnTo>
                  <a:pt x="494692" y="1420"/>
                </a:lnTo>
                <a:lnTo>
                  <a:pt x="567053" y="12457"/>
                </a:lnTo>
                <a:lnTo>
                  <a:pt x="635130" y="33684"/>
                </a:lnTo>
                <a:lnTo>
                  <a:pt x="697984" y="64222"/>
                </a:lnTo>
                <a:lnTo>
                  <a:pt x="754675" y="103187"/>
                </a:lnTo>
                <a:lnTo>
                  <a:pt x="804261" y="149699"/>
                </a:lnTo>
                <a:lnTo>
                  <a:pt x="845802" y="202876"/>
                </a:lnTo>
                <a:lnTo>
                  <a:pt x="878359" y="261836"/>
                </a:lnTo>
                <a:lnTo>
                  <a:pt x="900991" y="325697"/>
                </a:lnTo>
                <a:lnTo>
                  <a:pt x="912758" y="393579"/>
                </a:lnTo>
                <a:lnTo>
                  <a:pt x="914272" y="428751"/>
                </a:lnTo>
                <a:lnTo>
                  <a:pt x="912758" y="463906"/>
                </a:lnTo>
                <a:lnTo>
                  <a:pt x="900991" y="531757"/>
                </a:lnTo>
                <a:lnTo>
                  <a:pt x="878359" y="595594"/>
                </a:lnTo>
                <a:lnTo>
                  <a:pt x="845802" y="654535"/>
                </a:lnTo>
                <a:lnTo>
                  <a:pt x="804261" y="707698"/>
                </a:lnTo>
                <a:lnTo>
                  <a:pt x="754675" y="754200"/>
                </a:lnTo>
                <a:lnTo>
                  <a:pt x="697984" y="793160"/>
                </a:lnTo>
                <a:lnTo>
                  <a:pt x="635130" y="823694"/>
                </a:lnTo>
                <a:lnTo>
                  <a:pt x="567053" y="844920"/>
                </a:lnTo>
                <a:lnTo>
                  <a:pt x="494692" y="855956"/>
                </a:lnTo>
                <a:lnTo>
                  <a:pt x="457200" y="857376"/>
                </a:lnTo>
                <a:lnTo>
                  <a:pt x="419706" y="855956"/>
                </a:lnTo>
                <a:lnTo>
                  <a:pt x="347338" y="844920"/>
                </a:lnTo>
                <a:lnTo>
                  <a:pt x="279249" y="823694"/>
                </a:lnTo>
                <a:lnTo>
                  <a:pt x="216379" y="793160"/>
                </a:lnTo>
                <a:lnTo>
                  <a:pt x="159670" y="754200"/>
                </a:lnTo>
                <a:lnTo>
                  <a:pt x="110065" y="707698"/>
                </a:lnTo>
                <a:lnTo>
                  <a:pt x="68505" y="654535"/>
                </a:lnTo>
                <a:lnTo>
                  <a:pt x="35933" y="595594"/>
                </a:lnTo>
                <a:lnTo>
                  <a:pt x="13289" y="531757"/>
                </a:lnTo>
                <a:lnTo>
                  <a:pt x="1515" y="463906"/>
                </a:lnTo>
                <a:lnTo>
                  <a:pt x="0" y="428751"/>
                </a:lnTo>
                <a:close/>
              </a:path>
            </a:pathLst>
          </a:custGeom>
          <a:ln w="25400">
            <a:solidFill>
              <a:srgbClr val="C3B7A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4" name="object 11"/>
          <p:cNvSpPr txBox="1"/>
          <p:nvPr/>
        </p:nvSpPr>
        <p:spPr>
          <a:xfrm>
            <a:off x="9528175" y="2527942"/>
            <a:ext cx="485775" cy="250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b="1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效率</a:t>
            </a:r>
            <a:endParaRPr sz="180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5" name="object 12"/>
          <p:cNvSpPr/>
          <p:nvPr/>
        </p:nvSpPr>
        <p:spPr>
          <a:xfrm>
            <a:off x="9286367" y="3388614"/>
            <a:ext cx="914400" cy="857885"/>
          </a:xfrm>
          <a:custGeom>
            <a:avLst/>
            <a:gdLst/>
            <a:ahLst/>
            <a:cxnLst/>
            <a:rect l="l" t="t" r="r" b="b"/>
            <a:pathLst>
              <a:path w="914400" h="857885">
                <a:moveTo>
                  <a:pt x="0" y="428625"/>
                </a:moveTo>
                <a:lnTo>
                  <a:pt x="5984" y="359098"/>
                </a:lnTo>
                <a:lnTo>
                  <a:pt x="23311" y="293144"/>
                </a:lnTo>
                <a:lnTo>
                  <a:pt x="51037" y="231644"/>
                </a:lnTo>
                <a:lnTo>
                  <a:pt x="88221" y="175482"/>
                </a:lnTo>
                <a:lnTo>
                  <a:pt x="133921" y="125539"/>
                </a:lnTo>
                <a:lnTo>
                  <a:pt x="187195" y="82698"/>
                </a:lnTo>
                <a:lnTo>
                  <a:pt x="247102" y="47841"/>
                </a:lnTo>
                <a:lnTo>
                  <a:pt x="312700" y="21851"/>
                </a:lnTo>
                <a:lnTo>
                  <a:pt x="383046" y="5609"/>
                </a:lnTo>
                <a:lnTo>
                  <a:pt x="457200" y="0"/>
                </a:lnTo>
                <a:lnTo>
                  <a:pt x="494692" y="1420"/>
                </a:lnTo>
                <a:lnTo>
                  <a:pt x="567053" y="12456"/>
                </a:lnTo>
                <a:lnTo>
                  <a:pt x="635130" y="33682"/>
                </a:lnTo>
                <a:lnTo>
                  <a:pt x="697984" y="64216"/>
                </a:lnTo>
                <a:lnTo>
                  <a:pt x="754675" y="103176"/>
                </a:lnTo>
                <a:lnTo>
                  <a:pt x="804261" y="149678"/>
                </a:lnTo>
                <a:lnTo>
                  <a:pt x="845802" y="202841"/>
                </a:lnTo>
                <a:lnTo>
                  <a:pt x="878359" y="261782"/>
                </a:lnTo>
                <a:lnTo>
                  <a:pt x="900991" y="325619"/>
                </a:lnTo>
                <a:lnTo>
                  <a:pt x="912758" y="393470"/>
                </a:lnTo>
                <a:lnTo>
                  <a:pt x="914272" y="428625"/>
                </a:lnTo>
                <a:lnTo>
                  <a:pt x="912758" y="463780"/>
                </a:lnTo>
                <a:lnTo>
                  <a:pt x="900991" y="531637"/>
                </a:lnTo>
                <a:lnTo>
                  <a:pt x="878359" y="595487"/>
                </a:lnTo>
                <a:lnTo>
                  <a:pt x="845802" y="654444"/>
                </a:lnTo>
                <a:lnTo>
                  <a:pt x="804261" y="707625"/>
                </a:lnTo>
                <a:lnTo>
                  <a:pt x="754675" y="754146"/>
                </a:lnTo>
                <a:lnTo>
                  <a:pt x="697984" y="793124"/>
                </a:lnTo>
                <a:lnTo>
                  <a:pt x="635130" y="823674"/>
                </a:lnTo>
                <a:lnTo>
                  <a:pt x="567053" y="844912"/>
                </a:lnTo>
                <a:lnTo>
                  <a:pt x="494692" y="855955"/>
                </a:lnTo>
                <a:lnTo>
                  <a:pt x="457200" y="857376"/>
                </a:lnTo>
                <a:lnTo>
                  <a:pt x="419706" y="855955"/>
                </a:lnTo>
                <a:lnTo>
                  <a:pt x="347338" y="844912"/>
                </a:lnTo>
                <a:lnTo>
                  <a:pt x="279249" y="823674"/>
                </a:lnTo>
                <a:lnTo>
                  <a:pt x="216379" y="793124"/>
                </a:lnTo>
                <a:lnTo>
                  <a:pt x="159670" y="754146"/>
                </a:lnTo>
                <a:lnTo>
                  <a:pt x="110065" y="707625"/>
                </a:lnTo>
                <a:lnTo>
                  <a:pt x="68505" y="654444"/>
                </a:lnTo>
                <a:lnTo>
                  <a:pt x="35933" y="595487"/>
                </a:lnTo>
                <a:lnTo>
                  <a:pt x="13289" y="531637"/>
                </a:lnTo>
                <a:lnTo>
                  <a:pt x="1515" y="463780"/>
                </a:lnTo>
                <a:lnTo>
                  <a:pt x="0" y="428625"/>
                </a:lnTo>
                <a:close/>
              </a:path>
            </a:pathLst>
          </a:custGeom>
          <a:ln w="25400">
            <a:solidFill>
              <a:srgbClr val="C3B7A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6" name="object 13"/>
          <p:cNvSpPr txBox="1"/>
          <p:nvPr/>
        </p:nvSpPr>
        <p:spPr>
          <a:xfrm>
            <a:off x="9528175" y="3676793"/>
            <a:ext cx="485775" cy="250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b="1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规范</a:t>
            </a:r>
            <a:endParaRPr sz="180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7" name="object 14"/>
          <p:cNvSpPr/>
          <p:nvPr/>
        </p:nvSpPr>
        <p:spPr>
          <a:xfrm>
            <a:off x="9286367" y="4514977"/>
            <a:ext cx="914400" cy="857885"/>
          </a:xfrm>
          <a:custGeom>
            <a:avLst/>
            <a:gdLst/>
            <a:ahLst/>
            <a:cxnLst/>
            <a:rect l="l" t="t" r="r" b="b"/>
            <a:pathLst>
              <a:path w="914400" h="857885">
                <a:moveTo>
                  <a:pt x="0" y="428625"/>
                </a:moveTo>
                <a:lnTo>
                  <a:pt x="5984" y="359098"/>
                </a:lnTo>
                <a:lnTo>
                  <a:pt x="23311" y="293144"/>
                </a:lnTo>
                <a:lnTo>
                  <a:pt x="51037" y="231644"/>
                </a:lnTo>
                <a:lnTo>
                  <a:pt x="88221" y="175482"/>
                </a:lnTo>
                <a:lnTo>
                  <a:pt x="133921" y="125539"/>
                </a:lnTo>
                <a:lnTo>
                  <a:pt x="187195" y="82698"/>
                </a:lnTo>
                <a:lnTo>
                  <a:pt x="247102" y="47841"/>
                </a:lnTo>
                <a:lnTo>
                  <a:pt x="312700" y="21851"/>
                </a:lnTo>
                <a:lnTo>
                  <a:pt x="383046" y="5609"/>
                </a:lnTo>
                <a:lnTo>
                  <a:pt x="457200" y="0"/>
                </a:lnTo>
                <a:lnTo>
                  <a:pt x="494692" y="1420"/>
                </a:lnTo>
                <a:lnTo>
                  <a:pt x="567053" y="12456"/>
                </a:lnTo>
                <a:lnTo>
                  <a:pt x="635130" y="33682"/>
                </a:lnTo>
                <a:lnTo>
                  <a:pt x="697984" y="64216"/>
                </a:lnTo>
                <a:lnTo>
                  <a:pt x="754675" y="103176"/>
                </a:lnTo>
                <a:lnTo>
                  <a:pt x="804261" y="149678"/>
                </a:lnTo>
                <a:lnTo>
                  <a:pt x="845802" y="202841"/>
                </a:lnTo>
                <a:lnTo>
                  <a:pt x="878359" y="261782"/>
                </a:lnTo>
                <a:lnTo>
                  <a:pt x="900991" y="325619"/>
                </a:lnTo>
                <a:lnTo>
                  <a:pt x="912758" y="393470"/>
                </a:lnTo>
                <a:lnTo>
                  <a:pt x="914272" y="428625"/>
                </a:lnTo>
                <a:lnTo>
                  <a:pt x="912758" y="463797"/>
                </a:lnTo>
                <a:lnTo>
                  <a:pt x="900991" y="531679"/>
                </a:lnTo>
                <a:lnTo>
                  <a:pt x="878359" y="595540"/>
                </a:lnTo>
                <a:lnTo>
                  <a:pt x="845802" y="654500"/>
                </a:lnTo>
                <a:lnTo>
                  <a:pt x="804261" y="707677"/>
                </a:lnTo>
                <a:lnTo>
                  <a:pt x="754675" y="754189"/>
                </a:lnTo>
                <a:lnTo>
                  <a:pt x="697984" y="793154"/>
                </a:lnTo>
                <a:lnTo>
                  <a:pt x="635130" y="823692"/>
                </a:lnTo>
                <a:lnTo>
                  <a:pt x="567053" y="844919"/>
                </a:lnTo>
                <a:lnTo>
                  <a:pt x="494692" y="855956"/>
                </a:lnTo>
                <a:lnTo>
                  <a:pt x="457200" y="857376"/>
                </a:lnTo>
                <a:lnTo>
                  <a:pt x="419706" y="855956"/>
                </a:lnTo>
                <a:lnTo>
                  <a:pt x="347338" y="844919"/>
                </a:lnTo>
                <a:lnTo>
                  <a:pt x="279249" y="823692"/>
                </a:lnTo>
                <a:lnTo>
                  <a:pt x="216379" y="793154"/>
                </a:lnTo>
                <a:lnTo>
                  <a:pt x="159670" y="754189"/>
                </a:lnTo>
                <a:lnTo>
                  <a:pt x="110065" y="707677"/>
                </a:lnTo>
                <a:lnTo>
                  <a:pt x="68505" y="654500"/>
                </a:lnTo>
                <a:lnTo>
                  <a:pt x="35933" y="595540"/>
                </a:lnTo>
                <a:lnTo>
                  <a:pt x="13289" y="531679"/>
                </a:lnTo>
                <a:lnTo>
                  <a:pt x="1515" y="463797"/>
                </a:lnTo>
                <a:lnTo>
                  <a:pt x="0" y="428625"/>
                </a:lnTo>
                <a:close/>
              </a:path>
            </a:pathLst>
          </a:custGeom>
          <a:ln w="25400">
            <a:solidFill>
              <a:srgbClr val="C3B7A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8" name="object 15"/>
          <p:cNvSpPr txBox="1"/>
          <p:nvPr/>
        </p:nvSpPr>
        <p:spPr>
          <a:xfrm>
            <a:off x="9528175" y="4803537"/>
            <a:ext cx="485775" cy="250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b="1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智能</a:t>
            </a:r>
            <a:endParaRPr sz="180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9" name="object 16"/>
          <p:cNvSpPr/>
          <p:nvPr/>
        </p:nvSpPr>
        <p:spPr>
          <a:xfrm>
            <a:off x="10591800" y="2214879"/>
            <a:ext cx="914400" cy="864235"/>
          </a:xfrm>
          <a:custGeom>
            <a:avLst/>
            <a:gdLst/>
            <a:ahLst/>
            <a:cxnLst/>
            <a:rect l="l" t="t" r="r" b="b"/>
            <a:pathLst>
              <a:path w="914400" h="864235">
                <a:moveTo>
                  <a:pt x="0" y="432181"/>
                </a:moveTo>
                <a:lnTo>
                  <a:pt x="5984" y="362061"/>
                </a:lnTo>
                <a:lnTo>
                  <a:pt x="23310" y="295550"/>
                </a:lnTo>
                <a:lnTo>
                  <a:pt x="51033" y="233536"/>
                </a:lnTo>
                <a:lnTo>
                  <a:pt x="88213" y="176908"/>
                </a:lnTo>
                <a:lnTo>
                  <a:pt x="133905" y="126555"/>
                </a:lnTo>
                <a:lnTo>
                  <a:pt x="187168" y="83364"/>
                </a:lnTo>
                <a:lnTo>
                  <a:pt x="247059" y="48225"/>
                </a:lnTo>
                <a:lnTo>
                  <a:pt x="312635" y="22025"/>
                </a:lnTo>
                <a:lnTo>
                  <a:pt x="382954" y="5654"/>
                </a:lnTo>
                <a:lnTo>
                  <a:pt x="457073" y="0"/>
                </a:lnTo>
                <a:lnTo>
                  <a:pt x="494566" y="1432"/>
                </a:lnTo>
                <a:lnTo>
                  <a:pt x="566934" y="12556"/>
                </a:lnTo>
                <a:lnTo>
                  <a:pt x="635023" y="33952"/>
                </a:lnTo>
                <a:lnTo>
                  <a:pt x="697893" y="64733"/>
                </a:lnTo>
                <a:lnTo>
                  <a:pt x="754602" y="104009"/>
                </a:lnTo>
                <a:lnTo>
                  <a:pt x="804207" y="150892"/>
                </a:lnTo>
                <a:lnTo>
                  <a:pt x="845767" y="204494"/>
                </a:lnTo>
                <a:lnTo>
                  <a:pt x="878339" y="263925"/>
                </a:lnTo>
                <a:lnTo>
                  <a:pt x="900983" y="328299"/>
                </a:lnTo>
                <a:lnTo>
                  <a:pt x="912757" y="396725"/>
                </a:lnTo>
                <a:lnTo>
                  <a:pt x="914272" y="432181"/>
                </a:lnTo>
                <a:lnTo>
                  <a:pt x="912757" y="467618"/>
                </a:lnTo>
                <a:lnTo>
                  <a:pt x="900983" y="536013"/>
                </a:lnTo>
                <a:lnTo>
                  <a:pt x="878339" y="600362"/>
                </a:lnTo>
                <a:lnTo>
                  <a:pt x="845767" y="659775"/>
                </a:lnTo>
                <a:lnTo>
                  <a:pt x="804207" y="713363"/>
                </a:lnTo>
                <a:lnTo>
                  <a:pt x="754602" y="760237"/>
                </a:lnTo>
                <a:lnTo>
                  <a:pt x="697893" y="799507"/>
                </a:lnTo>
                <a:lnTo>
                  <a:pt x="635023" y="830284"/>
                </a:lnTo>
                <a:lnTo>
                  <a:pt x="566934" y="851679"/>
                </a:lnTo>
                <a:lnTo>
                  <a:pt x="494566" y="862802"/>
                </a:lnTo>
                <a:lnTo>
                  <a:pt x="457073" y="864235"/>
                </a:lnTo>
                <a:lnTo>
                  <a:pt x="419597" y="862802"/>
                </a:lnTo>
                <a:lnTo>
                  <a:pt x="347260" y="851679"/>
                </a:lnTo>
                <a:lnTo>
                  <a:pt x="279195" y="830284"/>
                </a:lnTo>
                <a:lnTo>
                  <a:pt x="216344" y="799507"/>
                </a:lnTo>
                <a:lnTo>
                  <a:pt x="159649" y="760237"/>
                </a:lnTo>
                <a:lnTo>
                  <a:pt x="110054" y="713363"/>
                </a:lnTo>
                <a:lnTo>
                  <a:pt x="68500" y="659775"/>
                </a:lnTo>
                <a:lnTo>
                  <a:pt x="35931" y="600362"/>
                </a:lnTo>
                <a:lnTo>
                  <a:pt x="13288" y="536013"/>
                </a:lnTo>
                <a:lnTo>
                  <a:pt x="1515" y="467618"/>
                </a:lnTo>
                <a:lnTo>
                  <a:pt x="0" y="432181"/>
                </a:lnTo>
                <a:close/>
              </a:path>
            </a:pathLst>
          </a:custGeom>
          <a:ln w="25400">
            <a:solidFill>
              <a:srgbClr val="C3B7A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0" name="object 17"/>
          <p:cNvSpPr txBox="1"/>
          <p:nvPr/>
        </p:nvSpPr>
        <p:spPr>
          <a:xfrm>
            <a:off x="10824209" y="2504455"/>
            <a:ext cx="485775" cy="250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b="1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安全</a:t>
            </a:r>
            <a:endParaRPr sz="180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" name="object 18"/>
          <p:cNvSpPr/>
          <p:nvPr/>
        </p:nvSpPr>
        <p:spPr>
          <a:xfrm>
            <a:off x="10591800" y="3372484"/>
            <a:ext cx="914400" cy="864869"/>
          </a:xfrm>
          <a:custGeom>
            <a:avLst/>
            <a:gdLst/>
            <a:ahLst/>
            <a:cxnLst/>
            <a:rect l="l" t="t" r="r" b="b"/>
            <a:pathLst>
              <a:path w="914400" h="864870">
                <a:moveTo>
                  <a:pt x="0" y="432181"/>
                </a:moveTo>
                <a:lnTo>
                  <a:pt x="5981" y="362092"/>
                </a:lnTo>
                <a:lnTo>
                  <a:pt x="23297" y="295599"/>
                </a:lnTo>
                <a:lnTo>
                  <a:pt x="51009" y="233592"/>
                </a:lnTo>
                <a:lnTo>
                  <a:pt x="88176" y="176963"/>
                </a:lnTo>
                <a:lnTo>
                  <a:pt x="133858" y="126603"/>
                </a:lnTo>
                <a:lnTo>
                  <a:pt x="187113" y="83401"/>
                </a:lnTo>
                <a:lnTo>
                  <a:pt x="247003" y="48249"/>
                </a:lnTo>
                <a:lnTo>
                  <a:pt x="312586" y="22038"/>
                </a:lnTo>
                <a:lnTo>
                  <a:pt x="382923" y="5657"/>
                </a:lnTo>
                <a:lnTo>
                  <a:pt x="457073" y="0"/>
                </a:lnTo>
                <a:lnTo>
                  <a:pt x="494566" y="1433"/>
                </a:lnTo>
                <a:lnTo>
                  <a:pt x="566934" y="12563"/>
                </a:lnTo>
                <a:lnTo>
                  <a:pt x="635023" y="33970"/>
                </a:lnTo>
                <a:lnTo>
                  <a:pt x="697893" y="64763"/>
                </a:lnTo>
                <a:lnTo>
                  <a:pt x="754602" y="104051"/>
                </a:lnTo>
                <a:lnTo>
                  <a:pt x="804207" y="150944"/>
                </a:lnTo>
                <a:lnTo>
                  <a:pt x="845767" y="204550"/>
                </a:lnTo>
                <a:lnTo>
                  <a:pt x="878339" y="263979"/>
                </a:lnTo>
                <a:lnTo>
                  <a:pt x="900983" y="328340"/>
                </a:lnTo>
                <a:lnTo>
                  <a:pt x="912757" y="396742"/>
                </a:lnTo>
                <a:lnTo>
                  <a:pt x="914272" y="432181"/>
                </a:lnTo>
                <a:lnTo>
                  <a:pt x="912757" y="467619"/>
                </a:lnTo>
                <a:lnTo>
                  <a:pt x="900983" y="536021"/>
                </a:lnTo>
                <a:lnTo>
                  <a:pt x="878339" y="600382"/>
                </a:lnTo>
                <a:lnTo>
                  <a:pt x="845767" y="659811"/>
                </a:lnTo>
                <a:lnTo>
                  <a:pt x="804207" y="713417"/>
                </a:lnTo>
                <a:lnTo>
                  <a:pt x="754602" y="760310"/>
                </a:lnTo>
                <a:lnTo>
                  <a:pt x="697893" y="799598"/>
                </a:lnTo>
                <a:lnTo>
                  <a:pt x="635023" y="830391"/>
                </a:lnTo>
                <a:lnTo>
                  <a:pt x="566934" y="851798"/>
                </a:lnTo>
                <a:lnTo>
                  <a:pt x="494566" y="862928"/>
                </a:lnTo>
                <a:lnTo>
                  <a:pt x="457073" y="864362"/>
                </a:lnTo>
                <a:lnTo>
                  <a:pt x="419580" y="862928"/>
                </a:lnTo>
                <a:lnTo>
                  <a:pt x="347219" y="851798"/>
                </a:lnTo>
                <a:lnTo>
                  <a:pt x="279142" y="830391"/>
                </a:lnTo>
                <a:lnTo>
                  <a:pt x="216288" y="799598"/>
                </a:lnTo>
                <a:lnTo>
                  <a:pt x="159597" y="760310"/>
                </a:lnTo>
                <a:lnTo>
                  <a:pt x="110011" y="713417"/>
                </a:lnTo>
                <a:lnTo>
                  <a:pt x="68470" y="659811"/>
                </a:lnTo>
                <a:lnTo>
                  <a:pt x="35913" y="600382"/>
                </a:lnTo>
                <a:lnTo>
                  <a:pt x="13281" y="536021"/>
                </a:lnTo>
                <a:lnTo>
                  <a:pt x="1514" y="467619"/>
                </a:lnTo>
                <a:lnTo>
                  <a:pt x="0" y="432181"/>
                </a:lnTo>
                <a:close/>
              </a:path>
            </a:pathLst>
          </a:custGeom>
          <a:ln w="25400">
            <a:solidFill>
              <a:srgbClr val="C3B7A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2" name="object 19"/>
          <p:cNvSpPr txBox="1"/>
          <p:nvPr/>
        </p:nvSpPr>
        <p:spPr>
          <a:xfrm>
            <a:off x="10824209" y="3662441"/>
            <a:ext cx="485775" cy="250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b="1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环保</a:t>
            </a:r>
            <a:endParaRPr sz="180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3" name="object 20"/>
          <p:cNvSpPr/>
          <p:nvPr/>
        </p:nvSpPr>
        <p:spPr>
          <a:xfrm>
            <a:off x="10591800" y="4507991"/>
            <a:ext cx="914400" cy="864869"/>
          </a:xfrm>
          <a:custGeom>
            <a:avLst/>
            <a:gdLst/>
            <a:ahLst/>
            <a:cxnLst/>
            <a:rect l="l" t="t" r="r" b="b"/>
            <a:pathLst>
              <a:path w="914400" h="864870">
                <a:moveTo>
                  <a:pt x="0" y="432180"/>
                </a:moveTo>
                <a:lnTo>
                  <a:pt x="5981" y="362092"/>
                </a:lnTo>
                <a:lnTo>
                  <a:pt x="23297" y="295599"/>
                </a:lnTo>
                <a:lnTo>
                  <a:pt x="51009" y="233592"/>
                </a:lnTo>
                <a:lnTo>
                  <a:pt x="88176" y="176963"/>
                </a:lnTo>
                <a:lnTo>
                  <a:pt x="133858" y="126603"/>
                </a:lnTo>
                <a:lnTo>
                  <a:pt x="187113" y="83401"/>
                </a:lnTo>
                <a:lnTo>
                  <a:pt x="247003" y="48249"/>
                </a:lnTo>
                <a:lnTo>
                  <a:pt x="312586" y="22038"/>
                </a:lnTo>
                <a:lnTo>
                  <a:pt x="382923" y="5657"/>
                </a:lnTo>
                <a:lnTo>
                  <a:pt x="457073" y="0"/>
                </a:lnTo>
                <a:lnTo>
                  <a:pt x="494566" y="1433"/>
                </a:lnTo>
                <a:lnTo>
                  <a:pt x="566934" y="12563"/>
                </a:lnTo>
                <a:lnTo>
                  <a:pt x="635023" y="33970"/>
                </a:lnTo>
                <a:lnTo>
                  <a:pt x="697893" y="64763"/>
                </a:lnTo>
                <a:lnTo>
                  <a:pt x="754602" y="104051"/>
                </a:lnTo>
                <a:lnTo>
                  <a:pt x="804207" y="150944"/>
                </a:lnTo>
                <a:lnTo>
                  <a:pt x="845767" y="204550"/>
                </a:lnTo>
                <a:lnTo>
                  <a:pt x="878339" y="263979"/>
                </a:lnTo>
                <a:lnTo>
                  <a:pt x="900983" y="328340"/>
                </a:lnTo>
                <a:lnTo>
                  <a:pt x="912757" y="396742"/>
                </a:lnTo>
                <a:lnTo>
                  <a:pt x="914272" y="432180"/>
                </a:lnTo>
                <a:lnTo>
                  <a:pt x="912757" y="467619"/>
                </a:lnTo>
                <a:lnTo>
                  <a:pt x="900983" y="536021"/>
                </a:lnTo>
                <a:lnTo>
                  <a:pt x="878339" y="600382"/>
                </a:lnTo>
                <a:lnTo>
                  <a:pt x="845767" y="659811"/>
                </a:lnTo>
                <a:lnTo>
                  <a:pt x="804207" y="713417"/>
                </a:lnTo>
                <a:lnTo>
                  <a:pt x="754602" y="760310"/>
                </a:lnTo>
                <a:lnTo>
                  <a:pt x="697893" y="799598"/>
                </a:lnTo>
                <a:lnTo>
                  <a:pt x="635023" y="830391"/>
                </a:lnTo>
                <a:lnTo>
                  <a:pt x="566934" y="851798"/>
                </a:lnTo>
                <a:lnTo>
                  <a:pt x="494566" y="862928"/>
                </a:lnTo>
                <a:lnTo>
                  <a:pt x="457073" y="864361"/>
                </a:lnTo>
                <a:lnTo>
                  <a:pt x="419580" y="862928"/>
                </a:lnTo>
                <a:lnTo>
                  <a:pt x="347219" y="851798"/>
                </a:lnTo>
                <a:lnTo>
                  <a:pt x="279142" y="830391"/>
                </a:lnTo>
                <a:lnTo>
                  <a:pt x="216288" y="799598"/>
                </a:lnTo>
                <a:lnTo>
                  <a:pt x="159597" y="760310"/>
                </a:lnTo>
                <a:lnTo>
                  <a:pt x="110011" y="713417"/>
                </a:lnTo>
                <a:lnTo>
                  <a:pt x="68470" y="659811"/>
                </a:lnTo>
                <a:lnTo>
                  <a:pt x="35913" y="600382"/>
                </a:lnTo>
                <a:lnTo>
                  <a:pt x="13281" y="536021"/>
                </a:lnTo>
                <a:lnTo>
                  <a:pt x="1514" y="467619"/>
                </a:lnTo>
                <a:lnTo>
                  <a:pt x="0" y="432180"/>
                </a:lnTo>
                <a:close/>
              </a:path>
            </a:pathLst>
          </a:custGeom>
          <a:ln w="25400">
            <a:solidFill>
              <a:srgbClr val="C3B7A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4" name="object 21"/>
          <p:cNvSpPr txBox="1"/>
          <p:nvPr/>
        </p:nvSpPr>
        <p:spPr>
          <a:xfrm>
            <a:off x="10824209" y="4781312"/>
            <a:ext cx="485775" cy="250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b="1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数据</a:t>
            </a:r>
            <a:endParaRPr sz="180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object 22"/>
          <p:cNvSpPr/>
          <p:nvPr/>
        </p:nvSpPr>
        <p:spPr>
          <a:xfrm>
            <a:off x="10200640" y="2647060"/>
            <a:ext cx="391160" cy="22225"/>
          </a:xfrm>
          <a:custGeom>
            <a:avLst/>
            <a:gdLst/>
            <a:ahLst/>
            <a:cxnLst/>
            <a:rect l="l" t="t" r="r" b="b"/>
            <a:pathLst>
              <a:path w="391159" h="22225">
                <a:moveTo>
                  <a:pt x="0" y="21844"/>
                </a:moveTo>
                <a:lnTo>
                  <a:pt x="391160" y="0"/>
                </a:lnTo>
              </a:path>
            </a:pathLst>
          </a:custGeom>
          <a:ln w="9525">
            <a:solidFill>
              <a:srgbClr val="C3B7A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6" name="object 23"/>
          <p:cNvSpPr/>
          <p:nvPr/>
        </p:nvSpPr>
        <p:spPr>
          <a:xfrm>
            <a:off x="10200640" y="2668904"/>
            <a:ext cx="391160" cy="1136015"/>
          </a:xfrm>
          <a:custGeom>
            <a:avLst/>
            <a:gdLst/>
            <a:ahLst/>
            <a:cxnLst/>
            <a:rect l="l" t="t" r="r" b="b"/>
            <a:pathLst>
              <a:path w="391159" h="1136014">
                <a:moveTo>
                  <a:pt x="0" y="0"/>
                </a:moveTo>
                <a:lnTo>
                  <a:pt x="391160" y="1135761"/>
                </a:lnTo>
              </a:path>
            </a:pathLst>
          </a:custGeom>
          <a:ln w="9525">
            <a:solidFill>
              <a:srgbClr val="C3B7A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7" name="object 24"/>
          <p:cNvSpPr/>
          <p:nvPr/>
        </p:nvSpPr>
        <p:spPr>
          <a:xfrm>
            <a:off x="10200640" y="2668904"/>
            <a:ext cx="391160" cy="2271395"/>
          </a:xfrm>
          <a:custGeom>
            <a:avLst/>
            <a:gdLst/>
            <a:ahLst/>
            <a:cxnLst/>
            <a:rect l="l" t="t" r="r" b="b"/>
            <a:pathLst>
              <a:path w="391159" h="2271395">
                <a:moveTo>
                  <a:pt x="391159" y="2271268"/>
                </a:moveTo>
                <a:lnTo>
                  <a:pt x="0" y="0"/>
                </a:lnTo>
              </a:path>
            </a:pathLst>
          </a:custGeom>
          <a:ln w="9525">
            <a:solidFill>
              <a:srgbClr val="C3B7A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8" name="object 25"/>
          <p:cNvSpPr/>
          <p:nvPr/>
        </p:nvSpPr>
        <p:spPr>
          <a:xfrm>
            <a:off x="10200640" y="2647060"/>
            <a:ext cx="391160" cy="1170305"/>
          </a:xfrm>
          <a:custGeom>
            <a:avLst/>
            <a:gdLst/>
            <a:ahLst/>
            <a:cxnLst/>
            <a:rect l="l" t="t" r="r" b="b"/>
            <a:pathLst>
              <a:path w="391159" h="1170304">
                <a:moveTo>
                  <a:pt x="391159" y="0"/>
                </a:moveTo>
                <a:lnTo>
                  <a:pt x="0" y="1170178"/>
                </a:lnTo>
              </a:path>
            </a:pathLst>
          </a:custGeom>
          <a:ln w="9525">
            <a:solidFill>
              <a:srgbClr val="C3B7A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9" name="object 26"/>
          <p:cNvSpPr/>
          <p:nvPr/>
        </p:nvSpPr>
        <p:spPr>
          <a:xfrm>
            <a:off x="10200640" y="3804665"/>
            <a:ext cx="391160" cy="1139190"/>
          </a:xfrm>
          <a:custGeom>
            <a:avLst/>
            <a:gdLst/>
            <a:ahLst/>
            <a:cxnLst/>
            <a:rect l="l" t="t" r="r" b="b"/>
            <a:pathLst>
              <a:path w="391159" h="1139189">
                <a:moveTo>
                  <a:pt x="391159" y="0"/>
                </a:moveTo>
                <a:lnTo>
                  <a:pt x="0" y="1138935"/>
                </a:lnTo>
              </a:path>
            </a:pathLst>
          </a:custGeom>
          <a:ln w="9525">
            <a:solidFill>
              <a:srgbClr val="C3B7A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60" name="object 27"/>
          <p:cNvSpPr/>
          <p:nvPr/>
        </p:nvSpPr>
        <p:spPr>
          <a:xfrm>
            <a:off x="10200640" y="3817239"/>
            <a:ext cx="391160" cy="1123315"/>
          </a:xfrm>
          <a:custGeom>
            <a:avLst/>
            <a:gdLst/>
            <a:ahLst/>
            <a:cxnLst/>
            <a:rect l="l" t="t" r="r" b="b"/>
            <a:pathLst>
              <a:path w="391159" h="1123314">
                <a:moveTo>
                  <a:pt x="0" y="0"/>
                </a:moveTo>
                <a:lnTo>
                  <a:pt x="391160" y="1122934"/>
                </a:lnTo>
              </a:path>
            </a:pathLst>
          </a:custGeom>
          <a:ln w="9525">
            <a:solidFill>
              <a:srgbClr val="C3B7A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61" name="object 28"/>
          <p:cNvSpPr/>
          <p:nvPr/>
        </p:nvSpPr>
        <p:spPr>
          <a:xfrm>
            <a:off x="10200640" y="3804665"/>
            <a:ext cx="391160" cy="12700"/>
          </a:xfrm>
          <a:custGeom>
            <a:avLst/>
            <a:gdLst/>
            <a:ahLst/>
            <a:cxnLst/>
            <a:rect l="l" t="t" r="r" b="b"/>
            <a:pathLst>
              <a:path w="391159" h="12700">
                <a:moveTo>
                  <a:pt x="0" y="12573"/>
                </a:moveTo>
                <a:lnTo>
                  <a:pt x="391160" y="0"/>
                </a:lnTo>
              </a:path>
            </a:pathLst>
          </a:custGeom>
          <a:ln w="9525">
            <a:solidFill>
              <a:srgbClr val="C3B7A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62" name="object 29"/>
          <p:cNvSpPr/>
          <p:nvPr/>
        </p:nvSpPr>
        <p:spPr>
          <a:xfrm>
            <a:off x="10200640" y="4940172"/>
            <a:ext cx="391160" cy="3810"/>
          </a:xfrm>
          <a:custGeom>
            <a:avLst/>
            <a:gdLst/>
            <a:ahLst/>
            <a:cxnLst/>
            <a:rect l="l" t="t" r="r" b="b"/>
            <a:pathLst>
              <a:path w="391159" h="3810">
                <a:moveTo>
                  <a:pt x="391159" y="0"/>
                </a:moveTo>
                <a:lnTo>
                  <a:pt x="0" y="3429"/>
                </a:lnTo>
              </a:path>
            </a:pathLst>
          </a:custGeom>
          <a:ln w="9525">
            <a:solidFill>
              <a:srgbClr val="C3B7A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63" name="object 30"/>
          <p:cNvSpPr/>
          <p:nvPr/>
        </p:nvSpPr>
        <p:spPr>
          <a:xfrm>
            <a:off x="10200640" y="2647060"/>
            <a:ext cx="391160" cy="2296795"/>
          </a:xfrm>
          <a:custGeom>
            <a:avLst/>
            <a:gdLst/>
            <a:ahLst/>
            <a:cxnLst/>
            <a:rect l="l" t="t" r="r" b="b"/>
            <a:pathLst>
              <a:path w="391159" h="2296795">
                <a:moveTo>
                  <a:pt x="391159" y="0"/>
                </a:moveTo>
                <a:lnTo>
                  <a:pt x="0" y="2296541"/>
                </a:lnTo>
              </a:path>
            </a:pathLst>
          </a:custGeom>
          <a:ln w="9525">
            <a:solidFill>
              <a:srgbClr val="C3B7A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" y="1638300"/>
            <a:ext cx="3688715" cy="242506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文本框 4"/>
          <p:cNvSpPr txBox="1"/>
          <p:nvPr/>
        </p:nvSpPr>
        <p:spPr>
          <a:xfrm>
            <a:off x="3420745" y="355600"/>
            <a:ext cx="5050790" cy="622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algn="ctr">
              <a:buClrTx/>
              <a:buSzTx/>
              <a:buFontTx/>
            </a:pPr>
            <a:r>
              <a:rPr lang="zh-CN" sz="3600" spc="300" dirty="0">
                <a:solidFill>
                  <a:schemeClr val="bg1"/>
                </a:solidFill>
                <a:latin typeface="+mn-ea"/>
              </a:rPr>
              <a:t>取得成果</a:t>
            </a:r>
            <a:endParaRPr lang="zh-CN" sz="3600" spc="3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图片 3" descr="5、工信部两化融合管理体系贯标试点企业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160" y="1447165"/>
            <a:ext cx="2452370" cy="1745615"/>
          </a:xfrm>
          <a:prstGeom prst="rect">
            <a:avLst/>
          </a:prstGeom>
        </p:spPr>
      </p:pic>
      <p:pic>
        <p:nvPicPr>
          <p:cNvPr id="5" name="图片 4" descr="1、工信部智能制造试点示范项目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780" y="1487170"/>
            <a:ext cx="2472690" cy="1746250"/>
          </a:xfrm>
          <a:prstGeom prst="rect">
            <a:avLst/>
          </a:prstGeom>
        </p:spPr>
      </p:pic>
      <p:pic>
        <p:nvPicPr>
          <p:cNvPr id="6" name="图片 5" descr="2、工信部服务型制造示范项目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175" y="1508125"/>
            <a:ext cx="2447290" cy="1787525"/>
          </a:xfrm>
          <a:prstGeom prst="rect">
            <a:avLst/>
          </a:prstGeom>
        </p:spPr>
      </p:pic>
      <p:pic>
        <p:nvPicPr>
          <p:cNvPr id="7" name="图片 6" descr="3、工信部企业上云典型案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" y="4023995"/>
            <a:ext cx="2501265" cy="1821815"/>
          </a:xfrm>
          <a:prstGeom prst="rect">
            <a:avLst/>
          </a:prstGeom>
        </p:spPr>
      </p:pic>
      <p:pic>
        <p:nvPicPr>
          <p:cNvPr id="8" name="图片 7" descr="4、工信部工业互联网APP优秀解决方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5585" y="1529080"/>
            <a:ext cx="2379980" cy="1745615"/>
          </a:xfrm>
          <a:prstGeom prst="rect">
            <a:avLst/>
          </a:prstGeom>
        </p:spPr>
      </p:pic>
      <p:pic>
        <p:nvPicPr>
          <p:cNvPr id="9" name="图片 8" descr="7、贵州省工业互联网优秀案例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280" y="4079875"/>
            <a:ext cx="2369185" cy="1765935"/>
          </a:xfrm>
          <a:prstGeom prst="rect">
            <a:avLst/>
          </a:prstGeom>
        </p:spPr>
      </p:pic>
      <p:pic>
        <p:nvPicPr>
          <p:cNvPr id="10" name="图片 9" descr="6、贵州省智能制造试点示范项目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0745" y="4046855"/>
            <a:ext cx="2483485" cy="1867535"/>
          </a:xfrm>
          <a:prstGeom prst="rect">
            <a:avLst/>
          </a:prstGeom>
        </p:spPr>
      </p:pic>
      <p:pic>
        <p:nvPicPr>
          <p:cNvPr id="3" name="图片 2" descr="052ec30cb8cb439667de450a621f0de"/>
          <p:cNvPicPr>
            <a:picLocks noChangeAspect="1"/>
          </p:cNvPicPr>
          <p:nvPr/>
        </p:nvPicPr>
        <p:blipFill>
          <a:blip r:embed="rId8"/>
          <a:srcRect l="2293" t="2716" r="3058" b="3621"/>
          <a:stretch>
            <a:fillRect/>
          </a:stretch>
        </p:blipFill>
        <p:spPr>
          <a:xfrm>
            <a:off x="9157970" y="4117340"/>
            <a:ext cx="2314575" cy="172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4"/>
          <p:cNvSpPr txBox="1"/>
          <p:nvPr/>
        </p:nvSpPr>
        <p:spPr>
          <a:xfrm>
            <a:off x="3441700" y="231775"/>
            <a:ext cx="5050790" cy="622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algn="ctr">
              <a:buClrTx/>
              <a:buSzTx/>
              <a:buFontTx/>
            </a:pPr>
            <a:r>
              <a:rPr lang="zh-CN" sz="3600" spc="300" dirty="0">
                <a:solidFill>
                  <a:schemeClr val="bg1"/>
                </a:solidFill>
                <a:latin typeface="+mn-ea"/>
              </a:rPr>
              <a:t>政府关怀</a:t>
            </a:r>
            <a:endParaRPr lang="zh-CN" sz="3600" spc="3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图片 9" descr="（1）2018年10月23日，贵州省省委书记孙志刚现场观摩砼智造平台，点评”：有创新，建设得不错，生产、运输、材料供给、施工全过程与大数据融合发展。提高效率，增强可控性，降低成本，有利于城市的运输管理、交通管理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1530" y="959485"/>
            <a:ext cx="3402965" cy="21577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02970" y="3234690"/>
            <a:ext cx="32194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olidFill>
                  <a:schemeClr val="bg1"/>
                </a:solidFill>
              </a:rPr>
              <a:t>2018年10月，贵州省省委书记孙志刚现场观摩砼智造平台。</a:t>
            </a:r>
            <a:endParaRPr lang="zh-CN" altLang="en-US" sz="1400">
              <a:solidFill>
                <a:schemeClr val="bg1"/>
              </a:solidFill>
            </a:endParaRPr>
          </a:p>
        </p:txBody>
      </p:sp>
      <p:pic>
        <p:nvPicPr>
          <p:cNvPr id="22" name="图片 21" descr="（2）2018年10月11日，贵阳市市长陈晏、常务副市长徐昊，观山湖区区长汤辉考察砼智造平台。陈晏市长对砼智造项目的建设和运行情况给予肯定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495" y="3949700"/>
            <a:ext cx="3101340" cy="203390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907020" y="6109970"/>
            <a:ext cx="331533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olidFill>
                  <a:schemeClr val="bg1"/>
                </a:solidFill>
              </a:rPr>
              <a:t>2018年10月，贵阳市委副书记、</a:t>
            </a:r>
            <a:r>
              <a:rPr lang="zh-CN" altLang="en-US" sz="1400">
                <a:solidFill>
                  <a:schemeClr val="bg1"/>
                </a:solidFill>
              </a:rPr>
              <a:t>市长陈晏，市委常委、常务副市长徐昊，观山湖区委书记、区长汤辉考察砼智造平台。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017510" y="3168015"/>
            <a:ext cx="32042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olidFill>
                  <a:schemeClr val="bg1"/>
                </a:solidFill>
              </a:rPr>
              <a:t>2018年7月，工信部原材料工业司陈恺民处长考察调研砼智造平台。</a:t>
            </a:r>
            <a:endParaRPr lang="zh-CN" altLang="en-US" sz="1400">
              <a:solidFill>
                <a:schemeClr val="bg1"/>
              </a:solidFill>
            </a:endParaRPr>
          </a:p>
        </p:txBody>
      </p:sp>
      <p:pic>
        <p:nvPicPr>
          <p:cNvPr id="27" name="图片 26" descr="（4）2018年7月9日，工信部原材料工业司陈恺民处长及中国建材工业规划院、中国电子元件行业协会、贵州省工业和信息化厅相关主管领导考察调研砼智造平台，充分肯定砼智造平台的试点示范成果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510" y="1000125"/>
            <a:ext cx="3108325" cy="2003425"/>
          </a:xfrm>
          <a:prstGeom prst="rect">
            <a:avLst/>
          </a:prstGeom>
        </p:spPr>
      </p:pic>
      <p:pic>
        <p:nvPicPr>
          <p:cNvPr id="2" name="图片 1" descr="1002742319567489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30" y="3972560"/>
            <a:ext cx="3408680" cy="21602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960" y="6186170"/>
            <a:ext cx="35452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olidFill>
                  <a:schemeClr val="bg1"/>
                </a:solidFill>
                <a:sym typeface="+mn-ea"/>
              </a:rPr>
              <a:t>201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9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年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7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月，省政府秘书长汤向前考察砼智造平台。</a:t>
            </a:r>
            <a:endParaRPr lang="zh-CN" altLang="en-US" sz="14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4" name="图片 3" descr="5103923362413514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165" y="1000125"/>
            <a:ext cx="3197225" cy="20758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97705" y="3212465"/>
            <a:ext cx="319722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olidFill>
                  <a:schemeClr val="bg1"/>
                </a:solidFill>
                <a:sym typeface="+mn-ea"/>
              </a:rPr>
              <a:t>201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9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年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6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月，工信部原材料工业司副司长邢涛、省工信厅党组成员汪家强考察砼智造平台。</a:t>
            </a:r>
            <a:endParaRPr lang="zh-CN" altLang="en-US" sz="14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13" name="图片 12" descr="微信图片_201907181138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835" y="3972560"/>
            <a:ext cx="3121025" cy="21374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71670" y="6217920"/>
            <a:ext cx="31972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 smtClean="0">
                <a:ln w="3175">
                  <a:noFill/>
                </a:ln>
                <a:solidFill>
                  <a:schemeClr val="bg1"/>
                </a:solidFill>
                <a:effectLst/>
              </a:rPr>
              <a:t>2019</a:t>
            </a:r>
            <a:r>
              <a:rPr lang="zh-CN" altLang="en-US" sz="1400" smtClean="0">
                <a:ln w="3175">
                  <a:noFill/>
                </a:ln>
                <a:solidFill>
                  <a:schemeClr val="bg1"/>
                </a:solidFill>
                <a:effectLst/>
              </a:rPr>
              <a:t>年</a:t>
            </a:r>
            <a:r>
              <a:rPr lang="en-US" altLang="zh-CN" sz="1400" smtClean="0">
                <a:ln w="3175">
                  <a:noFill/>
                </a:ln>
                <a:solidFill>
                  <a:schemeClr val="bg1"/>
                </a:solidFill>
                <a:effectLst/>
              </a:rPr>
              <a:t>3</a:t>
            </a:r>
            <a:r>
              <a:rPr lang="zh-CN" altLang="en-US" sz="1400" smtClean="0">
                <a:ln w="3175">
                  <a:noFill/>
                </a:ln>
                <a:solidFill>
                  <a:schemeClr val="bg1"/>
                </a:solidFill>
                <a:effectLst/>
              </a:rPr>
              <a:t>月，</a:t>
            </a:r>
            <a:r>
              <a:rPr lang="zh-CN" altLang="en-US" sz="1400" smtClean="0">
                <a:ln w="3175">
                  <a:noFill/>
                </a:ln>
                <a:solidFill>
                  <a:schemeClr val="bg1"/>
                </a:solidFill>
                <a:effectLst/>
              </a:rPr>
              <a:t>省政府副秘书长周明勤考察砼智造平台。</a:t>
            </a:r>
            <a:endParaRPr lang="zh-CN" altLang="en-US" sz="1400" smtClean="0">
              <a:ln w="3175"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1907181056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6900" y="991235"/>
            <a:ext cx="3121025" cy="2167890"/>
          </a:xfrm>
          <a:prstGeom prst="rect">
            <a:avLst/>
          </a:prstGeom>
        </p:spPr>
      </p:pic>
      <p:sp>
        <p:nvSpPr>
          <p:cNvPr id="8" name="文本框 4"/>
          <p:cNvSpPr txBox="1"/>
          <p:nvPr/>
        </p:nvSpPr>
        <p:spPr>
          <a:xfrm>
            <a:off x="3441700" y="231775"/>
            <a:ext cx="5050790" cy="622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p>
            <a:pPr algn="ctr">
              <a:buClrTx/>
              <a:buSzTx/>
              <a:buFontTx/>
            </a:pPr>
            <a:r>
              <a:rPr lang="zh-CN" sz="3600" spc="300" dirty="0">
                <a:solidFill>
                  <a:schemeClr val="bg1"/>
                </a:solidFill>
                <a:latin typeface="+mn-ea"/>
              </a:rPr>
              <a:t>政府关怀</a:t>
            </a:r>
            <a:endParaRPr lang="zh-CN" sz="3600" spc="3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itle 6"/>
          <p:cNvSpPr txBox="1"/>
          <p:nvPr>
            <p:custDataLst>
              <p:tags r:id="rId2"/>
            </p:custDataLst>
          </p:nvPr>
        </p:nvSpPr>
        <p:spPr>
          <a:xfrm>
            <a:off x="4535805" y="3177540"/>
            <a:ext cx="3121025" cy="50292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just" fontAlgn="auto">
              <a:lnSpc>
                <a:spcPts val="168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zh-CN" altLang="en-US" sz="1400" spc="0">
                <a:solidFill>
                  <a:schemeClr val="bg1"/>
                </a:solidFill>
                <a:latin typeface="+mn-lt"/>
                <a:cs typeface="+mn-cs"/>
                <a:sym typeface="+mn-ea"/>
              </a:rPr>
              <a:t>2019年5月，抚州市委副书记、市长张鸿星考察砼智造平台。</a:t>
            </a:r>
            <a:endParaRPr lang="zh-CN" altLang="en-US" sz="1400" spc="0">
              <a:solidFill>
                <a:schemeClr val="bg1"/>
              </a:solidFill>
              <a:latin typeface="+mn-lt"/>
              <a:cs typeface="+mn-cs"/>
              <a:sym typeface="+mn-ea"/>
            </a:endParaRPr>
          </a:p>
        </p:txBody>
      </p:sp>
      <p:pic>
        <p:nvPicPr>
          <p:cNvPr id="9" name="图片 8" descr="微信图片_201907181106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480" y="991235"/>
            <a:ext cx="3094990" cy="2095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178165" y="3158490"/>
            <a:ext cx="30943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1400">
                <a:solidFill>
                  <a:schemeClr val="bg1"/>
                </a:solidFill>
                <a:sym typeface="+mn-ea"/>
              </a:rPr>
              <a:t>201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9年5月，加拿大驻华使馆经济事务参赞柯丹考察砼智造平台。</a:t>
            </a:r>
            <a:endParaRPr lang="zh-CN" altLang="en-US" sz="14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15" name="图片 14" descr="（5）2018年10月13日，贵阳市市委常委、秘书长刘本立考察砼智造平台，充分肯定砼智造平台建设取得的成果。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75" y="3978910"/>
            <a:ext cx="3180080" cy="206629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45185" y="6146165"/>
            <a:ext cx="31210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olidFill>
                  <a:schemeClr val="bg1"/>
                </a:solidFill>
              </a:rPr>
              <a:t>2018年10月，贵阳市市委常委、市委秘书长刘本立考察砼智造平台</a:t>
            </a:r>
            <a:endParaRPr lang="zh-CN" altLang="en-US" sz="1400">
              <a:solidFill>
                <a:schemeClr val="bg1"/>
              </a:solidFill>
            </a:endParaRPr>
          </a:p>
        </p:txBody>
      </p:sp>
      <p:pic>
        <p:nvPicPr>
          <p:cNvPr id="19" name="图片 18" descr="微信图片_201907181146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960" y="3950335"/>
            <a:ext cx="3064510" cy="209486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622165" y="6201410"/>
            <a:ext cx="29489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>
                <a:solidFill>
                  <a:schemeClr val="bg1"/>
                </a:solidFill>
              </a:rPr>
              <a:t>2019</a:t>
            </a:r>
            <a:r>
              <a:rPr lang="zh-CN" altLang="en-US" sz="1400">
                <a:solidFill>
                  <a:schemeClr val="bg1"/>
                </a:solidFill>
              </a:rPr>
              <a:t>年</a:t>
            </a:r>
            <a:r>
              <a:rPr lang="en-US" altLang="zh-CN" sz="1400">
                <a:solidFill>
                  <a:schemeClr val="bg1"/>
                </a:solidFill>
              </a:rPr>
              <a:t>3</a:t>
            </a:r>
            <a:r>
              <a:rPr lang="zh-CN" altLang="en-US" sz="1400">
                <a:solidFill>
                  <a:schemeClr val="bg1"/>
                </a:solidFill>
              </a:rPr>
              <a:t>月，</a:t>
            </a:r>
            <a:r>
              <a:rPr lang="zh-CN" altLang="en-US" sz="1400">
                <a:solidFill>
                  <a:schemeClr val="bg1"/>
                </a:solidFill>
              </a:rPr>
              <a:t>贵阳市政协主席王保建考察砼智造平台。</a:t>
            </a:r>
            <a:endParaRPr lang="zh-CN" altLang="en-US" sz="1400">
              <a:solidFill>
                <a:schemeClr val="bg1"/>
              </a:solidFill>
            </a:endParaRPr>
          </a:p>
        </p:txBody>
      </p:sp>
      <p:pic>
        <p:nvPicPr>
          <p:cNvPr id="21" name="图片 20" descr="3f7b47881153ac67ffffa0852ae59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635" y="982980"/>
            <a:ext cx="3233420" cy="218503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36600" y="3255645"/>
            <a:ext cx="33388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olidFill>
                  <a:schemeClr val="bg1"/>
                </a:solidFill>
                <a:sym typeface="+mn-ea"/>
              </a:rPr>
              <a:t>201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8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年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11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月，宜春市委副书记、市长王水平考察砼智造平台。</a:t>
            </a:r>
            <a:endParaRPr lang="zh-CN" altLang="en-US" sz="1400">
              <a:solidFill>
                <a:schemeClr val="bg1"/>
              </a:solidFill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54975" y="6201410"/>
            <a:ext cx="31121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solidFill>
                  <a:schemeClr val="bg1"/>
                </a:solidFill>
                <a:sym typeface="+mn-ea"/>
              </a:rPr>
              <a:t>201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9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年</a:t>
            </a:r>
            <a:r>
              <a:rPr lang="en-US" altLang="zh-CN" sz="1400">
                <a:solidFill>
                  <a:schemeClr val="bg1"/>
                </a:solidFill>
                <a:sym typeface="+mn-ea"/>
              </a:rPr>
              <a:t>7</a:t>
            </a:r>
            <a:r>
              <a:rPr lang="zh-CN" altLang="en-US" sz="1400">
                <a:solidFill>
                  <a:schemeClr val="bg1"/>
                </a:solidFill>
                <a:sym typeface="+mn-ea"/>
              </a:rPr>
              <a:t>月，省工信厅副厅长张琦考察砼智造平台。</a:t>
            </a:r>
            <a:endParaRPr lang="zh-CN" altLang="en-US" sz="14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25" name="图片 24" descr="5183481759459119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4975" y="3978910"/>
            <a:ext cx="3071495" cy="206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4"/>
          <p:cNvSpPr/>
          <p:nvPr/>
        </p:nvSpPr>
        <p:spPr>
          <a:xfrm>
            <a:off x="4121218" y="716256"/>
            <a:ext cx="4713289" cy="5576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dirty="0">
                <a:solidFill>
                  <a:srgbClr val="C00000"/>
                </a:solidFill>
              </a:rPr>
              <a:t>横向</a:t>
            </a:r>
            <a:r>
              <a:rPr lang="zh-CN" altLang="en-US" sz="2400" dirty="0" smtClean="0">
                <a:solidFill>
                  <a:srgbClr val="C00000"/>
                </a:solidFill>
              </a:rPr>
              <a:t>拓展，项目拓展十多个城市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43890" y="2287905"/>
            <a:ext cx="2031365" cy="133604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4000" b="1" dirty="0" smtClean="0">
                <a:solidFill>
                  <a:prstClr val="white"/>
                </a:solidFill>
              </a:rPr>
              <a:t>砼智造</a:t>
            </a:r>
            <a:endParaRPr lang="zh-CN" sz="4000" b="1" dirty="0">
              <a:solidFill>
                <a:prstClr val="white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034488" y="1725645"/>
            <a:ext cx="1127949" cy="105330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dirty="0">
                <a:solidFill>
                  <a:prstClr val="white"/>
                </a:solidFill>
              </a:rPr>
              <a:t>北京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747006" y="1755698"/>
            <a:ext cx="1127949" cy="105330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dirty="0">
                <a:solidFill>
                  <a:prstClr val="white"/>
                </a:solidFill>
              </a:rPr>
              <a:t>安徽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323341" y="1755698"/>
            <a:ext cx="1127949" cy="105330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dirty="0">
                <a:solidFill>
                  <a:prstClr val="white"/>
                </a:solidFill>
              </a:rPr>
              <a:t>上海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7101336" y="1725645"/>
            <a:ext cx="1127949" cy="105330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dirty="0">
                <a:solidFill>
                  <a:prstClr val="white"/>
                </a:solidFill>
              </a:rPr>
              <a:t>抚州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993705" y="3384873"/>
            <a:ext cx="1127949" cy="105330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dirty="0">
                <a:solidFill>
                  <a:prstClr val="white"/>
                </a:solidFill>
              </a:rPr>
              <a:t>雄安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409786" y="3414926"/>
            <a:ext cx="1127949" cy="105330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dirty="0">
                <a:solidFill>
                  <a:prstClr val="white"/>
                </a:solidFill>
              </a:rPr>
              <a:t>佛山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771701" y="3414925"/>
            <a:ext cx="1127949" cy="105330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dirty="0">
                <a:solidFill>
                  <a:prstClr val="white"/>
                </a:solidFill>
              </a:rPr>
              <a:t>贵阳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175755" y="3414954"/>
            <a:ext cx="1127949" cy="105330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dirty="0">
                <a:solidFill>
                  <a:prstClr val="white"/>
                </a:solidFill>
              </a:rPr>
              <a:t>兴义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8470699" y="1725645"/>
            <a:ext cx="1127949" cy="105330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dirty="0">
                <a:solidFill>
                  <a:prstClr val="white"/>
                </a:solidFill>
              </a:rPr>
              <a:t>宜春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8517917" y="3384871"/>
            <a:ext cx="1127949" cy="105330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dirty="0">
                <a:solidFill>
                  <a:prstClr val="white"/>
                </a:solidFill>
              </a:rPr>
              <a:t>遵义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837129" y="1725645"/>
            <a:ext cx="1127949" cy="105330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dirty="0">
                <a:solidFill>
                  <a:prstClr val="white"/>
                </a:solidFill>
              </a:rPr>
              <a:t>成都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884347" y="3384871"/>
            <a:ext cx="1127949" cy="105330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dirty="0">
                <a:solidFill>
                  <a:prstClr val="white"/>
                </a:solidFill>
              </a:rPr>
              <a:t>凯里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3"/>
          <p:cNvSpPr>
            <a:spLocks noEditPoints="1"/>
          </p:cNvSpPr>
          <p:nvPr/>
        </p:nvSpPr>
        <p:spPr bwMode="auto">
          <a:xfrm>
            <a:off x="3826787" y="1436037"/>
            <a:ext cx="4065034" cy="4062762"/>
          </a:xfrm>
          <a:custGeom>
            <a:avLst/>
            <a:gdLst>
              <a:gd name="T0" fmla="*/ 649 w 755"/>
              <a:gd name="T1" fmla="*/ 221 h 754"/>
              <a:gd name="T2" fmla="*/ 644 w 755"/>
              <a:gd name="T3" fmla="*/ 215 h 754"/>
              <a:gd name="T4" fmla="*/ 585 w 755"/>
              <a:gd name="T5" fmla="*/ 86 h 754"/>
              <a:gd name="T6" fmla="*/ 544 w 755"/>
              <a:gd name="T7" fmla="*/ 38 h 754"/>
              <a:gd name="T8" fmla="*/ 566 w 755"/>
              <a:gd name="T9" fmla="*/ 85 h 754"/>
              <a:gd name="T10" fmla="*/ 485 w 755"/>
              <a:gd name="T11" fmla="*/ 79 h 754"/>
              <a:gd name="T12" fmla="*/ 377 w 755"/>
              <a:gd name="T13" fmla="*/ 0 h 754"/>
              <a:gd name="T14" fmla="*/ 297 w 755"/>
              <a:gd name="T15" fmla="*/ 7 h 754"/>
              <a:gd name="T16" fmla="*/ 173 w 755"/>
              <a:gd name="T17" fmla="*/ 84 h 754"/>
              <a:gd name="T18" fmla="*/ 170 w 755"/>
              <a:gd name="T19" fmla="*/ 85 h 754"/>
              <a:gd name="T20" fmla="*/ 157 w 755"/>
              <a:gd name="T21" fmla="*/ 130 h 754"/>
              <a:gd name="T22" fmla="*/ 104 w 755"/>
              <a:gd name="T23" fmla="*/ 221 h 754"/>
              <a:gd name="T24" fmla="*/ 1 w 755"/>
              <a:gd name="T25" fmla="*/ 377 h 754"/>
              <a:gd name="T26" fmla="*/ 88 w 755"/>
              <a:gd name="T27" fmla="*/ 411 h 754"/>
              <a:gd name="T28" fmla="*/ 38 w 755"/>
              <a:gd name="T29" fmla="*/ 540 h 754"/>
              <a:gd name="T30" fmla="*/ 168 w 755"/>
              <a:gd name="T31" fmla="*/ 662 h 754"/>
              <a:gd name="T32" fmla="*/ 169 w 755"/>
              <a:gd name="T33" fmla="*/ 670 h 754"/>
              <a:gd name="T34" fmla="*/ 188 w 755"/>
              <a:gd name="T35" fmla="*/ 669 h 754"/>
              <a:gd name="T36" fmla="*/ 298 w 755"/>
              <a:gd name="T37" fmla="*/ 748 h 754"/>
              <a:gd name="T38" fmla="*/ 377 w 755"/>
              <a:gd name="T39" fmla="*/ 674 h 754"/>
              <a:gd name="T40" fmla="*/ 480 w 755"/>
              <a:gd name="T41" fmla="*/ 671 h 754"/>
              <a:gd name="T42" fmla="*/ 490 w 755"/>
              <a:gd name="T43" fmla="*/ 672 h 754"/>
              <a:gd name="T44" fmla="*/ 541 w 755"/>
              <a:gd name="T45" fmla="*/ 719 h 754"/>
              <a:gd name="T46" fmla="*/ 631 w 755"/>
              <a:gd name="T47" fmla="*/ 661 h 754"/>
              <a:gd name="T48" fmla="*/ 643 w 755"/>
              <a:gd name="T49" fmla="*/ 538 h 754"/>
              <a:gd name="T50" fmla="*/ 650 w 755"/>
              <a:gd name="T51" fmla="*/ 533 h 754"/>
              <a:gd name="T52" fmla="*/ 755 w 755"/>
              <a:gd name="T53" fmla="*/ 377 h 754"/>
              <a:gd name="T54" fmla="*/ 504 w 755"/>
              <a:gd name="T55" fmla="*/ 373 h 754"/>
              <a:gd name="T56" fmla="*/ 645 w 755"/>
              <a:gd name="T57" fmla="*/ 225 h 754"/>
              <a:gd name="T58" fmla="*/ 383 w 755"/>
              <a:gd name="T59" fmla="*/ 502 h 754"/>
              <a:gd name="T60" fmla="*/ 504 w 755"/>
              <a:gd name="T61" fmla="*/ 383 h 754"/>
              <a:gd name="T62" fmla="*/ 256 w 755"/>
              <a:gd name="T63" fmla="*/ 378 h 754"/>
              <a:gd name="T64" fmla="*/ 266 w 755"/>
              <a:gd name="T65" fmla="*/ 510 h 754"/>
              <a:gd name="T66" fmla="*/ 377 w 755"/>
              <a:gd name="T67" fmla="*/ 257 h 754"/>
              <a:gd name="T68" fmla="*/ 256 w 755"/>
              <a:gd name="T69" fmla="*/ 243 h 754"/>
              <a:gd name="T70" fmla="*/ 489 w 755"/>
              <a:gd name="T71" fmla="*/ 245 h 754"/>
              <a:gd name="T72" fmla="*/ 564 w 755"/>
              <a:gd name="T73" fmla="*/ 86 h 754"/>
              <a:gd name="T74" fmla="*/ 639 w 755"/>
              <a:gd name="T75" fmla="*/ 220 h 754"/>
              <a:gd name="T76" fmla="*/ 491 w 755"/>
              <a:gd name="T77" fmla="*/ 85 h 754"/>
              <a:gd name="T78" fmla="*/ 503 w 755"/>
              <a:gd name="T79" fmla="*/ 238 h 754"/>
              <a:gd name="T80" fmla="*/ 378 w 755"/>
              <a:gd name="T81" fmla="*/ 90 h 754"/>
              <a:gd name="T82" fmla="*/ 377 w 755"/>
              <a:gd name="T83" fmla="*/ 90 h 754"/>
              <a:gd name="T84" fmla="*/ 268 w 755"/>
              <a:gd name="T85" fmla="*/ 89 h 754"/>
              <a:gd name="T86" fmla="*/ 173 w 755"/>
              <a:gd name="T87" fmla="*/ 95 h 754"/>
              <a:gd name="T88" fmla="*/ 251 w 755"/>
              <a:gd name="T89" fmla="*/ 238 h 754"/>
              <a:gd name="T90" fmla="*/ 114 w 755"/>
              <a:gd name="T91" fmla="*/ 217 h 754"/>
              <a:gd name="T92" fmla="*/ 245 w 755"/>
              <a:gd name="T93" fmla="*/ 243 h 754"/>
              <a:gd name="T94" fmla="*/ 86 w 755"/>
              <a:gd name="T95" fmla="*/ 377 h 754"/>
              <a:gd name="T96" fmla="*/ 246 w 755"/>
              <a:gd name="T97" fmla="*/ 378 h 754"/>
              <a:gd name="T98" fmla="*/ 110 w 755"/>
              <a:gd name="T99" fmla="*/ 528 h 754"/>
              <a:gd name="T100" fmla="*/ 169 w 755"/>
              <a:gd name="T101" fmla="*/ 661 h 754"/>
              <a:gd name="T102" fmla="*/ 251 w 755"/>
              <a:gd name="T103" fmla="*/ 518 h 754"/>
              <a:gd name="T104" fmla="*/ 268 w 755"/>
              <a:gd name="T105" fmla="*/ 666 h 754"/>
              <a:gd name="T106" fmla="*/ 373 w 755"/>
              <a:gd name="T107" fmla="*/ 503 h 754"/>
              <a:gd name="T108" fmla="*/ 475 w 755"/>
              <a:gd name="T109" fmla="*/ 670 h 754"/>
              <a:gd name="T110" fmla="*/ 458 w 755"/>
              <a:gd name="T111" fmla="*/ 507 h 754"/>
              <a:gd name="T112" fmla="*/ 480 w 755"/>
              <a:gd name="T113" fmla="*/ 670 h 754"/>
              <a:gd name="T114" fmla="*/ 490 w 755"/>
              <a:gd name="T115" fmla="*/ 670 h 754"/>
              <a:gd name="T116" fmla="*/ 639 w 755"/>
              <a:gd name="T117" fmla="*/ 533 h 754"/>
              <a:gd name="T118" fmla="*/ 639 w 755"/>
              <a:gd name="T119" fmla="*/ 532 h 754"/>
              <a:gd name="T120" fmla="*/ 508 w 755"/>
              <a:gd name="T121" fmla="*/ 378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55" h="754">
                <a:moveTo>
                  <a:pt x="755" y="377"/>
                </a:moveTo>
                <a:cubicBezTo>
                  <a:pt x="727" y="377"/>
                  <a:pt x="702" y="377"/>
                  <a:pt x="679" y="377"/>
                </a:cubicBezTo>
                <a:cubicBezTo>
                  <a:pt x="679" y="374"/>
                  <a:pt x="677" y="372"/>
                  <a:pt x="675" y="372"/>
                </a:cubicBezTo>
                <a:cubicBezTo>
                  <a:pt x="672" y="363"/>
                  <a:pt x="670" y="353"/>
                  <a:pt x="667" y="344"/>
                </a:cubicBezTo>
                <a:cubicBezTo>
                  <a:pt x="657" y="305"/>
                  <a:pt x="650" y="266"/>
                  <a:pt x="646" y="225"/>
                </a:cubicBezTo>
                <a:cubicBezTo>
                  <a:pt x="648" y="224"/>
                  <a:pt x="649" y="223"/>
                  <a:pt x="649" y="221"/>
                </a:cubicBezTo>
                <a:cubicBezTo>
                  <a:pt x="653" y="220"/>
                  <a:pt x="658" y="220"/>
                  <a:pt x="662" y="220"/>
                </a:cubicBezTo>
                <a:cubicBezTo>
                  <a:pt x="679" y="218"/>
                  <a:pt x="698" y="217"/>
                  <a:pt x="717" y="215"/>
                </a:cubicBezTo>
                <a:cubicBezTo>
                  <a:pt x="717" y="214"/>
                  <a:pt x="717" y="214"/>
                  <a:pt x="717" y="214"/>
                </a:cubicBezTo>
                <a:cubicBezTo>
                  <a:pt x="703" y="215"/>
                  <a:pt x="690" y="217"/>
                  <a:pt x="677" y="218"/>
                </a:cubicBezTo>
                <a:cubicBezTo>
                  <a:pt x="668" y="218"/>
                  <a:pt x="658" y="219"/>
                  <a:pt x="649" y="220"/>
                </a:cubicBezTo>
                <a:cubicBezTo>
                  <a:pt x="649" y="217"/>
                  <a:pt x="647" y="215"/>
                  <a:pt x="644" y="215"/>
                </a:cubicBezTo>
                <a:cubicBezTo>
                  <a:pt x="644" y="215"/>
                  <a:pt x="643" y="215"/>
                  <a:pt x="642" y="216"/>
                </a:cubicBezTo>
                <a:cubicBezTo>
                  <a:pt x="630" y="199"/>
                  <a:pt x="619" y="181"/>
                  <a:pt x="611" y="162"/>
                </a:cubicBezTo>
                <a:cubicBezTo>
                  <a:pt x="601" y="141"/>
                  <a:pt x="593" y="117"/>
                  <a:pt x="586" y="90"/>
                </a:cubicBezTo>
                <a:cubicBezTo>
                  <a:pt x="586" y="90"/>
                  <a:pt x="586" y="90"/>
                  <a:pt x="586" y="90"/>
                </a:cubicBezTo>
                <a:cubicBezTo>
                  <a:pt x="586" y="89"/>
                  <a:pt x="586" y="88"/>
                  <a:pt x="586" y="87"/>
                </a:cubicBezTo>
                <a:cubicBezTo>
                  <a:pt x="586" y="87"/>
                  <a:pt x="585" y="86"/>
                  <a:pt x="585" y="86"/>
                </a:cubicBezTo>
                <a:cubicBezTo>
                  <a:pt x="600" y="89"/>
                  <a:pt x="615" y="91"/>
                  <a:pt x="631" y="93"/>
                </a:cubicBezTo>
                <a:cubicBezTo>
                  <a:pt x="629" y="92"/>
                  <a:pt x="629" y="92"/>
                  <a:pt x="629" y="92"/>
                </a:cubicBezTo>
                <a:cubicBezTo>
                  <a:pt x="613" y="90"/>
                  <a:pt x="599" y="88"/>
                  <a:pt x="585" y="85"/>
                </a:cubicBezTo>
                <a:cubicBezTo>
                  <a:pt x="585" y="85"/>
                  <a:pt x="585" y="85"/>
                  <a:pt x="585" y="85"/>
                </a:cubicBezTo>
                <a:cubicBezTo>
                  <a:pt x="585" y="85"/>
                  <a:pt x="585" y="85"/>
                  <a:pt x="585" y="85"/>
                </a:cubicBezTo>
                <a:cubicBezTo>
                  <a:pt x="571" y="71"/>
                  <a:pt x="558" y="56"/>
                  <a:pt x="544" y="38"/>
                </a:cubicBezTo>
                <a:cubicBezTo>
                  <a:pt x="541" y="36"/>
                  <a:pt x="541" y="36"/>
                  <a:pt x="541" y="36"/>
                </a:cubicBezTo>
                <a:cubicBezTo>
                  <a:pt x="555" y="54"/>
                  <a:pt x="569" y="71"/>
                  <a:pt x="583" y="85"/>
                </a:cubicBezTo>
                <a:cubicBezTo>
                  <a:pt x="583" y="85"/>
                  <a:pt x="583" y="85"/>
                  <a:pt x="583" y="85"/>
                </a:cubicBezTo>
                <a:cubicBezTo>
                  <a:pt x="582" y="84"/>
                  <a:pt x="582" y="84"/>
                  <a:pt x="581" y="84"/>
                </a:cubicBezTo>
                <a:cubicBezTo>
                  <a:pt x="580" y="84"/>
                  <a:pt x="580" y="84"/>
                  <a:pt x="579" y="85"/>
                </a:cubicBezTo>
                <a:cubicBezTo>
                  <a:pt x="574" y="85"/>
                  <a:pt x="570" y="85"/>
                  <a:pt x="566" y="85"/>
                </a:cubicBezTo>
                <a:cubicBezTo>
                  <a:pt x="539" y="85"/>
                  <a:pt x="515" y="85"/>
                  <a:pt x="490" y="83"/>
                </a:cubicBezTo>
                <a:cubicBezTo>
                  <a:pt x="490" y="81"/>
                  <a:pt x="488" y="79"/>
                  <a:pt x="486" y="79"/>
                </a:cubicBezTo>
                <a:cubicBezTo>
                  <a:pt x="477" y="58"/>
                  <a:pt x="468" y="33"/>
                  <a:pt x="459" y="7"/>
                </a:cubicBezTo>
                <a:cubicBezTo>
                  <a:pt x="457" y="6"/>
                  <a:pt x="457" y="6"/>
                  <a:pt x="457" y="6"/>
                </a:cubicBezTo>
                <a:cubicBezTo>
                  <a:pt x="461" y="16"/>
                  <a:pt x="464" y="24"/>
                  <a:pt x="467" y="33"/>
                </a:cubicBezTo>
                <a:cubicBezTo>
                  <a:pt x="473" y="49"/>
                  <a:pt x="479" y="65"/>
                  <a:pt x="485" y="79"/>
                </a:cubicBezTo>
                <a:cubicBezTo>
                  <a:pt x="483" y="79"/>
                  <a:pt x="481" y="81"/>
                  <a:pt x="480" y="83"/>
                </a:cubicBezTo>
                <a:cubicBezTo>
                  <a:pt x="447" y="84"/>
                  <a:pt x="415" y="84"/>
                  <a:pt x="383" y="83"/>
                </a:cubicBezTo>
                <a:cubicBezTo>
                  <a:pt x="382" y="81"/>
                  <a:pt x="380" y="80"/>
                  <a:pt x="378" y="80"/>
                </a:cubicBezTo>
                <a:cubicBezTo>
                  <a:pt x="378" y="55"/>
                  <a:pt x="378" y="29"/>
                  <a:pt x="378" y="0"/>
                </a:cubicBezTo>
                <a:cubicBezTo>
                  <a:pt x="378" y="0"/>
                  <a:pt x="378" y="0"/>
                  <a:pt x="378" y="0"/>
                </a:cubicBezTo>
                <a:cubicBezTo>
                  <a:pt x="377" y="0"/>
                  <a:pt x="377" y="0"/>
                  <a:pt x="377" y="0"/>
                </a:cubicBezTo>
                <a:cubicBezTo>
                  <a:pt x="377" y="29"/>
                  <a:pt x="377" y="55"/>
                  <a:pt x="377" y="80"/>
                </a:cubicBezTo>
                <a:cubicBezTo>
                  <a:pt x="375" y="80"/>
                  <a:pt x="373" y="81"/>
                  <a:pt x="373" y="83"/>
                </a:cubicBezTo>
                <a:cubicBezTo>
                  <a:pt x="340" y="84"/>
                  <a:pt x="307" y="84"/>
                  <a:pt x="273" y="83"/>
                </a:cubicBezTo>
                <a:cubicBezTo>
                  <a:pt x="273" y="81"/>
                  <a:pt x="272" y="80"/>
                  <a:pt x="270" y="79"/>
                </a:cubicBezTo>
                <a:cubicBezTo>
                  <a:pt x="279" y="58"/>
                  <a:pt x="288" y="33"/>
                  <a:pt x="298" y="6"/>
                </a:cubicBezTo>
                <a:cubicBezTo>
                  <a:pt x="297" y="7"/>
                  <a:pt x="297" y="7"/>
                  <a:pt x="297" y="7"/>
                </a:cubicBezTo>
                <a:cubicBezTo>
                  <a:pt x="287" y="33"/>
                  <a:pt x="278" y="58"/>
                  <a:pt x="269" y="79"/>
                </a:cubicBezTo>
                <a:cubicBezTo>
                  <a:pt x="269" y="79"/>
                  <a:pt x="269" y="79"/>
                  <a:pt x="268" y="79"/>
                </a:cubicBezTo>
                <a:cubicBezTo>
                  <a:pt x="266" y="79"/>
                  <a:pt x="264" y="81"/>
                  <a:pt x="263" y="83"/>
                </a:cubicBezTo>
                <a:cubicBezTo>
                  <a:pt x="237" y="85"/>
                  <a:pt x="211" y="86"/>
                  <a:pt x="182" y="85"/>
                </a:cubicBezTo>
                <a:cubicBezTo>
                  <a:pt x="180" y="85"/>
                  <a:pt x="177" y="85"/>
                  <a:pt x="175" y="85"/>
                </a:cubicBezTo>
                <a:cubicBezTo>
                  <a:pt x="174" y="84"/>
                  <a:pt x="174" y="84"/>
                  <a:pt x="173" y="84"/>
                </a:cubicBezTo>
                <a:cubicBezTo>
                  <a:pt x="173" y="84"/>
                  <a:pt x="173" y="84"/>
                  <a:pt x="172" y="84"/>
                </a:cubicBezTo>
                <a:cubicBezTo>
                  <a:pt x="187" y="70"/>
                  <a:pt x="200" y="54"/>
                  <a:pt x="214" y="36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198" y="56"/>
                  <a:pt x="184" y="71"/>
                  <a:pt x="170" y="85"/>
                </a:cubicBezTo>
                <a:cubicBezTo>
                  <a:pt x="170" y="85"/>
                  <a:pt x="170" y="85"/>
                  <a:pt x="170" y="85"/>
                </a:cubicBezTo>
                <a:cubicBezTo>
                  <a:pt x="170" y="85"/>
                  <a:pt x="170" y="85"/>
                  <a:pt x="170" y="85"/>
                </a:cubicBezTo>
                <a:cubicBezTo>
                  <a:pt x="156" y="88"/>
                  <a:pt x="142" y="90"/>
                  <a:pt x="126" y="92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40" y="91"/>
                  <a:pt x="155" y="89"/>
                  <a:pt x="169" y="86"/>
                </a:cubicBezTo>
                <a:cubicBezTo>
                  <a:pt x="168" y="87"/>
                  <a:pt x="168" y="88"/>
                  <a:pt x="168" y="90"/>
                </a:cubicBezTo>
                <a:cubicBezTo>
                  <a:pt x="168" y="90"/>
                  <a:pt x="168" y="91"/>
                  <a:pt x="168" y="92"/>
                </a:cubicBezTo>
                <a:cubicBezTo>
                  <a:pt x="165" y="106"/>
                  <a:pt x="161" y="118"/>
                  <a:pt x="157" y="130"/>
                </a:cubicBezTo>
                <a:cubicBezTo>
                  <a:pt x="146" y="163"/>
                  <a:pt x="132" y="190"/>
                  <a:pt x="113" y="216"/>
                </a:cubicBezTo>
                <a:cubicBezTo>
                  <a:pt x="112" y="215"/>
                  <a:pt x="111" y="215"/>
                  <a:pt x="110" y="215"/>
                </a:cubicBezTo>
                <a:cubicBezTo>
                  <a:pt x="107" y="215"/>
                  <a:pt x="105" y="217"/>
                  <a:pt x="104" y="220"/>
                </a:cubicBezTo>
                <a:cubicBezTo>
                  <a:pt x="84" y="218"/>
                  <a:pt x="62" y="216"/>
                  <a:pt x="38" y="214"/>
                </a:cubicBezTo>
                <a:cubicBezTo>
                  <a:pt x="38" y="215"/>
                  <a:pt x="38" y="215"/>
                  <a:pt x="38" y="215"/>
                </a:cubicBezTo>
                <a:cubicBezTo>
                  <a:pt x="62" y="217"/>
                  <a:pt x="84" y="219"/>
                  <a:pt x="104" y="221"/>
                </a:cubicBezTo>
                <a:cubicBezTo>
                  <a:pt x="105" y="223"/>
                  <a:pt x="107" y="225"/>
                  <a:pt x="109" y="225"/>
                </a:cubicBezTo>
                <a:cubicBezTo>
                  <a:pt x="107" y="249"/>
                  <a:pt x="104" y="272"/>
                  <a:pt x="99" y="294"/>
                </a:cubicBezTo>
                <a:cubicBezTo>
                  <a:pt x="94" y="320"/>
                  <a:pt x="88" y="345"/>
                  <a:pt x="81" y="372"/>
                </a:cubicBezTo>
                <a:cubicBezTo>
                  <a:pt x="81" y="372"/>
                  <a:pt x="81" y="372"/>
                  <a:pt x="81" y="372"/>
                </a:cubicBezTo>
                <a:cubicBezTo>
                  <a:pt x="78" y="372"/>
                  <a:pt x="75" y="374"/>
                  <a:pt x="75" y="377"/>
                </a:cubicBezTo>
                <a:cubicBezTo>
                  <a:pt x="52" y="377"/>
                  <a:pt x="28" y="377"/>
                  <a:pt x="1" y="377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77"/>
                  <a:pt x="0" y="377"/>
                  <a:pt x="0" y="377"/>
                </a:cubicBezTo>
                <a:cubicBezTo>
                  <a:pt x="1" y="378"/>
                  <a:pt x="1" y="378"/>
                  <a:pt x="1" y="378"/>
                </a:cubicBezTo>
                <a:cubicBezTo>
                  <a:pt x="28" y="378"/>
                  <a:pt x="52" y="378"/>
                  <a:pt x="75" y="378"/>
                </a:cubicBezTo>
                <a:cubicBezTo>
                  <a:pt x="76" y="380"/>
                  <a:pt x="78" y="382"/>
                  <a:pt x="80" y="382"/>
                </a:cubicBezTo>
                <a:cubicBezTo>
                  <a:pt x="83" y="392"/>
                  <a:pt x="86" y="401"/>
                  <a:pt x="88" y="411"/>
                </a:cubicBezTo>
                <a:cubicBezTo>
                  <a:pt x="98" y="450"/>
                  <a:pt x="105" y="487"/>
                  <a:pt x="109" y="528"/>
                </a:cubicBezTo>
                <a:cubicBezTo>
                  <a:pt x="106" y="528"/>
                  <a:pt x="104" y="531"/>
                  <a:pt x="104" y="533"/>
                </a:cubicBezTo>
                <a:cubicBezTo>
                  <a:pt x="104" y="534"/>
                  <a:pt x="104" y="534"/>
                  <a:pt x="104" y="534"/>
                </a:cubicBezTo>
                <a:cubicBezTo>
                  <a:pt x="101" y="534"/>
                  <a:pt x="97" y="534"/>
                  <a:pt x="93" y="535"/>
                </a:cubicBezTo>
                <a:cubicBezTo>
                  <a:pt x="76" y="536"/>
                  <a:pt x="58" y="538"/>
                  <a:pt x="38" y="540"/>
                </a:cubicBezTo>
                <a:cubicBezTo>
                  <a:pt x="38" y="540"/>
                  <a:pt x="38" y="540"/>
                  <a:pt x="38" y="540"/>
                </a:cubicBezTo>
                <a:cubicBezTo>
                  <a:pt x="52" y="539"/>
                  <a:pt x="65" y="538"/>
                  <a:pt x="78" y="537"/>
                </a:cubicBezTo>
                <a:cubicBezTo>
                  <a:pt x="87" y="536"/>
                  <a:pt x="96" y="535"/>
                  <a:pt x="104" y="535"/>
                </a:cubicBezTo>
                <a:cubicBezTo>
                  <a:pt x="105" y="537"/>
                  <a:pt x="107" y="539"/>
                  <a:pt x="109" y="539"/>
                </a:cubicBezTo>
                <a:cubicBezTo>
                  <a:pt x="110" y="539"/>
                  <a:pt x="111" y="538"/>
                  <a:pt x="112" y="538"/>
                </a:cubicBezTo>
                <a:cubicBezTo>
                  <a:pt x="125" y="555"/>
                  <a:pt x="135" y="573"/>
                  <a:pt x="145" y="592"/>
                </a:cubicBezTo>
                <a:cubicBezTo>
                  <a:pt x="154" y="613"/>
                  <a:pt x="162" y="635"/>
                  <a:pt x="168" y="662"/>
                </a:cubicBezTo>
                <a:cubicBezTo>
                  <a:pt x="167" y="663"/>
                  <a:pt x="167" y="664"/>
                  <a:pt x="167" y="666"/>
                </a:cubicBezTo>
                <a:cubicBezTo>
                  <a:pt x="167" y="666"/>
                  <a:pt x="167" y="667"/>
                  <a:pt x="167" y="668"/>
                </a:cubicBezTo>
                <a:cubicBezTo>
                  <a:pt x="154" y="665"/>
                  <a:pt x="139" y="663"/>
                  <a:pt x="124" y="661"/>
                </a:cubicBezTo>
                <a:cubicBezTo>
                  <a:pt x="126" y="663"/>
                  <a:pt x="126" y="663"/>
                  <a:pt x="126" y="663"/>
                </a:cubicBezTo>
                <a:cubicBezTo>
                  <a:pt x="132" y="663"/>
                  <a:pt x="137" y="664"/>
                  <a:pt x="142" y="665"/>
                </a:cubicBezTo>
                <a:cubicBezTo>
                  <a:pt x="151" y="666"/>
                  <a:pt x="160" y="668"/>
                  <a:pt x="169" y="670"/>
                </a:cubicBezTo>
                <a:cubicBezTo>
                  <a:pt x="169" y="670"/>
                  <a:pt x="170" y="670"/>
                  <a:pt x="171" y="671"/>
                </a:cubicBezTo>
                <a:cubicBezTo>
                  <a:pt x="185" y="684"/>
                  <a:pt x="198" y="699"/>
                  <a:pt x="211" y="717"/>
                </a:cubicBezTo>
                <a:cubicBezTo>
                  <a:pt x="214" y="719"/>
                  <a:pt x="214" y="719"/>
                  <a:pt x="214" y="719"/>
                </a:cubicBezTo>
                <a:cubicBezTo>
                  <a:pt x="201" y="700"/>
                  <a:pt x="187" y="684"/>
                  <a:pt x="173" y="671"/>
                </a:cubicBezTo>
                <a:cubicBezTo>
                  <a:pt x="173" y="670"/>
                  <a:pt x="174" y="670"/>
                  <a:pt x="175" y="670"/>
                </a:cubicBezTo>
                <a:cubicBezTo>
                  <a:pt x="179" y="670"/>
                  <a:pt x="184" y="670"/>
                  <a:pt x="188" y="669"/>
                </a:cubicBezTo>
                <a:cubicBezTo>
                  <a:pt x="215" y="669"/>
                  <a:pt x="239" y="670"/>
                  <a:pt x="264" y="671"/>
                </a:cubicBezTo>
                <a:cubicBezTo>
                  <a:pt x="264" y="671"/>
                  <a:pt x="264" y="671"/>
                  <a:pt x="264" y="672"/>
                </a:cubicBezTo>
                <a:cubicBezTo>
                  <a:pt x="264" y="674"/>
                  <a:pt x="266" y="677"/>
                  <a:pt x="269" y="677"/>
                </a:cubicBezTo>
                <a:cubicBezTo>
                  <a:pt x="269" y="677"/>
                  <a:pt x="269" y="677"/>
                  <a:pt x="270" y="677"/>
                </a:cubicBezTo>
                <a:cubicBezTo>
                  <a:pt x="278" y="698"/>
                  <a:pt x="287" y="722"/>
                  <a:pt x="297" y="748"/>
                </a:cubicBezTo>
                <a:cubicBezTo>
                  <a:pt x="298" y="748"/>
                  <a:pt x="298" y="748"/>
                  <a:pt x="298" y="748"/>
                </a:cubicBezTo>
                <a:cubicBezTo>
                  <a:pt x="294" y="739"/>
                  <a:pt x="291" y="730"/>
                  <a:pt x="288" y="722"/>
                </a:cubicBezTo>
                <a:cubicBezTo>
                  <a:pt x="282" y="706"/>
                  <a:pt x="276" y="690"/>
                  <a:pt x="271" y="676"/>
                </a:cubicBezTo>
                <a:cubicBezTo>
                  <a:pt x="273" y="676"/>
                  <a:pt x="274" y="674"/>
                  <a:pt x="274" y="672"/>
                </a:cubicBezTo>
                <a:cubicBezTo>
                  <a:pt x="274" y="671"/>
                  <a:pt x="274" y="671"/>
                  <a:pt x="274" y="671"/>
                </a:cubicBezTo>
                <a:cubicBezTo>
                  <a:pt x="308" y="670"/>
                  <a:pt x="341" y="670"/>
                  <a:pt x="373" y="672"/>
                </a:cubicBezTo>
                <a:cubicBezTo>
                  <a:pt x="374" y="673"/>
                  <a:pt x="376" y="674"/>
                  <a:pt x="377" y="674"/>
                </a:cubicBezTo>
                <a:cubicBezTo>
                  <a:pt x="377" y="699"/>
                  <a:pt x="377" y="725"/>
                  <a:pt x="377" y="754"/>
                </a:cubicBezTo>
                <a:cubicBezTo>
                  <a:pt x="377" y="754"/>
                  <a:pt x="377" y="754"/>
                  <a:pt x="377" y="754"/>
                </a:cubicBezTo>
                <a:cubicBezTo>
                  <a:pt x="378" y="754"/>
                  <a:pt x="378" y="754"/>
                  <a:pt x="378" y="754"/>
                </a:cubicBezTo>
                <a:cubicBezTo>
                  <a:pt x="378" y="725"/>
                  <a:pt x="378" y="699"/>
                  <a:pt x="378" y="674"/>
                </a:cubicBezTo>
                <a:cubicBezTo>
                  <a:pt x="380" y="674"/>
                  <a:pt x="381" y="673"/>
                  <a:pt x="382" y="672"/>
                </a:cubicBezTo>
                <a:cubicBezTo>
                  <a:pt x="414" y="670"/>
                  <a:pt x="446" y="670"/>
                  <a:pt x="480" y="671"/>
                </a:cubicBezTo>
                <a:cubicBezTo>
                  <a:pt x="480" y="671"/>
                  <a:pt x="480" y="671"/>
                  <a:pt x="480" y="672"/>
                </a:cubicBezTo>
                <a:cubicBezTo>
                  <a:pt x="480" y="674"/>
                  <a:pt x="482" y="676"/>
                  <a:pt x="484" y="677"/>
                </a:cubicBezTo>
                <a:cubicBezTo>
                  <a:pt x="476" y="698"/>
                  <a:pt x="467" y="722"/>
                  <a:pt x="457" y="748"/>
                </a:cubicBezTo>
                <a:cubicBezTo>
                  <a:pt x="459" y="748"/>
                  <a:pt x="459" y="748"/>
                  <a:pt x="459" y="748"/>
                </a:cubicBezTo>
                <a:cubicBezTo>
                  <a:pt x="468" y="722"/>
                  <a:pt x="477" y="698"/>
                  <a:pt x="485" y="677"/>
                </a:cubicBezTo>
                <a:cubicBezTo>
                  <a:pt x="488" y="676"/>
                  <a:pt x="490" y="674"/>
                  <a:pt x="490" y="672"/>
                </a:cubicBezTo>
                <a:cubicBezTo>
                  <a:pt x="490" y="671"/>
                  <a:pt x="490" y="671"/>
                  <a:pt x="490" y="671"/>
                </a:cubicBezTo>
                <a:cubicBezTo>
                  <a:pt x="517" y="670"/>
                  <a:pt x="545" y="669"/>
                  <a:pt x="574" y="670"/>
                </a:cubicBezTo>
                <a:cubicBezTo>
                  <a:pt x="576" y="670"/>
                  <a:pt x="577" y="670"/>
                  <a:pt x="579" y="670"/>
                </a:cubicBezTo>
                <a:cubicBezTo>
                  <a:pt x="580" y="670"/>
                  <a:pt x="581" y="671"/>
                  <a:pt x="582" y="671"/>
                </a:cubicBezTo>
                <a:cubicBezTo>
                  <a:pt x="582" y="671"/>
                  <a:pt x="582" y="671"/>
                  <a:pt x="582" y="671"/>
                </a:cubicBezTo>
                <a:cubicBezTo>
                  <a:pt x="568" y="685"/>
                  <a:pt x="555" y="700"/>
                  <a:pt x="541" y="719"/>
                </a:cubicBezTo>
                <a:cubicBezTo>
                  <a:pt x="544" y="717"/>
                  <a:pt x="544" y="717"/>
                  <a:pt x="544" y="717"/>
                </a:cubicBezTo>
                <a:cubicBezTo>
                  <a:pt x="558" y="699"/>
                  <a:pt x="571" y="683"/>
                  <a:pt x="585" y="670"/>
                </a:cubicBezTo>
                <a:cubicBezTo>
                  <a:pt x="585" y="670"/>
                  <a:pt x="585" y="670"/>
                  <a:pt x="585" y="670"/>
                </a:cubicBezTo>
                <a:cubicBezTo>
                  <a:pt x="585" y="670"/>
                  <a:pt x="585" y="670"/>
                  <a:pt x="585" y="670"/>
                </a:cubicBezTo>
                <a:cubicBezTo>
                  <a:pt x="599" y="667"/>
                  <a:pt x="614" y="665"/>
                  <a:pt x="629" y="663"/>
                </a:cubicBezTo>
                <a:cubicBezTo>
                  <a:pt x="631" y="661"/>
                  <a:pt x="631" y="661"/>
                  <a:pt x="631" y="661"/>
                </a:cubicBezTo>
                <a:cubicBezTo>
                  <a:pt x="627" y="662"/>
                  <a:pt x="623" y="662"/>
                  <a:pt x="618" y="663"/>
                </a:cubicBezTo>
                <a:cubicBezTo>
                  <a:pt x="607" y="664"/>
                  <a:pt x="597" y="666"/>
                  <a:pt x="586" y="668"/>
                </a:cubicBezTo>
                <a:cubicBezTo>
                  <a:pt x="587" y="667"/>
                  <a:pt x="587" y="667"/>
                  <a:pt x="587" y="666"/>
                </a:cubicBezTo>
                <a:cubicBezTo>
                  <a:pt x="587" y="665"/>
                  <a:pt x="587" y="664"/>
                  <a:pt x="587" y="663"/>
                </a:cubicBezTo>
                <a:cubicBezTo>
                  <a:pt x="590" y="649"/>
                  <a:pt x="594" y="636"/>
                  <a:pt x="598" y="624"/>
                </a:cubicBezTo>
                <a:cubicBezTo>
                  <a:pt x="609" y="591"/>
                  <a:pt x="624" y="564"/>
                  <a:pt x="643" y="538"/>
                </a:cubicBezTo>
                <a:cubicBezTo>
                  <a:pt x="643" y="538"/>
                  <a:pt x="644" y="539"/>
                  <a:pt x="645" y="539"/>
                </a:cubicBezTo>
                <a:cubicBezTo>
                  <a:pt x="647" y="539"/>
                  <a:pt x="649" y="537"/>
                  <a:pt x="650" y="535"/>
                </a:cubicBezTo>
                <a:cubicBezTo>
                  <a:pt x="670" y="536"/>
                  <a:pt x="692" y="538"/>
                  <a:pt x="717" y="540"/>
                </a:cubicBezTo>
                <a:cubicBezTo>
                  <a:pt x="717" y="540"/>
                  <a:pt x="717" y="540"/>
                  <a:pt x="717" y="540"/>
                </a:cubicBezTo>
                <a:cubicBezTo>
                  <a:pt x="693" y="537"/>
                  <a:pt x="670" y="535"/>
                  <a:pt x="650" y="534"/>
                </a:cubicBezTo>
                <a:cubicBezTo>
                  <a:pt x="650" y="534"/>
                  <a:pt x="650" y="534"/>
                  <a:pt x="650" y="533"/>
                </a:cubicBezTo>
                <a:cubicBezTo>
                  <a:pt x="650" y="531"/>
                  <a:pt x="648" y="529"/>
                  <a:pt x="646" y="528"/>
                </a:cubicBezTo>
                <a:cubicBezTo>
                  <a:pt x="648" y="505"/>
                  <a:pt x="652" y="483"/>
                  <a:pt x="656" y="460"/>
                </a:cubicBezTo>
                <a:cubicBezTo>
                  <a:pt x="661" y="434"/>
                  <a:pt x="667" y="408"/>
                  <a:pt x="675" y="382"/>
                </a:cubicBezTo>
                <a:cubicBezTo>
                  <a:pt x="677" y="381"/>
                  <a:pt x="678" y="380"/>
                  <a:pt x="678" y="378"/>
                </a:cubicBezTo>
                <a:cubicBezTo>
                  <a:pt x="702" y="378"/>
                  <a:pt x="727" y="378"/>
                  <a:pt x="755" y="378"/>
                </a:cubicBezTo>
                <a:cubicBezTo>
                  <a:pt x="755" y="377"/>
                  <a:pt x="755" y="377"/>
                  <a:pt x="755" y="377"/>
                </a:cubicBezTo>
                <a:cubicBezTo>
                  <a:pt x="755" y="377"/>
                  <a:pt x="755" y="377"/>
                  <a:pt x="755" y="377"/>
                </a:cubicBezTo>
                <a:close/>
                <a:moveTo>
                  <a:pt x="673" y="372"/>
                </a:moveTo>
                <a:cubicBezTo>
                  <a:pt x="670" y="372"/>
                  <a:pt x="668" y="374"/>
                  <a:pt x="668" y="377"/>
                </a:cubicBezTo>
                <a:cubicBezTo>
                  <a:pt x="668" y="377"/>
                  <a:pt x="668" y="377"/>
                  <a:pt x="668" y="377"/>
                </a:cubicBezTo>
                <a:cubicBezTo>
                  <a:pt x="599" y="377"/>
                  <a:pt x="548" y="377"/>
                  <a:pt x="508" y="377"/>
                </a:cubicBezTo>
                <a:cubicBezTo>
                  <a:pt x="508" y="375"/>
                  <a:pt x="506" y="373"/>
                  <a:pt x="504" y="373"/>
                </a:cubicBezTo>
                <a:cubicBezTo>
                  <a:pt x="500" y="335"/>
                  <a:pt x="500" y="297"/>
                  <a:pt x="504" y="248"/>
                </a:cubicBezTo>
                <a:cubicBezTo>
                  <a:pt x="507" y="247"/>
                  <a:pt x="509" y="245"/>
                  <a:pt x="509" y="243"/>
                </a:cubicBezTo>
                <a:cubicBezTo>
                  <a:pt x="509" y="243"/>
                  <a:pt x="509" y="242"/>
                  <a:pt x="509" y="242"/>
                </a:cubicBezTo>
                <a:cubicBezTo>
                  <a:pt x="544" y="238"/>
                  <a:pt x="586" y="231"/>
                  <a:pt x="639" y="222"/>
                </a:cubicBezTo>
                <a:cubicBezTo>
                  <a:pt x="640" y="224"/>
                  <a:pt x="642" y="226"/>
                  <a:pt x="644" y="226"/>
                </a:cubicBezTo>
                <a:cubicBezTo>
                  <a:pt x="645" y="226"/>
                  <a:pt x="645" y="225"/>
                  <a:pt x="645" y="225"/>
                </a:cubicBezTo>
                <a:cubicBezTo>
                  <a:pt x="649" y="276"/>
                  <a:pt x="659" y="322"/>
                  <a:pt x="673" y="372"/>
                </a:cubicBezTo>
                <a:close/>
                <a:moveTo>
                  <a:pt x="503" y="507"/>
                </a:moveTo>
                <a:cubicBezTo>
                  <a:pt x="501" y="507"/>
                  <a:pt x="499" y="509"/>
                  <a:pt x="498" y="511"/>
                </a:cubicBezTo>
                <a:cubicBezTo>
                  <a:pt x="467" y="506"/>
                  <a:pt x="440" y="504"/>
                  <a:pt x="415" y="503"/>
                </a:cubicBezTo>
                <a:cubicBezTo>
                  <a:pt x="404" y="502"/>
                  <a:pt x="393" y="502"/>
                  <a:pt x="383" y="502"/>
                </a:cubicBezTo>
                <a:cubicBezTo>
                  <a:pt x="383" y="502"/>
                  <a:pt x="383" y="502"/>
                  <a:pt x="383" y="502"/>
                </a:cubicBezTo>
                <a:cubicBezTo>
                  <a:pt x="383" y="499"/>
                  <a:pt x="381" y="497"/>
                  <a:pt x="378" y="497"/>
                </a:cubicBezTo>
                <a:cubicBezTo>
                  <a:pt x="378" y="445"/>
                  <a:pt x="378" y="411"/>
                  <a:pt x="378" y="378"/>
                </a:cubicBezTo>
                <a:cubicBezTo>
                  <a:pt x="412" y="378"/>
                  <a:pt x="446" y="378"/>
                  <a:pt x="498" y="378"/>
                </a:cubicBezTo>
                <a:cubicBezTo>
                  <a:pt x="498" y="378"/>
                  <a:pt x="498" y="378"/>
                  <a:pt x="498" y="378"/>
                </a:cubicBezTo>
                <a:cubicBezTo>
                  <a:pt x="498" y="380"/>
                  <a:pt x="500" y="383"/>
                  <a:pt x="503" y="383"/>
                </a:cubicBezTo>
                <a:cubicBezTo>
                  <a:pt x="503" y="383"/>
                  <a:pt x="503" y="383"/>
                  <a:pt x="504" y="383"/>
                </a:cubicBezTo>
                <a:cubicBezTo>
                  <a:pt x="503" y="384"/>
                  <a:pt x="503" y="385"/>
                  <a:pt x="503" y="386"/>
                </a:cubicBezTo>
                <a:cubicBezTo>
                  <a:pt x="499" y="423"/>
                  <a:pt x="500" y="459"/>
                  <a:pt x="504" y="507"/>
                </a:cubicBezTo>
                <a:cubicBezTo>
                  <a:pt x="503" y="507"/>
                  <a:pt x="503" y="507"/>
                  <a:pt x="503" y="507"/>
                </a:cubicBezTo>
                <a:close/>
                <a:moveTo>
                  <a:pt x="252" y="508"/>
                </a:moveTo>
                <a:cubicBezTo>
                  <a:pt x="256" y="458"/>
                  <a:pt x="256" y="421"/>
                  <a:pt x="252" y="383"/>
                </a:cubicBezTo>
                <a:cubicBezTo>
                  <a:pt x="254" y="382"/>
                  <a:pt x="256" y="380"/>
                  <a:pt x="256" y="378"/>
                </a:cubicBezTo>
                <a:cubicBezTo>
                  <a:pt x="256" y="378"/>
                  <a:pt x="256" y="378"/>
                  <a:pt x="256" y="378"/>
                </a:cubicBezTo>
                <a:cubicBezTo>
                  <a:pt x="309" y="378"/>
                  <a:pt x="343" y="378"/>
                  <a:pt x="377" y="378"/>
                </a:cubicBezTo>
                <a:cubicBezTo>
                  <a:pt x="377" y="411"/>
                  <a:pt x="377" y="445"/>
                  <a:pt x="377" y="497"/>
                </a:cubicBezTo>
                <a:cubicBezTo>
                  <a:pt x="375" y="497"/>
                  <a:pt x="372" y="499"/>
                  <a:pt x="372" y="502"/>
                </a:cubicBezTo>
                <a:cubicBezTo>
                  <a:pt x="372" y="502"/>
                  <a:pt x="372" y="502"/>
                  <a:pt x="372" y="502"/>
                </a:cubicBezTo>
                <a:cubicBezTo>
                  <a:pt x="340" y="502"/>
                  <a:pt x="307" y="504"/>
                  <a:pt x="266" y="510"/>
                </a:cubicBezTo>
                <a:cubicBezTo>
                  <a:pt x="263" y="510"/>
                  <a:pt x="259" y="511"/>
                  <a:pt x="255" y="511"/>
                </a:cubicBezTo>
                <a:cubicBezTo>
                  <a:pt x="255" y="509"/>
                  <a:pt x="253" y="508"/>
                  <a:pt x="252" y="508"/>
                </a:cubicBezTo>
                <a:close/>
                <a:moveTo>
                  <a:pt x="256" y="243"/>
                </a:moveTo>
                <a:cubicBezTo>
                  <a:pt x="288" y="248"/>
                  <a:pt x="315" y="251"/>
                  <a:pt x="340" y="252"/>
                </a:cubicBezTo>
                <a:cubicBezTo>
                  <a:pt x="351" y="252"/>
                  <a:pt x="362" y="252"/>
                  <a:pt x="372" y="252"/>
                </a:cubicBezTo>
                <a:cubicBezTo>
                  <a:pt x="373" y="255"/>
                  <a:pt x="375" y="257"/>
                  <a:pt x="377" y="257"/>
                </a:cubicBezTo>
                <a:cubicBezTo>
                  <a:pt x="377" y="309"/>
                  <a:pt x="377" y="343"/>
                  <a:pt x="377" y="377"/>
                </a:cubicBezTo>
                <a:cubicBezTo>
                  <a:pt x="343" y="377"/>
                  <a:pt x="309" y="377"/>
                  <a:pt x="256" y="377"/>
                </a:cubicBezTo>
                <a:cubicBezTo>
                  <a:pt x="256" y="375"/>
                  <a:pt x="254" y="373"/>
                  <a:pt x="252" y="372"/>
                </a:cubicBezTo>
                <a:cubicBezTo>
                  <a:pt x="252" y="371"/>
                  <a:pt x="252" y="370"/>
                  <a:pt x="252" y="369"/>
                </a:cubicBezTo>
                <a:cubicBezTo>
                  <a:pt x="256" y="332"/>
                  <a:pt x="256" y="296"/>
                  <a:pt x="252" y="248"/>
                </a:cubicBezTo>
                <a:cubicBezTo>
                  <a:pt x="254" y="247"/>
                  <a:pt x="255" y="246"/>
                  <a:pt x="256" y="243"/>
                </a:cubicBezTo>
                <a:close/>
                <a:moveTo>
                  <a:pt x="503" y="372"/>
                </a:moveTo>
                <a:cubicBezTo>
                  <a:pt x="500" y="372"/>
                  <a:pt x="498" y="374"/>
                  <a:pt x="498" y="377"/>
                </a:cubicBezTo>
                <a:cubicBezTo>
                  <a:pt x="446" y="377"/>
                  <a:pt x="412" y="377"/>
                  <a:pt x="378" y="377"/>
                </a:cubicBezTo>
                <a:cubicBezTo>
                  <a:pt x="378" y="343"/>
                  <a:pt x="378" y="309"/>
                  <a:pt x="378" y="257"/>
                </a:cubicBezTo>
                <a:cubicBezTo>
                  <a:pt x="381" y="257"/>
                  <a:pt x="383" y="255"/>
                  <a:pt x="383" y="252"/>
                </a:cubicBezTo>
                <a:cubicBezTo>
                  <a:pt x="416" y="253"/>
                  <a:pt x="448" y="251"/>
                  <a:pt x="489" y="245"/>
                </a:cubicBezTo>
                <a:cubicBezTo>
                  <a:pt x="492" y="245"/>
                  <a:pt x="495" y="244"/>
                  <a:pt x="498" y="244"/>
                </a:cubicBezTo>
                <a:cubicBezTo>
                  <a:pt x="499" y="246"/>
                  <a:pt x="501" y="248"/>
                  <a:pt x="503" y="248"/>
                </a:cubicBezTo>
                <a:cubicBezTo>
                  <a:pt x="503" y="248"/>
                  <a:pt x="503" y="248"/>
                  <a:pt x="503" y="248"/>
                </a:cubicBezTo>
                <a:cubicBezTo>
                  <a:pt x="499" y="297"/>
                  <a:pt x="499" y="335"/>
                  <a:pt x="504" y="372"/>
                </a:cubicBezTo>
                <a:cubicBezTo>
                  <a:pt x="503" y="372"/>
                  <a:pt x="503" y="372"/>
                  <a:pt x="503" y="372"/>
                </a:cubicBezTo>
                <a:close/>
                <a:moveTo>
                  <a:pt x="564" y="86"/>
                </a:moveTo>
                <a:cubicBezTo>
                  <a:pt x="568" y="86"/>
                  <a:pt x="573" y="86"/>
                  <a:pt x="577" y="86"/>
                </a:cubicBezTo>
                <a:cubicBezTo>
                  <a:pt x="576" y="87"/>
                  <a:pt x="576" y="88"/>
                  <a:pt x="576" y="90"/>
                </a:cubicBezTo>
                <a:cubicBezTo>
                  <a:pt x="576" y="92"/>
                  <a:pt x="578" y="95"/>
                  <a:pt x="581" y="95"/>
                </a:cubicBezTo>
                <a:cubicBezTo>
                  <a:pt x="583" y="95"/>
                  <a:pt x="585" y="94"/>
                  <a:pt x="586" y="92"/>
                </a:cubicBezTo>
                <a:cubicBezTo>
                  <a:pt x="599" y="144"/>
                  <a:pt x="615" y="181"/>
                  <a:pt x="641" y="216"/>
                </a:cubicBezTo>
                <a:cubicBezTo>
                  <a:pt x="640" y="217"/>
                  <a:pt x="639" y="219"/>
                  <a:pt x="639" y="220"/>
                </a:cubicBezTo>
                <a:cubicBezTo>
                  <a:pt x="639" y="221"/>
                  <a:pt x="639" y="221"/>
                  <a:pt x="639" y="221"/>
                </a:cubicBezTo>
                <a:cubicBezTo>
                  <a:pt x="614" y="226"/>
                  <a:pt x="591" y="229"/>
                  <a:pt x="570" y="233"/>
                </a:cubicBezTo>
                <a:cubicBezTo>
                  <a:pt x="547" y="236"/>
                  <a:pt x="527" y="239"/>
                  <a:pt x="508" y="241"/>
                </a:cubicBezTo>
                <a:cubicBezTo>
                  <a:pt x="508" y="239"/>
                  <a:pt x="506" y="238"/>
                  <a:pt x="504" y="238"/>
                </a:cubicBezTo>
                <a:cubicBezTo>
                  <a:pt x="497" y="199"/>
                  <a:pt x="493" y="153"/>
                  <a:pt x="488" y="89"/>
                </a:cubicBezTo>
                <a:cubicBezTo>
                  <a:pt x="490" y="88"/>
                  <a:pt x="491" y="86"/>
                  <a:pt x="491" y="85"/>
                </a:cubicBezTo>
                <a:cubicBezTo>
                  <a:pt x="514" y="86"/>
                  <a:pt x="538" y="87"/>
                  <a:pt x="564" y="86"/>
                </a:cubicBezTo>
                <a:close/>
                <a:moveTo>
                  <a:pt x="480" y="85"/>
                </a:moveTo>
                <a:cubicBezTo>
                  <a:pt x="480" y="87"/>
                  <a:pt x="483" y="90"/>
                  <a:pt x="485" y="90"/>
                </a:cubicBezTo>
                <a:cubicBezTo>
                  <a:pt x="486" y="90"/>
                  <a:pt x="487" y="89"/>
                  <a:pt x="487" y="89"/>
                </a:cubicBezTo>
                <a:cubicBezTo>
                  <a:pt x="489" y="111"/>
                  <a:pt x="490" y="131"/>
                  <a:pt x="492" y="150"/>
                </a:cubicBezTo>
                <a:cubicBezTo>
                  <a:pt x="495" y="184"/>
                  <a:pt x="499" y="213"/>
                  <a:pt x="503" y="238"/>
                </a:cubicBezTo>
                <a:cubicBezTo>
                  <a:pt x="500" y="238"/>
                  <a:pt x="498" y="240"/>
                  <a:pt x="498" y="243"/>
                </a:cubicBezTo>
                <a:cubicBezTo>
                  <a:pt x="498" y="243"/>
                  <a:pt x="498" y="243"/>
                  <a:pt x="498" y="243"/>
                </a:cubicBezTo>
                <a:cubicBezTo>
                  <a:pt x="478" y="246"/>
                  <a:pt x="460" y="248"/>
                  <a:pt x="442" y="249"/>
                </a:cubicBezTo>
                <a:cubicBezTo>
                  <a:pt x="421" y="251"/>
                  <a:pt x="402" y="252"/>
                  <a:pt x="383" y="251"/>
                </a:cubicBezTo>
                <a:cubicBezTo>
                  <a:pt x="382" y="249"/>
                  <a:pt x="380" y="247"/>
                  <a:pt x="378" y="247"/>
                </a:cubicBezTo>
                <a:cubicBezTo>
                  <a:pt x="378" y="207"/>
                  <a:pt x="378" y="157"/>
                  <a:pt x="378" y="90"/>
                </a:cubicBezTo>
                <a:cubicBezTo>
                  <a:pt x="381" y="90"/>
                  <a:pt x="383" y="87"/>
                  <a:pt x="383" y="85"/>
                </a:cubicBezTo>
                <a:cubicBezTo>
                  <a:pt x="383" y="84"/>
                  <a:pt x="383" y="84"/>
                  <a:pt x="383" y="84"/>
                </a:cubicBezTo>
                <a:cubicBezTo>
                  <a:pt x="415" y="86"/>
                  <a:pt x="447" y="86"/>
                  <a:pt x="480" y="85"/>
                </a:cubicBezTo>
                <a:close/>
                <a:moveTo>
                  <a:pt x="372" y="84"/>
                </a:moveTo>
                <a:cubicBezTo>
                  <a:pt x="372" y="84"/>
                  <a:pt x="372" y="85"/>
                  <a:pt x="372" y="85"/>
                </a:cubicBezTo>
                <a:cubicBezTo>
                  <a:pt x="372" y="87"/>
                  <a:pt x="375" y="90"/>
                  <a:pt x="377" y="90"/>
                </a:cubicBezTo>
                <a:cubicBezTo>
                  <a:pt x="377" y="157"/>
                  <a:pt x="377" y="207"/>
                  <a:pt x="377" y="247"/>
                </a:cubicBezTo>
                <a:cubicBezTo>
                  <a:pt x="375" y="247"/>
                  <a:pt x="373" y="249"/>
                  <a:pt x="373" y="251"/>
                </a:cubicBezTo>
                <a:cubicBezTo>
                  <a:pt x="348" y="252"/>
                  <a:pt x="324" y="251"/>
                  <a:pt x="297" y="248"/>
                </a:cubicBezTo>
                <a:cubicBezTo>
                  <a:pt x="284" y="247"/>
                  <a:pt x="270" y="245"/>
                  <a:pt x="256" y="243"/>
                </a:cubicBezTo>
                <a:cubicBezTo>
                  <a:pt x="256" y="240"/>
                  <a:pt x="254" y="238"/>
                  <a:pt x="252" y="238"/>
                </a:cubicBezTo>
                <a:cubicBezTo>
                  <a:pt x="259" y="200"/>
                  <a:pt x="263" y="153"/>
                  <a:pt x="268" y="89"/>
                </a:cubicBezTo>
                <a:cubicBezTo>
                  <a:pt x="268" y="89"/>
                  <a:pt x="268" y="90"/>
                  <a:pt x="268" y="90"/>
                </a:cubicBezTo>
                <a:cubicBezTo>
                  <a:pt x="271" y="90"/>
                  <a:pt x="274" y="87"/>
                  <a:pt x="274" y="85"/>
                </a:cubicBezTo>
                <a:cubicBezTo>
                  <a:pt x="276" y="85"/>
                  <a:pt x="278" y="85"/>
                  <a:pt x="280" y="85"/>
                </a:cubicBezTo>
                <a:cubicBezTo>
                  <a:pt x="311" y="86"/>
                  <a:pt x="342" y="86"/>
                  <a:pt x="372" y="84"/>
                </a:cubicBezTo>
                <a:close/>
                <a:moveTo>
                  <a:pt x="169" y="93"/>
                </a:moveTo>
                <a:cubicBezTo>
                  <a:pt x="170" y="94"/>
                  <a:pt x="171" y="95"/>
                  <a:pt x="173" y="95"/>
                </a:cubicBezTo>
                <a:cubicBezTo>
                  <a:pt x="176" y="95"/>
                  <a:pt x="178" y="92"/>
                  <a:pt x="178" y="90"/>
                </a:cubicBezTo>
                <a:cubicBezTo>
                  <a:pt x="178" y="88"/>
                  <a:pt x="178" y="87"/>
                  <a:pt x="177" y="86"/>
                </a:cubicBezTo>
                <a:cubicBezTo>
                  <a:pt x="207" y="87"/>
                  <a:pt x="236" y="86"/>
                  <a:pt x="263" y="85"/>
                </a:cubicBezTo>
                <a:cubicBezTo>
                  <a:pt x="263" y="87"/>
                  <a:pt x="265" y="89"/>
                  <a:pt x="267" y="89"/>
                </a:cubicBezTo>
                <a:cubicBezTo>
                  <a:pt x="263" y="146"/>
                  <a:pt x="259" y="189"/>
                  <a:pt x="253" y="225"/>
                </a:cubicBezTo>
                <a:cubicBezTo>
                  <a:pt x="253" y="229"/>
                  <a:pt x="252" y="234"/>
                  <a:pt x="251" y="238"/>
                </a:cubicBezTo>
                <a:cubicBezTo>
                  <a:pt x="251" y="238"/>
                  <a:pt x="251" y="237"/>
                  <a:pt x="251" y="237"/>
                </a:cubicBezTo>
                <a:cubicBezTo>
                  <a:pt x="248" y="237"/>
                  <a:pt x="246" y="239"/>
                  <a:pt x="246" y="241"/>
                </a:cubicBezTo>
                <a:cubicBezTo>
                  <a:pt x="227" y="239"/>
                  <a:pt x="208" y="236"/>
                  <a:pt x="186" y="233"/>
                </a:cubicBezTo>
                <a:cubicBezTo>
                  <a:pt x="164" y="229"/>
                  <a:pt x="141" y="225"/>
                  <a:pt x="115" y="221"/>
                </a:cubicBezTo>
                <a:cubicBezTo>
                  <a:pt x="115" y="221"/>
                  <a:pt x="115" y="221"/>
                  <a:pt x="115" y="220"/>
                </a:cubicBezTo>
                <a:cubicBezTo>
                  <a:pt x="115" y="219"/>
                  <a:pt x="114" y="218"/>
                  <a:pt x="114" y="217"/>
                </a:cubicBezTo>
                <a:cubicBezTo>
                  <a:pt x="139" y="182"/>
                  <a:pt x="156" y="145"/>
                  <a:pt x="169" y="93"/>
                </a:cubicBezTo>
                <a:close/>
                <a:moveTo>
                  <a:pt x="110" y="225"/>
                </a:moveTo>
                <a:cubicBezTo>
                  <a:pt x="112" y="225"/>
                  <a:pt x="114" y="224"/>
                  <a:pt x="115" y="222"/>
                </a:cubicBezTo>
                <a:cubicBezTo>
                  <a:pt x="157" y="229"/>
                  <a:pt x="192" y="235"/>
                  <a:pt x="223" y="239"/>
                </a:cubicBezTo>
                <a:cubicBezTo>
                  <a:pt x="231" y="240"/>
                  <a:pt x="238" y="241"/>
                  <a:pt x="245" y="242"/>
                </a:cubicBezTo>
                <a:cubicBezTo>
                  <a:pt x="245" y="242"/>
                  <a:pt x="245" y="242"/>
                  <a:pt x="245" y="243"/>
                </a:cubicBezTo>
                <a:cubicBezTo>
                  <a:pt x="245" y="246"/>
                  <a:pt x="248" y="248"/>
                  <a:pt x="251" y="248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2" y="263"/>
                  <a:pt x="253" y="277"/>
                  <a:pt x="254" y="291"/>
                </a:cubicBezTo>
                <a:cubicBezTo>
                  <a:pt x="255" y="320"/>
                  <a:pt x="254" y="346"/>
                  <a:pt x="251" y="372"/>
                </a:cubicBezTo>
                <a:cubicBezTo>
                  <a:pt x="248" y="373"/>
                  <a:pt x="246" y="374"/>
                  <a:pt x="246" y="377"/>
                </a:cubicBezTo>
                <a:cubicBezTo>
                  <a:pt x="206" y="377"/>
                  <a:pt x="155" y="377"/>
                  <a:pt x="86" y="377"/>
                </a:cubicBezTo>
                <a:cubicBezTo>
                  <a:pt x="86" y="377"/>
                  <a:pt x="86" y="377"/>
                  <a:pt x="86" y="377"/>
                </a:cubicBezTo>
                <a:cubicBezTo>
                  <a:pt x="86" y="374"/>
                  <a:pt x="84" y="373"/>
                  <a:pt x="82" y="372"/>
                </a:cubicBezTo>
                <a:cubicBezTo>
                  <a:pt x="96" y="322"/>
                  <a:pt x="106" y="276"/>
                  <a:pt x="110" y="225"/>
                </a:cubicBezTo>
                <a:close/>
                <a:moveTo>
                  <a:pt x="82" y="382"/>
                </a:moveTo>
                <a:cubicBezTo>
                  <a:pt x="84" y="381"/>
                  <a:pt x="85" y="380"/>
                  <a:pt x="86" y="378"/>
                </a:cubicBezTo>
                <a:cubicBezTo>
                  <a:pt x="154" y="378"/>
                  <a:pt x="205" y="378"/>
                  <a:pt x="246" y="378"/>
                </a:cubicBezTo>
                <a:cubicBezTo>
                  <a:pt x="246" y="380"/>
                  <a:pt x="248" y="383"/>
                  <a:pt x="251" y="383"/>
                </a:cubicBezTo>
                <a:cubicBezTo>
                  <a:pt x="255" y="421"/>
                  <a:pt x="255" y="458"/>
                  <a:pt x="251" y="507"/>
                </a:cubicBezTo>
                <a:cubicBezTo>
                  <a:pt x="251" y="507"/>
                  <a:pt x="251" y="507"/>
                  <a:pt x="251" y="507"/>
                </a:cubicBezTo>
                <a:cubicBezTo>
                  <a:pt x="248" y="507"/>
                  <a:pt x="245" y="510"/>
                  <a:pt x="245" y="512"/>
                </a:cubicBezTo>
                <a:cubicBezTo>
                  <a:pt x="210" y="517"/>
                  <a:pt x="167" y="524"/>
                  <a:pt x="114" y="533"/>
                </a:cubicBezTo>
                <a:cubicBezTo>
                  <a:pt x="114" y="530"/>
                  <a:pt x="112" y="529"/>
                  <a:pt x="110" y="528"/>
                </a:cubicBezTo>
                <a:cubicBezTo>
                  <a:pt x="106" y="478"/>
                  <a:pt x="96" y="431"/>
                  <a:pt x="82" y="382"/>
                </a:cubicBezTo>
                <a:close/>
                <a:moveTo>
                  <a:pt x="190" y="668"/>
                </a:moveTo>
                <a:cubicBezTo>
                  <a:pt x="185" y="668"/>
                  <a:pt x="181" y="668"/>
                  <a:pt x="176" y="669"/>
                </a:cubicBezTo>
                <a:cubicBezTo>
                  <a:pt x="177" y="668"/>
                  <a:pt x="177" y="667"/>
                  <a:pt x="177" y="666"/>
                </a:cubicBezTo>
                <a:cubicBezTo>
                  <a:pt x="177" y="663"/>
                  <a:pt x="175" y="660"/>
                  <a:pt x="172" y="660"/>
                </a:cubicBezTo>
                <a:cubicBezTo>
                  <a:pt x="171" y="660"/>
                  <a:pt x="170" y="661"/>
                  <a:pt x="169" y="661"/>
                </a:cubicBezTo>
                <a:cubicBezTo>
                  <a:pt x="156" y="609"/>
                  <a:pt x="139" y="572"/>
                  <a:pt x="113" y="537"/>
                </a:cubicBezTo>
                <a:cubicBezTo>
                  <a:pt x="114" y="536"/>
                  <a:pt x="115" y="535"/>
                  <a:pt x="115" y="533"/>
                </a:cubicBezTo>
                <a:cubicBezTo>
                  <a:pt x="141" y="529"/>
                  <a:pt x="164" y="525"/>
                  <a:pt x="186" y="522"/>
                </a:cubicBezTo>
                <a:cubicBezTo>
                  <a:pt x="208" y="519"/>
                  <a:pt x="227" y="516"/>
                  <a:pt x="245" y="513"/>
                </a:cubicBezTo>
                <a:cubicBezTo>
                  <a:pt x="246" y="516"/>
                  <a:pt x="248" y="518"/>
                  <a:pt x="251" y="518"/>
                </a:cubicBezTo>
                <a:cubicBezTo>
                  <a:pt x="251" y="518"/>
                  <a:pt x="251" y="518"/>
                  <a:pt x="251" y="518"/>
                </a:cubicBezTo>
                <a:cubicBezTo>
                  <a:pt x="258" y="556"/>
                  <a:pt x="262" y="603"/>
                  <a:pt x="267" y="667"/>
                </a:cubicBezTo>
                <a:cubicBezTo>
                  <a:pt x="266" y="667"/>
                  <a:pt x="264" y="668"/>
                  <a:pt x="264" y="670"/>
                </a:cubicBezTo>
                <a:cubicBezTo>
                  <a:pt x="240" y="668"/>
                  <a:pt x="216" y="668"/>
                  <a:pt x="190" y="668"/>
                </a:cubicBezTo>
                <a:close/>
                <a:moveTo>
                  <a:pt x="274" y="670"/>
                </a:moveTo>
                <a:cubicBezTo>
                  <a:pt x="273" y="668"/>
                  <a:pt x="271" y="666"/>
                  <a:pt x="269" y="666"/>
                </a:cubicBezTo>
                <a:cubicBezTo>
                  <a:pt x="269" y="666"/>
                  <a:pt x="268" y="666"/>
                  <a:pt x="268" y="666"/>
                </a:cubicBezTo>
                <a:cubicBezTo>
                  <a:pt x="266" y="644"/>
                  <a:pt x="265" y="624"/>
                  <a:pt x="263" y="605"/>
                </a:cubicBezTo>
                <a:cubicBezTo>
                  <a:pt x="260" y="571"/>
                  <a:pt x="257" y="542"/>
                  <a:pt x="252" y="518"/>
                </a:cubicBezTo>
                <a:cubicBezTo>
                  <a:pt x="254" y="517"/>
                  <a:pt x="256" y="515"/>
                  <a:pt x="256" y="513"/>
                </a:cubicBezTo>
                <a:cubicBezTo>
                  <a:pt x="256" y="512"/>
                  <a:pt x="256" y="512"/>
                  <a:pt x="256" y="512"/>
                </a:cubicBezTo>
                <a:cubicBezTo>
                  <a:pt x="276" y="509"/>
                  <a:pt x="295" y="507"/>
                  <a:pt x="313" y="505"/>
                </a:cubicBezTo>
                <a:cubicBezTo>
                  <a:pt x="334" y="503"/>
                  <a:pt x="353" y="503"/>
                  <a:pt x="373" y="503"/>
                </a:cubicBezTo>
                <a:cubicBezTo>
                  <a:pt x="373" y="505"/>
                  <a:pt x="375" y="507"/>
                  <a:pt x="377" y="507"/>
                </a:cubicBezTo>
                <a:cubicBezTo>
                  <a:pt x="377" y="547"/>
                  <a:pt x="377" y="597"/>
                  <a:pt x="377" y="664"/>
                </a:cubicBezTo>
                <a:cubicBezTo>
                  <a:pt x="375" y="664"/>
                  <a:pt x="372" y="666"/>
                  <a:pt x="372" y="669"/>
                </a:cubicBezTo>
                <a:cubicBezTo>
                  <a:pt x="372" y="669"/>
                  <a:pt x="373" y="670"/>
                  <a:pt x="373" y="670"/>
                </a:cubicBezTo>
                <a:cubicBezTo>
                  <a:pt x="340" y="669"/>
                  <a:pt x="308" y="669"/>
                  <a:pt x="274" y="670"/>
                </a:cubicBezTo>
                <a:close/>
                <a:moveTo>
                  <a:pt x="475" y="670"/>
                </a:moveTo>
                <a:cubicBezTo>
                  <a:pt x="444" y="669"/>
                  <a:pt x="413" y="669"/>
                  <a:pt x="383" y="670"/>
                </a:cubicBezTo>
                <a:cubicBezTo>
                  <a:pt x="383" y="670"/>
                  <a:pt x="383" y="669"/>
                  <a:pt x="383" y="669"/>
                </a:cubicBezTo>
                <a:cubicBezTo>
                  <a:pt x="383" y="666"/>
                  <a:pt x="381" y="664"/>
                  <a:pt x="378" y="664"/>
                </a:cubicBezTo>
                <a:cubicBezTo>
                  <a:pt x="378" y="597"/>
                  <a:pt x="378" y="547"/>
                  <a:pt x="378" y="507"/>
                </a:cubicBezTo>
                <a:cubicBezTo>
                  <a:pt x="380" y="507"/>
                  <a:pt x="382" y="505"/>
                  <a:pt x="383" y="503"/>
                </a:cubicBezTo>
                <a:cubicBezTo>
                  <a:pt x="407" y="503"/>
                  <a:pt x="431" y="504"/>
                  <a:pt x="458" y="507"/>
                </a:cubicBezTo>
                <a:cubicBezTo>
                  <a:pt x="471" y="508"/>
                  <a:pt x="484" y="510"/>
                  <a:pt x="498" y="512"/>
                </a:cubicBezTo>
                <a:cubicBezTo>
                  <a:pt x="498" y="512"/>
                  <a:pt x="498" y="512"/>
                  <a:pt x="498" y="513"/>
                </a:cubicBezTo>
                <a:cubicBezTo>
                  <a:pt x="498" y="515"/>
                  <a:pt x="500" y="517"/>
                  <a:pt x="503" y="518"/>
                </a:cubicBezTo>
                <a:cubicBezTo>
                  <a:pt x="496" y="556"/>
                  <a:pt x="492" y="603"/>
                  <a:pt x="487" y="667"/>
                </a:cubicBezTo>
                <a:cubicBezTo>
                  <a:pt x="486" y="666"/>
                  <a:pt x="486" y="666"/>
                  <a:pt x="485" y="666"/>
                </a:cubicBezTo>
                <a:cubicBezTo>
                  <a:pt x="483" y="666"/>
                  <a:pt x="481" y="668"/>
                  <a:pt x="480" y="670"/>
                </a:cubicBezTo>
                <a:cubicBezTo>
                  <a:pt x="479" y="670"/>
                  <a:pt x="477" y="670"/>
                  <a:pt x="475" y="670"/>
                </a:cubicBezTo>
                <a:close/>
                <a:moveTo>
                  <a:pt x="586" y="662"/>
                </a:moveTo>
                <a:cubicBezTo>
                  <a:pt x="585" y="661"/>
                  <a:pt x="584" y="660"/>
                  <a:pt x="582" y="660"/>
                </a:cubicBezTo>
                <a:cubicBezTo>
                  <a:pt x="579" y="660"/>
                  <a:pt x="577" y="663"/>
                  <a:pt x="577" y="666"/>
                </a:cubicBezTo>
                <a:cubicBezTo>
                  <a:pt x="577" y="667"/>
                  <a:pt x="577" y="668"/>
                  <a:pt x="578" y="669"/>
                </a:cubicBezTo>
                <a:cubicBezTo>
                  <a:pt x="547" y="668"/>
                  <a:pt x="518" y="668"/>
                  <a:pt x="490" y="670"/>
                </a:cubicBezTo>
                <a:cubicBezTo>
                  <a:pt x="490" y="669"/>
                  <a:pt x="489" y="668"/>
                  <a:pt x="488" y="667"/>
                </a:cubicBezTo>
                <a:cubicBezTo>
                  <a:pt x="492" y="609"/>
                  <a:pt x="496" y="566"/>
                  <a:pt x="502" y="529"/>
                </a:cubicBezTo>
                <a:cubicBezTo>
                  <a:pt x="502" y="525"/>
                  <a:pt x="503" y="522"/>
                  <a:pt x="504" y="518"/>
                </a:cubicBezTo>
                <a:cubicBezTo>
                  <a:pt x="506" y="518"/>
                  <a:pt x="508" y="516"/>
                  <a:pt x="509" y="513"/>
                </a:cubicBezTo>
                <a:cubicBezTo>
                  <a:pt x="527" y="516"/>
                  <a:pt x="547" y="518"/>
                  <a:pt x="570" y="522"/>
                </a:cubicBezTo>
                <a:cubicBezTo>
                  <a:pt x="591" y="525"/>
                  <a:pt x="614" y="529"/>
                  <a:pt x="639" y="533"/>
                </a:cubicBezTo>
                <a:cubicBezTo>
                  <a:pt x="639" y="533"/>
                  <a:pt x="639" y="533"/>
                  <a:pt x="639" y="533"/>
                </a:cubicBezTo>
                <a:cubicBezTo>
                  <a:pt x="639" y="535"/>
                  <a:pt x="640" y="537"/>
                  <a:pt x="642" y="538"/>
                </a:cubicBezTo>
                <a:cubicBezTo>
                  <a:pt x="616" y="573"/>
                  <a:pt x="599" y="610"/>
                  <a:pt x="586" y="662"/>
                </a:cubicBezTo>
                <a:close/>
                <a:moveTo>
                  <a:pt x="645" y="528"/>
                </a:moveTo>
                <a:cubicBezTo>
                  <a:pt x="645" y="528"/>
                  <a:pt x="645" y="528"/>
                  <a:pt x="645" y="528"/>
                </a:cubicBezTo>
                <a:cubicBezTo>
                  <a:pt x="642" y="528"/>
                  <a:pt x="640" y="530"/>
                  <a:pt x="639" y="532"/>
                </a:cubicBezTo>
                <a:cubicBezTo>
                  <a:pt x="598" y="526"/>
                  <a:pt x="563" y="520"/>
                  <a:pt x="533" y="516"/>
                </a:cubicBezTo>
                <a:cubicBezTo>
                  <a:pt x="524" y="514"/>
                  <a:pt x="516" y="513"/>
                  <a:pt x="509" y="512"/>
                </a:cubicBezTo>
                <a:cubicBezTo>
                  <a:pt x="508" y="510"/>
                  <a:pt x="507" y="508"/>
                  <a:pt x="504" y="508"/>
                </a:cubicBezTo>
                <a:cubicBezTo>
                  <a:pt x="503" y="492"/>
                  <a:pt x="502" y="477"/>
                  <a:pt x="502" y="464"/>
                </a:cubicBezTo>
                <a:cubicBezTo>
                  <a:pt x="501" y="434"/>
                  <a:pt x="501" y="409"/>
                  <a:pt x="504" y="383"/>
                </a:cubicBezTo>
                <a:cubicBezTo>
                  <a:pt x="507" y="382"/>
                  <a:pt x="508" y="380"/>
                  <a:pt x="508" y="378"/>
                </a:cubicBezTo>
                <a:cubicBezTo>
                  <a:pt x="548" y="378"/>
                  <a:pt x="599" y="378"/>
                  <a:pt x="668" y="378"/>
                </a:cubicBezTo>
                <a:cubicBezTo>
                  <a:pt x="669" y="380"/>
                  <a:pt x="671" y="382"/>
                  <a:pt x="673" y="382"/>
                </a:cubicBezTo>
                <a:cubicBezTo>
                  <a:pt x="673" y="382"/>
                  <a:pt x="673" y="382"/>
                  <a:pt x="673" y="382"/>
                </a:cubicBezTo>
                <a:cubicBezTo>
                  <a:pt x="659" y="432"/>
                  <a:pt x="650" y="478"/>
                  <a:pt x="645" y="528"/>
                </a:cubicBezTo>
                <a:close/>
              </a:path>
            </a:pathLst>
          </a:custGeom>
          <a:gradFill>
            <a:gsLst>
              <a:gs pos="100000">
                <a:srgbClr val="1A4E7E"/>
              </a:gs>
              <a:gs pos="0">
                <a:srgbClr val="166293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604736" y="2988397"/>
            <a:ext cx="159842" cy="159842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54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9165273" y="3645218"/>
            <a:ext cx="123825" cy="123825"/>
          </a:xfrm>
          <a:prstGeom prst="ellipse">
            <a:avLst/>
          </a:prstGeom>
          <a:gradFill flip="none" rotWithShape="1">
            <a:gsLst>
              <a:gs pos="0">
                <a:srgbClr val="4DC9FE">
                  <a:alpha val="43000"/>
                </a:srgbClr>
              </a:gs>
              <a:gs pos="10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079190" y="3288821"/>
            <a:ext cx="164078" cy="164078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8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203129" y="3723900"/>
            <a:ext cx="116880" cy="116880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54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505835" y="3675784"/>
            <a:ext cx="90488" cy="90488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10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830874" y="3105441"/>
            <a:ext cx="65462" cy="65462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8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232660" y="3185247"/>
            <a:ext cx="58738" cy="58737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10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287109" y="3797353"/>
            <a:ext cx="159842" cy="159842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54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5829935" y="3772622"/>
            <a:ext cx="122238" cy="122237"/>
          </a:xfrm>
          <a:prstGeom prst="ellipse">
            <a:avLst/>
          </a:prstGeom>
          <a:gradFill flip="none" rotWithShape="1">
            <a:gsLst>
              <a:gs pos="0">
                <a:srgbClr val="4DC9FE">
                  <a:alpha val="47000"/>
                </a:srgbClr>
              </a:gs>
              <a:gs pos="10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519035" y="3405909"/>
            <a:ext cx="80963" cy="80963"/>
          </a:xfrm>
          <a:prstGeom prst="ellipse">
            <a:avLst/>
          </a:prstGeom>
          <a:gradFill flip="none" rotWithShape="1">
            <a:gsLst>
              <a:gs pos="0">
                <a:srgbClr val="4DC9FE">
                  <a:alpha val="69000"/>
                </a:srgbClr>
              </a:gs>
              <a:gs pos="10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867546" y="3018055"/>
            <a:ext cx="164078" cy="164078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8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Freeform 21"/>
          <p:cNvSpPr/>
          <p:nvPr/>
        </p:nvSpPr>
        <p:spPr bwMode="auto">
          <a:xfrm>
            <a:off x="6872923" y="2473643"/>
            <a:ext cx="87313" cy="123825"/>
          </a:xfrm>
          <a:custGeom>
            <a:avLst/>
            <a:gdLst>
              <a:gd name="T0" fmla="*/ 0 w 23"/>
              <a:gd name="T1" fmla="*/ 0 h 33"/>
              <a:gd name="T2" fmla="*/ 23 w 23"/>
              <a:gd name="T3" fmla="*/ 33 h 33"/>
              <a:gd name="T4" fmla="*/ 0 w 23"/>
              <a:gd name="T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33">
                <a:moveTo>
                  <a:pt x="0" y="0"/>
                </a:moveTo>
                <a:cubicBezTo>
                  <a:pt x="7" y="12"/>
                  <a:pt x="14" y="23"/>
                  <a:pt x="23" y="33"/>
                </a:cubicBezTo>
                <a:lnTo>
                  <a:pt x="0" y="0"/>
                </a:lnTo>
                <a:close/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2"/>
          <p:cNvSpPr/>
          <p:nvPr/>
        </p:nvSpPr>
        <p:spPr bwMode="auto">
          <a:xfrm>
            <a:off x="4758373" y="2473643"/>
            <a:ext cx="87313" cy="123825"/>
          </a:xfrm>
          <a:custGeom>
            <a:avLst/>
            <a:gdLst>
              <a:gd name="T0" fmla="*/ 0 w 23"/>
              <a:gd name="T1" fmla="*/ 33 h 33"/>
              <a:gd name="T2" fmla="*/ 23 w 23"/>
              <a:gd name="T3" fmla="*/ 0 h 33"/>
              <a:gd name="T4" fmla="*/ 0 w 23"/>
              <a:gd name="T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33">
                <a:moveTo>
                  <a:pt x="0" y="33"/>
                </a:moveTo>
                <a:cubicBezTo>
                  <a:pt x="9" y="23"/>
                  <a:pt x="16" y="12"/>
                  <a:pt x="23" y="0"/>
                </a:cubicBezTo>
                <a:lnTo>
                  <a:pt x="0" y="33"/>
                </a:lnTo>
                <a:close/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7"/>
          <p:cNvSpPr>
            <a:spLocks noEditPoints="1"/>
          </p:cNvSpPr>
          <p:nvPr/>
        </p:nvSpPr>
        <p:spPr bwMode="auto">
          <a:xfrm>
            <a:off x="3789404" y="1398997"/>
            <a:ext cx="4144562" cy="4140018"/>
          </a:xfrm>
          <a:custGeom>
            <a:avLst/>
            <a:gdLst>
              <a:gd name="T0" fmla="*/ 643 w 769"/>
              <a:gd name="T1" fmla="*/ 96 h 768"/>
              <a:gd name="T2" fmla="*/ 486 w 769"/>
              <a:gd name="T3" fmla="*/ 14 h 768"/>
              <a:gd name="T4" fmla="*/ 378 w 769"/>
              <a:gd name="T5" fmla="*/ 6 h 768"/>
              <a:gd name="T6" fmla="*/ 252 w 769"/>
              <a:gd name="T7" fmla="*/ 23 h 768"/>
              <a:gd name="T8" fmla="*/ 39 w 769"/>
              <a:gd name="T9" fmla="*/ 222 h 768"/>
              <a:gd name="T10" fmla="*/ 33 w 769"/>
              <a:gd name="T11" fmla="*/ 539 h 768"/>
              <a:gd name="T12" fmla="*/ 246 w 769"/>
              <a:gd name="T13" fmla="*/ 748 h 768"/>
              <a:gd name="T14" fmla="*/ 335 w 769"/>
              <a:gd name="T15" fmla="*/ 759 h 768"/>
              <a:gd name="T16" fmla="*/ 486 w 769"/>
              <a:gd name="T17" fmla="*/ 753 h 768"/>
              <a:gd name="T18" fmla="*/ 643 w 769"/>
              <a:gd name="T19" fmla="*/ 672 h 768"/>
              <a:gd name="T20" fmla="*/ 769 w 769"/>
              <a:gd name="T21" fmla="*/ 384 h 768"/>
              <a:gd name="T22" fmla="*/ 676 w 769"/>
              <a:gd name="T23" fmla="*/ 220 h 768"/>
              <a:gd name="T24" fmla="*/ 447 w 769"/>
              <a:gd name="T25" fmla="*/ 757 h 768"/>
              <a:gd name="T26" fmla="*/ 496 w 769"/>
              <a:gd name="T27" fmla="*/ 748 h 768"/>
              <a:gd name="T28" fmla="*/ 541 w 769"/>
              <a:gd name="T29" fmla="*/ 566 h 768"/>
              <a:gd name="T30" fmla="*/ 271 w 769"/>
              <a:gd name="T31" fmla="*/ 680 h 768"/>
              <a:gd name="T32" fmla="*/ 384 w 769"/>
              <a:gd name="T33" fmla="*/ 683 h 768"/>
              <a:gd name="T34" fmla="*/ 227 w 769"/>
              <a:gd name="T35" fmla="*/ 567 h 768"/>
              <a:gd name="T36" fmla="*/ 184 w 769"/>
              <a:gd name="T37" fmla="*/ 88 h 768"/>
              <a:gd name="T38" fmla="*/ 106 w 769"/>
              <a:gd name="T39" fmla="*/ 210 h 768"/>
              <a:gd name="T40" fmla="*/ 228 w 769"/>
              <a:gd name="T41" fmla="*/ 201 h 768"/>
              <a:gd name="T42" fmla="*/ 499 w 769"/>
              <a:gd name="T43" fmla="*/ 87 h 768"/>
              <a:gd name="T44" fmla="*/ 394 w 769"/>
              <a:gd name="T45" fmla="*/ 76 h 768"/>
              <a:gd name="T46" fmla="*/ 501 w 769"/>
              <a:gd name="T47" fmla="*/ 86 h 768"/>
              <a:gd name="T48" fmla="*/ 561 w 769"/>
              <a:gd name="T49" fmla="*/ 372 h 768"/>
              <a:gd name="T50" fmla="*/ 546 w 769"/>
              <a:gd name="T51" fmla="*/ 542 h 768"/>
              <a:gd name="T52" fmla="*/ 560 w 769"/>
              <a:gd name="T53" fmla="*/ 396 h 768"/>
              <a:gd name="T54" fmla="*/ 209 w 769"/>
              <a:gd name="T55" fmla="*/ 396 h 768"/>
              <a:gd name="T56" fmla="*/ 333 w 769"/>
              <a:gd name="T57" fmla="*/ 210 h 768"/>
              <a:gd name="T58" fmla="*/ 397 w 769"/>
              <a:gd name="T59" fmla="*/ 208 h 768"/>
              <a:gd name="T60" fmla="*/ 385 w 769"/>
              <a:gd name="T61" fmla="*/ 367 h 768"/>
              <a:gd name="T62" fmla="*/ 208 w 769"/>
              <a:gd name="T63" fmla="*/ 371 h 768"/>
              <a:gd name="T64" fmla="*/ 207 w 769"/>
              <a:gd name="T65" fmla="*/ 396 h 768"/>
              <a:gd name="T66" fmla="*/ 83 w 769"/>
              <a:gd name="T67" fmla="*/ 384 h 768"/>
              <a:gd name="T68" fmla="*/ 559 w 769"/>
              <a:gd name="T69" fmla="*/ 555 h 768"/>
              <a:gd name="T70" fmla="*/ 575 w 769"/>
              <a:gd name="T71" fmla="*/ 553 h 768"/>
              <a:gd name="T72" fmla="*/ 669 w 769"/>
              <a:gd name="T73" fmla="*/ 541 h 768"/>
              <a:gd name="T74" fmla="*/ 633 w 769"/>
              <a:gd name="T75" fmla="*/ 155 h 768"/>
              <a:gd name="T76" fmla="*/ 517 w 769"/>
              <a:gd name="T77" fmla="*/ 25 h 768"/>
              <a:gd name="T78" fmla="*/ 496 w 769"/>
              <a:gd name="T79" fmla="*/ 18 h 768"/>
              <a:gd name="T80" fmla="*/ 576 w 769"/>
              <a:gd name="T81" fmla="*/ 86 h 768"/>
              <a:gd name="T82" fmla="*/ 440 w 769"/>
              <a:gd name="T83" fmla="*/ 15 h 768"/>
              <a:gd name="T84" fmla="*/ 434 w 769"/>
              <a:gd name="T85" fmla="*/ 9 h 768"/>
              <a:gd name="T86" fmla="*/ 378 w 769"/>
              <a:gd name="T87" fmla="*/ 7 h 768"/>
              <a:gd name="T88" fmla="*/ 182 w 769"/>
              <a:gd name="T89" fmla="*/ 84 h 768"/>
              <a:gd name="T90" fmla="*/ 252 w 769"/>
              <a:gd name="T91" fmla="*/ 24 h 768"/>
              <a:gd name="T92" fmla="*/ 242 w 769"/>
              <a:gd name="T93" fmla="*/ 29 h 768"/>
              <a:gd name="T94" fmla="*/ 102 w 769"/>
              <a:gd name="T95" fmla="*/ 209 h 768"/>
              <a:gd name="T96" fmla="*/ 45 w 769"/>
              <a:gd name="T97" fmla="*/ 227 h 768"/>
              <a:gd name="T98" fmla="*/ 39 w 769"/>
              <a:gd name="T99" fmla="*/ 234 h 768"/>
              <a:gd name="T100" fmla="*/ 90 w 769"/>
              <a:gd name="T101" fmla="*/ 547 h 768"/>
              <a:gd name="T102" fmla="*/ 93 w 769"/>
              <a:gd name="T103" fmla="*/ 548 h 768"/>
              <a:gd name="T104" fmla="*/ 126 w 769"/>
              <a:gd name="T105" fmla="*/ 660 h 768"/>
              <a:gd name="T106" fmla="*/ 148 w 769"/>
              <a:gd name="T107" fmla="*/ 672 h 768"/>
              <a:gd name="T108" fmla="*/ 284 w 769"/>
              <a:gd name="T109" fmla="*/ 752 h 768"/>
              <a:gd name="T110" fmla="*/ 271 w 769"/>
              <a:gd name="T111" fmla="*/ 697 h 768"/>
              <a:gd name="T112" fmla="*/ 277 w 769"/>
              <a:gd name="T113" fmla="*/ 695 h 768"/>
              <a:gd name="T114" fmla="*/ 385 w 769"/>
              <a:gd name="T115" fmla="*/ 700 h 768"/>
              <a:gd name="T116" fmla="*/ 527 w 769"/>
              <a:gd name="T117" fmla="*/ 739 h 768"/>
              <a:gd name="T118" fmla="*/ 602 w 769"/>
              <a:gd name="T119" fmla="*/ 677 h 768"/>
              <a:gd name="T120" fmla="*/ 602 w 769"/>
              <a:gd name="T121" fmla="*/ 676 h 768"/>
              <a:gd name="T122" fmla="*/ 645 w 769"/>
              <a:gd name="T123" fmla="*/ 661 h 768"/>
              <a:gd name="T124" fmla="*/ 695 w 769"/>
              <a:gd name="T125" fmla="*/ 393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9" h="768">
                <a:moveTo>
                  <a:pt x="763" y="378"/>
                </a:moveTo>
                <a:cubicBezTo>
                  <a:pt x="762" y="378"/>
                  <a:pt x="762" y="378"/>
                  <a:pt x="762" y="378"/>
                </a:cubicBezTo>
                <a:cubicBezTo>
                  <a:pt x="732" y="234"/>
                  <a:pt x="732" y="234"/>
                  <a:pt x="732" y="234"/>
                </a:cubicBezTo>
                <a:cubicBezTo>
                  <a:pt x="734" y="234"/>
                  <a:pt x="736" y="231"/>
                  <a:pt x="736" y="228"/>
                </a:cubicBezTo>
                <a:cubicBezTo>
                  <a:pt x="736" y="225"/>
                  <a:pt x="734" y="222"/>
                  <a:pt x="730" y="222"/>
                </a:cubicBezTo>
                <a:cubicBezTo>
                  <a:pt x="729" y="222"/>
                  <a:pt x="728" y="223"/>
                  <a:pt x="727" y="223"/>
                </a:cubicBezTo>
                <a:cubicBezTo>
                  <a:pt x="646" y="106"/>
                  <a:pt x="646" y="106"/>
                  <a:pt x="646" y="106"/>
                </a:cubicBezTo>
                <a:cubicBezTo>
                  <a:pt x="648" y="105"/>
                  <a:pt x="649" y="103"/>
                  <a:pt x="649" y="101"/>
                </a:cubicBezTo>
                <a:cubicBezTo>
                  <a:pt x="649" y="98"/>
                  <a:pt x="646" y="96"/>
                  <a:pt x="643" y="96"/>
                </a:cubicBezTo>
                <a:cubicBezTo>
                  <a:pt x="641" y="96"/>
                  <a:pt x="639" y="97"/>
                  <a:pt x="638" y="98"/>
                </a:cubicBezTo>
                <a:cubicBezTo>
                  <a:pt x="528" y="28"/>
                  <a:pt x="528" y="28"/>
                  <a:pt x="528" y="28"/>
                </a:cubicBezTo>
                <a:cubicBezTo>
                  <a:pt x="528" y="27"/>
                  <a:pt x="529" y="26"/>
                  <a:pt x="529" y="25"/>
                </a:cubicBezTo>
                <a:cubicBezTo>
                  <a:pt x="529" y="22"/>
                  <a:pt x="526" y="19"/>
                  <a:pt x="523" y="19"/>
                </a:cubicBezTo>
                <a:cubicBezTo>
                  <a:pt x="520" y="19"/>
                  <a:pt x="518" y="21"/>
                  <a:pt x="517" y="23"/>
                </a:cubicBezTo>
                <a:cubicBezTo>
                  <a:pt x="497" y="17"/>
                  <a:pt x="497" y="17"/>
                  <a:pt x="497" y="17"/>
                </a:cubicBezTo>
                <a:cubicBezTo>
                  <a:pt x="497" y="16"/>
                  <a:pt x="497" y="15"/>
                  <a:pt x="497" y="15"/>
                </a:cubicBezTo>
                <a:cubicBezTo>
                  <a:pt x="497" y="12"/>
                  <a:pt x="495" y="9"/>
                  <a:pt x="492" y="9"/>
                </a:cubicBezTo>
                <a:cubicBezTo>
                  <a:pt x="489" y="9"/>
                  <a:pt x="486" y="11"/>
                  <a:pt x="486" y="14"/>
                </a:cubicBezTo>
                <a:cubicBezTo>
                  <a:pt x="446" y="10"/>
                  <a:pt x="446" y="10"/>
                  <a:pt x="446" y="10"/>
                </a:cubicBezTo>
                <a:cubicBezTo>
                  <a:pt x="446" y="9"/>
                  <a:pt x="446" y="9"/>
                  <a:pt x="446" y="9"/>
                </a:cubicBezTo>
                <a:cubicBezTo>
                  <a:pt x="446" y="6"/>
                  <a:pt x="443" y="3"/>
                  <a:pt x="440" y="3"/>
                </a:cubicBezTo>
                <a:cubicBezTo>
                  <a:pt x="437" y="3"/>
                  <a:pt x="434" y="5"/>
                  <a:pt x="434" y="9"/>
                </a:cubicBezTo>
                <a:cubicBezTo>
                  <a:pt x="390" y="6"/>
                  <a:pt x="390" y="6"/>
                  <a:pt x="390" y="6"/>
                </a:cubicBezTo>
                <a:cubicBezTo>
                  <a:pt x="390" y="6"/>
                  <a:pt x="390" y="6"/>
                  <a:pt x="390" y="6"/>
                </a:cubicBezTo>
                <a:cubicBezTo>
                  <a:pt x="390" y="2"/>
                  <a:pt x="387" y="0"/>
                  <a:pt x="384" y="0"/>
                </a:cubicBezTo>
                <a:cubicBezTo>
                  <a:pt x="381" y="0"/>
                  <a:pt x="378" y="2"/>
                  <a:pt x="378" y="6"/>
                </a:cubicBezTo>
                <a:cubicBezTo>
                  <a:pt x="378" y="6"/>
                  <a:pt x="378" y="6"/>
                  <a:pt x="378" y="6"/>
                </a:cubicBezTo>
                <a:cubicBezTo>
                  <a:pt x="335" y="9"/>
                  <a:pt x="335" y="9"/>
                  <a:pt x="335" y="9"/>
                </a:cubicBezTo>
                <a:cubicBezTo>
                  <a:pt x="334" y="6"/>
                  <a:pt x="332" y="3"/>
                  <a:pt x="329" y="3"/>
                </a:cubicBezTo>
                <a:cubicBezTo>
                  <a:pt x="325" y="3"/>
                  <a:pt x="323" y="6"/>
                  <a:pt x="323" y="9"/>
                </a:cubicBezTo>
                <a:cubicBezTo>
                  <a:pt x="323" y="9"/>
                  <a:pt x="323" y="9"/>
                  <a:pt x="323" y="10"/>
                </a:cubicBezTo>
                <a:cubicBezTo>
                  <a:pt x="283" y="14"/>
                  <a:pt x="283" y="14"/>
                  <a:pt x="283" y="14"/>
                </a:cubicBezTo>
                <a:cubicBezTo>
                  <a:pt x="283" y="11"/>
                  <a:pt x="281" y="9"/>
                  <a:pt x="278" y="9"/>
                </a:cubicBezTo>
                <a:cubicBezTo>
                  <a:pt x="274" y="9"/>
                  <a:pt x="272" y="12"/>
                  <a:pt x="272" y="15"/>
                </a:cubicBezTo>
                <a:cubicBezTo>
                  <a:pt x="272" y="15"/>
                  <a:pt x="272" y="16"/>
                  <a:pt x="272" y="17"/>
                </a:cubicBezTo>
                <a:cubicBezTo>
                  <a:pt x="252" y="23"/>
                  <a:pt x="252" y="23"/>
                  <a:pt x="252" y="23"/>
                </a:cubicBezTo>
                <a:cubicBezTo>
                  <a:pt x="251" y="21"/>
                  <a:pt x="249" y="19"/>
                  <a:pt x="246" y="19"/>
                </a:cubicBezTo>
                <a:cubicBezTo>
                  <a:pt x="243" y="19"/>
                  <a:pt x="241" y="22"/>
                  <a:pt x="241" y="25"/>
                </a:cubicBezTo>
                <a:cubicBezTo>
                  <a:pt x="241" y="26"/>
                  <a:pt x="241" y="27"/>
                  <a:pt x="241" y="28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30" y="97"/>
                  <a:pt x="128" y="96"/>
                  <a:pt x="126" y="96"/>
                </a:cubicBezTo>
                <a:cubicBezTo>
                  <a:pt x="123" y="96"/>
                  <a:pt x="120" y="98"/>
                  <a:pt x="120" y="101"/>
                </a:cubicBezTo>
                <a:cubicBezTo>
                  <a:pt x="120" y="103"/>
                  <a:pt x="121" y="105"/>
                  <a:pt x="123" y="106"/>
                </a:cubicBezTo>
                <a:cubicBezTo>
                  <a:pt x="42" y="223"/>
                  <a:pt x="42" y="223"/>
                  <a:pt x="42" y="223"/>
                </a:cubicBezTo>
                <a:cubicBezTo>
                  <a:pt x="41" y="222"/>
                  <a:pt x="40" y="222"/>
                  <a:pt x="39" y="222"/>
                </a:cubicBezTo>
                <a:cubicBezTo>
                  <a:pt x="36" y="222"/>
                  <a:pt x="33" y="224"/>
                  <a:pt x="33" y="228"/>
                </a:cubicBezTo>
                <a:cubicBezTo>
                  <a:pt x="33" y="231"/>
                  <a:pt x="35" y="233"/>
                  <a:pt x="38" y="233"/>
                </a:cubicBezTo>
                <a:cubicBezTo>
                  <a:pt x="7" y="378"/>
                  <a:pt x="7" y="378"/>
                  <a:pt x="7" y="378"/>
                </a:cubicBezTo>
                <a:cubicBezTo>
                  <a:pt x="7" y="378"/>
                  <a:pt x="7" y="378"/>
                  <a:pt x="6" y="378"/>
                </a:cubicBezTo>
                <a:cubicBezTo>
                  <a:pt x="3" y="378"/>
                  <a:pt x="0" y="381"/>
                  <a:pt x="0" y="384"/>
                </a:cubicBezTo>
                <a:cubicBezTo>
                  <a:pt x="0" y="387"/>
                  <a:pt x="3" y="390"/>
                  <a:pt x="6" y="390"/>
                </a:cubicBezTo>
                <a:cubicBezTo>
                  <a:pt x="7" y="390"/>
                  <a:pt x="7" y="390"/>
                  <a:pt x="8" y="390"/>
                </a:cubicBezTo>
                <a:cubicBezTo>
                  <a:pt x="38" y="534"/>
                  <a:pt x="38" y="534"/>
                  <a:pt x="38" y="534"/>
                </a:cubicBezTo>
                <a:cubicBezTo>
                  <a:pt x="35" y="534"/>
                  <a:pt x="33" y="537"/>
                  <a:pt x="33" y="539"/>
                </a:cubicBezTo>
                <a:cubicBezTo>
                  <a:pt x="33" y="543"/>
                  <a:pt x="36" y="545"/>
                  <a:pt x="39" y="545"/>
                </a:cubicBezTo>
                <a:cubicBezTo>
                  <a:pt x="40" y="545"/>
                  <a:pt x="41" y="545"/>
                  <a:pt x="42" y="544"/>
                </a:cubicBezTo>
                <a:cubicBezTo>
                  <a:pt x="123" y="661"/>
                  <a:pt x="123" y="661"/>
                  <a:pt x="123" y="661"/>
                </a:cubicBezTo>
                <a:cubicBezTo>
                  <a:pt x="122" y="662"/>
                  <a:pt x="121" y="664"/>
                  <a:pt x="121" y="666"/>
                </a:cubicBezTo>
                <a:cubicBezTo>
                  <a:pt x="121" y="669"/>
                  <a:pt x="123" y="672"/>
                  <a:pt x="126" y="672"/>
                </a:cubicBezTo>
                <a:cubicBezTo>
                  <a:pt x="129" y="672"/>
                  <a:pt x="130" y="671"/>
                  <a:pt x="131" y="669"/>
                </a:cubicBezTo>
                <a:cubicBezTo>
                  <a:pt x="241" y="739"/>
                  <a:pt x="241" y="739"/>
                  <a:pt x="241" y="739"/>
                </a:cubicBezTo>
                <a:cubicBezTo>
                  <a:pt x="241" y="740"/>
                  <a:pt x="240" y="741"/>
                  <a:pt x="240" y="742"/>
                </a:cubicBezTo>
                <a:cubicBezTo>
                  <a:pt x="240" y="746"/>
                  <a:pt x="243" y="748"/>
                  <a:pt x="246" y="748"/>
                </a:cubicBezTo>
                <a:cubicBezTo>
                  <a:pt x="249" y="748"/>
                  <a:pt x="251" y="746"/>
                  <a:pt x="252" y="744"/>
                </a:cubicBezTo>
                <a:cubicBezTo>
                  <a:pt x="272" y="751"/>
                  <a:pt x="272" y="751"/>
                  <a:pt x="272" y="751"/>
                </a:cubicBezTo>
                <a:cubicBezTo>
                  <a:pt x="272" y="751"/>
                  <a:pt x="272" y="751"/>
                  <a:pt x="272" y="752"/>
                </a:cubicBezTo>
                <a:cubicBezTo>
                  <a:pt x="272" y="755"/>
                  <a:pt x="275" y="757"/>
                  <a:pt x="278" y="757"/>
                </a:cubicBezTo>
                <a:cubicBezTo>
                  <a:pt x="281" y="757"/>
                  <a:pt x="283" y="756"/>
                  <a:pt x="283" y="753"/>
                </a:cubicBezTo>
                <a:cubicBezTo>
                  <a:pt x="323" y="758"/>
                  <a:pt x="323" y="758"/>
                  <a:pt x="323" y="758"/>
                </a:cubicBezTo>
                <a:cubicBezTo>
                  <a:pt x="323" y="758"/>
                  <a:pt x="323" y="758"/>
                  <a:pt x="323" y="758"/>
                </a:cubicBezTo>
                <a:cubicBezTo>
                  <a:pt x="323" y="762"/>
                  <a:pt x="326" y="764"/>
                  <a:pt x="329" y="764"/>
                </a:cubicBezTo>
                <a:cubicBezTo>
                  <a:pt x="332" y="764"/>
                  <a:pt x="335" y="762"/>
                  <a:pt x="335" y="759"/>
                </a:cubicBezTo>
                <a:cubicBezTo>
                  <a:pt x="379" y="761"/>
                  <a:pt x="379" y="761"/>
                  <a:pt x="379" y="761"/>
                </a:cubicBezTo>
                <a:cubicBezTo>
                  <a:pt x="379" y="761"/>
                  <a:pt x="379" y="762"/>
                  <a:pt x="379" y="762"/>
                </a:cubicBezTo>
                <a:cubicBezTo>
                  <a:pt x="379" y="765"/>
                  <a:pt x="381" y="768"/>
                  <a:pt x="385" y="768"/>
                </a:cubicBezTo>
                <a:cubicBezTo>
                  <a:pt x="388" y="768"/>
                  <a:pt x="390" y="765"/>
                  <a:pt x="390" y="762"/>
                </a:cubicBezTo>
                <a:cubicBezTo>
                  <a:pt x="390" y="762"/>
                  <a:pt x="390" y="761"/>
                  <a:pt x="390" y="761"/>
                </a:cubicBezTo>
                <a:cubicBezTo>
                  <a:pt x="435" y="759"/>
                  <a:pt x="435" y="759"/>
                  <a:pt x="435" y="759"/>
                </a:cubicBezTo>
                <a:cubicBezTo>
                  <a:pt x="436" y="761"/>
                  <a:pt x="438" y="763"/>
                  <a:pt x="441" y="763"/>
                </a:cubicBezTo>
                <a:cubicBezTo>
                  <a:pt x="444" y="763"/>
                  <a:pt x="447" y="761"/>
                  <a:pt x="447" y="758"/>
                </a:cubicBezTo>
                <a:cubicBezTo>
                  <a:pt x="486" y="753"/>
                  <a:pt x="486" y="753"/>
                  <a:pt x="486" y="753"/>
                </a:cubicBezTo>
                <a:cubicBezTo>
                  <a:pt x="486" y="756"/>
                  <a:pt x="489" y="758"/>
                  <a:pt x="492" y="758"/>
                </a:cubicBezTo>
                <a:cubicBezTo>
                  <a:pt x="495" y="758"/>
                  <a:pt x="497" y="756"/>
                  <a:pt x="497" y="752"/>
                </a:cubicBezTo>
                <a:cubicBezTo>
                  <a:pt x="497" y="752"/>
                  <a:pt x="497" y="751"/>
                  <a:pt x="497" y="751"/>
                </a:cubicBezTo>
                <a:cubicBezTo>
                  <a:pt x="517" y="744"/>
                  <a:pt x="517" y="744"/>
                  <a:pt x="517" y="744"/>
                </a:cubicBezTo>
                <a:cubicBezTo>
                  <a:pt x="518" y="747"/>
                  <a:pt x="520" y="748"/>
                  <a:pt x="523" y="748"/>
                </a:cubicBezTo>
                <a:cubicBezTo>
                  <a:pt x="526" y="748"/>
                  <a:pt x="529" y="746"/>
                  <a:pt x="529" y="742"/>
                </a:cubicBezTo>
                <a:cubicBezTo>
                  <a:pt x="529" y="741"/>
                  <a:pt x="528" y="740"/>
                  <a:pt x="528" y="739"/>
                </a:cubicBezTo>
                <a:cubicBezTo>
                  <a:pt x="638" y="669"/>
                  <a:pt x="638" y="669"/>
                  <a:pt x="638" y="669"/>
                </a:cubicBezTo>
                <a:cubicBezTo>
                  <a:pt x="639" y="671"/>
                  <a:pt x="641" y="672"/>
                  <a:pt x="643" y="672"/>
                </a:cubicBezTo>
                <a:cubicBezTo>
                  <a:pt x="646" y="672"/>
                  <a:pt x="649" y="669"/>
                  <a:pt x="649" y="666"/>
                </a:cubicBezTo>
                <a:cubicBezTo>
                  <a:pt x="649" y="664"/>
                  <a:pt x="648" y="662"/>
                  <a:pt x="646" y="661"/>
                </a:cubicBezTo>
                <a:cubicBezTo>
                  <a:pt x="726" y="545"/>
                  <a:pt x="726" y="545"/>
                  <a:pt x="726" y="545"/>
                </a:cubicBezTo>
                <a:cubicBezTo>
                  <a:pt x="727" y="546"/>
                  <a:pt x="728" y="546"/>
                  <a:pt x="729" y="546"/>
                </a:cubicBezTo>
                <a:cubicBezTo>
                  <a:pt x="732" y="546"/>
                  <a:pt x="735" y="543"/>
                  <a:pt x="735" y="540"/>
                </a:cubicBezTo>
                <a:cubicBezTo>
                  <a:pt x="735" y="537"/>
                  <a:pt x="733" y="535"/>
                  <a:pt x="731" y="535"/>
                </a:cubicBezTo>
                <a:cubicBezTo>
                  <a:pt x="762" y="390"/>
                  <a:pt x="762" y="390"/>
                  <a:pt x="762" y="390"/>
                </a:cubicBezTo>
                <a:cubicBezTo>
                  <a:pt x="762" y="390"/>
                  <a:pt x="762" y="390"/>
                  <a:pt x="763" y="390"/>
                </a:cubicBezTo>
                <a:cubicBezTo>
                  <a:pt x="766" y="390"/>
                  <a:pt x="769" y="387"/>
                  <a:pt x="769" y="384"/>
                </a:cubicBezTo>
                <a:cubicBezTo>
                  <a:pt x="769" y="381"/>
                  <a:pt x="766" y="378"/>
                  <a:pt x="763" y="378"/>
                </a:cubicBezTo>
                <a:close/>
                <a:moveTo>
                  <a:pt x="761" y="378"/>
                </a:moveTo>
                <a:cubicBezTo>
                  <a:pt x="759" y="379"/>
                  <a:pt x="757" y="381"/>
                  <a:pt x="757" y="383"/>
                </a:cubicBezTo>
                <a:cubicBezTo>
                  <a:pt x="703" y="383"/>
                  <a:pt x="703" y="383"/>
                  <a:pt x="703" y="383"/>
                </a:cubicBezTo>
                <a:cubicBezTo>
                  <a:pt x="703" y="379"/>
                  <a:pt x="699" y="375"/>
                  <a:pt x="695" y="375"/>
                </a:cubicBezTo>
                <a:cubicBezTo>
                  <a:pt x="695" y="375"/>
                  <a:pt x="694" y="376"/>
                  <a:pt x="694" y="376"/>
                </a:cubicBezTo>
                <a:cubicBezTo>
                  <a:pt x="690" y="349"/>
                  <a:pt x="690" y="349"/>
                  <a:pt x="690" y="349"/>
                </a:cubicBezTo>
                <a:cubicBezTo>
                  <a:pt x="670" y="226"/>
                  <a:pt x="670" y="226"/>
                  <a:pt x="670" y="226"/>
                </a:cubicBezTo>
                <a:cubicBezTo>
                  <a:pt x="673" y="226"/>
                  <a:pt x="676" y="223"/>
                  <a:pt x="676" y="220"/>
                </a:cubicBezTo>
                <a:cubicBezTo>
                  <a:pt x="680" y="220"/>
                  <a:pt x="680" y="220"/>
                  <a:pt x="680" y="220"/>
                </a:cubicBezTo>
                <a:cubicBezTo>
                  <a:pt x="725" y="227"/>
                  <a:pt x="725" y="227"/>
                  <a:pt x="725" y="227"/>
                </a:cubicBezTo>
                <a:cubicBezTo>
                  <a:pt x="724" y="228"/>
                  <a:pt x="724" y="228"/>
                  <a:pt x="724" y="228"/>
                </a:cubicBezTo>
                <a:cubicBezTo>
                  <a:pt x="724" y="232"/>
                  <a:pt x="727" y="234"/>
                  <a:pt x="730" y="234"/>
                </a:cubicBezTo>
                <a:cubicBezTo>
                  <a:pt x="730" y="234"/>
                  <a:pt x="731" y="234"/>
                  <a:pt x="731" y="234"/>
                </a:cubicBezTo>
                <a:lnTo>
                  <a:pt x="761" y="378"/>
                </a:lnTo>
                <a:close/>
                <a:moveTo>
                  <a:pt x="492" y="747"/>
                </a:moveTo>
                <a:cubicBezTo>
                  <a:pt x="488" y="747"/>
                  <a:pt x="486" y="749"/>
                  <a:pt x="486" y="752"/>
                </a:cubicBezTo>
                <a:cubicBezTo>
                  <a:pt x="447" y="757"/>
                  <a:pt x="447" y="757"/>
                  <a:pt x="447" y="757"/>
                </a:cubicBezTo>
                <a:cubicBezTo>
                  <a:pt x="446" y="755"/>
                  <a:pt x="446" y="754"/>
                  <a:pt x="445" y="753"/>
                </a:cubicBezTo>
                <a:cubicBezTo>
                  <a:pt x="494" y="695"/>
                  <a:pt x="494" y="695"/>
                  <a:pt x="494" y="695"/>
                </a:cubicBezTo>
                <a:cubicBezTo>
                  <a:pt x="495" y="696"/>
                  <a:pt x="497" y="696"/>
                  <a:pt x="499" y="696"/>
                </a:cubicBezTo>
                <a:cubicBezTo>
                  <a:pt x="504" y="696"/>
                  <a:pt x="507" y="693"/>
                  <a:pt x="507" y="688"/>
                </a:cubicBezTo>
                <a:cubicBezTo>
                  <a:pt x="507" y="688"/>
                  <a:pt x="507" y="688"/>
                  <a:pt x="507" y="688"/>
                </a:cubicBezTo>
                <a:cubicBezTo>
                  <a:pt x="584" y="680"/>
                  <a:pt x="584" y="680"/>
                  <a:pt x="584" y="680"/>
                </a:cubicBezTo>
                <a:cubicBezTo>
                  <a:pt x="586" y="680"/>
                  <a:pt x="586" y="680"/>
                  <a:pt x="586" y="680"/>
                </a:cubicBezTo>
                <a:cubicBezTo>
                  <a:pt x="586" y="681"/>
                  <a:pt x="586" y="682"/>
                  <a:pt x="587" y="683"/>
                </a:cubicBezTo>
                <a:cubicBezTo>
                  <a:pt x="496" y="748"/>
                  <a:pt x="496" y="748"/>
                  <a:pt x="496" y="748"/>
                </a:cubicBezTo>
                <a:cubicBezTo>
                  <a:pt x="495" y="747"/>
                  <a:pt x="493" y="747"/>
                  <a:pt x="492" y="747"/>
                </a:cubicBezTo>
                <a:close/>
                <a:moveTo>
                  <a:pt x="393" y="691"/>
                </a:moveTo>
                <a:cubicBezTo>
                  <a:pt x="393" y="687"/>
                  <a:pt x="389" y="683"/>
                  <a:pt x="385" y="683"/>
                </a:cubicBezTo>
                <a:cubicBezTo>
                  <a:pt x="385" y="572"/>
                  <a:pt x="385" y="572"/>
                  <a:pt x="385" y="572"/>
                </a:cubicBezTo>
                <a:cubicBezTo>
                  <a:pt x="392" y="572"/>
                  <a:pt x="397" y="567"/>
                  <a:pt x="397" y="560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493" y="557"/>
                  <a:pt x="493" y="557"/>
                  <a:pt x="493" y="557"/>
                </a:cubicBezTo>
                <a:cubicBezTo>
                  <a:pt x="534" y="556"/>
                  <a:pt x="534" y="556"/>
                  <a:pt x="534" y="556"/>
                </a:cubicBezTo>
                <a:cubicBezTo>
                  <a:pt x="534" y="561"/>
                  <a:pt x="537" y="565"/>
                  <a:pt x="541" y="566"/>
                </a:cubicBezTo>
                <a:cubicBezTo>
                  <a:pt x="501" y="680"/>
                  <a:pt x="501" y="680"/>
                  <a:pt x="501" y="680"/>
                </a:cubicBezTo>
                <a:cubicBezTo>
                  <a:pt x="500" y="679"/>
                  <a:pt x="500" y="679"/>
                  <a:pt x="499" y="679"/>
                </a:cubicBezTo>
                <a:cubicBezTo>
                  <a:pt x="494" y="679"/>
                  <a:pt x="490" y="683"/>
                  <a:pt x="490" y="688"/>
                </a:cubicBezTo>
                <a:cubicBezTo>
                  <a:pt x="490" y="688"/>
                  <a:pt x="490" y="688"/>
                  <a:pt x="490" y="688"/>
                </a:cubicBezTo>
                <a:cubicBezTo>
                  <a:pt x="486" y="688"/>
                  <a:pt x="486" y="688"/>
                  <a:pt x="486" y="688"/>
                </a:cubicBezTo>
                <a:lnTo>
                  <a:pt x="393" y="691"/>
                </a:lnTo>
                <a:close/>
                <a:moveTo>
                  <a:pt x="376" y="691"/>
                </a:moveTo>
                <a:cubicBezTo>
                  <a:pt x="279" y="688"/>
                  <a:pt x="279" y="688"/>
                  <a:pt x="279" y="688"/>
                </a:cubicBezTo>
                <a:cubicBezTo>
                  <a:pt x="279" y="684"/>
                  <a:pt x="275" y="680"/>
                  <a:pt x="271" y="680"/>
                </a:cubicBezTo>
                <a:cubicBezTo>
                  <a:pt x="270" y="680"/>
                  <a:pt x="269" y="680"/>
                  <a:pt x="269" y="681"/>
                </a:cubicBezTo>
                <a:cubicBezTo>
                  <a:pt x="255" y="642"/>
                  <a:pt x="255" y="642"/>
                  <a:pt x="255" y="642"/>
                </a:cubicBezTo>
                <a:cubicBezTo>
                  <a:pt x="228" y="567"/>
                  <a:pt x="228" y="567"/>
                  <a:pt x="228" y="567"/>
                </a:cubicBezTo>
                <a:cubicBezTo>
                  <a:pt x="232" y="565"/>
                  <a:pt x="236" y="561"/>
                  <a:pt x="236" y="556"/>
                </a:cubicBezTo>
                <a:cubicBezTo>
                  <a:pt x="296" y="558"/>
                  <a:pt x="296" y="558"/>
                  <a:pt x="296" y="558"/>
                </a:cubicBezTo>
                <a:cubicBezTo>
                  <a:pt x="372" y="560"/>
                  <a:pt x="372" y="560"/>
                  <a:pt x="372" y="560"/>
                </a:cubicBezTo>
                <a:cubicBezTo>
                  <a:pt x="372" y="560"/>
                  <a:pt x="372" y="560"/>
                  <a:pt x="372" y="560"/>
                </a:cubicBezTo>
                <a:cubicBezTo>
                  <a:pt x="372" y="567"/>
                  <a:pt x="377" y="572"/>
                  <a:pt x="384" y="572"/>
                </a:cubicBezTo>
                <a:cubicBezTo>
                  <a:pt x="384" y="683"/>
                  <a:pt x="384" y="683"/>
                  <a:pt x="384" y="683"/>
                </a:cubicBezTo>
                <a:cubicBezTo>
                  <a:pt x="380" y="683"/>
                  <a:pt x="376" y="686"/>
                  <a:pt x="376" y="691"/>
                </a:cubicBezTo>
                <a:close/>
                <a:moveTo>
                  <a:pt x="175" y="671"/>
                </a:moveTo>
                <a:cubicBezTo>
                  <a:pt x="174" y="671"/>
                  <a:pt x="173" y="671"/>
                  <a:pt x="172" y="672"/>
                </a:cubicBezTo>
                <a:cubicBezTo>
                  <a:pt x="106" y="556"/>
                  <a:pt x="106" y="556"/>
                  <a:pt x="106" y="556"/>
                </a:cubicBezTo>
                <a:cubicBezTo>
                  <a:pt x="108" y="555"/>
                  <a:pt x="110" y="553"/>
                  <a:pt x="110" y="550"/>
                </a:cubicBezTo>
                <a:cubicBezTo>
                  <a:pt x="160" y="553"/>
                  <a:pt x="160" y="553"/>
                  <a:pt x="160" y="553"/>
                </a:cubicBezTo>
                <a:cubicBezTo>
                  <a:pt x="211" y="555"/>
                  <a:pt x="211" y="555"/>
                  <a:pt x="211" y="555"/>
                </a:cubicBezTo>
                <a:cubicBezTo>
                  <a:pt x="211" y="562"/>
                  <a:pt x="217" y="567"/>
                  <a:pt x="224" y="567"/>
                </a:cubicBezTo>
                <a:cubicBezTo>
                  <a:pt x="225" y="567"/>
                  <a:pt x="226" y="567"/>
                  <a:pt x="227" y="567"/>
                </a:cubicBezTo>
                <a:cubicBezTo>
                  <a:pt x="268" y="681"/>
                  <a:pt x="268" y="681"/>
                  <a:pt x="268" y="681"/>
                </a:cubicBezTo>
                <a:cubicBezTo>
                  <a:pt x="265" y="682"/>
                  <a:pt x="263" y="684"/>
                  <a:pt x="262" y="687"/>
                </a:cubicBezTo>
                <a:cubicBezTo>
                  <a:pt x="193" y="680"/>
                  <a:pt x="193" y="680"/>
                  <a:pt x="193" y="680"/>
                </a:cubicBezTo>
                <a:cubicBezTo>
                  <a:pt x="184" y="679"/>
                  <a:pt x="184" y="679"/>
                  <a:pt x="184" y="679"/>
                </a:cubicBezTo>
                <a:cubicBezTo>
                  <a:pt x="184" y="679"/>
                  <a:pt x="184" y="679"/>
                  <a:pt x="184" y="679"/>
                </a:cubicBezTo>
                <a:cubicBezTo>
                  <a:pt x="184" y="675"/>
                  <a:pt x="180" y="671"/>
                  <a:pt x="175" y="671"/>
                </a:cubicBezTo>
                <a:close/>
                <a:moveTo>
                  <a:pt x="176" y="97"/>
                </a:moveTo>
                <a:cubicBezTo>
                  <a:pt x="180" y="97"/>
                  <a:pt x="184" y="93"/>
                  <a:pt x="184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262" y="80"/>
                  <a:pt x="262" y="80"/>
                  <a:pt x="262" y="80"/>
                </a:cubicBezTo>
                <a:cubicBezTo>
                  <a:pt x="262" y="83"/>
                  <a:pt x="264" y="86"/>
                  <a:pt x="267" y="87"/>
                </a:cubicBezTo>
                <a:cubicBezTo>
                  <a:pt x="229" y="194"/>
                  <a:pt x="229" y="194"/>
                  <a:pt x="229" y="194"/>
                </a:cubicBezTo>
                <a:cubicBezTo>
                  <a:pt x="227" y="201"/>
                  <a:pt x="227" y="201"/>
                  <a:pt x="227" y="201"/>
                </a:cubicBezTo>
                <a:cubicBezTo>
                  <a:pt x="226" y="200"/>
                  <a:pt x="224" y="200"/>
                  <a:pt x="223" y="200"/>
                </a:cubicBezTo>
                <a:cubicBezTo>
                  <a:pt x="216" y="200"/>
                  <a:pt x="210" y="205"/>
                  <a:pt x="210" y="212"/>
                </a:cubicBezTo>
                <a:cubicBezTo>
                  <a:pt x="160" y="215"/>
                  <a:pt x="160" y="215"/>
                  <a:pt x="160" y="215"/>
                </a:cubicBezTo>
                <a:cubicBezTo>
                  <a:pt x="110" y="217"/>
                  <a:pt x="110" y="217"/>
                  <a:pt x="110" y="217"/>
                </a:cubicBezTo>
                <a:cubicBezTo>
                  <a:pt x="110" y="214"/>
                  <a:pt x="109" y="211"/>
                  <a:pt x="106" y="210"/>
                </a:cubicBezTo>
                <a:cubicBezTo>
                  <a:pt x="171" y="96"/>
                  <a:pt x="171" y="96"/>
                  <a:pt x="171" y="96"/>
                </a:cubicBezTo>
                <a:cubicBezTo>
                  <a:pt x="173" y="97"/>
                  <a:pt x="174" y="97"/>
                  <a:pt x="176" y="97"/>
                </a:cubicBezTo>
                <a:close/>
                <a:moveTo>
                  <a:pt x="376" y="76"/>
                </a:moveTo>
                <a:cubicBezTo>
                  <a:pt x="377" y="80"/>
                  <a:pt x="380" y="84"/>
                  <a:pt x="384" y="84"/>
                </a:cubicBezTo>
                <a:cubicBezTo>
                  <a:pt x="384" y="196"/>
                  <a:pt x="384" y="196"/>
                  <a:pt x="384" y="196"/>
                </a:cubicBezTo>
                <a:cubicBezTo>
                  <a:pt x="377" y="196"/>
                  <a:pt x="372" y="201"/>
                  <a:pt x="372" y="208"/>
                </a:cubicBezTo>
                <a:cubicBezTo>
                  <a:pt x="276" y="210"/>
                  <a:pt x="276" y="210"/>
                  <a:pt x="276" y="210"/>
                </a:cubicBezTo>
                <a:cubicBezTo>
                  <a:pt x="235" y="211"/>
                  <a:pt x="235" y="211"/>
                  <a:pt x="235" y="211"/>
                </a:cubicBezTo>
                <a:cubicBezTo>
                  <a:pt x="235" y="207"/>
                  <a:pt x="232" y="203"/>
                  <a:pt x="228" y="201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69" y="88"/>
                  <a:pt x="270" y="88"/>
                  <a:pt x="270" y="88"/>
                </a:cubicBezTo>
                <a:cubicBezTo>
                  <a:pt x="275" y="88"/>
                  <a:pt x="279" y="84"/>
                  <a:pt x="279" y="79"/>
                </a:cubicBezTo>
                <a:cubicBezTo>
                  <a:pt x="279" y="79"/>
                  <a:pt x="279" y="79"/>
                  <a:pt x="279" y="79"/>
                </a:cubicBezTo>
                <a:cubicBezTo>
                  <a:pt x="283" y="79"/>
                  <a:pt x="283" y="79"/>
                  <a:pt x="283" y="79"/>
                </a:cubicBezTo>
                <a:lnTo>
                  <a:pt x="376" y="76"/>
                </a:lnTo>
                <a:close/>
                <a:moveTo>
                  <a:pt x="394" y="76"/>
                </a:moveTo>
                <a:cubicBezTo>
                  <a:pt x="490" y="79"/>
                  <a:pt x="490" y="79"/>
                  <a:pt x="490" y="79"/>
                </a:cubicBezTo>
                <a:cubicBezTo>
                  <a:pt x="490" y="83"/>
                  <a:pt x="494" y="87"/>
                  <a:pt x="499" y="87"/>
                </a:cubicBezTo>
                <a:cubicBezTo>
                  <a:pt x="499" y="87"/>
                  <a:pt x="500" y="87"/>
                  <a:pt x="501" y="87"/>
                </a:cubicBezTo>
                <a:cubicBezTo>
                  <a:pt x="514" y="125"/>
                  <a:pt x="514" y="125"/>
                  <a:pt x="514" y="125"/>
                </a:cubicBezTo>
                <a:cubicBezTo>
                  <a:pt x="541" y="201"/>
                  <a:pt x="541" y="201"/>
                  <a:pt x="541" y="201"/>
                </a:cubicBezTo>
                <a:cubicBezTo>
                  <a:pt x="537" y="202"/>
                  <a:pt x="533" y="206"/>
                  <a:pt x="533" y="211"/>
                </a:cubicBezTo>
                <a:cubicBezTo>
                  <a:pt x="473" y="210"/>
                  <a:pt x="473" y="210"/>
                  <a:pt x="473" y="210"/>
                </a:cubicBezTo>
                <a:cubicBezTo>
                  <a:pt x="397" y="208"/>
                  <a:pt x="397" y="208"/>
                  <a:pt x="397" y="208"/>
                </a:cubicBezTo>
                <a:cubicBezTo>
                  <a:pt x="396" y="201"/>
                  <a:pt x="391" y="196"/>
                  <a:pt x="385" y="196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90" y="84"/>
                  <a:pt x="393" y="81"/>
                  <a:pt x="394" y="76"/>
                </a:cubicBezTo>
                <a:close/>
                <a:moveTo>
                  <a:pt x="594" y="97"/>
                </a:moveTo>
                <a:cubicBezTo>
                  <a:pt x="595" y="97"/>
                  <a:pt x="597" y="97"/>
                  <a:pt x="598" y="96"/>
                </a:cubicBezTo>
                <a:cubicBezTo>
                  <a:pt x="664" y="211"/>
                  <a:pt x="664" y="211"/>
                  <a:pt x="664" y="211"/>
                </a:cubicBezTo>
                <a:cubicBezTo>
                  <a:pt x="661" y="212"/>
                  <a:pt x="660" y="214"/>
                  <a:pt x="659" y="217"/>
                </a:cubicBezTo>
                <a:cubicBezTo>
                  <a:pt x="609" y="215"/>
                  <a:pt x="609" y="215"/>
                  <a:pt x="609" y="215"/>
                </a:cubicBezTo>
                <a:cubicBezTo>
                  <a:pt x="558" y="212"/>
                  <a:pt x="558" y="212"/>
                  <a:pt x="558" y="212"/>
                </a:cubicBezTo>
                <a:cubicBezTo>
                  <a:pt x="558" y="205"/>
                  <a:pt x="552" y="200"/>
                  <a:pt x="545" y="200"/>
                </a:cubicBezTo>
                <a:cubicBezTo>
                  <a:pt x="544" y="200"/>
                  <a:pt x="543" y="200"/>
                  <a:pt x="542" y="200"/>
                </a:cubicBezTo>
                <a:cubicBezTo>
                  <a:pt x="501" y="86"/>
                  <a:pt x="501" y="86"/>
                  <a:pt x="501" y="86"/>
                </a:cubicBezTo>
                <a:cubicBezTo>
                  <a:pt x="504" y="85"/>
                  <a:pt x="506" y="83"/>
                  <a:pt x="507" y="80"/>
                </a:cubicBezTo>
                <a:cubicBezTo>
                  <a:pt x="575" y="87"/>
                  <a:pt x="575" y="87"/>
                  <a:pt x="575" y="87"/>
                </a:cubicBezTo>
                <a:cubicBezTo>
                  <a:pt x="585" y="88"/>
                  <a:pt x="585" y="88"/>
                  <a:pt x="585" y="88"/>
                </a:cubicBezTo>
                <a:cubicBezTo>
                  <a:pt x="585" y="88"/>
                  <a:pt x="585" y="88"/>
                  <a:pt x="585" y="89"/>
                </a:cubicBezTo>
                <a:cubicBezTo>
                  <a:pt x="585" y="93"/>
                  <a:pt x="589" y="97"/>
                  <a:pt x="594" y="97"/>
                </a:cubicBezTo>
                <a:close/>
                <a:moveTo>
                  <a:pt x="686" y="383"/>
                </a:moveTo>
                <a:cubicBezTo>
                  <a:pt x="575" y="383"/>
                  <a:pt x="575" y="383"/>
                  <a:pt x="575" y="383"/>
                </a:cubicBezTo>
                <a:cubicBezTo>
                  <a:pt x="574" y="377"/>
                  <a:pt x="569" y="371"/>
                  <a:pt x="562" y="371"/>
                </a:cubicBezTo>
                <a:cubicBezTo>
                  <a:pt x="562" y="371"/>
                  <a:pt x="562" y="372"/>
                  <a:pt x="561" y="372"/>
                </a:cubicBezTo>
                <a:cubicBezTo>
                  <a:pt x="547" y="225"/>
                  <a:pt x="547" y="225"/>
                  <a:pt x="547" y="225"/>
                </a:cubicBezTo>
                <a:cubicBezTo>
                  <a:pt x="553" y="224"/>
                  <a:pt x="558" y="219"/>
                  <a:pt x="558" y="213"/>
                </a:cubicBezTo>
                <a:cubicBezTo>
                  <a:pt x="659" y="218"/>
                  <a:pt x="659" y="218"/>
                  <a:pt x="659" y="218"/>
                </a:cubicBezTo>
                <a:cubicBezTo>
                  <a:pt x="659" y="218"/>
                  <a:pt x="659" y="218"/>
                  <a:pt x="659" y="218"/>
                </a:cubicBezTo>
                <a:cubicBezTo>
                  <a:pt x="659" y="223"/>
                  <a:pt x="663" y="227"/>
                  <a:pt x="668" y="227"/>
                </a:cubicBezTo>
                <a:cubicBezTo>
                  <a:pt x="668" y="227"/>
                  <a:pt x="669" y="227"/>
                  <a:pt x="669" y="227"/>
                </a:cubicBezTo>
                <a:cubicBezTo>
                  <a:pt x="693" y="376"/>
                  <a:pt x="693" y="376"/>
                  <a:pt x="693" y="376"/>
                </a:cubicBezTo>
                <a:cubicBezTo>
                  <a:pt x="690" y="376"/>
                  <a:pt x="687" y="379"/>
                  <a:pt x="686" y="383"/>
                </a:cubicBezTo>
                <a:close/>
                <a:moveTo>
                  <a:pt x="546" y="542"/>
                </a:moveTo>
                <a:cubicBezTo>
                  <a:pt x="539" y="542"/>
                  <a:pt x="534" y="548"/>
                  <a:pt x="534" y="555"/>
                </a:cubicBezTo>
                <a:cubicBezTo>
                  <a:pt x="534" y="555"/>
                  <a:pt x="534" y="555"/>
                  <a:pt x="534" y="555"/>
                </a:cubicBezTo>
                <a:cubicBezTo>
                  <a:pt x="436" y="558"/>
                  <a:pt x="436" y="558"/>
                  <a:pt x="436" y="558"/>
                </a:cubicBezTo>
                <a:cubicBezTo>
                  <a:pt x="397" y="559"/>
                  <a:pt x="397" y="559"/>
                  <a:pt x="397" y="559"/>
                </a:cubicBezTo>
                <a:cubicBezTo>
                  <a:pt x="396" y="553"/>
                  <a:pt x="391" y="548"/>
                  <a:pt x="385" y="547"/>
                </a:cubicBezTo>
                <a:cubicBezTo>
                  <a:pt x="385" y="401"/>
                  <a:pt x="385" y="401"/>
                  <a:pt x="385" y="401"/>
                </a:cubicBezTo>
                <a:cubicBezTo>
                  <a:pt x="395" y="401"/>
                  <a:pt x="402" y="394"/>
                  <a:pt x="402" y="384"/>
                </a:cubicBezTo>
                <a:cubicBezTo>
                  <a:pt x="550" y="384"/>
                  <a:pt x="550" y="384"/>
                  <a:pt x="550" y="384"/>
                </a:cubicBezTo>
                <a:cubicBezTo>
                  <a:pt x="550" y="390"/>
                  <a:pt x="554" y="395"/>
                  <a:pt x="560" y="396"/>
                </a:cubicBezTo>
                <a:cubicBezTo>
                  <a:pt x="547" y="542"/>
                  <a:pt x="547" y="542"/>
                  <a:pt x="547" y="542"/>
                </a:cubicBezTo>
                <a:cubicBezTo>
                  <a:pt x="546" y="542"/>
                  <a:pt x="546" y="542"/>
                  <a:pt x="546" y="542"/>
                </a:cubicBezTo>
                <a:close/>
                <a:moveTo>
                  <a:pt x="372" y="559"/>
                </a:moveTo>
                <a:cubicBezTo>
                  <a:pt x="240" y="555"/>
                  <a:pt x="240" y="555"/>
                  <a:pt x="240" y="555"/>
                </a:cubicBezTo>
                <a:cubicBezTo>
                  <a:pt x="236" y="555"/>
                  <a:pt x="236" y="555"/>
                  <a:pt x="236" y="555"/>
                </a:cubicBezTo>
                <a:cubicBezTo>
                  <a:pt x="236" y="555"/>
                  <a:pt x="236" y="555"/>
                  <a:pt x="236" y="555"/>
                </a:cubicBezTo>
                <a:cubicBezTo>
                  <a:pt x="236" y="548"/>
                  <a:pt x="231" y="542"/>
                  <a:pt x="224" y="542"/>
                </a:cubicBezTo>
                <a:cubicBezTo>
                  <a:pt x="223" y="542"/>
                  <a:pt x="223" y="542"/>
                  <a:pt x="223" y="542"/>
                </a:cubicBezTo>
                <a:cubicBezTo>
                  <a:pt x="209" y="396"/>
                  <a:pt x="209" y="396"/>
                  <a:pt x="209" y="396"/>
                </a:cubicBezTo>
                <a:cubicBezTo>
                  <a:pt x="215" y="395"/>
                  <a:pt x="219" y="390"/>
                  <a:pt x="219" y="384"/>
                </a:cubicBezTo>
                <a:cubicBezTo>
                  <a:pt x="368" y="384"/>
                  <a:pt x="368" y="384"/>
                  <a:pt x="368" y="384"/>
                </a:cubicBezTo>
                <a:cubicBezTo>
                  <a:pt x="368" y="393"/>
                  <a:pt x="375" y="401"/>
                  <a:pt x="384" y="401"/>
                </a:cubicBezTo>
                <a:cubicBezTo>
                  <a:pt x="384" y="547"/>
                  <a:pt x="384" y="547"/>
                  <a:pt x="384" y="547"/>
                </a:cubicBezTo>
                <a:cubicBezTo>
                  <a:pt x="378" y="547"/>
                  <a:pt x="372" y="552"/>
                  <a:pt x="372" y="559"/>
                </a:cubicBezTo>
                <a:close/>
                <a:moveTo>
                  <a:pt x="223" y="225"/>
                </a:moveTo>
                <a:cubicBezTo>
                  <a:pt x="230" y="225"/>
                  <a:pt x="235" y="219"/>
                  <a:pt x="235" y="212"/>
                </a:cubicBezTo>
                <a:cubicBezTo>
                  <a:pt x="235" y="212"/>
                  <a:pt x="235" y="212"/>
                  <a:pt x="235" y="212"/>
                </a:cubicBezTo>
                <a:cubicBezTo>
                  <a:pt x="333" y="210"/>
                  <a:pt x="333" y="210"/>
                  <a:pt x="333" y="210"/>
                </a:cubicBezTo>
                <a:cubicBezTo>
                  <a:pt x="372" y="209"/>
                  <a:pt x="372" y="209"/>
                  <a:pt x="372" y="209"/>
                </a:cubicBezTo>
                <a:cubicBezTo>
                  <a:pt x="372" y="215"/>
                  <a:pt x="377" y="221"/>
                  <a:pt x="384" y="221"/>
                </a:cubicBezTo>
                <a:cubicBezTo>
                  <a:pt x="384" y="367"/>
                  <a:pt x="384" y="367"/>
                  <a:pt x="384" y="367"/>
                </a:cubicBezTo>
                <a:cubicBezTo>
                  <a:pt x="375" y="367"/>
                  <a:pt x="368" y="374"/>
                  <a:pt x="368" y="383"/>
                </a:cubicBezTo>
                <a:cubicBezTo>
                  <a:pt x="219" y="383"/>
                  <a:pt x="219" y="383"/>
                  <a:pt x="219" y="383"/>
                </a:cubicBezTo>
                <a:cubicBezTo>
                  <a:pt x="219" y="377"/>
                  <a:pt x="215" y="372"/>
                  <a:pt x="209" y="371"/>
                </a:cubicBezTo>
                <a:cubicBezTo>
                  <a:pt x="223" y="225"/>
                  <a:pt x="223" y="225"/>
                  <a:pt x="223" y="225"/>
                </a:cubicBezTo>
                <a:cubicBezTo>
                  <a:pt x="223" y="225"/>
                  <a:pt x="223" y="225"/>
                  <a:pt x="223" y="225"/>
                </a:cubicBezTo>
                <a:close/>
                <a:moveTo>
                  <a:pt x="397" y="208"/>
                </a:moveTo>
                <a:cubicBezTo>
                  <a:pt x="529" y="212"/>
                  <a:pt x="529" y="212"/>
                  <a:pt x="529" y="212"/>
                </a:cubicBezTo>
                <a:cubicBezTo>
                  <a:pt x="533" y="212"/>
                  <a:pt x="533" y="212"/>
                  <a:pt x="533" y="212"/>
                </a:cubicBezTo>
                <a:cubicBezTo>
                  <a:pt x="533" y="212"/>
                  <a:pt x="533" y="212"/>
                  <a:pt x="533" y="212"/>
                </a:cubicBezTo>
                <a:cubicBezTo>
                  <a:pt x="533" y="219"/>
                  <a:pt x="538" y="225"/>
                  <a:pt x="545" y="225"/>
                </a:cubicBezTo>
                <a:cubicBezTo>
                  <a:pt x="546" y="225"/>
                  <a:pt x="546" y="225"/>
                  <a:pt x="547" y="225"/>
                </a:cubicBezTo>
                <a:cubicBezTo>
                  <a:pt x="560" y="372"/>
                  <a:pt x="560" y="372"/>
                  <a:pt x="560" y="372"/>
                </a:cubicBezTo>
                <a:cubicBezTo>
                  <a:pt x="555" y="373"/>
                  <a:pt x="550" y="377"/>
                  <a:pt x="550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2" y="374"/>
                  <a:pt x="394" y="367"/>
                  <a:pt x="385" y="367"/>
                </a:cubicBezTo>
                <a:cubicBezTo>
                  <a:pt x="385" y="221"/>
                  <a:pt x="385" y="221"/>
                  <a:pt x="385" y="221"/>
                </a:cubicBezTo>
                <a:cubicBezTo>
                  <a:pt x="391" y="220"/>
                  <a:pt x="397" y="215"/>
                  <a:pt x="397" y="208"/>
                </a:cubicBezTo>
                <a:close/>
                <a:moveTo>
                  <a:pt x="102" y="226"/>
                </a:moveTo>
                <a:cubicBezTo>
                  <a:pt x="106" y="226"/>
                  <a:pt x="110" y="222"/>
                  <a:pt x="110" y="218"/>
                </a:cubicBezTo>
                <a:cubicBezTo>
                  <a:pt x="194" y="214"/>
                  <a:pt x="194" y="214"/>
                  <a:pt x="194" y="214"/>
                </a:cubicBezTo>
                <a:cubicBezTo>
                  <a:pt x="210" y="213"/>
                  <a:pt x="210" y="213"/>
                  <a:pt x="210" y="213"/>
                </a:cubicBezTo>
                <a:cubicBezTo>
                  <a:pt x="211" y="219"/>
                  <a:pt x="216" y="224"/>
                  <a:pt x="222" y="225"/>
                </a:cubicBezTo>
                <a:cubicBezTo>
                  <a:pt x="218" y="267"/>
                  <a:pt x="218" y="267"/>
                  <a:pt x="218" y="267"/>
                </a:cubicBezTo>
                <a:cubicBezTo>
                  <a:pt x="208" y="371"/>
                  <a:pt x="208" y="371"/>
                  <a:pt x="208" y="371"/>
                </a:cubicBezTo>
                <a:cubicBezTo>
                  <a:pt x="208" y="371"/>
                  <a:pt x="207" y="371"/>
                  <a:pt x="207" y="371"/>
                </a:cubicBezTo>
                <a:cubicBezTo>
                  <a:pt x="200" y="371"/>
                  <a:pt x="194" y="376"/>
                  <a:pt x="194" y="383"/>
                </a:cubicBezTo>
                <a:cubicBezTo>
                  <a:pt x="83" y="383"/>
                  <a:pt x="83" y="383"/>
                  <a:pt x="83" y="383"/>
                </a:cubicBezTo>
                <a:cubicBezTo>
                  <a:pt x="83" y="379"/>
                  <a:pt x="80" y="375"/>
                  <a:pt x="76" y="375"/>
                </a:cubicBezTo>
                <a:cubicBezTo>
                  <a:pt x="100" y="226"/>
                  <a:pt x="100" y="226"/>
                  <a:pt x="100" y="226"/>
                </a:cubicBezTo>
                <a:cubicBezTo>
                  <a:pt x="101" y="226"/>
                  <a:pt x="101" y="226"/>
                  <a:pt x="102" y="226"/>
                </a:cubicBezTo>
                <a:close/>
                <a:moveTo>
                  <a:pt x="83" y="384"/>
                </a:moveTo>
                <a:cubicBezTo>
                  <a:pt x="194" y="384"/>
                  <a:pt x="194" y="384"/>
                  <a:pt x="194" y="384"/>
                </a:cubicBezTo>
                <a:cubicBezTo>
                  <a:pt x="195" y="391"/>
                  <a:pt x="200" y="396"/>
                  <a:pt x="207" y="396"/>
                </a:cubicBezTo>
                <a:cubicBezTo>
                  <a:pt x="207" y="396"/>
                  <a:pt x="208" y="396"/>
                  <a:pt x="208" y="396"/>
                </a:cubicBezTo>
                <a:cubicBezTo>
                  <a:pt x="222" y="542"/>
                  <a:pt x="222" y="542"/>
                  <a:pt x="222" y="542"/>
                </a:cubicBezTo>
                <a:cubicBezTo>
                  <a:pt x="216" y="543"/>
                  <a:pt x="212" y="548"/>
                  <a:pt x="211" y="554"/>
                </a:cubicBezTo>
                <a:cubicBezTo>
                  <a:pt x="110" y="549"/>
                  <a:pt x="110" y="549"/>
                  <a:pt x="110" y="549"/>
                </a:cubicBezTo>
                <a:cubicBezTo>
                  <a:pt x="110" y="549"/>
                  <a:pt x="110" y="549"/>
                  <a:pt x="110" y="549"/>
                </a:cubicBezTo>
                <a:cubicBezTo>
                  <a:pt x="110" y="544"/>
                  <a:pt x="106" y="540"/>
                  <a:pt x="102" y="540"/>
                </a:cubicBezTo>
                <a:cubicBezTo>
                  <a:pt x="101" y="540"/>
                  <a:pt x="101" y="540"/>
                  <a:pt x="100" y="541"/>
                </a:cubicBezTo>
                <a:cubicBezTo>
                  <a:pt x="76" y="392"/>
                  <a:pt x="76" y="392"/>
                  <a:pt x="76" y="392"/>
                </a:cubicBezTo>
                <a:cubicBezTo>
                  <a:pt x="80" y="391"/>
                  <a:pt x="83" y="388"/>
                  <a:pt x="83" y="384"/>
                </a:cubicBezTo>
                <a:close/>
                <a:moveTo>
                  <a:pt x="594" y="671"/>
                </a:moveTo>
                <a:cubicBezTo>
                  <a:pt x="589" y="671"/>
                  <a:pt x="586" y="675"/>
                  <a:pt x="586" y="679"/>
                </a:cubicBezTo>
                <a:cubicBezTo>
                  <a:pt x="586" y="679"/>
                  <a:pt x="586" y="679"/>
                  <a:pt x="586" y="679"/>
                </a:cubicBezTo>
                <a:cubicBezTo>
                  <a:pt x="507" y="687"/>
                  <a:pt x="507" y="687"/>
                  <a:pt x="507" y="687"/>
                </a:cubicBezTo>
                <a:cubicBezTo>
                  <a:pt x="507" y="684"/>
                  <a:pt x="505" y="681"/>
                  <a:pt x="502" y="680"/>
                </a:cubicBezTo>
                <a:cubicBezTo>
                  <a:pt x="540" y="574"/>
                  <a:pt x="540" y="574"/>
                  <a:pt x="540" y="574"/>
                </a:cubicBezTo>
                <a:cubicBezTo>
                  <a:pt x="542" y="567"/>
                  <a:pt x="542" y="567"/>
                  <a:pt x="542" y="567"/>
                </a:cubicBezTo>
                <a:cubicBezTo>
                  <a:pt x="543" y="567"/>
                  <a:pt x="545" y="567"/>
                  <a:pt x="546" y="567"/>
                </a:cubicBezTo>
                <a:cubicBezTo>
                  <a:pt x="553" y="567"/>
                  <a:pt x="559" y="562"/>
                  <a:pt x="559" y="555"/>
                </a:cubicBezTo>
                <a:cubicBezTo>
                  <a:pt x="609" y="553"/>
                  <a:pt x="609" y="553"/>
                  <a:pt x="609" y="553"/>
                </a:cubicBezTo>
                <a:cubicBezTo>
                  <a:pt x="659" y="550"/>
                  <a:pt x="659" y="550"/>
                  <a:pt x="659" y="550"/>
                </a:cubicBezTo>
                <a:cubicBezTo>
                  <a:pt x="660" y="553"/>
                  <a:pt x="661" y="555"/>
                  <a:pt x="664" y="556"/>
                </a:cubicBezTo>
                <a:cubicBezTo>
                  <a:pt x="598" y="671"/>
                  <a:pt x="598" y="671"/>
                  <a:pt x="598" y="671"/>
                </a:cubicBezTo>
                <a:cubicBezTo>
                  <a:pt x="597" y="671"/>
                  <a:pt x="595" y="671"/>
                  <a:pt x="594" y="671"/>
                </a:cubicBezTo>
                <a:close/>
                <a:moveTo>
                  <a:pt x="668" y="540"/>
                </a:moveTo>
                <a:cubicBezTo>
                  <a:pt x="663" y="540"/>
                  <a:pt x="659" y="544"/>
                  <a:pt x="659" y="549"/>
                </a:cubicBezTo>
                <a:cubicBezTo>
                  <a:pt x="659" y="549"/>
                  <a:pt x="659" y="549"/>
                  <a:pt x="659" y="549"/>
                </a:cubicBezTo>
                <a:cubicBezTo>
                  <a:pt x="575" y="553"/>
                  <a:pt x="575" y="553"/>
                  <a:pt x="575" y="553"/>
                </a:cubicBezTo>
                <a:cubicBezTo>
                  <a:pt x="559" y="554"/>
                  <a:pt x="559" y="554"/>
                  <a:pt x="559" y="554"/>
                </a:cubicBezTo>
                <a:cubicBezTo>
                  <a:pt x="558" y="548"/>
                  <a:pt x="554" y="543"/>
                  <a:pt x="547" y="542"/>
                </a:cubicBezTo>
                <a:cubicBezTo>
                  <a:pt x="551" y="500"/>
                  <a:pt x="551" y="500"/>
                  <a:pt x="551" y="500"/>
                </a:cubicBezTo>
                <a:cubicBezTo>
                  <a:pt x="561" y="396"/>
                  <a:pt x="561" y="396"/>
                  <a:pt x="561" y="396"/>
                </a:cubicBezTo>
                <a:cubicBezTo>
                  <a:pt x="562" y="396"/>
                  <a:pt x="562" y="397"/>
                  <a:pt x="562" y="397"/>
                </a:cubicBezTo>
                <a:cubicBezTo>
                  <a:pt x="569" y="397"/>
                  <a:pt x="575" y="391"/>
                  <a:pt x="575" y="384"/>
                </a:cubicBezTo>
                <a:cubicBezTo>
                  <a:pt x="686" y="384"/>
                  <a:pt x="686" y="384"/>
                  <a:pt x="686" y="384"/>
                </a:cubicBezTo>
                <a:cubicBezTo>
                  <a:pt x="686" y="388"/>
                  <a:pt x="689" y="392"/>
                  <a:pt x="693" y="392"/>
                </a:cubicBezTo>
                <a:cubicBezTo>
                  <a:pt x="669" y="541"/>
                  <a:pt x="669" y="541"/>
                  <a:pt x="669" y="541"/>
                </a:cubicBezTo>
                <a:cubicBezTo>
                  <a:pt x="669" y="540"/>
                  <a:pt x="668" y="540"/>
                  <a:pt x="668" y="540"/>
                </a:cubicBezTo>
                <a:close/>
                <a:moveTo>
                  <a:pt x="727" y="224"/>
                </a:moveTo>
                <a:cubicBezTo>
                  <a:pt x="726" y="225"/>
                  <a:pt x="725" y="226"/>
                  <a:pt x="725" y="227"/>
                </a:cubicBezTo>
                <a:cubicBezTo>
                  <a:pt x="690" y="221"/>
                  <a:pt x="690" y="221"/>
                  <a:pt x="690" y="221"/>
                </a:cubicBezTo>
                <a:cubicBezTo>
                  <a:pt x="676" y="219"/>
                  <a:pt x="676" y="219"/>
                  <a:pt x="676" y="219"/>
                </a:cubicBezTo>
                <a:cubicBezTo>
                  <a:pt x="676" y="219"/>
                  <a:pt x="676" y="218"/>
                  <a:pt x="676" y="218"/>
                </a:cubicBezTo>
                <a:cubicBezTo>
                  <a:pt x="676" y="213"/>
                  <a:pt x="672" y="210"/>
                  <a:pt x="668" y="210"/>
                </a:cubicBezTo>
                <a:cubicBezTo>
                  <a:pt x="666" y="210"/>
                  <a:pt x="665" y="210"/>
                  <a:pt x="664" y="210"/>
                </a:cubicBezTo>
                <a:cubicBezTo>
                  <a:pt x="633" y="155"/>
                  <a:pt x="633" y="155"/>
                  <a:pt x="633" y="155"/>
                </a:cubicBezTo>
                <a:cubicBezTo>
                  <a:pt x="599" y="96"/>
                  <a:pt x="599" y="96"/>
                  <a:pt x="599" y="96"/>
                </a:cubicBezTo>
                <a:cubicBezTo>
                  <a:pt x="600" y="95"/>
                  <a:pt x="601" y="93"/>
                  <a:pt x="602" y="91"/>
                </a:cubicBezTo>
                <a:cubicBezTo>
                  <a:pt x="637" y="101"/>
                  <a:pt x="637" y="101"/>
                  <a:pt x="637" y="101"/>
                </a:cubicBezTo>
                <a:cubicBezTo>
                  <a:pt x="637" y="101"/>
                  <a:pt x="637" y="101"/>
                  <a:pt x="637" y="101"/>
                </a:cubicBezTo>
                <a:cubicBezTo>
                  <a:pt x="637" y="105"/>
                  <a:pt x="640" y="107"/>
                  <a:pt x="643" y="107"/>
                </a:cubicBezTo>
                <a:cubicBezTo>
                  <a:pt x="644" y="107"/>
                  <a:pt x="645" y="107"/>
                  <a:pt x="645" y="107"/>
                </a:cubicBezTo>
                <a:lnTo>
                  <a:pt x="727" y="224"/>
                </a:lnTo>
                <a:close/>
                <a:moveTo>
                  <a:pt x="517" y="24"/>
                </a:moveTo>
                <a:cubicBezTo>
                  <a:pt x="517" y="24"/>
                  <a:pt x="517" y="25"/>
                  <a:pt x="517" y="25"/>
                </a:cubicBezTo>
                <a:cubicBezTo>
                  <a:pt x="517" y="28"/>
                  <a:pt x="520" y="31"/>
                  <a:pt x="523" y="31"/>
                </a:cubicBezTo>
                <a:cubicBezTo>
                  <a:pt x="525" y="31"/>
                  <a:pt x="526" y="30"/>
                  <a:pt x="527" y="29"/>
                </a:cubicBezTo>
                <a:cubicBezTo>
                  <a:pt x="638" y="99"/>
                  <a:pt x="638" y="99"/>
                  <a:pt x="638" y="99"/>
                </a:cubicBezTo>
                <a:cubicBezTo>
                  <a:pt x="637" y="99"/>
                  <a:pt x="637" y="100"/>
                  <a:pt x="637" y="100"/>
                </a:cubicBezTo>
                <a:cubicBezTo>
                  <a:pt x="602" y="90"/>
                  <a:pt x="602" y="90"/>
                  <a:pt x="602" y="90"/>
                </a:cubicBezTo>
                <a:cubicBezTo>
                  <a:pt x="602" y="90"/>
                  <a:pt x="602" y="89"/>
                  <a:pt x="602" y="89"/>
                </a:cubicBezTo>
                <a:cubicBezTo>
                  <a:pt x="602" y="84"/>
                  <a:pt x="598" y="80"/>
                  <a:pt x="594" y="80"/>
                </a:cubicBezTo>
                <a:cubicBezTo>
                  <a:pt x="591" y="80"/>
                  <a:pt x="589" y="81"/>
                  <a:pt x="587" y="83"/>
                </a:cubicBezTo>
                <a:cubicBezTo>
                  <a:pt x="496" y="18"/>
                  <a:pt x="496" y="18"/>
                  <a:pt x="496" y="18"/>
                </a:cubicBezTo>
                <a:cubicBezTo>
                  <a:pt x="497" y="18"/>
                  <a:pt x="497" y="18"/>
                  <a:pt x="497" y="17"/>
                </a:cubicBezTo>
                <a:lnTo>
                  <a:pt x="517" y="24"/>
                </a:lnTo>
                <a:close/>
                <a:moveTo>
                  <a:pt x="486" y="15"/>
                </a:moveTo>
                <a:cubicBezTo>
                  <a:pt x="486" y="18"/>
                  <a:pt x="488" y="21"/>
                  <a:pt x="492" y="21"/>
                </a:cubicBezTo>
                <a:cubicBezTo>
                  <a:pt x="493" y="21"/>
                  <a:pt x="495" y="20"/>
                  <a:pt x="496" y="19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587" y="84"/>
                  <a:pt x="587" y="84"/>
                  <a:pt x="587" y="84"/>
                </a:cubicBezTo>
                <a:cubicBezTo>
                  <a:pt x="586" y="85"/>
                  <a:pt x="586" y="86"/>
                  <a:pt x="585" y="87"/>
                </a:cubicBezTo>
                <a:cubicBezTo>
                  <a:pt x="576" y="86"/>
                  <a:pt x="576" y="86"/>
                  <a:pt x="576" y="86"/>
                </a:cubicBezTo>
                <a:cubicBezTo>
                  <a:pt x="507" y="79"/>
                  <a:pt x="507" y="79"/>
                  <a:pt x="507" y="79"/>
                </a:cubicBezTo>
                <a:cubicBezTo>
                  <a:pt x="507" y="79"/>
                  <a:pt x="507" y="79"/>
                  <a:pt x="507" y="78"/>
                </a:cubicBezTo>
                <a:cubicBezTo>
                  <a:pt x="507" y="74"/>
                  <a:pt x="503" y="70"/>
                  <a:pt x="499" y="70"/>
                </a:cubicBezTo>
                <a:cubicBezTo>
                  <a:pt x="496" y="70"/>
                  <a:pt x="495" y="71"/>
                  <a:pt x="493" y="72"/>
                </a:cubicBezTo>
                <a:cubicBezTo>
                  <a:pt x="444" y="13"/>
                  <a:pt x="444" y="13"/>
                  <a:pt x="444" y="13"/>
                </a:cubicBezTo>
                <a:cubicBezTo>
                  <a:pt x="445" y="13"/>
                  <a:pt x="445" y="12"/>
                  <a:pt x="446" y="10"/>
                </a:cubicBezTo>
                <a:lnTo>
                  <a:pt x="486" y="15"/>
                </a:lnTo>
                <a:close/>
                <a:moveTo>
                  <a:pt x="434" y="9"/>
                </a:moveTo>
                <a:cubicBezTo>
                  <a:pt x="434" y="12"/>
                  <a:pt x="437" y="15"/>
                  <a:pt x="440" y="15"/>
                </a:cubicBezTo>
                <a:cubicBezTo>
                  <a:pt x="441" y="15"/>
                  <a:pt x="442" y="14"/>
                  <a:pt x="443" y="14"/>
                </a:cubicBezTo>
                <a:cubicBezTo>
                  <a:pt x="472" y="48"/>
                  <a:pt x="472" y="48"/>
                  <a:pt x="472" y="48"/>
                </a:cubicBezTo>
                <a:cubicBezTo>
                  <a:pt x="492" y="73"/>
                  <a:pt x="492" y="73"/>
                  <a:pt x="492" y="73"/>
                </a:cubicBezTo>
                <a:cubicBezTo>
                  <a:pt x="491" y="74"/>
                  <a:pt x="490" y="76"/>
                  <a:pt x="490" y="78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3" y="71"/>
                  <a:pt x="390" y="67"/>
                  <a:pt x="385" y="67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7" y="11"/>
                  <a:pt x="389" y="9"/>
                  <a:pt x="390" y="7"/>
                </a:cubicBezTo>
                <a:lnTo>
                  <a:pt x="434" y="9"/>
                </a:lnTo>
                <a:close/>
                <a:moveTo>
                  <a:pt x="384" y="11"/>
                </a:moveTo>
                <a:cubicBezTo>
                  <a:pt x="384" y="67"/>
                  <a:pt x="384" y="67"/>
                  <a:pt x="384" y="67"/>
                </a:cubicBezTo>
                <a:cubicBezTo>
                  <a:pt x="380" y="68"/>
                  <a:pt x="377" y="71"/>
                  <a:pt x="377" y="75"/>
                </a:cubicBezTo>
                <a:cubicBezTo>
                  <a:pt x="279" y="78"/>
                  <a:pt x="279" y="78"/>
                  <a:pt x="279" y="78"/>
                </a:cubicBezTo>
                <a:cubicBezTo>
                  <a:pt x="278" y="76"/>
                  <a:pt x="278" y="74"/>
                  <a:pt x="276" y="73"/>
                </a:cubicBezTo>
                <a:cubicBezTo>
                  <a:pt x="326" y="14"/>
                  <a:pt x="326" y="14"/>
                  <a:pt x="326" y="14"/>
                </a:cubicBezTo>
                <a:cubicBezTo>
                  <a:pt x="327" y="15"/>
                  <a:pt x="328" y="15"/>
                  <a:pt x="329" y="15"/>
                </a:cubicBezTo>
                <a:cubicBezTo>
                  <a:pt x="332" y="15"/>
                  <a:pt x="334" y="12"/>
                  <a:pt x="335" y="9"/>
                </a:cubicBezTo>
                <a:cubicBezTo>
                  <a:pt x="378" y="7"/>
                  <a:pt x="378" y="7"/>
                  <a:pt x="378" y="7"/>
                </a:cubicBezTo>
                <a:cubicBezTo>
                  <a:pt x="379" y="9"/>
                  <a:pt x="381" y="11"/>
                  <a:pt x="384" y="11"/>
                </a:cubicBezTo>
                <a:close/>
                <a:moveTo>
                  <a:pt x="325" y="14"/>
                </a:moveTo>
                <a:cubicBezTo>
                  <a:pt x="276" y="73"/>
                  <a:pt x="276" y="73"/>
                  <a:pt x="276" y="73"/>
                </a:cubicBezTo>
                <a:cubicBezTo>
                  <a:pt x="274" y="71"/>
                  <a:pt x="272" y="71"/>
                  <a:pt x="270" y="71"/>
                </a:cubicBezTo>
                <a:cubicBezTo>
                  <a:pt x="266" y="71"/>
                  <a:pt x="262" y="75"/>
                  <a:pt x="262" y="79"/>
                </a:cubicBezTo>
                <a:cubicBezTo>
                  <a:pt x="262" y="79"/>
                  <a:pt x="262" y="79"/>
                  <a:pt x="262" y="79"/>
                </a:cubicBezTo>
                <a:cubicBezTo>
                  <a:pt x="186" y="87"/>
                  <a:pt x="186" y="87"/>
                  <a:pt x="186" y="87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84" y="86"/>
                  <a:pt x="183" y="85"/>
                  <a:pt x="182" y="84"/>
                </a:cubicBezTo>
                <a:cubicBezTo>
                  <a:pt x="273" y="19"/>
                  <a:pt x="273" y="19"/>
                  <a:pt x="273" y="19"/>
                </a:cubicBezTo>
                <a:cubicBezTo>
                  <a:pt x="274" y="20"/>
                  <a:pt x="276" y="21"/>
                  <a:pt x="278" y="21"/>
                </a:cubicBezTo>
                <a:cubicBezTo>
                  <a:pt x="281" y="21"/>
                  <a:pt x="283" y="18"/>
                  <a:pt x="283" y="15"/>
                </a:cubicBezTo>
                <a:cubicBezTo>
                  <a:pt x="323" y="10"/>
                  <a:pt x="323" y="10"/>
                  <a:pt x="323" y="10"/>
                </a:cubicBezTo>
                <a:cubicBezTo>
                  <a:pt x="323" y="12"/>
                  <a:pt x="324" y="13"/>
                  <a:pt x="325" y="14"/>
                </a:cubicBezTo>
                <a:close/>
                <a:moveTo>
                  <a:pt x="242" y="29"/>
                </a:moveTo>
                <a:cubicBezTo>
                  <a:pt x="243" y="30"/>
                  <a:pt x="245" y="31"/>
                  <a:pt x="246" y="31"/>
                </a:cubicBezTo>
                <a:cubicBezTo>
                  <a:pt x="250" y="31"/>
                  <a:pt x="252" y="28"/>
                  <a:pt x="252" y="25"/>
                </a:cubicBezTo>
                <a:cubicBezTo>
                  <a:pt x="252" y="24"/>
                  <a:pt x="252" y="24"/>
                  <a:pt x="252" y="24"/>
                </a:cubicBezTo>
                <a:cubicBezTo>
                  <a:pt x="272" y="17"/>
                  <a:pt x="272" y="17"/>
                  <a:pt x="272" y="17"/>
                </a:cubicBezTo>
                <a:cubicBezTo>
                  <a:pt x="272" y="18"/>
                  <a:pt x="273" y="18"/>
                  <a:pt x="273" y="18"/>
                </a:cubicBezTo>
                <a:cubicBezTo>
                  <a:pt x="182" y="83"/>
                  <a:pt x="182" y="83"/>
                  <a:pt x="182" y="83"/>
                </a:cubicBezTo>
                <a:cubicBezTo>
                  <a:pt x="180" y="81"/>
                  <a:pt x="178" y="80"/>
                  <a:pt x="176" y="80"/>
                </a:cubicBezTo>
                <a:cubicBezTo>
                  <a:pt x="171" y="80"/>
                  <a:pt x="167" y="84"/>
                  <a:pt x="167" y="89"/>
                </a:cubicBezTo>
                <a:cubicBezTo>
                  <a:pt x="167" y="89"/>
                  <a:pt x="167" y="90"/>
                  <a:pt x="167" y="90"/>
                </a:cubicBezTo>
                <a:cubicBezTo>
                  <a:pt x="132" y="100"/>
                  <a:pt x="132" y="100"/>
                  <a:pt x="132" y="100"/>
                </a:cubicBezTo>
                <a:cubicBezTo>
                  <a:pt x="132" y="100"/>
                  <a:pt x="132" y="99"/>
                  <a:pt x="132" y="99"/>
                </a:cubicBezTo>
                <a:lnTo>
                  <a:pt x="242" y="29"/>
                </a:lnTo>
                <a:close/>
                <a:moveTo>
                  <a:pt x="124" y="107"/>
                </a:moveTo>
                <a:cubicBezTo>
                  <a:pt x="124" y="107"/>
                  <a:pt x="125" y="107"/>
                  <a:pt x="126" y="107"/>
                </a:cubicBezTo>
                <a:cubicBezTo>
                  <a:pt x="130" y="107"/>
                  <a:pt x="132" y="105"/>
                  <a:pt x="132" y="101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67" y="91"/>
                  <a:pt x="167" y="91"/>
                  <a:pt x="167" y="91"/>
                </a:cubicBezTo>
                <a:cubicBezTo>
                  <a:pt x="168" y="93"/>
                  <a:pt x="169" y="95"/>
                  <a:pt x="171" y="96"/>
                </a:cubicBezTo>
                <a:cubicBezTo>
                  <a:pt x="154" y="125"/>
                  <a:pt x="154" y="125"/>
                  <a:pt x="154" y="125"/>
                </a:cubicBezTo>
                <a:cubicBezTo>
                  <a:pt x="105" y="210"/>
                  <a:pt x="105" y="210"/>
                  <a:pt x="105" y="210"/>
                </a:cubicBezTo>
                <a:cubicBezTo>
                  <a:pt x="104" y="209"/>
                  <a:pt x="103" y="209"/>
                  <a:pt x="102" y="209"/>
                </a:cubicBezTo>
                <a:cubicBezTo>
                  <a:pt x="97" y="209"/>
                  <a:pt x="93" y="213"/>
                  <a:pt x="93" y="217"/>
                </a:cubicBezTo>
                <a:cubicBezTo>
                  <a:pt x="93" y="218"/>
                  <a:pt x="93" y="218"/>
                  <a:pt x="93" y="219"/>
                </a:cubicBezTo>
                <a:cubicBezTo>
                  <a:pt x="45" y="227"/>
                  <a:pt x="45" y="227"/>
                  <a:pt x="45" y="227"/>
                </a:cubicBezTo>
                <a:cubicBezTo>
                  <a:pt x="45" y="225"/>
                  <a:pt x="44" y="224"/>
                  <a:pt x="43" y="223"/>
                </a:cubicBezTo>
                <a:lnTo>
                  <a:pt x="124" y="107"/>
                </a:lnTo>
                <a:close/>
                <a:moveTo>
                  <a:pt x="39" y="234"/>
                </a:moveTo>
                <a:cubicBezTo>
                  <a:pt x="39" y="234"/>
                  <a:pt x="39" y="234"/>
                  <a:pt x="39" y="234"/>
                </a:cubicBezTo>
                <a:cubicBezTo>
                  <a:pt x="42" y="234"/>
                  <a:pt x="45" y="231"/>
                  <a:pt x="45" y="228"/>
                </a:cubicBezTo>
                <a:cubicBezTo>
                  <a:pt x="45" y="228"/>
                  <a:pt x="45" y="227"/>
                  <a:pt x="45" y="227"/>
                </a:cubicBezTo>
                <a:cubicBezTo>
                  <a:pt x="94" y="219"/>
                  <a:pt x="94" y="219"/>
                  <a:pt x="94" y="219"/>
                </a:cubicBezTo>
                <a:cubicBezTo>
                  <a:pt x="94" y="222"/>
                  <a:pt x="97" y="225"/>
                  <a:pt x="99" y="226"/>
                </a:cubicBezTo>
                <a:cubicBezTo>
                  <a:pt x="88" y="295"/>
                  <a:pt x="88" y="295"/>
                  <a:pt x="88" y="295"/>
                </a:cubicBezTo>
                <a:cubicBezTo>
                  <a:pt x="75" y="375"/>
                  <a:pt x="75" y="375"/>
                  <a:pt x="75" y="375"/>
                </a:cubicBezTo>
                <a:cubicBezTo>
                  <a:pt x="75" y="375"/>
                  <a:pt x="75" y="375"/>
                  <a:pt x="74" y="375"/>
                </a:cubicBezTo>
                <a:cubicBezTo>
                  <a:pt x="70" y="375"/>
                  <a:pt x="66" y="378"/>
                  <a:pt x="66" y="383"/>
                </a:cubicBezTo>
                <a:cubicBezTo>
                  <a:pt x="12" y="383"/>
                  <a:pt x="12" y="383"/>
                  <a:pt x="12" y="383"/>
                </a:cubicBezTo>
                <a:cubicBezTo>
                  <a:pt x="12" y="381"/>
                  <a:pt x="10" y="379"/>
                  <a:pt x="8" y="378"/>
                </a:cubicBezTo>
                <a:lnTo>
                  <a:pt x="39" y="234"/>
                </a:lnTo>
                <a:close/>
                <a:moveTo>
                  <a:pt x="8" y="390"/>
                </a:moveTo>
                <a:cubicBezTo>
                  <a:pt x="11" y="389"/>
                  <a:pt x="12" y="387"/>
                  <a:pt x="12" y="384"/>
                </a:cubicBezTo>
                <a:cubicBezTo>
                  <a:pt x="66" y="384"/>
                  <a:pt x="66" y="384"/>
                  <a:pt x="66" y="384"/>
                </a:cubicBezTo>
                <a:cubicBezTo>
                  <a:pt x="66" y="388"/>
                  <a:pt x="70" y="392"/>
                  <a:pt x="74" y="392"/>
                </a:cubicBezTo>
                <a:cubicBezTo>
                  <a:pt x="75" y="392"/>
                  <a:pt x="75" y="392"/>
                  <a:pt x="75" y="392"/>
                </a:cubicBezTo>
                <a:cubicBezTo>
                  <a:pt x="79" y="419"/>
                  <a:pt x="79" y="419"/>
                  <a:pt x="79" y="419"/>
                </a:cubicBezTo>
                <a:cubicBezTo>
                  <a:pt x="99" y="541"/>
                  <a:pt x="99" y="541"/>
                  <a:pt x="99" y="541"/>
                </a:cubicBezTo>
                <a:cubicBezTo>
                  <a:pt x="96" y="542"/>
                  <a:pt x="94" y="544"/>
                  <a:pt x="93" y="548"/>
                </a:cubicBezTo>
                <a:cubicBezTo>
                  <a:pt x="90" y="547"/>
                  <a:pt x="90" y="547"/>
                  <a:pt x="90" y="547"/>
                </a:cubicBezTo>
                <a:cubicBezTo>
                  <a:pt x="45" y="540"/>
                  <a:pt x="45" y="540"/>
                  <a:pt x="45" y="540"/>
                </a:cubicBezTo>
                <a:cubicBezTo>
                  <a:pt x="45" y="540"/>
                  <a:pt x="45" y="540"/>
                  <a:pt x="45" y="539"/>
                </a:cubicBezTo>
                <a:cubicBezTo>
                  <a:pt x="45" y="536"/>
                  <a:pt x="42" y="534"/>
                  <a:pt x="39" y="534"/>
                </a:cubicBezTo>
                <a:cubicBezTo>
                  <a:pt x="39" y="534"/>
                  <a:pt x="39" y="534"/>
                  <a:pt x="39" y="534"/>
                </a:cubicBezTo>
                <a:lnTo>
                  <a:pt x="8" y="390"/>
                </a:lnTo>
                <a:close/>
                <a:moveTo>
                  <a:pt x="43" y="544"/>
                </a:moveTo>
                <a:cubicBezTo>
                  <a:pt x="44" y="543"/>
                  <a:pt x="45" y="542"/>
                  <a:pt x="45" y="541"/>
                </a:cubicBezTo>
                <a:cubicBezTo>
                  <a:pt x="79" y="546"/>
                  <a:pt x="79" y="546"/>
                  <a:pt x="79" y="546"/>
                </a:cubicBezTo>
                <a:cubicBezTo>
                  <a:pt x="93" y="548"/>
                  <a:pt x="93" y="548"/>
                  <a:pt x="93" y="548"/>
                </a:cubicBezTo>
                <a:cubicBezTo>
                  <a:pt x="93" y="549"/>
                  <a:pt x="93" y="549"/>
                  <a:pt x="93" y="549"/>
                </a:cubicBezTo>
                <a:cubicBezTo>
                  <a:pt x="93" y="554"/>
                  <a:pt x="97" y="558"/>
                  <a:pt x="102" y="558"/>
                </a:cubicBezTo>
                <a:cubicBezTo>
                  <a:pt x="103" y="558"/>
                  <a:pt x="104" y="557"/>
                  <a:pt x="105" y="557"/>
                </a:cubicBezTo>
                <a:cubicBezTo>
                  <a:pt x="137" y="612"/>
                  <a:pt x="137" y="612"/>
                  <a:pt x="137" y="612"/>
                </a:cubicBezTo>
                <a:cubicBezTo>
                  <a:pt x="171" y="672"/>
                  <a:pt x="171" y="672"/>
                  <a:pt x="171" y="672"/>
                </a:cubicBezTo>
                <a:cubicBezTo>
                  <a:pt x="169" y="673"/>
                  <a:pt x="168" y="674"/>
                  <a:pt x="167" y="676"/>
                </a:cubicBezTo>
                <a:cubicBezTo>
                  <a:pt x="132" y="667"/>
                  <a:pt x="132" y="667"/>
                  <a:pt x="132" y="667"/>
                </a:cubicBezTo>
                <a:cubicBezTo>
                  <a:pt x="132" y="666"/>
                  <a:pt x="132" y="666"/>
                  <a:pt x="132" y="666"/>
                </a:cubicBezTo>
                <a:cubicBezTo>
                  <a:pt x="132" y="663"/>
                  <a:pt x="130" y="660"/>
                  <a:pt x="126" y="660"/>
                </a:cubicBezTo>
                <a:cubicBezTo>
                  <a:pt x="125" y="660"/>
                  <a:pt x="125" y="660"/>
                  <a:pt x="124" y="661"/>
                </a:cubicBezTo>
                <a:lnTo>
                  <a:pt x="43" y="544"/>
                </a:lnTo>
                <a:close/>
                <a:moveTo>
                  <a:pt x="252" y="743"/>
                </a:moveTo>
                <a:cubicBezTo>
                  <a:pt x="252" y="743"/>
                  <a:pt x="252" y="743"/>
                  <a:pt x="252" y="742"/>
                </a:cubicBezTo>
                <a:cubicBezTo>
                  <a:pt x="252" y="739"/>
                  <a:pt x="250" y="736"/>
                  <a:pt x="246" y="736"/>
                </a:cubicBezTo>
                <a:cubicBezTo>
                  <a:pt x="245" y="736"/>
                  <a:pt x="243" y="737"/>
                  <a:pt x="242" y="738"/>
                </a:cubicBezTo>
                <a:cubicBezTo>
                  <a:pt x="132" y="668"/>
                  <a:pt x="132" y="668"/>
                  <a:pt x="132" y="668"/>
                </a:cubicBezTo>
                <a:cubicBezTo>
                  <a:pt x="132" y="668"/>
                  <a:pt x="132" y="668"/>
                  <a:pt x="132" y="667"/>
                </a:cubicBezTo>
                <a:cubicBezTo>
                  <a:pt x="148" y="672"/>
                  <a:pt x="148" y="672"/>
                  <a:pt x="148" y="672"/>
                </a:cubicBezTo>
                <a:cubicBezTo>
                  <a:pt x="167" y="677"/>
                  <a:pt x="167" y="677"/>
                  <a:pt x="167" y="677"/>
                </a:cubicBezTo>
                <a:cubicBezTo>
                  <a:pt x="167" y="678"/>
                  <a:pt x="167" y="678"/>
                  <a:pt x="167" y="679"/>
                </a:cubicBezTo>
                <a:cubicBezTo>
                  <a:pt x="167" y="684"/>
                  <a:pt x="170" y="688"/>
                  <a:pt x="175" y="688"/>
                </a:cubicBezTo>
                <a:cubicBezTo>
                  <a:pt x="178" y="688"/>
                  <a:pt x="180" y="686"/>
                  <a:pt x="182" y="684"/>
                </a:cubicBezTo>
                <a:cubicBezTo>
                  <a:pt x="273" y="749"/>
                  <a:pt x="273" y="749"/>
                  <a:pt x="273" y="749"/>
                </a:cubicBezTo>
                <a:cubicBezTo>
                  <a:pt x="272" y="749"/>
                  <a:pt x="272" y="750"/>
                  <a:pt x="272" y="750"/>
                </a:cubicBezTo>
                <a:lnTo>
                  <a:pt x="252" y="743"/>
                </a:lnTo>
                <a:close/>
                <a:moveTo>
                  <a:pt x="284" y="752"/>
                </a:moveTo>
                <a:cubicBezTo>
                  <a:pt x="284" y="752"/>
                  <a:pt x="284" y="752"/>
                  <a:pt x="284" y="752"/>
                </a:cubicBezTo>
                <a:cubicBezTo>
                  <a:pt x="284" y="748"/>
                  <a:pt x="281" y="746"/>
                  <a:pt x="278" y="746"/>
                </a:cubicBezTo>
                <a:cubicBezTo>
                  <a:pt x="276" y="746"/>
                  <a:pt x="274" y="747"/>
                  <a:pt x="273" y="748"/>
                </a:cubicBezTo>
                <a:cubicBezTo>
                  <a:pt x="233" y="719"/>
                  <a:pt x="233" y="719"/>
                  <a:pt x="233" y="719"/>
                </a:cubicBezTo>
                <a:cubicBezTo>
                  <a:pt x="182" y="684"/>
                  <a:pt x="182" y="684"/>
                  <a:pt x="182" y="684"/>
                </a:cubicBezTo>
                <a:cubicBezTo>
                  <a:pt x="183" y="683"/>
                  <a:pt x="183" y="681"/>
                  <a:pt x="184" y="680"/>
                </a:cubicBezTo>
                <a:cubicBezTo>
                  <a:pt x="192" y="681"/>
                  <a:pt x="192" y="681"/>
                  <a:pt x="192" y="681"/>
                </a:cubicBezTo>
                <a:cubicBezTo>
                  <a:pt x="262" y="688"/>
                  <a:pt x="262" y="688"/>
                  <a:pt x="262" y="688"/>
                </a:cubicBezTo>
                <a:cubicBezTo>
                  <a:pt x="262" y="688"/>
                  <a:pt x="262" y="688"/>
                  <a:pt x="262" y="689"/>
                </a:cubicBezTo>
                <a:cubicBezTo>
                  <a:pt x="262" y="694"/>
                  <a:pt x="266" y="697"/>
                  <a:pt x="271" y="697"/>
                </a:cubicBezTo>
                <a:cubicBezTo>
                  <a:pt x="273" y="697"/>
                  <a:pt x="275" y="697"/>
                  <a:pt x="276" y="695"/>
                </a:cubicBezTo>
                <a:cubicBezTo>
                  <a:pt x="325" y="754"/>
                  <a:pt x="325" y="754"/>
                  <a:pt x="325" y="754"/>
                </a:cubicBezTo>
                <a:cubicBezTo>
                  <a:pt x="325" y="755"/>
                  <a:pt x="324" y="756"/>
                  <a:pt x="324" y="757"/>
                </a:cubicBezTo>
                <a:lnTo>
                  <a:pt x="284" y="752"/>
                </a:lnTo>
                <a:close/>
                <a:moveTo>
                  <a:pt x="335" y="758"/>
                </a:moveTo>
                <a:cubicBezTo>
                  <a:pt x="335" y="755"/>
                  <a:pt x="332" y="752"/>
                  <a:pt x="329" y="752"/>
                </a:cubicBezTo>
                <a:cubicBezTo>
                  <a:pt x="328" y="752"/>
                  <a:pt x="327" y="753"/>
                  <a:pt x="326" y="753"/>
                </a:cubicBezTo>
                <a:cubicBezTo>
                  <a:pt x="297" y="719"/>
                  <a:pt x="297" y="719"/>
                  <a:pt x="297" y="719"/>
                </a:cubicBezTo>
                <a:cubicBezTo>
                  <a:pt x="277" y="695"/>
                  <a:pt x="277" y="695"/>
                  <a:pt x="277" y="695"/>
                </a:cubicBezTo>
                <a:cubicBezTo>
                  <a:pt x="278" y="693"/>
                  <a:pt x="279" y="691"/>
                  <a:pt x="279" y="689"/>
                </a:cubicBezTo>
                <a:cubicBezTo>
                  <a:pt x="376" y="692"/>
                  <a:pt x="376" y="692"/>
                  <a:pt x="376" y="692"/>
                </a:cubicBezTo>
                <a:cubicBezTo>
                  <a:pt x="376" y="696"/>
                  <a:pt x="380" y="700"/>
                  <a:pt x="384" y="700"/>
                </a:cubicBezTo>
                <a:cubicBezTo>
                  <a:pt x="384" y="756"/>
                  <a:pt x="384" y="756"/>
                  <a:pt x="384" y="756"/>
                </a:cubicBezTo>
                <a:cubicBezTo>
                  <a:pt x="382" y="756"/>
                  <a:pt x="379" y="758"/>
                  <a:pt x="379" y="760"/>
                </a:cubicBezTo>
                <a:lnTo>
                  <a:pt x="335" y="758"/>
                </a:lnTo>
                <a:close/>
                <a:moveTo>
                  <a:pt x="390" y="760"/>
                </a:moveTo>
                <a:cubicBezTo>
                  <a:pt x="390" y="758"/>
                  <a:pt x="388" y="756"/>
                  <a:pt x="385" y="756"/>
                </a:cubicBezTo>
                <a:cubicBezTo>
                  <a:pt x="385" y="700"/>
                  <a:pt x="385" y="700"/>
                  <a:pt x="385" y="700"/>
                </a:cubicBezTo>
                <a:cubicBezTo>
                  <a:pt x="389" y="699"/>
                  <a:pt x="392" y="696"/>
                  <a:pt x="393" y="692"/>
                </a:cubicBezTo>
                <a:cubicBezTo>
                  <a:pt x="490" y="689"/>
                  <a:pt x="490" y="689"/>
                  <a:pt x="490" y="689"/>
                </a:cubicBezTo>
                <a:cubicBezTo>
                  <a:pt x="491" y="691"/>
                  <a:pt x="492" y="693"/>
                  <a:pt x="493" y="694"/>
                </a:cubicBezTo>
                <a:cubicBezTo>
                  <a:pt x="444" y="752"/>
                  <a:pt x="444" y="752"/>
                  <a:pt x="444" y="752"/>
                </a:cubicBezTo>
                <a:cubicBezTo>
                  <a:pt x="443" y="752"/>
                  <a:pt x="442" y="751"/>
                  <a:pt x="441" y="751"/>
                </a:cubicBezTo>
                <a:cubicBezTo>
                  <a:pt x="437" y="751"/>
                  <a:pt x="435" y="754"/>
                  <a:pt x="435" y="757"/>
                </a:cubicBezTo>
                <a:cubicBezTo>
                  <a:pt x="435" y="757"/>
                  <a:pt x="435" y="758"/>
                  <a:pt x="435" y="758"/>
                </a:cubicBezTo>
                <a:lnTo>
                  <a:pt x="390" y="760"/>
                </a:lnTo>
                <a:close/>
                <a:moveTo>
                  <a:pt x="527" y="739"/>
                </a:moveTo>
                <a:cubicBezTo>
                  <a:pt x="526" y="737"/>
                  <a:pt x="525" y="736"/>
                  <a:pt x="523" y="736"/>
                </a:cubicBezTo>
                <a:cubicBezTo>
                  <a:pt x="520" y="736"/>
                  <a:pt x="517" y="739"/>
                  <a:pt x="517" y="742"/>
                </a:cubicBezTo>
                <a:cubicBezTo>
                  <a:pt x="517" y="743"/>
                  <a:pt x="517" y="743"/>
                  <a:pt x="517" y="743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497" y="750"/>
                  <a:pt x="497" y="749"/>
                  <a:pt x="496" y="749"/>
                </a:cubicBezTo>
                <a:cubicBezTo>
                  <a:pt x="587" y="684"/>
                  <a:pt x="587" y="684"/>
                  <a:pt x="587" y="684"/>
                </a:cubicBezTo>
                <a:cubicBezTo>
                  <a:pt x="589" y="686"/>
                  <a:pt x="591" y="688"/>
                  <a:pt x="594" y="688"/>
                </a:cubicBezTo>
                <a:cubicBezTo>
                  <a:pt x="599" y="688"/>
                  <a:pt x="603" y="684"/>
                  <a:pt x="603" y="679"/>
                </a:cubicBezTo>
                <a:cubicBezTo>
                  <a:pt x="603" y="678"/>
                  <a:pt x="603" y="678"/>
                  <a:pt x="602" y="677"/>
                </a:cubicBezTo>
                <a:cubicBezTo>
                  <a:pt x="637" y="667"/>
                  <a:pt x="637" y="667"/>
                  <a:pt x="637" y="667"/>
                </a:cubicBezTo>
                <a:cubicBezTo>
                  <a:pt x="637" y="668"/>
                  <a:pt x="637" y="668"/>
                  <a:pt x="637" y="668"/>
                </a:cubicBezTo>
                <a:lnTo>
                  <a:pt x="527" y="739"/>
                </a:lnTo>
                <a:close/>
                <a:moveTo>
                  <a:pt x="645" y="661"/>
                </a:moveTo>
                <a:cubicBezTo>
                  <a:pt x="645" y="660"/>
                  <a:pt x="644" y="660"/>
                  <a:pt x="643" y="660"/>
                </a:cubicBezTo>
                <a:cubicBezTo>
                  <a:pt x="639" y="660"/>
                  <a:pt x="637" y="663"/>
                  <a:pt x="637" y="666"/>
                </a:cubicBezTo>
                <a:cubicBezTo>
                  <a:pt x="637" y="666"/>
                  <a:pt x="637" y="666"/>
                  <a:pt x="637" y="667"/>
                </a:cubicBezTo>
                <a:cubicBezTo>
                  <a:pt x="626" y="670"/>
                  <a:pt x="626" y="670"/>
                  <a:pt x="626" y="670"/>
                </a:cubicBezTo>
                <a:cubicBezTo>
                  <a:pt x="602" y="676"/>
                  <a:pt x="602" y="676"/>
                  <a:pt x="602" y="676"/>
                </a:cubicBezTo>
                <a:cubicBezTo>
                  <a:pt x="601" y="674"/>
                  <a:pt x="600" y="673"/>
                  <a:pt x="598" y="672"/>
                </a:cubicBezTo>
                <a:cubicBezTo>
                  <a:pt x="615" y="642"/>
                  <a:pt x="615" y="642"/>
                  <a:pt x="615" y="642"/>
                </a:cubicBezTo>
                <a:cubicBezTo>
                  <a:pt x="664" y="557"/>
                  <a:pt x="664" y="557"/>
                  <a:pt x="664" y="557"/>
                </a:cubicBezTo>
                <a:cubicBezTo>
                  <a:pt x="665" y="557"/>
                  <a:pt x="666" y="558"/>
                  <a:pt x="668" y="558"/>
                </a:cubicBezTo>
                <a:cubicBezTo>
                  <a:pt x="672" y="558"/>
                  <a:pt x="676" y="554"/>
                  <a:pt x="676" y="549"/>
                </a:cubicBezTo>
                <a:cubicBezTo>
                  <a:pt x="676" y="549"/>
                  <a:pt x="676" y="549"/>
                  <a:pt x="676" y="548"/>
                </a:cubicBezTo>
                <a:cubicBezTo>
                  <a:pt x="723" y="541"/>
                  <a:pt x="723" y="541"/>
                  <a:pt x="723" y="541"/>
                </a:cubicBezTo>
                <a:cubicBezTo>
                  <a:pt x="723" y="542"/>
                  <a:pt x="724" y="544"/>
                  <a:pt x="726" y="545"/>
                </a:cubicBezTo>
                <a:lnTo>
                  <a:pt x="645" y="661"/>
                </a:lnTo>
                <a:close/>
                <a:moveTo>
                  <a:pt x="730" y="534"/>
                </a:moveTo>
                <a:cubicBezTo>
                  <a:pt x="730" y="534"/>
                  <a:pt x="729" y="534"/>
                  <a:pt x="729" y="534"/>
                </a:cubicBezTo>
                <a:cubicBezTo>
                  <a:pt x="726" y="534"/>
                  <a:pt x="723" y="537"/>
                  <a:pt x="723" y="540"/>
                </a:cubicBezTo>
                <a:cubicBezTo>
                  <a:pt x="723" y="540"/>
                  <a:pt x="723" y="540"/>
                  <a:pt x="723" y="540"/>
                </a:cubicBezTo>
                <a:cubicBezTo>
                  <a:pt x="676" y="548"/>
                  <a:pt x="676" y="548"/>
                  <a:pt x="676" y="548"/>
                </a:cubicBezTo>
                <a:cubicBezTo>
                  <a:pt x="676" y="544"/>
                  <a:pt x="673" y="542"/>
                  <a:pt x="670" y="541"/>
                </a:cubicBezTo>
                <a:cubicBezTo>
                  <a:pt x="681" y="472"/>
                  <a:pt x="681" y="472"/>
                  <a:pt x="681" y="472"/>
                </a:cubicBezTo>
                <a:cubicBezTo>
                  <a:pt x="694" y="393"/>
                  <a:pt x="694" y="393"/>
                  <a:pt x="694" y="393"/>
                </a:cubicBezTo>
                <a:cubicBezTo>
                  <a:pt x="694" y="393"/>
                  <a:pt x="694" y="393"/>
                  <a:pt x="695" y="393"/>
                </a:cubicBezTo>
                <a:cubicBezTo>
                  <a:pt x="699" y="393"/>
                  <a:pt x="703" y="389"/>
                  <a:pt x="703" y="384"/>
                </a:cubicBezTo>
                <a:cubicBezTo>
                  <a:pt x="757" y="384"/>
                  <a:pt x="757" y="384"/>
                  <a:pt x="757" y="384"/>
                </a:cubicBezTo>
                <a:cubicBezTo>
                  <a:pt x="757" y="387"/>
                  <a:pt x="759" y="389"/>
                  <a:pt x="761" y="390"/>
                </a:cubicBezTo>
                <a:lnTo>
                  <a:pt x="730" y="534"/>
                </a:lnTo>
                <a:close/>
              </a:path>
            </a:pathLst>
          </a:custGeom>
          <a:gradFill>
            <a:gsLst>
              <a:gs pos="100000">
                <a:srgbClr val="153B6A"/>
              </a:gs>
              <a:gs pos="0">
                <a:srgbClr val="17D5F7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4"/>
          <p:cNvSpPr/>
          <p:nvPr/>
        </p:nvSpPr>
        <p:spPr bwMode="auto">
          <a:xfrm>
            <a:off x="6872923" y="3680547"/>
            <a:ext cx="87313" cy="123825"/>
          </a:xfrm>
          <a:custGeom>
            <a:avLst/>
            <a:gdLst>
              <a:gd name="T0" fmla="*/ 23 w 23"/>
              <a:gd name="T1" fmla="*/ 0 h 33"/>
              <a:gd name="T2" fmla="*/ 0 w 23"/>
              <a:gd name="T3" fmla="*/ 33 h 33"/>
              <a:gd name="T4" fmla="*/ 23 w 23"/>
              <a:gd name="T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33">
                <a:moveTo>
                  <a:pt x="23" y="0"/>
                </a:moveTo>
                <a:cubicBezTo>
                  <a:pt x="14" y="11"/>
                  <a:pt x="7" y="21"/>
                  <a:pt x="0" y="33"/>
                </a:cubicBezTo>
                <a:lnTo>
                  <a:pt x="23" y="0"/>
                </a:lnTo>
                <a:close/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5"/>
          <p:cNvSpPr/>
          <p:nvPr/>
        </p:nvSpPr>
        <p:spPr bwMode="auto">
          <a:xfrm>
            <a:off x="4758373" y="3680547"/>
            <a:ext cx="87313" cy="123825"/>
          </a:xfrm>
          <a:custGeom>
            <a:avLst/>
            <a:gdLst>
              <a:gd name="T0" fmla="*/ 23 w 23"/>
              <a:gd name="T1" fmla="*/ 33 h 33"/>
              <a:gd name="T2" fmla="*/ 0 w 23"/>
              <a:gd name="T3" fmla="*/ 0 h 33"/>
              <a:gd name="T4" fmla="*/ 23 w 23"/>
              <a:gd name="T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33">
                <a:moveTo>
                  <a:pt x="23" y="33"/>
                </a:moveTo>
                <a:cubicBezTo>
                  <a:pt x="16" y="21"/>
                  <a:pt x="9" y="11"/>
                  <a:pt x="0" y="0"/>
                </a:cubicBezTo>
                <a:lnTo>
                  <a:pt x="23" y="33"/>
                </a:lnTo>
                <a:close/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 bwMode="auto">
          <a:xfrm>
            <a:off x="4057040" y="2002473"/>
            <a:ext cx="435745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8800" dirty="0" smtClean="0">
                <a:ln w="381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Thanks</a:t>
            </a:r>
            <a:endParaRPr lang="zh-CN" altLang="en-US" sz="8800" dirty="0">
              <a:ln w="38100">
                <a:noFill/>
              </a:ln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718312" y="3516614"/>
            <a:ext cx="4096384" cy="436733"/>
            <a:chOff x="3077887" y="3596641"/>
            <a:chExt cx="2892638" cy="308396"/>
          </a:xfrm>
        </p:grpSpPr>
        <p:sp>
          <p:nvSpPr>
            <p:cNvPr id="32" name="圆角矩形 31"/>
            <p:cNvSpPr/>
            <p:nvPr/>
          </p:nvSpPr>
          <p:spPr bwMode="auto">
            <a:xfrm>
              <a:off x="3078163" y="3596641"/>
              <a:ext cx="2865437" cy="308396"/>
            </a:xfrm>
            <a:prstGeom prst="roundRect">
              <a:avLst>
                <a:gd name="adj" fmla="val 0"/>
              </a:avLst>
            </a:prstGeom>
            <a:solidFill>
              <a:srgbClr val="01243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77887" y="3610122"/>
              <a:ext cx="2892638" cy="2815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b="1" dirty="0" smtClean="0">
                  <a:ln w="38100">
                    <a:noFill/>
                  </a:ln>
                  <a:solidFill>
                    <a:srgbClr val="91ECF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砼智造</a:t>
              </a:r>
              <a:r>
                <a:rPr lang="en-US" altLang="zh-CN" sz="2000" b="1" dirty="0" smtClean="0">
                  <a:ln w="38100">
                    <a:noFill/>
                  </a:ln>
                  <a:solidFill>
                    <a:srgbClr val="91ECF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zh-CN" altLang="en-US" sz="2000" b="1" dirty="0" smtClean="0">
                  <a:ln w="38100">
                    <a:noFill/>
                  </a:ln>
                  <a:solidFill>
                    <a:srgbClr val="91ECF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高性能混凝土大数据云平台</a:t>
              </a:r>
              <a:endParaRPr lang="zh-CN" altLang="en-US" sz="2000" b="1" dirty="0">
                <a:ln w="38100">
                  <a:noFill/>
                </a:ln>
                <a:solidFill>
                  <a:srgbClr val="91ECF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718560" y="3886200"/>
            <a:ext cx="4652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FF00"/>
                </a:solidFill>
              </a:rPr>
              <a:t>赋能制造   服务未来</a:t>
            </a:r>
            <a:endParaRPr lang="zh-CN" alt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7393731" y="1702605"/>
            <a:ext cx="546935" cy="546935"/>
          </a:xfrm>
          <a:prstGeom prst="ellipse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标题 4"/>
          <p:cNvSpPr txBox="1"/>
          <p:nvPr/>
        </p:nvSpPr>
        <p:spPr>
          <a:xfrm>
            <a:off x="7422860" y="1797178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b="1" dirty="0" smtClean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rPr>
              <a:t>4</a:t>
            </a:r>
            <a:endParaRPr lang="en-US" altLang="zh-CN" sz="1600" b="1" dirty="0" smtClean="0">
              <a:solidFill>
                <a:schemeClr val="bg1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2615" y="2823210"/>
            <a:ext cx="3363595" cy="101346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5G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应用场景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依托5G通信大带宽、低时延、在线互联等技术优势，强化端对端的连接能力，满足不同场景的应用要求。</a:t>
            </a:r>
            <a:endPara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710891" y="2880206"/>
            <a:ext cx="546935" cy="546935"/>
          </a:xfrm>
          <a:prstGeom prst="ellipse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9" name="标题 4"/>
          <p:cNvSpPr txBox="1"/>
          <p:nvPr/>
        </p:nvSpPr>
        <p:spPr>
          <a:xfrm>
            <a:off x="7740020" y="2974779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b="1" dirty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rPr>
              <a:t>5</a:t>
            </a:r>
            <a:endParaRPr lang="en-US" altLang="zh-CN" sz="1600" b="1" dirty="0" smtClean="0">
              <a:solidFill>
                <a:schemeClr val="bg1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25018" y="1152355"/>
            <a:ext cx="3380002" cy="122872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285750" indent="-285750">
              <a:buFont typeface="Wingdings" panose="05000000000000000000" charset="0"/>
              <a:buChar char="Ø"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降本增效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实现“人、机、料、法、环”全要素集成，强化生产、经营的精细化管理，形成可靠数据流，提升企业盈利水平和风险管控能力。</a:t>
            </a:r>
            <a:endPara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321723" y="4197687"/>
            <a:ext cx="546935" cy="546935"/>
          </a:xfrm>
          <a:prstGeom prst="ellipse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2" name="标题 4"/>
          <p:cNvSpPr txBox="1"/>
          <p:nvPr/>
        </p:nvSpPr>
        <p:spPr>
          <a:xfrm>
            <a:off x="7350852" y="4291625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dirty="0" smtClean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rPr>
              <a:t>6</a:t>
            </a:r>
            <a:endParaRPr lang="en-US" altLang="zh-CN" sz="1600" dirty="0" smtClean="0">
              <a:solidFill>
                <a:schemeClr val="bg1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2615" y="1260475"/>
            <a:ext cx="3080385" cy="101346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charset="0"/>
              <a:buChar char="Ø"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提升行业监管和服务能力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spcBef>
                <a:spcPct val="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政用、行用、企用、研用、商用一体化开放式大数据云服务平台。</a:t>
            </a:r>
            <a:endPara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110492" y="1728078"/>
            <a:ext cx="546935" cy="546935"/>
          </a:xfrm>
          <a:prstGeom prst="ellipse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5" name="标题 4"/>
          <p:cNvSpPr txBox="1"/>
          <p:nvPr/>
        </p:nvSpPr>
        <p:spPr>
          <a:xfrm>
            <a:off x="4139621" y="1822651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b="1" dirty="0" smtClean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rPr>
              <a:t>1</a:t>
            </a:r>
            <a:endParaRPr lang="en-US" altLang="zh-CN" sz="1600" b="1" dirty="0" smtClean="0">
              <a:solidFill>
                <a:schemeClr val="bg1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81990" y="4479925"/>
            <a:ext cx="3050540" cy="1013460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285750" indent="-285750" algn="l">
              <a:spcBef>
                <a:spcPct val="0"/>
              </a:spcBef>
              <a:buFont typeface="Wingdings" panose="05000000000000000000" charset="0"/>
              <a:buChar char="Ø"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供应链协同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indent="0" algn="l">
              <a:spcBef>
                <a:spcPct val="0"/>
              </a:spcBef>
              <a:buFont typeface="Wingdings" panose="05000000000000000000" charset="0"/>
              <a:buNone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联通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“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信息孤岛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”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，建立产业链上游原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材料企业，中游生产企业、下游物流施工企业的供应链协同体系。</a:t>
            </a:r>
            <a:endPara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966476" y="2998749"/>
            <a:ext cx="546935" cy="546935"/>
          </a:xfrm>
          <a:prstGeom prst="ellipse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3995605" y="3093132"/>
            <a:ext cx="517805" cy="360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b="1" dirty="0" smtClean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rPr>
              <a:t>2</a:t>
            </a:r>
            <a:endParaRPr lang="en-US" altLang="zh-CN" sz="1600" b="1" dirty="0" smtClean="0">
              <a:solidFill>
                <a:schemeClr val="bg1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326516" y="4222885"/>
            <a:ext cx="546935" cy="546935"/>
          </a:xfrm>
          <a:prstGeom prst="ellipse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3" name="标题 4"/>
          <p:cNvSpPr txBox="1"/>
          <p:nvPr/>
        </p:nvSpPr>
        <p:spPr>
          <a:xfrm>
            <a:off x="4355645" y="4317458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600" b="1" dirty="0" smtClean="0">
                <a:solidFill>
                  <a:schemeClr val="bg1"/>
                </a:solidFill>
                <a:latin typeface="Impact MT Std" pitchFamily="34" charset="0"/>
                <a:ea typeface="方正兰亭黑简体" panose="02000000000000000000" pitchFamily="2" charset="-122"/>
              </a:rPr>
              <a:t>3</a:t>
            </a:r>
            <a:endParaRPr lang="en-US" altLang="zh-CN" sz="1600" b="1" dirty="0" smtClean="0">
              <a:solidFill>
                <a:schemeClr val="bg1"/>
              </a:solidFill>
              <a:latin typeface="Impact MT Std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4811703" y="2928934"/>
            <a:ext cx="250033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项目先进性</a:t>
            </a:r>
            <a:endParaRPr lang="zh-CN" altLang="en-US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rot="16200000" flipH="1">
            <a:off x="4883141" y="2071678"/>
            <a:ext cx="857256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10800000" flipV="1">
            <a:off x="6526215" y="2214554"/>
            <a:ext cx="785818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10800000" flipV="1">
            <a:off x="4954579" y="3786190"/>
            <a:ext cx="785818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454775" y="3786505"/>
            <a:ext cx="791845" cy="559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ject 27"/>
          <p:cNvSpPr txBox="1"/>
          <p:nvPr/>
        </p:nvSpPr>
        <p:spPr>
          <a:xfrm>
            <a:off x="779069" y="286877"/>
            <a:ext cx="10384942" cy="55372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160">
              <a:lnSpc>
                <a:spcPct val="100000"/>
              </a:lnSpc>
            </a:pPr>
            <a:r>
              <a:rPr lang="zh-CN" altLang="en-US" sz="3600" spc="-5" smtClean="0">
                <a:solidFill>
                  <a:schemeClr val="bg1"/>
                </a:solidFill>
              </a:rPr>
              <a:t>砼智造云平台</a:t>
            </a:r>
            <a:r>
              <a:rPr lang="zh-CN" sz="3600" spc="-5" smtClean="0">
                <a:solidFill>
                  <a:schemeClr val="bg1"/>
                </a:solidFill>
              </a:rPr>
              <a:t>先进性</a:t>
            </a:r>
            <a:endParaRPr lang="zh-CN" sz="3600" spc="-5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524875" y="2737485"/>
            <a:ext cx="3200400" cy="148526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p>
            <a:pPr marL="285750" indent="-285750" algn="l">
              <a:spcBef>
                <a:spcPct val="0"/>
              </a:spcBef>
              <a:buFont typeface="Wingdings" panose="05000000000000000000" charset="0"/>
              <a:buChar char="Ø"/>
            </a:pPr>
            <a:r>
              <a:rPr 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质量保障</a:t>
            </a:r>
            <a:endParaRPr 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以数据评价质量，</a:t>
            </a:r>
            <a:r>
              <a:rPr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运用HPC智能配比技术</a:t>
            </a:r>
            <a:r>
              <a:rPr 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保障</a:t>
            </a:r>
            <a:r>
              <a:rPr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产品质量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，植入追溯功能，</a:t>
            </a:r>
            <a:r>
              <a:rPr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产品全生命周期质量可评价、可追溯</a:t>
            </a:r>
            <a:r>
              <a:rPr 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。</a:t>
            </a:r>
            <a:endParaRPr lang="zh-CN" altLang="en-US" sz="1400" b="1" dirty="0" smtClean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01710" y="4479925"/>
            <a:ext cx="2875915" cy="1229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绿色生产</a:t>
            </a:r>
            <a:endParaRPr 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结合预拌混凝土绿色生产技术要求，通过在线监测与绿色生产过程管控，从材料源头为绿色建筑提供保障。</a:t>
            </a:r>
            <a:endPara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" name="object 27"/>
          <p:cNvSpPr txBox="1"/>
          <p:nvPr/>
        </p:nvSpPr>
        <p:spPr>
          <a:xfrm>
            <a:off x="3199130" y="316230"/>
            <a:ext cx="5794375" cy="55372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160">
              <a:lnSpc>
                <a:spcPct val="100000"/>
              </a:lnSpc>
            </a:pPr>
            <a:r>
              <a:rPr lang="zh-CN" altLang="en-US" sz="3600" spc="-5" smtClean="0">
                <a:solidFill>
                  <a:schemeClr val="bg1"/>
                </a:solidFill>
              </a:rPr>
              <a:t>砼智造云平台应用架构图</a:t>
            </a:r>
            <a:endParaRPr lang="zh-CN" sz="3600" spc="-5" dirty="0">
              <a:solidFill>
                <a:schemeClr val="bg1"/>
              </a:solidFill>
            </a:endParaRPr>
          </a:p>
        </p:txBody>
      </p:sp>
      <p:pic>
        <p:nvPicPr>
          <p:cNvPr id="5" name="图片 4" descr="平台云应用架构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680" y="948055"/>
            <a:ext cx="10205720" cy="57689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588645" y="1421765"/>
            <a:ext cx="10869295" cy="51130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8695055" y="1519555"/>
            <a:ext cx="140271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自动执行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059805" y="1519555"/>
            <a:ext cx="140271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自动采集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689350" y="1519555"/>
            <a:ext cx="140271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远程操作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525905" y="1519555"/>
            <a:ext cx="1402080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一机双控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2400" y="2369820"/>
            <a:ext cx="6763385" cy="3990975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00" name="文本框 99"/>
          <p:cNvSpPr txBox="1"/>
          <p:nvPr/>
        </p:nvSpPr>
        <p:spPr>
          <a:xfrm>
            <a:off x="1203325" y="227330"/>
            <a:ext cx="9159240" cy="1137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l"/>
            <a:r>
              <a:rPr lang="zh-CN" altLang="en-US" sz="3200" b="1" dirty="0" smtClean="0">
                <a:solidFill>
                  <a:schemeClr val="bg1"/>
                </a:solidFill>
                <a:sym typeface="+mn-ea"/>
              </a:rPr>
              <a:t>砼智造工控系统</a:t>
            </a:r>
            <a:r>
              <a:rPr lang="en-US" altLang="zh-CN" sz="3200" b="1" dirty="0" smtClean="0">
                <a:solidFill>
                  <a:schemeClr val="bg1"/>
                </a:solidFill>
                <a:sym typeface="+mn-ea"/>
              </a:rPr>
              <a:t>—</a:t>
            </a:r>
            <a:r>
              <a:rPr lang="zh-CN">
                <a:solidFill>
                  <a:schemeClr val="bg1"/>
                </a:solidFill>
                <a:ea typeface="宋体" panose="02010600030101010101" pitchFamily="2" charset="-122"/>
                <a:sym typeface="+mn-ea"/>
              </a:rPr>
              <a:t>改变现场人工操作模式，智能工控系统按照生产指令数据包执行生产，自动完成生产下料、拌和生产、配合比匹配、产品装车等生产过程，提高工作效率，杜绝人为因素对生产的影响。</a:t>
            </a:r>
            <a:endParaRPr lang="zh-CN" altLang="en-US" b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6" name="图片 5" descr="8492793437725482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555" y="2470785"/>
            <a:ext cx="2241550" cy="3788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410970" y="271780"/>
            <a:ext cx="9669780" cy="860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spcBef>
                <a:spcPct val="0"/>
              </a:spcBef>
              <a:buFont typeface="Wingdings" panose="05000000000000000000" charset="0"/>
              <a:buNone/>
            </a:pPr>
            <a:r>
              <a:rPr lang="zh-CN" altLang="en-US" sz="3200" b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砼智造</a:t>
            </a:r>
            <a:r>
              <a:rPr lang="zh-CN" sz="3200" b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质量监控系统</a:t>
            </a:r>
            <a:r>
              <a:rPr lang="en-US" altLang="zh-CN" sz="3200" b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</a:t>
            </a:r>
            <a:r>
              <a:rPr lang="zh-CN" altLang="en-US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集设计、配比、取样、养护、数据采集、实验报告及实验室综合管理于一体，产品全生命周期质量可评价、可追溯。</a:t>
            </a:r>
            <a:endParaRPr lang="zh-CN" b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07085" y="1586865"/>
            <a:ext cx="10869295" cy="51130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自动上传压力试验机</a:t>
            </a:r>
            <a:endParaRPr lang="zh-CN" altLang="en-US"/>
          </a:p>
        </p:txBody>
      </p:sp>
      <p:pic>
        <p:nvPicPr>
          <p:cNvPr id="5" name="图片 4" descr="QQ截图20190616213136"/>
          <p:cNvPicPr>
            <a:picLocks noChangeAspect="1"/>
          </p:cNvPicPr>
          <p:nvPr/>
        </p:nvPicPr>
        <p:blipFill>
          <a:blip r:embed="rId1"/>
          <a:srcRect t="3954" r="2110"/>
          <a:stretch>
            <a:fillRect/>
          </a:stretch>
        </p:blipFill>
        <p:spPr>
          <a:xfrm>
            <a:off x="1087120" y="2889250"/>
            <a:ext cx="4900295" cy="25088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-21474824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845" y="2765425"/>
            <a:ext cx="5172075" cy="2569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圆角矩形 11"/>
          <p:cNvSpPr/>
          <p:nvPr/>
        </p:nvSpPr>
        <p:spPr>
          <a:xfrm>
            <a:off x="1819275" y="1887220"/>
            <a:ext cx="1402080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智能配比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170680" y="1887220"/>
            <a:ext cx="1402080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自动生成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027545" y="1887220"/>
            <a:ext cx="1402080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质量保障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412605" y="1887220"/>
            <a:ext cx="1402080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智能评价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607695" y="1477010"/>
            <a:ext cx="10869295" cy="51130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自动上传压力试验机</a:t>
            </a:r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9791065" y="5297805"/>
            <a:ext cx="140271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真实有效</a:t>
            </a:r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9791065" y="4282440"/>
            <a:ext cx="1402715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自动上传</a:t>
            </a: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9791700" y="2244725"/>
            <a:ext cx="1402080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一物一码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833755" y="227330"/>
            <a:ext cx="10454005" cy="860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砼智造质量监控系统</a:t>
            </a:r>
            <a:r>
              <a:rPr lang="en-US" altLang="zh-CN" sz="32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</a:t>
            </a:r>
            <a:r>
              <a:rPr lang="zh-CN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试块植入芯片，检测数据实时上云，生成检验数据和智能</a:t>
            </a:r>
            <a:r>
              <a:rPr lang="zh-CN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分析</a:t>
            </a:r>
            <a:r>
              <a:rPr lang="zh-CN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图表，为工程监理、质量评价、项目验收等提供数据支撑。</a:t>
            </a:r>
            <a:endParaRPr lang="zh-CN" b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-21474824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7700" y="3181033"/>
            <a:ext cx="5015230" cy="21164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4457700" y="1600835"/>
            <a:ext cx="3008630" cy="795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自动上传压力试验机</a:t>
            </a:r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9791700" y="3329305"/>
            <a:ext cx="1402080" cy="720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智能识别</a:t>
            </a:r>
            <a:endParaRPr lang="zh-CN" altLang="en-US"/>
          </a:p>
        </p:txBody>
      </p:sp>
      <p:pic>
        <p:nvPicPr>
          <p:cNvPr id="2" name="图片 -2147482617" descr="捕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785" y="2049780"/>
            <a:ext cx="2284095" cy="396811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直接连接符 5"/>
          <p:cNvCxnSpPr/>
          <p:nvPr/>
        </p:nvCxnSpPr>
        <p:spPr>
          <a:xfrm>
            <a:off x="644525" y="3739515"/>
            <a:ext cx="9461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/>
        </p:nvSpPr>
        <p:spPr>
          <a:xfrm>
            <a:off x="800648" y="1431962"/>
            <a:ext cx="10590354" cy="52784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8100000" algn="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30" dirty="0">
              <a:cs typeface="+mn-ea"/>
              <a:sym typeface="+mn-lt"/>
            </a:endParaRPr>
          </a:p>
        </p:txBody>
      </p:sp>
      <p:sp>
        <p:nvSpPr>
          <p:cNvPr id="107" name="TextBox 28"/>
          <p:cNvSpPr txBox="1"/>
          <p:nvPr/>
        </p:nvSpPr>
        <p:spPr>
          <a:xfrm>
            <a:off x="1306195" y="280670"/>
            <a:ext cx="9780270" cy="874395"/>
          </a:xfrm>
          <a:prstGeom prst="rect">
            <a:avLst/>
          </a:prstGeom>
          <a:noFill/>
        </p:spPr>
        <p:txBody>
          <a:bodyPr wrap="square" lIns="105509" tIns="52755" rIns="105509" bIns="52755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砼智造无人值守地磅系统</a:t>
            </a:r>
            <a:r>
              <a:rPr lang="en-US" altLang="zh-CN" sz="32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—</a:t>
            </a:r>
            <a:r>
              <a:rPr lang="en-US" altLang="zh-CN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结合APP</a:t>
            </a:r>
            <a:r>
              <a:rPr lang="zh-CN" altLang="en-US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、</a:t>
            </a:r>
            <a:r>
              <a:rPr lang="en-US" altLang="zh-CN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ERP</a:t>
            </a:r>
            <a:r>
              <a:rPr lang="zh-CN" altLang="en-US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智能识别车辆和物品，完成过</a:t>
            </a:r>
            <a:r>
              <a:rPr lang="en-US" altLang="zh-CN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磅计量的全程监控，</a:t>
            </a:r>
            <a:r>
              <a:rPr lang="zh-CN" altLang="en-US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计量数据实时上</a:t>
            </a:r>
            <a:r>
              <a:rPr lang="en-US" altLang="zh-CN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云，</a:t>
            </a:r>
            <a:r>
              <a:rPr lang="zh-CN" altLang="en-US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rPr>
              <a:t>实现仓库管理智能化。</a:t>
            </a:r>
            <a:endParaRPr lang="zh-CN" altLang="en-US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513128" y="4429760"/>
            <a:ext cx="1672590" cy="589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8513128" y="3338830"/>
            <a:ext cx="1672590" cy="589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8513128" y="2281555"/>
            <a:ext cx="1672590" cy="589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8513128" y="5490210"/>
            <a:ext cx="1672590" cy="5899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626793" y="2281555"/>
            <a:ext cx="144526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无人值守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自动识别 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动态密码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数据上云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1963" y="1799590"/>
            <a:ext cx="6297295" cy="4543425"/>
          </a:xfrm>
          <a:prstGeom prst="rect">
            <a:avLst/>
          </a:prstGeom>
          <a:effectLst>
            <a:softEdge rad="177800"/>
          </a:effec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RESET_TEXT_INDEX" val="0"/>
  <p:tag name="KSO_WM_UNIT_PRESET_TEXT_LEN" val="0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OneParaText2_13*f*1"/>
  <p:tag name="KSO_WM_TEMPLATE_CATEGORY" val="OneParaText"/>
  <p:tag name="KSO_WM_TEMPLATE_INDEX" val="2"/>
  <p:tag name="KSO_WM_UNIT_LAYERLEVEL" val="1"/>
  <p:tag name="KSO_WM_TAG_VERSION" val="1.0"/>
  <p:tag name="KSO_WM_BEAUTIFY_FLAG" val="#wm#"/>
  <p:tag name="KSO_WM_UNIT_TEXTBOXSTYLE_GUID" val="{078e55fb-83b5-41a4-90f6-dae9bac3b563}"/>
  <p:tag name="KSO_WM_UNIT_TEXTBOXSTYLE_INDEX" val="13"/>
  <p:tag name="KSO_WM_UNIT_TEXTBOXSTYLE_TYPE" val="OneParaTitl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45E84">
            <a:alpha val="0"/>
          </a:srgbClr>
        </a:solidFill>
        <a:ln cap="sq">
          <a:solidFill>
            <a:schemeClr val="bg1"/>
          </a:solidFill>
          <a:round/>
        </a:ln>
        <a:effectLst>
          <a:reflection stA="45000" endPos="9000" dist="50800" dir="5400000" sy="-100000" algn="bl" rotWithShape="0"/>
        </a:effectLst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2686</Words>
  <Application>WPS 演示</Application>
  <PresentationFormat>宽屏</PresentationFormat>
  <Paragraphs>411</Paragraphs>
  <Slides>34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51" baseType="lpstr">
      <vt:lpstr>Arial</vt:lpstr>
      <vt:lpstr>宋体</vt:lpstr>
      <vt:lpstr>Wingdings</vt:lpstr>
      <vt:lpstr>华文琥珀</vt:lpstr>
      <vt:lpstr>微软雅黑</vt:lpstr>
      <vt:lpstr>Impact MT Std</vt:lpstr>
      <vt:lpstr>方正兰亭黑简体</vt:lpstr>
      <vt:lpstr>Wingdings</vt:lpstr>
      <vt:lpstr>Calibri</vt:lpstr>
      <vt:lpstr>Arial Unicode MS</vt:lpstr>
      <vt:lpstr>Calibri Light</vt:lpstr>
      <vt:lpstr>Times New Roman</vt:lpstr>
      <vt:lpstr>Segoe UI</vt:lpstr>
      <vt:lpstr>Impact</vt:lpstr>
      <vt:lpstr>黑体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砼智造——智慧工地管理系统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qing</dc:creator>
  <cp:lastModifiedBy>毛惠</cp:lastModifiedBy>
  <cp:revision>644</cp:revision>
  <dcterms:created xsi:type="dcterms:W3CDTF">2015-10-15T14:45:00Z</dcterms:created>
  <dcterms:modified xsi:type="dcterms:W3CDTF">2019-07-19T09:32:27Z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