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328" r:id="rId2"/>
    <p:sldId id="367" r:id="rId3"/>
    <p:sldId id="340" r:id="rId4"/>
    <p:sldId id="361" r:id="rId5"/>
    <p:sldId id="326" r:id="rId6"/>
    <p:sldId id="324" r:id="rId7"/>
    <p:sldId id="357" r:id="rId8"/>
    <p:sldId id="362" r:id="rId9"/>
    <p:sldId id="295" r:id="rId10"/>
    <p:sldId id="350" r:id="rId11"/>
    <p:sldId id="352" r:id="rId12"/>
    <p:sldId id="354" r:id="rId13"/>
    <p:sldId id="353" r:id="rId14"/>
    <p:sldId id="320" r:id="rId15"/>
    <p:sldId id="360" r:id="rId16"/>
    <p:sldId id="356" r:id="rId17"/>
    <p:sldId id="333" r:id="rId18"/>
    <p:sldId id="327" r:id="rId19"/>
    <p:sldId id="347" r:id="rId20"/>
    <p:sldId id="363" r:id="rId21"/>
    <p:sldId id="313" r:id="rId22"/>
    <p:sldId id="311" r:id="rId23"/>
    <p:sldId id="337" r:id="rId24"/>
    <p:sldId id="339" r:id="rId25"/>
    <p:sldId id="364" r:id="rId26"/>
    <p:sldId id="334" r:id="rId27"/>
    <p:sldId id="335" r:id="rId28"/>
    <p:sldId id="358" r:id="rId29"/>
    <p:sldId id="359" r:id="rId30"/>
    <p:sldId id="351" r:id="rId31"/>
    <p:sldId id="342" r:id="rId32"/>
    <p:sldId id="300" r:id="rId33"/>
    <p:sldId id="365" r:id="rId34"/>
    <p:sldId id="282" r:id="rId35"/>
    <p:sldId id="366" r:id="rId36"/>
    <p:sldId id="279" r:id="rId37"/>
    <p:sldId id="286" r:id="rId38"/>
    <p:sldId id="348" r:id="rId39"/>
  </p:sldIdLst>
  <p:sldSz cx="17281525" cy="9720263"/>
  <p:notesSz cx="6858000" cy="9144000"/>
  <p:defaultTextStyle>
    <a:defPPr marL="0" marR="0" indent="0" algn="l" defTabSz="648019" rtl="0" fontAlgn="auto" latinLnBrk="1"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defRPr>
    </a:defPPr>
    <a:lvl1pPr marL="0" marR="0" indent="0"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1pPr>
    <a:lvl2pPr marL="0" marR="0" indent="162005"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2pPr>
    <a:lvl3pPr marL="0" marR="0" indent="324010"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3pPr>
    <a:lvl4pPr marL="0" marR="0" indent="486014"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4pPr>
    <a:lvl5pPr marL="0" marR="0" indent="648019"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5pPr>
    <a:lvl6pPr marL="0" marR="0" indent="810024"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6pPr>
    <a:lvl7pPr marL="0" marR="0" indent="972030"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7pPr>
    <a:lvl8pPr marL="0" marR="0" indent="1134034"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8pPr>
    <a:lvl9pPr marL="0" marR="0" indent="1296039"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9pPr>
  </p:defaultTextStyle>
  <p:extLst>
    <p:ext uri="{EFAFB233-063F-42B5-8137-9DF3F51BA10A}">
      <p15:sldGuideLst xmlns="" xmlns:p15="http://schemas.microsoft.com/office/powerpoint/2012/main">
        <p15:guide id="1" orient="horz" pos="3062">
          <p15:clr>
            <a:srgbClr val="A4A3A4"/>
          </p15:clr>
        </p15:guide>
        <p15:guide id="2" pos="544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FDFC"/>
    <a:srgbClr val="000000"/>
    <a:srgbClr val="FF8700"/>
    <a:srgbClr val="FFF565"/>
    <a:srgbClr val="FF002B"/>
    <a:srgbClr val="FF48D7"/>
    <a:srgbClr val="35C1FF"/>
    <a:srgbClr val="55D6A2"/>
    <a:srgbClr val="924DFF"/>
    <a:srgbClr val="0F19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深色样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深色样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深色样式 2 - 强调 3/强调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深色样式 2 - 强调 5/强调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D03447BB-5D67-496B-8E87-E561075AD55C}" styleName="深色样式 1 - 强调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中度样式 3 - 强调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98" autoAdjust="0"/>
    <p:restoredTop sz="77167" autoAdjust="0"/>
  </p:normalViewPr>
  <p:slideViewPr>
    <p:cSldViewPr snapToGrid="0" snapToObjects="1">
      <p:cViewPr varScale="1">
        <p:scale>
          <a:sx n="48" d="100"/>
          <a:sy n="48" d="100"/>
        </p:scale>
        <p:origin x="-664" y="-68"/>
      </p:cViewPr>
      <p:guideLst>
        <p:guide orient="horz" pos="3062"/>
        <p:guide pos="5443"/>
      </p:guideLst>
    </p:cSldViewPr>
  </p:slideViewPr>
  <p:notesTextViewPr>
    <p:cViewPr>
      <p:scale>
        <a:sx n="125" d="100"/>
        <a:sy n="12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barChart>
        <c:barDir val="col"/>
        <c:grouping val="clustered"/>
        <c:varyColors val="0"/>
        <c:ser>
          <c:idx val="0"/>
          <c:order val="0"/>
          <c:tx>
            <c:strRef>
              <c:f>Sheet1!$B$1</c:f>
              <c:strCache>
                <c:ptCount val="1"/>
                <c:pt idx="0">
                  <c:v>系列 1</c:v>
                </c:pt>
              </c:strCache>
            </c:strRef>
          </c:tx>
          <c:invertIfNegative val="0"/>
          <c:cat>
            <c:numRef>
              <c:f>Sheet1!$A$2:$A$8</c:f>
              <c:numCache>
                <c:formatCode>General</c:formatCode>
                <c:ptCount val="7"/>
                <c:pt idx="0">
                  <c:v>1</c:v>
                </c:pt>
                <c:pt idx="1">
                  <c:v>2</c:v>
                </c:pt>
                <c:pt idx="2">
                  <c:v>3</c:v>
                </c:pt>
                <c:pt idx="3">
                  <c:v>4</c:v>
                </c:pt>
                <c:pt idx="4">
                  <c:v>5</c:v>
                </c:pt>
                <c:pt idx="5">
                  <c:v>6</c:v>
                </c:pt>
                <c:pt idx="6">
                  <c:v>7</c:v>
                </c:pt>
              </c:numCache>
            </c:numRef>
          </c:cat>
          <c:val>
            <c:numRef>
              <c:f>Sheet1!$B$2:$B$8</c:f>
              <c:numCache>
                <c:formatCode>General</c:formatCode>
                <c:ptCount val="7"/>
                <c:pt idx="0">
                  <c:v>4</c:v>
                </c:pt>
                <c:pt idx="1">
                  <c:v>8</c:v>
                </c:pt>
                <c:pt idx="2">
                  <c:v>20</c:v>
                </c:pt>
                <c:pt idx="3">
                  <c:v>40</c:v>
                </c:pt>
                <c:pt idx="4">
                  <c:v>200</c:v>
                </c:pt>
                <c:pt idx="5">
                  <c:v>400</c:v>
                </c:pt>
                <c:pt idx="6">
                  <c:v>500</c:v>
                </c:pt>
              </c:numCache>
            </c:numRef>
          </c:val>
        </c:ser>
        <c:ser>
          <c:idx val="1"/>
          <c:order val="1"/>
          <c:tx>
            <c:strRef>
              <c:f>Sheet1!$C$1</c:f>
              <c:strCache>
                <c:ptCount val="1"/>
                <c:pt idx="0">
                  <c:v>系列 2</c:v>
                </c:pt>
              </c:strCache>
            </c:strRef>
          </c:tx>
          <c:invertIfNegative val="0"/>
          <c:cat>
            <c:numRef>
              <c:f>Sheet1!$A$2:$A$8</c:f>
              <c:numCache>
                <c:formatCode>General</c:formatCode>
                <c:ptCount val="7"/>
                <c:pt idx="0">
                  <c:v>1</c:v>
                </c:pt>
                <c:pt idx="1">
                  <c:v>2</c:v>
                </c:pt>
                <c:pt idx="2">
                  <c:v>3</c:v>
                </c:pt>
                <c:pt idx="3">
                  <c:v>4</c:v>
                </c:pt>
                <c:pt idx="4">
                  <c:v>5</c:v>
                </c:pt>
                <c:pt idx="5">
                  <c:v>6</c:v>
                </c:pt>
                <c:pt idx="6">
                  <c:v>7</c:v>
                </c:pt>
              </c:numCache>
            </c:numRef>
          </c:cat>
          <c:val>
            <c:numRef>
              <c:f>Sheet1!$C$2:$C$8</c:f>
              <c:numCache>
                <c:formatCode>General</c:formatCode>
                <c:ptCount val="7"/>
                <c:pt idx="0">
                  <c:v>2</c:v>
                </c:pt>
                <c:pt idx="1">
                  <c:v>4</c:v>
                </c:pt>
                <c:pt idx="2">
                  <c:v>8</c:v>
                </c:pt>
                <c:pt idx="3">
                  <c:v>18</c:v>
                </c:pt>
                <c:pt idx="4">
                  <c:v>80</c:v>
                </c:pt>
                <c:pt idx="5">
                  <c:v>180</c:v>
                </c:pt>
                <c:pt idx="6">
                  <c:v>300</c:v>
                </c:pt>
              </c:numCache>
            </c:numRef>
          </c:val>
        </c:ser>
        <c:dLbls>
          <c:showLegendKey val="0"/>
          <c:showVal val="0"/>
          <c:showCatName val="0"/>
          <c:showSerName val="0"/>
          <c:showPercent val="0"/>
          <c:showBubbleSize val="0"/>
        </c:dLbls>
        <c:gapWidth val="150"/>
        <c:axId val="408784256"/>
        <c:axId val="257340544"/>
      </c:barChart>
      <c:catAx>
        <c:axId val="408784256"/>
        <c:scaling>
          <c:orientation val="minMax"/>
        </c:scaling>
        <c:delete val="1"/>
        <c:axPos val="b"/>
        <c:numFmt formatCode="General" sourceLinked="1"/>
        <c:majorTickMark val="out"/>
        <c:minorTickMark val="none"/>
        <c:tickLblPos val="nextTo"/>
        <c:crossAx val="257340544"/>
        <c:crosses val="autoZero"/>
        <c:auto val="1"/>
        <c:lblAlgn val="ctr"/>
        <c:lblOffset val="100"/>
        <c:noMultiLvlLbl val="0"/>
      </c:catAx>
      <c:valAx>
        <c:axId val="257340544"/>
        <c:scaling>
          <c:orientation val="minMax"/>
        </c:scaling>
        <c:delete val="0"/>
        <c:axPos val="l"/>
        <c:majorGridlines/>
        <c:numFmt formatCode="General" sourceLinked="1"/>
        <c:majorTickMark val="out"/>
        <c:minorTickMark val="none"/>
        <c:tickLblPos val="nextTo"/>
        <c:crossAx val="408784256"/>
        <c:crosses val="autoZero"/>
        <c:crossBetween val="between"/>
      </c:valAx>
    </c:plotArea>
    <c:plotVisOnly val="1"/>
    <c:dispBlanksAs val="gap"/>
    <c:showDLblsOverMax val="0"/>
  </c:chart>
  <c:txPr>
    <a:bodyPr/>
    <a:lstStyle/>
    <a:p>
      <a:pPr>
        <a:defRPr sz="1800"/>
      </a:pPr>
      <a:endParaRPr lang="zh-CN"/>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DB7D67-64ED-AE47-8F1D-14CC4F70A4E8}" type="datetimeFigureOut">
              <a:rPr kumimoji="1" lang="zh-CN" altLang="en-US" smtClean="0"/>
              <a:t>2021/4/26</a:t>
            </a:fld>
            <a:endParaRPr kumimoji="1"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06550AF-32C5-9A40-8F47-C6AC0169FBDF}" type="slidenum">
              <a:rPr kumimoji="1" lang="zh-CN" altLang="en-US" smtClean="0"/>
              <a:t>‹#›</a:t>
            </a:fld>
            <a:endParaRPr kumimoji="1" lang="zh-CN" altLang="en-US"/>
          </a:p>
        </p:txBody>
      </p:sp>
    </p:spTree>
    <p:extLst>
      <p:ext uri="{BB962C8B-B14F-4D97-AF65-F5344CB8AC3E}">
        <p14:creationId xmlns:p14="http://schemas.microsoft.com/office/powerpoint/2010/main" val="8328563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 name="Shape 32"/>
          <p:cNvSpPr>
            <a:spLocks noGrp="1" noRot="1" noChangeAspect="1"/>
          </p:cNvSpPr>
          <p:nvPr>
            <p:ph type="sldImg"/>
          </p:nvPr>
        </p:nvSpPr>
        <p:spPr>
          <a:xfrm>
            <a:off x="381000" y="685800"/>
            <a:ext cx="6096000" cy="3429000"/>
          </a:xfrm>
          <a:prstGeom prst="rect">
            <a:avLst/>
          </a:prstGeom>
        </p:spPr>
        <p:txBody>
          <a:bodyPr/>
          <a:lstStyle/>
          <a:p>
            <a:endParaRPr/>
          </a:p>
        </p:txBody>
      </p:sp>
      <p:sp>
        <p:nvSpPr>
          <p:cNvPr id="33" name="Shape 3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29096462"/>
      </p:ext>
    </p:extLst>
  </p:cSld>
  <p:clrMap bg1="lt1" tx1="dk1" bg2="lt2" tx2="dk2" accent1="accent1" accent2="accent2" accent3="accent3" accent4="accent4" accent5="accent5" accent6="accent6" hlink="hlink" folHlink="folHlink"/>
  <p:notesStyle>
    <a:lvl1pPr defTabSz="324010" latinLnBrk="0">
      <a:lnSpc>
        <a:spcPct val="117999"/>
      </a:lnSpc>
      <a:defRPr sz="1600">
        <a:latin typeface="Helvetica Neue"/>
        <a:ea typeface="Helvetica Neue"/>
        <a:cs typeface="Helvetica Neue"/>
        <a:sym typeface="Helvetica Neue"/>
      </a:defRPr>
    </a:lvl1pPr>
    <a:lvl2pPr indent="162005" defTabSz="324010" latinLnBrk="0">
      <a:lnSpc>
        <a:spcPct val="117999"/>
      </a:lnSpc>
      <a:defRPr sz="1600">
        <a:latin typeface="Helvetica Neue"/>
        <a:ea typeface="Helvetica Neue"/>
        <a:cs typeface="Helvetica Neue"/>
        <a:sym typeface="Helvetica Neue"/>
      </a:defRPr>
    </a:lvl2pPr>
    <a:lvl3pPr indent="324010" defTabSz="324010" latinLnBrk="0">
      <a:lnSpc>
        <a:spcPct val="117999"/>
      </a:lnSpc>
      <a:defRPr sz="1600">
        <a:latin typeface="Helvetica Neue"/>
        <a:ea typeface="Helvetica Neue"/>
        <a:cs typeface="Helvetica Neue"/>
        <a:sym typeface="Helvetica Neue"/>
      </a:defRPr>
    </a:lvl3pPr>
    <a:lvl4pPr indent="486014" defTabSz="324010" latinLnBrk="0">
      <a:lnSpc>
        <a:spcPct val="117999"/>
      </a:lnSpc>
      <a:defRPr sz="1600">
        <a:latin typeface="Helvetica Neue"/>
        <a:ea typeface="Helvetica Neue"/>
        <a:cs typeface="Helvetica Neue"/>
        <a:sym typeface="Helvetica Neue"/>
      </a:defRPr>
    </a:lvl4pPr>
    <a:lvl5pPr indent="648019" defTabSz="324010" latinLnBrk="0">
      <a:lnSpc>
        <a:spcPct val="117999"/>
      </a:lnSpc>
      <a:defRPr sz="1600">
        <a:latin typeface="Helvetica Neue"/>
        <a:ea typeface="Helvetica Neue"/>
        <a:cs typeface="Helvetica Neue"/>
        <a:sym typeface="Helvetica Neue"/>
      </a:defRPr>
    </a:lvl5pPr>
    <a:lvl6pPr indent="810024" defTabSz="324010" latinLnBrk="0">
      <a:lnSpc>
        <a:spcPct val="117999"/>
      </a:lnSpc>
      <a:defRPr sz="1600">
        <a:latin typeface="Helvetica Neue"/>
        <a:ea typeface="Helvetica Neue"/>
        <a:cs typeface="Helvetica Neue"/>
        <a:sym typeface="Helvetica Neue"/>
      </a:defRPr>
    </a:lvl6pPr>
    <a:lvl7pPr indent="972030" defTabSz="324010" latinLnBrk="0">
      <a:lnSpc>
        <a:spcPct val="117999"/>
      </a:lnSpc>
      <a:defRPr sz="1600">
        <a:latin typeface="Helvetica Neue"/>
        <a:ea typeface="Helvetica Neue"/>
        <a:cs typeface="Helvetica Neue"/>
        <a:sym typeface="Helvetica Neue"/>
      </a:defRPr>
    </a:lvl7pPr>
    <a:lvl8pPr indent="1134034" defTabSz="324010" latinLnBrk="0">
      <a:lnSpc>
        <a:spcPct val="117999"/>
      </a:lnSpc>
      <a:defRPr sz="1600">
        <a:latin typeface="Helvetica Neue"/>
        <a:ea typeface="Helvetica Neue"/>
        <a:cs typeface="Helvetica Neue"/>
        <a:sym typeface="Helvetica Neue"/>
      </a:defRPr>
    </a:lvl8pPr>
    <a:lvl9pPr indent="1296039" defTabSz="324010" latinLnBrk="0">
      <a:lnSpc>
        <a:spcPct val="117999"/>
      </a:lnSpc>
      <a:defRPr sz="16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大家好，这里是深圳从晶科技带来的“公安社会信息采集系统的项目介绍”</a:t>
            </a:r>
            <a:endParaRPr lang="zh-CN" altLang="en-US" dirty="0"/>
          </a:p>
        </p:txBody>
      </p:sp>
    </p:spTree>
    <p:extLst>
      <p:ext uri="{BB962C8B-B14F-4D97-AF65-F5344CB8AC3E}">
        <p14:creationId xmlns:p14="http://schemas.microsoft.com/office/powerpoint/2010/main" val="3500127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24010" eaLnBrk="1" fontAlgn="auto" latinLnBrk="0" hangingPunct="1">
              <a:lnSpc>
                <a:spcPct val="117999"/>
              </a:lnSpc>
              <a:spcBef>
                <a:spcPts val="0"/>
              </a:spcBef>
              <a:spcAft>
                <a:spcPts val="0"/>
              </a:spcAft>
              <a:buClrTx/>
              <a:buSzTx/>
              <a:buFontTx/>
              <a:buNone/>
              <a:tabLst/>
              <a:defRPr/>
            </a:pPr>
            <a:endParaRPr lang="zh-CN" altLang="en-US" sz="1600" baseline="0" dirty="0" smtClean="0">
              <a:solidFill>
                <a:schemeClr val="bg1"/>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3228155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24010" eaLnBrk="1" fontAlgn="auto" latinLnBrk="0" hangingPunct="1">
              <a:lnSpc>
                <a:spcPct val="117999"/>
              </a:lnSpc>
              <a:spcBef>
                <a:spcPts val="0"/>
              </a:spcBef>
              <a:spcAft>
                <a:spcPts val="0"/>
              </a:spcAft>
              <a:buClrTx/>
              <a:buSzTx/>
              <a:buFontTx/>
              <a:buNone/>
              <a:tabLst/>
              <a:defRPr/>
            </a:pPr>
            <a:endParaRPr lang="zh-CN" altLang="en-US" sz="1600" baseline="0" dirty="0" smtClean="0">
              <a:solidFill>
                <a:schemeClr val="bg1"/>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3228155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24010" eaLnBrk="1" fontAlgn="auto" latinLnBrk="0" hangingPunct="1">
              <a:lnSpc>
                <a:spcPct val="117999"/>
              </a:lnSpc>
              <a:spcBef>
                <a:spcPts val="0"/>
              </a:spcBef>
              <a:spcAft>
                <a:spcPts val="0"/>
              </a:spcAft>
              <a:buClrTx/>
              <a:buSzTx/>
              <a:buFontTx/>
              <a:buNone/>
              <a:tabLst/>
              <a:defRPr/>
            </a:pPr>
            <a:endParaRPr lang="zh-CN" altLang="en-US" sz="1600" baseline="0" dirty="0" smtClean="0">
              <a:solidFill>
                <a:schemeClr val="bg1"/>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3228155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首先是产品线介绍</a:t>
            </a:r>
            <a:endParaRPr lang="en-US" altLang="zh-CN" dirty="0" smtClean="0"/>
          </a:p>
          <a:p>
            <a:pPr marL="0" marR="0" indent="0" defTabSz="324010" eaLnBrk="1" fontAlgn="auto" latinLnBrk="0" hangingPunct="1">
              <a:lnSpc>
                <a:spcPct val="117999"/>
              </a:lnSpc>
              <a:spcBef>
                <a:spcPts val="0"/>
              </a:spcBef>
              <a:spcAft>
                <a:spcPts val="0"/>
              </a:spcAft>
              <a:buClrTx/>
              <a:buSzTx/>
              <a:buFontTx/>
              <a:buNone/>
              <a:tabLst/>
              <a:defRPr/>
            </a:pPr>
            <a:r>
              <a:rPr lang="zh-CN" altLang="en-US" sz="1600" baseline="0" dirty="0" smtClean="0">
                <a:solidFill>
                  <a:schemeClr val="bg1"/>
                </a:solidFill>
                <a:latin typeface="Microsoft YaHei" charset="-122"/>
                <a:ea typeface="Microsoft YaHei" charset="-122"/>
                <a:cs typeface="Microsoft YaHei" charset="-122"/>
              </a:rPr>
              <a:t>从晶是在大数据领域中为数不多的</a:t>
            </a:r>
            <a:r>
              <a:rPr lang="zh-CN" altLang="en-US" sz="1600" b="1" baseline="0" dirty="0" smtClean="0">
                <a:solidFill>
                  <a:srgbClr val="35C1FF"/>
                </a:solidFill>
                <a:latin typeface="Microsoft YaHei" charset="-122"/>
                <a:ea typeface="Microsoft YaHei" charset="-122"/>
                <a:cs typeface="Microsoft YaHei" charset="-122"/>
              </a:rPr>
              <a:t>自主研发核心</a:t>
            </a:r>
            <a:r>
              <a:rPr lang="zh-CN" altLang="en-US" sz="1600" b="1" baseline="0" dirty="0" smtClean="0">
                <a:solidFill>
                  <a:schemeClr val="bg1"/>
                </a:solidFill>
                <a:latin typeface="Microsoft YaHei" charset="-122"/>
                <a:ea typeface="Microsoft YaHei" charset="-122"/>
                <a:cs typeface="Microsoft YaHei" charset="-122"/>
              </a:rPr>
              <a:t>技术</a:t>
            </a:r>
            <a:r>
              <a:rPr lang="zh-CN" altLang="en-US" sz="1600" baseline="0" dirty="0" smtClean="0">
                <a:solidFill>
                  <a:schemeClr val="bg1"/>
                </a:solidFill>
                <a:latin typeface="Microsoft YaHei" charset="-122"/>
                <a:ea typeface="Microsoft YaHei" charset="-122"/>
                <a:cs typeface="Microsoft YaHei" charset="-122"/>
              </a:rPr>
              <a:t>的公司，</a:t>
            </a:r>
            <a:r>
              <a:rPr lang="zh-CN" altLang="en-US" sz="1600" b="1" baseline="0" dirty="0" smtClean="0">
                <a:solidFill>
                  <a:srgbClr val="35C1FF"/>
                </a:solidFill>
                <a:latin typeface="Microsoft YaHei" charset="-122"/>
                <a:ea typeface="Microsoft YaHei" charset="-122"/>
                <a:cs typeface="Microsoft YaHei" charset="-122"/>
              </a:rPr>
              <a:t>创新力</a:t>
            </a:r>
            <a:r>
              <a:rPr lang="zh-CN" altLang="en-US" sz="1600" baseline="0" dirty="0" smtClean="0">
                <a:solidFill>
                  <a:schemeClr val="bg1"/>
                </a:solidFill>
                <a:latin typeface="Microsoft YaHei" charset="-122"/>
                <a:ea typeface="Microsoft YaHei" charset="-122"/>
                <a:cs typeface="Microsoft YaHei" charset="-122"/>
              </a:rPr>
              <a:t>是其核心竞争力中的重要组成部分。在多年经验积累的基础上，从晶发展了一套</a:t>
            </a:r>
            <a:r>
              <a:rPr lang="zh-CN" altLang="en-US" sz="1600" b="1" baseline="0" dirty="0" smtClean="0">
                <a:solidFill>
                  <a:srgbClr val="35C1FF"/>
                </a:solidFill>
                <a:latin typeface="Microsoft YaHei" charset="-122"/>
                <a:ea typeface="Microsoft YaHei" charset="-122"/>
                <a:cs typeface="Microsoft YaHei" charset="-122"/>
              </a:rPr>
              <a:t>高可用</a:t>
            </a:r>
            <a:r>
              <a:rPr lang="zh-CN" altLang="en-US" sz="1600" baseline="0" dirty="0" smtClean="0">
                <a:solidFill>
                  <a:schemeClr val="bg1"/>
                </a:solidFill>
                <a:latin typeface="Microsoft YaHei" charset="-122"/>
                <a:ea typeface="Microsoft YaHei" charset="-122"/>
                <a:cs typeface="Microsoft YaHei" charset="-122"/>
              </a:rPr>
              <a:t>、</a:t>
            </a:r>
            <a:r>
              <a:rPr lang="zh-CN" altLang="en-US" sz="1600" b="1" baseline="0" dirty="0" smtClean="0">
                <a:solidFill>
                  <a:srgbClr val="35C1FF"/>
                </a:solidFill>
                <a:latin typeface="Microsoft YaHei" charset="-122"/>
                <a:ea typeface="Microsoft YaHei" charset="-122"/>
                <a:cs typeface="Microsoft YaHei" charset="-122"/>
              </a:rPr>
              <a:t>体系化</a:t>
            </a:r>
            <a:r>
              <a:rPr lang="zh-CN" altLang="en-US" sz="1600" b="1" baseline="0" dirty="0" smtClean="0">
                <a:solidFill>
                  <a:schemeClr val="bg1"/>
                </a:solidFill>
                <a:latin typeface="Microsoft YaHei" charset="-122"/>
                <a:ea typeface="Microsoft YaHei" charset="-122"/>
                <a:cs typeface="Microsoft YaHei" charset="-122"/>
              </a:rPr>
              <a:t>的</a:t>
            </a:r>
            <a:r>
              <a:rPr lang="zh-CN" altLang="en-US" sz="1600" b="1" baseline="0" dirty="0" smtClean="0">
                <a:solidFill>
                  <a:srgbClr val="35C1FF"/>
                </a:solidFill>
                <a:latin typeface="Microsoft YaHei" charset="-122"/>
                <a:ea typeface="Microsoft YaHei" charset="-122"/>
                <a:cs typeface="Microsoft YaHei" charset="-122"/>
              </a:rPr>
              <a:t>商业大数据</a:t>
            </a:r>
            <a:r>
              <a:rPr lang="zh-CN" altLang="en-US" sz="1600" baseline="0" dirty="0" smtClean="0">
                <a:solidFill>
                  <a:schemeClr val="bg1"/>
                </a:solidFill>
                <a:latin typeface="Microsoft YaHei" charset="-122"/>
                <a:ea typeface="Microsoft YaHei" charset="-122"/>
                <a:cs typeface="Microsoft YaHei" charset="-122"/>
              </a:rPr>
              <a:t>前端融合体系，形成具备</a:t>
            </a:r>
            <a:r>
              <a:rPr lang="zh-CN" altLang="en-US" sz="1600" b="1" baseline="0" dirty="0" smtClean="0">
                <a:solidFill>
                  <a:srgbClr val="35C1FF"/>
                </a:solidFill>
                <a:latin typeface="Microsoft YaHei" charset="-122"/>
                <a:ea typeface="Microsoft YaHei" charset="-122"/>
                <a:cs typeface="Microsoft YaHei" charset="-122"/>
              </a:rPr>
              <a:t>快速</a:t>
            </a:r>
            <a:r>
              <a:rPr lang="zh-CN" altLang="en-US" sz="1600" baseline="0" dirty="0" smtClean="0">
                <a:solidFill>
                  <a:schemeClr val="bg1"/>
                </a:solidFill>
                <a:latin typeface="Microsoft YaHei" charset="-122"/>
                <a:ea typeface="Microsoft YaHei" charset="-122"/>
                <a:cs typeface="Microsoft YaHei" charset="-122"/>
              </a:rPr>
              <a:t>部署、高度</a:t>
            </a:r>
            <a:r>
              <a:rPr lang="zh-CN" altLang="en-US" sz="1600" b="1" baseline="0" dirty="0" smtClean="0">
                <a:solidFill>
                  <a:srgbClr val="35C1FF"/>
                </a:solidFill>
                <a:latin typeface="Microsoft YaHei" charset="-122"/>
                <a:ea typeface="Microsoft YaHei" charset="-122"/>
                <a:cs typeface="Microsoft YaHei" charset="-122"/>
              </a:rPr>
              <a:t>复用</a:t>
            </a:r>
            <a:r>
              <a:rPr lang="zh-CN" altLang="en-US" sz="1600" baseline="0" dirty="0" smtClean="0">
                <a:solidFill>
                  <a:schemeClr val="bg1"/>
                </a:solidFill>
                <a:latin typeface="Microsoft YaHei" charset="-122"/>
                <a:ea typeface="Microsoft YaHei" charset="-122"/>
                <a:cs typeface="Microsoft YaHei" charset="-122"/>
              </a:rPr>
              <a:t>、</a:t>
            </a:r>
            <a:r>
              <a:rPr lang="zh-CN" altLang="en-US" sz="1600" b="1" baseline="0" dirty="0" smtClean="0">
                <a:solidFill>
                  <a:srgbClr val="35C1FF"/>
                </a:solidFill>
                <a:latin typeface="Microsoft YaHei" charset="-122"/>
                <a:ea typeface="Microsoft YaHei" charset="-122"/>
                <a:cs typeface="Microsoft YaHei" charset="-122"/>
              </a:rPr>
              <a:t>产品化</a:t>
            </a:r>
            <a:r>
              <a:rPr lang="zh-CN" altLang="en-US" sz="1600" baseline="0" dirty="0" smtClean="0">
                <a:solidFill>
                  <a:schemeClr val="bg1"/>
                </a:solidFill>
                <a:latin typeface="Microsoft YaHei" charset="-122"/>
                <a:ea typeface="Microsoft YaHei" charset="-122"/>
                <a:cs typeface="Microsoft YaHei" charset="-122"/>
              </a:rPr>
              <a:t>运维的产品生态，目前除传统的数据库、文件整合场景外，已向</a:t>
            </a:r>
            <a:r>
              <a:rPr lang="zh-CN" altLang="en-US" sz="1600" b="1" baseline="0" dirty="0" smtClean="0">
                <a:solidFill>
                  <a:srgbClr val="35C1FF"/>
                </a:solidFill>
                <a:latin typeface="Microsoft YaHei" charset="-122"/>
                <a:ea typeface="Microsoft YaHei" charset="-122"/>
                <a:cs typeface="Microsoft YaHei" charset="-122"/>
              </a:rPr>
              <a:t>多个</a:t>
            </a:r>
            <a:r>
              <a:rPr lang="zh-CN" altLang="en-US" sz="1600" baseline="0" dirty="0" smtClean="0">
                <a:solidFill>
                  <a:schemeClr val="bg1"/>
                </a:solidFill>
                <a:latin typeface="Microsoft YaHei" charset="-122"/>
                <a:ea typeface="Microsoft YaHei" charset="-122"/>
                <a:cs typeface="Microsoft YaHei" charset="-122"/>
              </a:rPr>
              <a:t>信息存在</a:t>
            </a:r>
            <a:r>
              <a:rPr lang="zh-CN" altLang="en-US" sz="1600" b="1" baseline="0" dirty="0" smtClean="0">
                <a:solidFill>
                  <a:srgbClr val="35C1FF"/>
                </a:solidFill>
                <a:latin typeface="Microsoft YaHei" charset="-122"/>
                <a:ea typeface="Microsoft YaHei" charset="-122"/>
                <a:cs typeface="Microsoft YaHei" charset="-122"/>
              </a:rPr>
              <a:t>领域</a:t>
            </a:r>
            <a:r>
              <a:rPr lang="zh-CN" altLang="en-US" sz="1600" baseline="0" dirty="0" smtClean="0">
                <a:solidFill>
                  <a:schemeClr val="bg1"/>
                </a:solidFill>
                <a:latin typeface="Microsoft YaHei" charset="-122"/>
                <a:ea typeface="Microsoft YaHei" charset="-122"/>
                <a:cs typeface="Microsoft YaHei" charset="-122"/>
              </a:rPr>
              <a:t>扩展，共上线了</a:t>
            </a:r>
            <a:r>
              <a:rPr lang="en-US" altLang="zh-CN" sz="1600" baseline="0" dirty="0" smtClean="0">
                <a:solidFill>
                  <a:schemeClr val="bg1"/>
                </a:solidFill>
                <a:latin typeface="Microsoft YaHei" charset="-122"/>
                <a:ea typeface="Microsoft YaHei" charset="-122"/>
                <a:cs typeface="Microsoft YaHei" charset="-122"/>
              </a:rPr>
              <a:t>9</a:t>
            </a:r>
            <a:r>
              <a:rPr lang="zh-CN" altLang="en-US" sz="1600" baseline="0" dirty="0" smtClean="0">
                <a:solidFill>
                  <a:schemeClr val="bg1"/>
                </a:solidFill>
                <a:latin typeface="Microsoft YaHei" charset="-122"/>
                <a:ea typeface="Microsoft YaHei" charset="-122"/>
                <a:cs typeface="Microsoft YaHei" charset="-122"/>
              </a:rPr>
              <a:t>款软硬件产品，可涵盖</a:t>
            </a:r>
            <a:r>
              <a:rPr lang="en-US" altLang="zh-CN" sz="1600" baseline="0" dirty="0" smtClean="0">
                <a:solidFill>
                  <a:schemeClr val="bg1"/>
                </a:solidFill>
                <a:latin typeface="Microsoft YaHei" charset="-122"/>
                <a:ea typeface="Microsoft YaHei" charset="-122"/>
                <a:cs typeface="Microsoft YaHei" charset="-122"/>
              </a:rPr>
              <a:t>5</a:t>
            </a:r>
            <a:r>
              <a:rPr lang="zh-CN" altLang="en-US" sz="1600" baseline="0" dirty="0" smtClean="0">
                <a:solidFill>
                  <a:schemeClr val="bg1"/>
                </a:solidFill>
                <a:latin typeface="Microsoft YaHei" charset="-122"/>
                <a:ea typeface="Microsoft YaHei" charset="-122"/>
                <a:cs typeface="Microsoft YaHei" charset="-122"/>
              </a:rPr>
              <a:t>个信息场景，</a:t>
            </a:r>
            <a:r>
              <a:rPr lang="en-US" altLang="zh-CN" sz="1600" baseline="0" dirty="0" smtClean="0">
                <a:solidFill>
                  <a:schemeClr val="bg1"/>
                </a:solidFill>
                <a:latin typeface="Microsoft YaHei" charset="-122"/>
                <a:ea typeface="Microsoft YaHei" charset="-122"/>
                <a:cs typeface="Microsoft YaHei" charset="-122"/>
              </a:rPr>
              <a:t>60</a:t>
            </a:r>
            <a:r>
              <a:rPr lang="zh-CN" altLang="en-US" sz="1600" baseline="0" dirty="0" smtClean="0">
                <a:solidFill>
                  <a:schemeClr val="bg1"/>
                </a:solidFill>
                <a:latin typeface="Microsoft YaHei" charset="-122"/>
                <a:ea typeface="Microsoft YaHei" charset="-122"/>
                <a:cs typeface="Microsoft YaHei" charset="-122"/>
              </a:rPr>
              <a:t>多个行业、</a:t>
            </a:r>
            <a:r>
              <a:rPr lang="en-US" altLang="zh-CN" sz="1600" baseline="0" dirty="0" smtClean="0">
                <a:solidFill>
                  <a:schemeClr val="bg1"/>
                </a:solidFill>
                <a:latin typeface="Microsoft YaHei" charset="-122"/>
                <a:ea typeface="Microsoft YaHei" charset="-122"/>
                <a:cs typeface="Microsoft YaHei" charset="-122"/>
              </a:rPr>
              <a:t>3000</a:t>
            </a:r>
            <a:r>
              <a:rPr lang="zh-CN" altLang="en-US" sz="1600" baseline="0" dirty="0" smtClean="0">
                <a:solidFill>
                  <a:schemeClr val="bg1"/>
                </a:solidFill>
                <a:latin typeface="Microsoft YaHei" charset="-122"/>
                <a:ea typeface="Microsoft YaHei" charset="-122"/>
                <a:cs typeface="Microsoft YaHei" charset="-122"/>
              </a:rPr>
              <a:t>多种数据类型的大数据融合系统。 </a:t>
            </a:r>
            <a:endParaRPr lang="en-US" altLang="zh-CN" sz="1600" baseline="0" dirty="0" smtClean="0">
              <a:solidFill>
                <a:schemeClr val="bg1"/>
              </a:solidFill>
              <a:latin typeface="Microsoft YaHei" charset="-122"/>
              <a:ea typeface="Microsoft YaHei" charset="-122"/>
              <a:cs typeface="Microsoft YaHei" charset="-122"/>
            </a:endParaRPr>
          </a:p>
          <a:p>
            <a:pPr marL="0" marR="0" indent="0" defTabSz="324010" eaLnBrk="1" fontAlgn="auto" latinLnBrk="0" hangingPunct="1">
              <a:lnSpc>
                <a:spcPct val="117999"/>
              </a:lnSpc>
              <a:spcBef>
                <a:spcPts val="0"/>
              </a:spcBef>
              <a:spcAft>
                <a:spcPts val="0"/>
              </a:spcAft>
              <a:buClrTx/>
              <a:buSzTx/>
              <a:buFontTx/>
              <a:buNone/>
              <a:tabLst/>
              <a:defRPr/>
            </a:pPr>
            <a:r>
              <a:rPr lang="zh-CN" altLang="en-US" sz="1600" baseline="0" dirty="0" smtClean="0">
                <a:solidFill>
                  <a:schemeClr val="bg1"/>
                </a:solidFill>
                <a:latin typeface="Microsoft YaHei" charset="-122"/>
                <a:ea typeface="Microsoft YaHei" charset="-122"/>
                <a:cs typeface="Microsoft YaHei" charset="-122"/>
              </a:rPr>
              <a:t>我们的产品主要分为，一种是平台类产品，名称是从晶社会信息采集平台，主要负责大数据接收、清洗、汇总、融合和数据资源服务。</a:t>
            </a:r>
            <a:endParaRPr lang="en-US" altLang="zh-CN" sz="1600" baseline="0" dirty="0" smtClean="0">
              <a:solidFill>
                <a:schemeClr val="bg1"/>
              </a:solidFill>
              <a:latin typeface="Microsoft YaHei" charset="-122"/>
              <a:ea typeface="Microsoft YaHei" charset="-122"/>
              <a:cs typeface="Microsoft YaHei" charset="-122"/>
            </a:endParaRPr>
          </a:p>
          <a:p>
            <a:pPr marL="0" marR="0" indent="0" defTabSz="324010" eaLnBrk="1" fontAlgn="auto" latinLnBrk="0" hangingPunct="1">
              <a:lnSpc>
                <a:spcPct val="117999"/>
              </a:lnSpc>
              <a:spcBef>
                <a:spcPts val="0"/>
              </a:spcBef>
              <a:spcAft>
                <a:spcPts val="0"/>
              </a:spcAft>
              <a:buClrTx/>
              <a:buSzTx/>
              <a:buFontTx/>
              <a:buNone/>
              <a:tabLst/>
              <a:defRPr/>
            </a:pPr>
            <a:r>
              <a:rPr lang="zh-CN" altLang="en-US" sz="1600" baseline="0" dirty="0" smtClean="0">
                <a:solidFill>
                  <a:schemeClr val="bg1"/>
                </a:solidFill>
                <a:latin typeface="Microsoft YaHei" charset="-122"/>
                <a:ea typeface="Microsoft YaHei" charset="-122"/>
                <a:cs typeface="Microsoft YaHei" charset="-122"/>
              </a:rPr>
              <a:t>一种是大数据前端对接产品，主要有从晶接口对接器、数据同步固件、</a:t>
            </a:r>
            <a:r>
              <a:rPr lang="en-US" altLang="zh-CN" sz="1600" baseline="0" dirty="0" smtClean="0">
                <a:solidFill>
                  <a:schemeClr val="bg1"/>
                </a:solidFill>
                <a:latin typeface="Microsoft YaHei" charset="-122"/>
                <a:ea typeface="Microsoft YaHei" charset="-122"/>
                <a:cs typeface="Microsoft YaHei" charset="-122"/>
              </a:rPr>
              <a:t>4G</a:t>
            </a:r>
            <a:r>
              <a:rPr lang="zh-CN" altLang="en-US" sz="1600" baseline="0" dirty="0" smtClean="0">
                <a:solidFill>
                  <a:schemeClr val="bg1"/>
                </a:solidFill>
                <a:latin typeface="Microsoft YaHei" charset="-122"/>
                <a:ea typeface="Microsoft YaHei" charset="-122"/>
                <a:cs typeface="Microsoft YaHei" charset="-122"/>
              </a:rPr>
              <a:t>采集器、信息采集路由器、移动手持采集终端、信息采集</a:t>
            </a:r>
            <a:r>
              <a:rPr lang="en-US" altLang="zh-CN" sz="1600" baseline="0" dirty="0" smtClean="0">
                <a:solidFill>
                  <a:schemeClr val="bg1"/>
                </a:solidFill>
                <a:latin typeface="Microsoft YaHei" charset="-122"/>
                <a:ea typeface="Microsoft YaHei" charset="-122"/>
                <a:cs typeface="Microsoft YaHei" charset="-122"/>
              </a:rPr>
              <a:t>APP</a:t>
            </a:r>
            <a:r>
              <a:rPr lang="zh-CN" altLang="en-US" sz="1600" baseline="0" dirty="0" smtClean="0">
                <a:solidFill>
                  <a:schemeClr val="bg1"/>
                </a:solidFill>
                <a:latin typeface="Microsoft YaHei" charset="-122"/>
                <a:ea typeface="Microsoft YaHei" charset="-122"/>
                <a:cs typeface="Microsoft YaHei" charset="-122"/>
              </a:rPr>
              <a:t>、</a:t>
            </a:r>
            <a:r>
              <a:rPr lang="en-US" altLang="zh-CN" sz="1600" baseline="0" dirty="0" smtClean="0">
                <a:solidFill>
                  <a:schemeClr val="bg1"/>
                </a:solidFill>
                <a:latin typeface="Microsoft YaHei" charset="-122"/>
                <a:ea typeface="Microsoft YaHei" charset="-122"/>
                <a:cs typeface="Microsoft YaHei" charset="-122"/>
              </a:rPr>
              <a:t>U</a:t>
            </a:r>
            <a:r>
              <a:rPr lang="zh-CN" altLang="en-US" sz="1600" baseline="0" dirty="0" smtClean="0">
                <a:solidFill>
                  <a:schemeClr val="bg1"/>
                </a:solidFill>
                <a:latin typeface="Microsoft YaHei" charset="-122"/>
                <a:ea typeface="Microsoft YaHei" charset="-122"/>
                <a:cs typeface="Microsoft YaHei" charset="-122"/>
              </a:rPr>
              <a:t>盘采集器和信息导入模块组成。这些产品主要负责与各个信息场景下的数据资源进行对接并抽取传输各类数据。</a:t>
            </a:r>
            <a:endParaRPr lang="en-US" altLang="zh-CN" sz="1600" baseline="0" dirty="0" smtClean="0">
              <a:solidFill>
                <a:schemeClr val="bg1"/>
              </a:solidFill>
              <a:latin typeface="Microsoft YaHei" charset="-122"/>
              <a:ea typeface="Microsoft YaHei" charset="-122"/>
              <a:cs typeface="Microsoft YaHei" charset="-122"/>
            </a:endParaRPr>
          </a:p>
          <a:p>
            <a:pPr>
              <a:lnSpc>
                <a:spcPct val="150000"/>
              </a:lnSpc>
            </a:pPr>
            <a:r>
              <a:rPr lang="zh-CN" altLang="zh-CN" sz="1600" baseline="0" dirty="0" smtClean="0">
                <a:solidFill>
                  <a:schemeClr val="bg1"/>
                </a:solidFill>
                <a:latin typeface="Microsoft YaHei" charset="-122"/>
                <a:ea typeface="Microsoft YaHei" charset="-122"/>
                <a:cs typeface="Microsoft YaHei" charset="-122"/>
              </a:rPr>
              <a:t>从晶</a:t>
            </a:r>
            <a:r>
              <a:rPr lang="zh-CN" altLang="en-US" sz="1600" baseline="0" dirty="0" smtClean="0">
                <a:solidFill>
                  <a:schemeClr val="bg1"/>
                </a:solidFill>
                <a:latin typeface="Microsoft YaHei" charset="-122"/>
                <a:ea typeface="Microsoft YaHei" charset="-122"/>
                <a:cs typeface="Microsoft YaHei" charset="-122"/>
              </a:rPr>
              <a:t>是国内率先</a:t>
            </a:r>
            <a:r>
              <a:rPr lang="zh-CN" altLang="zh-CN" sz="1600" baseline="0" dirty="0" smtClean="0">
                <a:solidFill>
                  <a:schemeClr val="bg1"/>
                </a:solidFill>
                <a:latin typeface="Microsoft YaHei" charset="-122"/>
                <a:ea typeface="Microsoft YaHei" charset="-122"/>
                <a:cs typeface="Microsoft YaHei" charset="-122"/>
              </a:rPr>
              <a:t>引入数据</a:t>
            </a:r>
            <a:r>
              <a:rPr lang="zh-CN" altLang="en-US" sz="1600" baseline="0" dirty="0" smtClean="0">
                <a:solidFill>
                  <a:schemeClr val="bg1"/>
                </a:solidFill>
                <a:latin typeface="Microsoft YaHei" charset="-122"/>
                <a:ea typeface="Microsoft YaHei" charset="-122"/>
                <a:cs typeface="Microsoft YaHei" charset="-122"/>
              </a:rPr>
              <a:t>对接</a:t>
            </a:r>
            <a:r>
              <a:rPr lang="zh-CN" altLang="zh-CN" sz="1600" baseline="0" dirty="0" smtClean="0">
                <a:solidFill>
                  <a:schemeClr val="bg1"/>
                </a:solidFill>
                <a:latin typeface="Microsoft YaHei" charset="-122"/>
                <a:ea typeface="Microsoft YaHei" charset="-122"/>
                <a:cs typeface="Microsoft YaHei" charset="-122"/>
              </a:rPr>
              <a:t>采集</a:t>
            </a:r>
            <a:r>
              <a:rPr lang="zh-CN" altLang="zh-CN" sz="1600" b="1" baseline="0" dirty="0" smtClean="0">
                <a:solidFill>
                  <a:srgbClr val="35C1FF"/>
                </a:solidFill>
                <a:latin typeface="Microsoft YaHei" charset="-122"/>
                <a:ea typeface="Microsoft YaHei" charset="-122"/>
                <a:cs typeface="Microsoft YaHei" charset="-122"/>
              </a:rPr>
              <a:t>终端化</a:t>
            </a:r>
            <a:r>
              <a:rPr lang="zh-CN" altLang="zh-CN" sz="1600" baseline="0" dirty="0" smtClean="0">
                <a:solidFill>
                  <a:schemeClr val="bg1"/>
                </a:solidFill>
                <a:latin typeface="Microsoft YaHei" charset="-122"/>
                <a:ea typeface="Microsoft YaHei" charset="-122"/>
                <a:cs typeface="Microsoft YaHei" charset="-122"/>
              </a:rPr>
              <a:t>创新理念</a:t>
            </a:r>
            <a:r>
              <a:rPr lang="zh-CN" altLang="en-US" sz="1600" baseline="0" dirty="0" smtClean="0">
                <a:solidFill>
                  <a:schemeClr val="bg1"/>
                </a:solidFill>
                <a:latin typeface="Microsoft YaHei" charset="-122"/>
                <a:ea typeface="Microsoft YaHei" charset="-122"/>
                <a:cs typeface="Microsoft YaHei" charset="-122"/>
              </a:rPr>
              <a:t>的公司</a:t>
            </a:r>
            <a:r>
              <a:rPr lang="zh-CN" altLang="zh-CN" sz="1600" baseline="0" dirty="0" smtClean="0">
                <a:solidFill>
                  <a:schemeClr val="bg1"/>
                </a:solidFill>
                <a:latin typeface="Microsoft YaHei" charset="-122"/>
                <a:ea typeface="Microsoft YaHei" charset="-122"/>
                <a:cs typeface="Microsoft YaHei" charset="-122"/>
              </a:rPr>
              <a:t>，</a:t>
            </a:r>
            <a:r>
              <a:rPr lang="zh-CN" altLang="en-US" sz="1600" baseline="0" dirty="0" smtClean="0">
                <a:solidFill>
                  <a:schemeClr val="bg1"/>
                </a:solidFill>
                <a:latin typeface="Microsoft YaHei" charset="-122"/>
                <a:ea typeface="Microsoft YaHei" charset="-122"/>
                <a:cs typeface="Microsoft YaHei" charset="-122"/>
              </a:rPr>
              <a:t>专业的</a:t>
            </a:r>
            <a:r>
              <a:rPr lang="zh-CN" altLang="zh-CN" sz="1600" baseline="0" dirty="0" smtClean="0">
                <a:solidFill>
                  <a:schemeClr val="bg1"/>
                </a:solidFill>
                <a:latin typeface="Microsoft YaHei" charset="-122"/>
                <a:ea typeface="Microsoft YaHei" charset="-122"/>
                <a:cs typeface="Microsoft YaHei" charset="-122"/>
              </a:rPr>
              <a:t>终端</a:t>
            </a:r>
            <a:r>
              <a:rPr lang="zh-CN" altLang="en-US" sz="1600" baseline="0" dirty="0" smtClean="0">
                <a:solidFill>
                  <a:schemeClr val="bg1"/>
                </a:solidFill>
                <a:latin typeface="Microsoft YaHei" charset="-122"/>
                <a:ea typeface="Microsoft YaHei" charset="-122"/>
                <a:cs typeface="Microsoft YaHei" charset="-122"/>
              </a:rPr>
              <a:t>化</a:t>
            </a:r>
            <a:r>
              <a:rPr lang="zh-CN" altLang="zh-CN" sz="1600" baseline="0" dirty="0" smtClean="0">
                <a:solidFill>
                  <a:schemeClr val="bg1"/>
                </a:solidFill>
                <a:latin typeface="Microsoft YaHei" charset="-122"/>
                <a:ea typeface="Microsoft YaHei" charset="-122"/>
                <a:cs typeface="Microsoft YaHei" charset="-122"/>
              </a:rPr>
              <a:t>产品</a:t>
            </a:r>
            <a:r>
              <a:rPr lang="zh-CN" altLang="zh-CN" sz="1600" b="1" baseline="0" dirty="0" smtClean="0">
                <a:solidFill>
                  <a:srgbClr val="35C1FF"/>
                </a:solidFill>
                <a:latin typeface="Microsoft YaHei" charset="-122"/>
                <a:ea typeface="Microsoft YaHei" charset="-122"/>
                <a:cs typeface="Microsoft YaHei" charset="-122"/>
              </a:rPr>
              <a:t>保证</a:t>
            </a:r>
            <a:r>
              <a:rPr lang="zh-CN" altLang="en-US" sz="1600" baseline="0" dirty="0" smtClean="0">
                <a:solidFill>
                  <a:schemeClr val="bg1"/>
                </a:solidFill>
                <a:latin typeface="Microsoft YaHei" charset="-122"/>
                <a:ea typeface="Microsoft YaHei" charset="-122"/>
                <a:cs typeface="Microsoft YaHei" charset="-122"/>
              </a:rPr>
              <a:t>了</a:t>
            </a:r>
            <a:r>
              <a:rPr lang="zh-CN" altLang="zh-CN" sz="1600" baseline="0" dirty="0" smtClean="0">
                <a:solidFill>
                  <a:schemeClr val="bg1"/>
                </a:solidFill>
                <a:latin typeface="Microsoft YaHei" charset="-122"/>
                <a:ea typeface="Microsoft YaHei" charset="-122"/>
                <a:cs typeface="Microsoft YaHei" charset="-122"/>
              </a:rPr>
              <a:t>数据链接</a:t>
            </a:r>
            <a:r>
              <a:rPr lang="zh-CN" altLang="en-US" sz="1600" b="1" baseline="0" dirty="0" smtClean="0">
                <a:solidFill>
                  <a:srgbClr val="35C1FF"/>
                </a:solidFill>
                <a:latin typeface="Microsoft YaHei" charset="-122"/>
                <a:ea typeface="Microsoft YaHei" charset="-122"/>
                <a:cs typeface="Microsoft YaHei" charset="-122"/>
              </a:rPr>
              <a:t>和</a:t>
            </a:r>
            <a:r>
              <a:rPr lang="zh-CN" altLang="zh-CN" sz="1600" baseline="0" dirty="0" smtClean="0">
                <a:solidFill>
                  <a:schemeClr val="bg1"/>
                </a:solidFill>
                <a:latin typeface="Microsoft YaHei" charset="-122"/>
                <a:ea typeface="Microsoft YaHei" charset="-122"/>
                <a:cs typeface="Microsoft YaHei" charset="-122"/>
              </a:rPr>
              <a:t>采集</a:t>
            </a:r>
            <a:r>
              <a:rPr lang="zh-CN" altLang="zh-CN" sz="1600" b="1" baseline="0" dirty="0" smtClean="0">
                <a:solidFill>
                  <a:srgbClr val="35C1FF"/>
                </a:solidFill>
                <a:latin typeface="Microsoft YaHei" charset="-122"/>
                <a:ea typeface="Microsoft YaHei" charset="-122"/>
                <a:cs typeface="Microsoft YaHei" charset="-122"/>
              </a:rPr>
              <a:t>传输</a:t>
            </a:r>
            <a:r>
              <a:rPr lang="zh-CN" altLang="zh-CN" sz="1600" baseline="0" dirty="0" smtClean="0">
                <a:solidFill>
                  <a:schemeClr val="bg1"/>
                </a:solidFill>
                <a:latin typeface="Microsoft YaHei" charset="-122"/>
                <a:ea typeface="Microsoft YaHei" charset="-122"/>
                <a:cs typeface="Microsoft YaHei" charset="-122"/>
              </a:rPr>
              <a:t>的</a:t>
            </a:r>
            <a:r>
              <a:rPr lang="zh-CN" altLang="zh-CN" sz="1600" b="1" baseline="0" dirty="0" smtClean="0">
                <a:solidFill>
                  <a:srgbClr val="35C1FF"/>
                </a:solidFill>
                <a:latin typeface="Microsoft YaHei" charset="-122"/>
                <a:ea typeface="Microsoft YaHei" charset="-122"/>
                <a:cs typeface="Microsoft YaHei" charset="-122"/>
              </a:rPr>
              <a:t>安全</a:t>
            </a:r>
            <a:r>
              <a:rPr lang="zh-CN" altLang="zh-CN" sz="1600" baseline="0" dirty="0" smtClean="0">
                <a:solidFill>
                  <a:schemeClr val="bg1"/>
                </a:solidFill>
                <a:latin typeface="Microsoft YaHei" charset="-122"/>
                <a:ea typeface="Microsoft YaHei" charset="-122"/>
                <a:cs typeface="Microsoft YaHei" charset="-122"/>
              </a:rPr>
              <a:t>及</a:t>
            </a:r>
            <a:r>
              <a:rPr lang="zh-CN" altLang="zh-CN" sz="1600" b="1" baseline="0" dirty="0" smtClean="0">
                <a:solidFill>
                  <a:srgbClr val="35C1FF"/>
                </a:solidFill>
                <a:latin typeface="Microsoft YaHei" charset="-122"/>
                <a:ea typeface="Microsoft YaHei" charset="-122"/>
                <a:cs typeface="Microsoft YaHei" charset="-122"/>
              </a:rPr>
              <a:t>稳定</a:t>
            </a:r>
            <a:r>
              <a:rPr lang="zh-CN" altLang="zh-CN" sz="1600" baseline="0" dirty="0" smtClean="0">
                <a:solidFill>
                  <a:schemeClr val="bg1"/>
                </a:solidFill>
                <a:latin typeface="Microsoft YaHei" charset="-122"/>
                <a:ea typeface="Microsoft YaHei" charset="-122"/>
                <a:cs typeface="Microsoft YaHei" charset="-122"/>
              </a:rPr>
              <a:t>性，不但</a:t>
            </a:r>
            <a:r>
              <a:rPr lang="zh-CN" altLang="zh-CN" sz="1600" b="1" baseline="0" dirty="0" smtClean="0">
                <a:solidFill>
                  <a:srgbClr val="35C1FF"/>
                </a:solidFill>
                <a:latin typeface="Microsoft YaHei" charset="-122"/>
                <a:ea typeface="Microsoft YaHei" charset="-122"/>
                <a:cs typeface="Microsoft YaHei" charset="-122"/>
              </a:rPr>
              <a:t>打造</a:t>
            </a:r>
            <a:r>
              <a:rPr lang="zh-CN" altLang="zh-CN" sz="1600" baseline="0" dirty="0" smtClean="0">
                <a:solidFill>
                  <a:schemeClr val="bg1"/>
                </a:solidFill>
                <a:latin typeface="Microsoft YaHei" charset="-122"/>
                <a:ea typeface="Microsoft YaHei" charset="-122"/>
                <a:cs typeface="Microsoft YaHei" charset="-122"/>
              </a:rPr>
              <a:t>了数据采集体系的</a:t>
            </a:r>
            <a:r>
              <a:rPr lang="zh-CN" altLang="zh-CN" sz="1600" b="1" baseline="0" dirty="0" smtClean="0">
                <a:solidFill>
                  <a:srgbClr val="35C1FF"/>
                </a:solidFill>
                <a:latin typeface="Microsoft YaHei" charset="-122"/>
                <a:ea typeface="Microsoft YaHei" charset="-122"/>
                <a:cs typeface="Microsoft YaHei" charset="-122"/>
              </a:rPr>
              <a:t>闭环</a:t>
            </a:r>
            <a:r>
              <a:rPr lang="zh-CN" altLang="zh-CN" sz="1600" baseline="0" dirty="0" smtClean="0">
                <a:solidFill>
                  <a:schemeClr val="bg1"/>
                </a:solidFill>
                <a:latin typeface="Microsoft YaHei" charset="-122"/>
                <a:ea typeface="Microsoft YaHei" charset="-122"/>
                <a:cs typeface="Microsoft YaHei" charset="-122"/>
              </a:rPr>
              <a:t>，而且完成了数据全生命周期的</a:t>
            </a:r>
            <a:r>
              <a:rPr lang="zh-CN" altLang="zh-CN" sz="1600" b="1" baseline="0" dirty="0" smtClean="0">
                <a:solidFill>
                  <a:srgbClr val="35C1FF"/>
                </a:solidFill>
                <a:latin typeface="Microsoft YaHei" charset="-122"/>
                <a:ea typeface="Microsoft YaHei" charset="-122"/>
                <a:cs typeface="Microsoft YaHei" charset="-122"/>
              </a:rPr>
              <a:t>感知</a:t>
            </a:r>
            <a:r>
              <a:rPr lang="zh-CN" altLang="zh-CN" sz="1600" baseline="0" dirty="0" smtClean="0">
                <a:solidFill>
                  <a:schemeClr val="bg1"/>
                </a:solidFill>
                <a:latin typeface="Microsoft YaHei" charset="-122"/>
                <a:ea typeface="Microsoft YaHei" charset="-122"/>
                <a:cs typeface="Microsoft YaHei" charset="-122"/>
              </a:rPr>
              <a:t>、</a:t>
            </a:r>
            <a:r>
              <a:rPr lang="zh-CN" altLang="zh-CN" sz="1600" b="1" baseline="0" dirty="0" smtClean="0">
                <a:solidFill>
                  <a:srgbClr val="35C1FF"/>
                </a:solidFill>
                <a:latin typeface="Microsoft YaHei" charset="-122"/>
                <a:ea typeface="Microsoft YaHei" charset="-122"/>
                <a:cs typeface="Microsoft YaHei" charset="-122"/>
              </a:rPr>
              <a:t>追溯</a:t>
            </a:r>
            <a:r>
              <a:rPr lang="zh-CN" altLang="zh-CN" sz="1600" baseline="0" dirty="0" smtClean="0">
                <a:solidFill>
                  <a:schemeClr val="bg1"/>
                </a:solidFill>
                <a:latin typeface="Microsoft YaHei" charset="-122"/>
                <a:ea typeface="Microsoft YaHei" charset="-122"/>
                <a:cs typeface="Microsoft YaHei" charset="-122"/>
              </a:rPr>
              <a:t>，做到了数据即时传输、</a:t>
            </a:r>
            <a:r>
              <a:rPr lang="zh-CN" altLang="zh-CN" sz="1600" b="1" baseline="0" dirty="0" smtClean="0">
                <a:solidFill>
                  <a:srgbClr val="35C1FF"/>
                </a:solidFill>
                <a:latin typeface="Microsoft YaHei" charset="-122"/>
                <a:ea typeface="Microsoft YaHei" charset="-122"/>
                <a:cs typeface="Microsoft YaHei" charset="-122"/>
              </a:rPr>
              <a:t>即刻可用</a:t>
            </a:r>
            <a:r>
              <a:rPr lang="zh-CN" altLang="zh-CN" sz="1600" baseline="0" dirty="0" smtClean="0">
                <a:solidFill>
                  <a:schemeClr val="bg1"/>
                </a:solidFill>
                <a:latin typeface="Microsoft YaHei" charset="-122"/>
                <a:ea typeface="Microsoft YaHei" charset="-122"/>
                <a:cs typeface="Microsoft YaHei" charset="-122"/>
              </a:rPr>
              <a:t>。</a:t>
            </a:r>
            <a:endParaRPr lang="zh-CN" altLang="en-US" sz="1600" baseline="0" dirty="0" smtClean="0">
              <a:solidFill>
                <a:schemeClr val="bg1"/>
              </a:solidFill>
              <a:latin typeface="Microsoft YaHei" charset="-122"/>
              <a:ea typeface="Microsoft YaHei" charset="-122"/>
              <a:cs typeface="Microsoft YaHei" charset="-122"/>
            </a:endParaRPr>
          </a:p>
          <a:p>
            <a:pPr marL="0" marR="0" indent="0" defTabSz="324010" eaLnBrk="1" fontAlgn="auto" latinLnBrk="0" hangingPunct="1">
              <a:lnSpc>
                <a:spcPct val="117999"/>
              </a:lnSpc>
              <a:spcBef>
                <a:spcPts val="0"/>
              </a:spcBef>
              <a:spcAft>
                <a:spcPts val="0"/>
              </a:spcAft>
              <a:buClrTx/>
              <a:buSzTx/>
              <a:buFontTx/>
              <a:buNone/>
              <a:tabLst/>
              <a:defRPr/>
            </a:pPr>
            <a:endParaRPr lang="zh-CN" altLang="en-US" sz="1600" baseline="0" dirty="0" smtClean="0">
              <a:solidFill>
                <a:schemeClr val="bg1"/>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3228155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80000"/>
              </a:lnSpc>
            </a:pPr>
            <a:r>
              <a:rPr lang="zh-CN" altLang="en-US" sz="1600" baseline="0" dirty="0" smtClean="0">
                <a:solidFill>
                  <a:schemeClr val="bg1"/>
                </a:solidFill>
                <a:latin typeface="Microsoft YaHei" charset="-122"/>
                <a:ea typeface="Microsoft YaHei" charset="-122"/>
                <a:cs typeface="Microsoft YaHei" charset="-122"/>
              </a:rPr>
              <a:t>简单来说，我们可以帮助公安系统大数据做</a:t>
            </a:r>
            <a:r>
              <a:rPr lang="en-US" altLang="zh-CN" sz="1600" b="1" baseline="0" dirty="0" smtClean="0">
                <a:solidFill>
                  <a:srgbClr val="00DAFF"/>
                </a:solidFill>
                <a:latin typeface="Microsoft YaHei" charset="-122"/>
                <a:ea typeface="Microsoft YaHei" charset="-122"/>
                <a:cs typeface="Microsoft YaHei" charset="-122"/>
              </a:rPr>
              <a:t>2</a:t>
            </a:r>
            <a:r>
              <a:rPr lang="zh-CN" altLang="en-US" sz="1600" baseline="0" dirty="0" smtClean="0">
                <a:solidFill>
                  <a:schemeClr val="bg1"/>
                </a:solidFill>
                <a:latin typeface="Microsoft YaHei" charset="-122"/>
                <a:ea typeface="Microsoft YaHei" charset="-122"/>
                <a:cs typeface="Microsoft YaHei" charset="-122"/>
              </a:rPr>
              <a:t>件事</a:t>
            </a:r>
            <a:endParaRPr lang="en-US" altLang="zh-CN" sz="1600" baseline="0" dirty="0" smtClean="0">
              <a:solidFill>
                <a:schemeClr val="bg1"/>
              </a:solidFill>
              <a:latin typeface="Microsoft YaHei" charset="-122"/>
              <a:ea typeface="Microsoft YaHei" charset="-122"/>
              <a:cs typeface="Microsoft YaHei" charset="-122"/>
            </a:endParaRPr>
          </a:p>
          <a:p>
            <a:pPr>
              <a:lnSpc>
                <a:spcPct val="180000"/>
              </a:lnSpc>
            </a:pPr>
            <a:r>
              <a:rPr lang="en-US" altLang="zh-CN" baseline="0" dirty="0" smtClean="0">
                <a:solidFill>
                  <a:schemeClr val="bg1"/>
                </a:solidFill>
                <a:latin typeface="Microsoft YaHei" charset="-122"/>
                <a:ea typeface="Microsoft YaHei" charset="-122"/>
                <a:cs typeface="Microsoft YaHei" charset="-122"/>
              </a:rPr>
              <a:t>1</a:t>
            </a:r>
            <a:r>
              <a:rPr lang="zh-CN" altLang="en-US" baseline="0" dirty="0" smtClean="0">
                <a:solidFill>
                  <a:schemeClr val="bg1"/>
                </a:solidFill>
                <a:latin typeface="Microsoft YaHei" charset="-122"/>
                <a:ea typeface="Microsoft YaHei" charset="-122"/>
                <a:cs typeface="Microsoft YaHei" charset="-122"/>
              </a:rPr>
              <a:t>、提供大数据前端对接产品进行前端数据对接，就是把社会各行业、多种类数据对接、抽取、治理，以一种统一的标准格式结构化存储；</a:t>
            </a:r>
            <a:endParaRPr lang="zh-CN" altLang="zh-CN" baseline="0" dirty="0" smtClean="0">
              <a:solidFill>
                <a:schemeClr val="bg1"/>
              </a:solidFill>
              <a:latin typeface="Microsoft YaHei" charset="-122"/>
              <a:ea typeface="Microsoft YaHei" charset="-122"/>
              <a:cs typeface="Microsoft YaHei" charset="-122"/>
            </a:endParaRPr>
          </a:p>
          <a:p>
            <a:pPr>
              <a:lnSpc>
                <a:spcPct val="180000"/>
              </a:lnSpc>
            </a:pPr>
            <a:r>
              <a:rPr lang="en-US" altLang="zh-CN" baseline="0" dirty="0" smtClean="0">
                <a:solidFill>
                  <a:schemeClr val="bg1"/>
                </a:solidFill>
                <a:latin typeface="Microsoft YaHei" charset="-122"/>
                <a:ea typeface="Microsoft YaHei" charset="-122"/>
                <a:cs typeface="Microsoft YaHei" charset="-122"/>
              </a:rPr>
              <a:t>2</a:t>
            </a:r>
            <a:r>
              <a:rPr lang="zh-CN" altLang="en-US" baseline="0" dirty="0" smtClean="0">
                <a:solidFill>
                  <a:schemeClr val="bg1"/>
                </a:solidFill>
                <a:latin typeface="Microsoft YaHei" charset="-122"/>
                <a:ea typeface="Microsoft YaHei" charset="-122"/>
                <a:cs typeface="Microsoft YaHei" charset="-122"/>
              </a:rPr>
              <a:t>、提供资源服务中心进行统一数据输出，使得各类公安大数据后台应用专注挖掘和分析开发，由我们平台统一提供数据支撑。</a:t>
            </a:r>
            <a:endParaRPr lang="zh-CN" altLang="zh-CN" baseline="0" dirty="0">
              <a:solidFill>
                <a:schemeClr val="bg1"/>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1910159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下面我介绍产品相关章节</a:t>
            </a:r>
            <a:endParaRPr lang="en-US" altLang="zh-CN" dirty="0" smtClean="0"/>
          </a:p>
          <a:p>
            <a:r>
              <a:rPr lang="zh-CN" altLang="en-US" dirty="0" smtClean="0"/>
              <a:t>此章节主要介绍产品结构、技术内容和创新、典型案例等内容</a:t>
            </a:r>
            <a:endParaRPr lang="zh-CN" altLang="en-US" dirty="0"/>
          </a:p>
        </p:txBody>
      </p:sp>
    </p:spTree>
    <p:extLst>
      <p:ext uri="{BB962C8B-B14F-4D97-AF65-F5344CB8AC3E}">
        <p14:creationId xmlns:p14="http://schemas.microsoft.com/office/powerpoint/2010/main" val="2655895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24010" eaLnBrk="1" fontAlgn="auto" latinLnBrk="0" hangingPunct="1">
              <a:lnSpc>
                <a:spcPct val="117999"/>
              </a:lnSpc>
              <a:spcBef>
                <a:spcPts val="0"/>
              </a:spcBef>
              <a:spcAft>
                <a:spcPts val="0"/>
              </a:spcAft>
              <a:buClrTx/>
              <a:buSzTx/>
              <a:buFontTx/>
              <a:buNone/>
              <a:tabLst/>
              <a:defRPr/>
            </a:pPr>
            <a:endParaRPr lang="zh-CN" altLang="en-US" sz="1600" baseline="0" dirty="0" smtClean="0">
              <a:solidFill>
                <a:schemeClr val="bg1"/>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3228155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241132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Tree>
    <p:extLst>
      <p:ext uri="{BB962C8B-B14F-4D97-AF65-F5344CB8AC3E}">
        <p14:creationId xmlns:p14="http://schemas.microsoft.com/office/powerpoint/2010/main" val="318821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042184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下面我介绍产品相关章节</a:t>
            </a:r>
            <a:endParaRPr lang="en-US" altLang="zh-CN" dirty="0" smtClean="0"/>
          </a:p>
          <a:p>
            <a:r>
              <a:rPr lang="zh-CN" altLang="en-US" dirty="0" smtClean="0"/>
              <a:t>此章节主要介绍产品结构、技术内容和创新、典型案例等内容</a:t>
            </a:r>
            <a:endParaRPr lang="zh-CN" altLang="en-US" dirty="0"/>
          </a:p>
        </p:txBody>
      </p:sp>
    </p:spTree>
    <p:extLst>
      <p:ext uri="{BB962C8B-B14F-4D97-AF65-F5344CB8AC3E}">
        <p14:creationId xmlns:p14="http://schemas.microsoft.com/office/powerpoint/2010/main" val="2655895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下面我介绍产品相关章节</a:t>
            </a:r>
            <a:endParaRPr lang="en-US" altLang="zh-CN" dirty="0" smtClean="0"/>
          </a:p>
          <a:p>
            <a:r>
              <a:rPr lang="zh-CN" altLang="en-US" dirty="0" smtClean="0"/>
              <a:t>此章节主要介绍产品结构、技术内容和创新、典型案例等内容</a:t>
            </a:r>
            <a:endParaRPr lang="zh-CN" altLang="en-US" dirty="0"/>
          </a:p>
        </p:txBody>
      </p:sp>
    </p:spTree>
    <p:extLst>
      <p:ext uri="{BB962C8B-B14F-4D97-AF65-F5344CB8AC3E}">
        <p14:creationId xmlns:p14="http://schemas.microsoft.com/office/powerpoint/2010/main" val="2655895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830387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endParaRPr lang="zh-CN" altLang="en-US" dirty="0"/>
          </a:p>
        </p:txBody>
      </p:sp>
    </p:spTree>
    <p:extLst>
      <p:ext uri="{BB962C8B-B14F-4D97-AF65-F5344CB8AC3E}">
        <p14:creationId xmlns:p14="http://schemas.microsoft.com/office/powerpoint/2010/main" val="336064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just" defTabSz="324010" eaLnBrk="1" fontAlgn="auto" latinLnBrk="0" hangingPunct="1">
              <a:lnSpc>
                <a:spcPct val="117999"/>
              </a:lnSpc>
              <a:spcBef>
                <a:spcPts val="0"/>
              </a:spcBef>
              <a:spcAft>
                <a:spcPts val="0"/>
              </a:spcAft>
              <a:buClrTx/>
              <a:buSzTx/>
              <a:buFontTx/>
              <a:buNone/>
              <a:tabLst/>
              <a:defRPr/>
            </a:pPr>
            <a:endParaRPr lang="en-US" altLang="zh-CN" dirty="0" smtClean="0"/>
          </a:p>
        </p:txBody>
      </p:sp>
    </p:spTree>
    <p:extLst>
      <p:ext uri="{BB962C8B-B14F-4D97-AF65-F5344CB8AC3E}">
        <p14:creationId xmlns:p14="http://schemas.microsoft.com/office/powerpoint/2010/main" val="3268169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111785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下面我介绍产品相关章节</a:t>
            </a:r>
            <a:endParaRPr lang="en-US" altLang="zh-CN" dirty="0" smtClean="0"/>
          </a:p>
          <a:p>
            <a:r>
              <a:rPr lang="zh-CN" altLang="en-US" dirty="0" smtClean="0"/>
              <a:t>此章节主要介绍产品结构、技术内容和创新、典型案例等内容</a:t>
            </a:r>
            <a:endParaRPr lang="zh-CN" altLang="en-US" dirty="0"/>
          </a:p>
        </p:txBody>
      </p:sp>
    </p:spTree>
    <p:extLst>
      <p:ext uri="{BB962C8B-B14F-4D97-AF65-F5344CB8AC3E}">
        <p14:creationId xmlns:p14="http://schemas.microsoft.com/office/powerpoint/2010/main" val="2655895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24010" eaLnBrk="1" fontAlgn="auto" latinLnBrk="0" hangingPunct="1">
              <a:lnSpc>
                <a:spcPct val="117999"/>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6326051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737929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9712254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971225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我们将从</a:t>
            </a:r>
            <a:r>
              <a:rPr lang="en-US" altLang="zh-CN" dirty="0" smtClean="0"/>
              <a:t>3</a:t>
            </a:r>
            <a:r>
              <a:rPr lang="zh-CN" altLang="en-US" dirty="0" smtClean="0"/>
              <a:t>个方面阐述这个项目。分别是公司概述、项目介绍和</a:t>
            </a:r>
            <a:r>
              <a:rPr lang="zh-CN" altLang="en-US" smtClean="0"/>
              <a:t>公司情况</a:t>
            </a:r>
            <a:endParaRPr lang="zh-CN" altLang="en-US" dirty="0"/>
          </a:p>
        </p:txBody>
      </p:sp>
    </p:spTree>
    <p:extLst>
      <p:ext uri="{BB962C8B-B14F-4D97-AF65-F5344CB8AC3E}">
        <p14:creationId xmlns:p14="http://schemas.microsoft.com/office/powerpoint/2010/main" val="38012945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24010" eaLnBrk="1" fontAlgn="auto" latinLnBrk="0" hangingPunct="1">
              <a:lnSpc>
                <a:spcPct val="117999"/>
              </a:lnSpc>
              <a:spcBef>
                <a:spcPts val="0"/>
              </a:spcBef>
              <a:spcAft>
                <a:spcPts val="0"/>
              </a:spcAft>
              <a:buClrTx/>
              <a:buSzTx/>
              <a:buFontTx/>
              <a:buNone/>
              <a:tabLst/>
              <a:defRPr/>
            </a:pPr>
            <a:endParaRPr lang="zh-CN" altLang="en-US" sz="1600" baseline="0" dirty="0" smtClean="0">
              <a:solidFill>
                <a:schemeClr val="bg1"/>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32281553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下面我开始第三个章节的介绍，此章节主要介绍公司情况。</a:t>
            </a:r>
            <a:endParaRPr lang="zh-CN" altLang="en-US" dirty="0"/>
          </a:p>
        </p:txBody>
      </p:sp>
    </p:spTree>
    <p:extLst>
      <p:ext uri="{BB962C8B-B14F-4D97-AF65-F5344CB8AC3E}">
        <p14:creationId xmlns:p14="http://schemas.microsoft.com/office/powerpoint/2010/main" val="2483628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2538377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600" baseline="0" dirty="0" smtClean="0">
              <a:solidFill>
                <a:schemeClr val="bg1"/>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1574110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6915759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下面我开始第三个章节的介绍，此章节主要介绍公司情况。</a:t>
            </a:r>
            <a:endParaRPr lang="zh-CN" altLang="en-US" dirty="0"/>
          </a:p>
        </p:txBody>
      </p:sp>
    </p:spTree>
    <p:extLst>
      <p:ext uri="{BB962C8B-B14F-4D97-AF65-F5344CB8AC3E}">
        <p14:creationId xmlns:p14="http://schemas.microsoft.com/office/powerpoint/2010/main" val="2483628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24010" eaLnBrk="1" fontAlgn="auto" latinLnBrk="0" hangingPunct="1">
              <a:lnSpc>
                <a:spcPct val="117999"/>
              </a:lnSpc>
              <a:spcBef>
                <a:spcPts val="0"/>
              </a:spcBef>
              <a:spcAft>
                <a:spcPts val="0"/>
              </a:spcAft>
              <a:buClrTx/>
              <a:buSzTx/>
              <a:buFontTx/>
              <a:buNone/>
              <a:tabLst/>
              <a:defRPr/>
            </a:pPr>
            <a:endParaRPr lang="en-US" altLang="zh-CN" sz="1600" baseline="0" dirty="0" smtClean="0">
              <a:solidFill>
                <a:schemeClr val="bg1"/>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27736767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24010" eaLnBrk="1" fontAlgn="auto" latinLnBrk="0" hangingPunct="1">
              <a:lnSpc>
                <a:spcPct val="117999"/>
              </a:lnSpc>
              <a:spcBef>
                <a:spcPts val="0"/>
              </a:spcBef>
              <a:spcAft>
                <a:spcPts val="0"/>
              </a:spcAft>
              <a:buClrTx/>
              <a:buSzTx/>
              <a:buFontTx/>
              <a:buNone/>
              <a:tabLst/>
              <a:defRPr/>
            </a:pPr>
            <a:endParaRPr lang="zh-CN" altLang="en-US" sz="1600" b="1" baseline="0" dirty="0" smtClean="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endParaRPr>
          </a:p>
        </p:txBody>
      </p:sp>
    </p:spTree>
    <p:extLst>
      <p:ext uri="{BB962C8B-B14F-4D97-AF65-F5344CB8AC3E}">
        <p14:creationId xmlns:p14="http://schemas.microsoft.com/office/powerpoint/2010/main" val="31562662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从晶在大数据融合方面潜心钻研了</a:t>
            </a:r>
            <a:r>
              <a:rPr lang="en-US" altLang="zh-CN" dirty="0" smtClean="0"/>
              <a:t>5</a:t>
            </a:r>
            <a:r>
              <a:rPr lang="zh-CN" altLang="en-US" dirty="0" smtClean="0"/>
              <a:t>年，这次的讲解不足以概括我们整个产品体系的全貌。通过诸多客户的反馈，我们在这一领域专业性技术方面以达到同类性产品顶尖水平，希望各位评委能给予更多的机会展示。</a:t>
            </a:r>
            <a:endParaRPr lang="en-US" altLang="zh-CN" dirty="0" smtClean="0"/>
          </a:p>
          <a:p>
            <a:r>
              <a:rPr lang="zh-CN" altLang="en-US" dirty="0" smtClean="0"/>
              <a:t>如果想详细了解我方信息的，可以添加公众号进一步了解。谢谢大家。</a:t>
            </a:r>
            <a:endParaRPr lang="zh-CN" altLang="en-US" dirty="0"/>
          </a:p>
        </p:txBody>
      </p:sp>
    </p:spTree>
    <p:extLst>
      <p:ext uri="{BB962C8B-B14F-4D97-AF65-F5344CB8AC3E}">
        <p14:creationId xmlns:p14="http://schemas.microsoft.com/office/powerpoint/2010/main" val="3409561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我们将从</a:t>
            </a:r>
            <a:r>
              <a:rPr lang="en-US" altLang="zh-CN" dirty="0" smtClean="0"/>
              <a:t>3</a:t>
            </a:r>
            <a:r>
              <a:rPr lang="zh-CN" altLang="en-US" dirty="0" smtClean="0"/>
              <a:t>个方面阐述这个项目。分别是公司概述、项目介绍和</a:t>
            </a:r>
            <a:r>
              <a:rPr lang="zh-CN" altLang="en-US" smtClean="0"/>
              <a:t>公司情况</a:t>
            </a:r>
            <a:endParaRPr lang="zh-CN" altLang="en-US" dirty="0"/>
          </a:p>
        </p:txBody>
      </p:sp>
    </p:spTree>
    <p:extLst>
      <p:ext uri="{BB962C8B-B14F-4D97-AF65-F5344CB8AC3E}">
        <p14:creationId xmlns:p14="http://schemas.microsoft.com/office/powerpoint/2010/main" val="3801294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r>
              <a:rPr lang="zh-CN" altLang="zh-CN" sz="1600" b="1" baseline="0" dirty="0" smtClean="0">
                <a:solidFill>
                  <a:srgbClr val="00DAFF"/>
                </a:solidFill>
                <a:latin typeface="Microsoft YaHei" charset="-122"/>
                <a:ea typeface="Microsoft YaHei" charset="-122"/>
                <a:cs typeface="Microsoft YaHei" charset="-122"/>
              </a:rPr>
              <a:t>深圳市从晶科技有限公司</a:t>
            </a:r>
            <a:endParaRPr lang="en-US" altLang="zh-CN" sz="1600" b="1" baseline="0" dirty="0" smtClean="0">
              <a:solidFill>
                <a:srgbClr val="00DAFF"/>
              </a:solidFill>
              <a:latin typeface="Microsoft YaHei" charset="-122"/>
              <a:ea typeface="Microsoft YaHei" charset="-122"/>
              <a:cs typeface="Microsoft YaHei" charset="-122"/>
            </a:endParaRPr>
          </a:p>
          <a:p>
            <a:pPr>
              <a:lnSpc>
                <a:spcPct val="150000"/>
              </a:lnSpc>
            </a:pPr>
            <a:r>
              <a:rPr lang="zh-CN" altLang="en-US" sz="1600" b="1" baseline="0" dirty="0" smtClean="0">
                <a:solidFill>
                  <a:schemeClr val="bg1"/>
                </a:solidFill>
                <a:latin typeface="Microsoft YaHei" charset="-122"/>
                <a:ea typeface="Microsoft YaHei" charset="-122"/>
                <a:cs typeface="Microsoft YaHei" charset="-122"/>
              </a:rPr>
              <a:t>是一家专注</a:t>
            </a:r>
            <a:r>
              <a:rPr lang="zh-CN" altLang="en-US" sz="1600" b="1" baseline="0" dirty="0" smtClean="0">
                <a:solidFill>
                  <a:srgbClr val="00DAFF"/>
                </a:solidFill>
                <a:latin typeface="Microsoft YaHei" charset="-122"/>
                <a:ea typeface="Microsoft YaHei" charset="-122"/>
                <a:cs typeface="Microsoft YaHei" charset="-122"/>
              </a:rPr>
              <a:t>公安大数据前端信息采集</a:t>
            </a:r>
            <a:r>
              <a:rPr lang="zh-CN" altLang="en-US" sz="1600" b="1" baseline="0" dirty="0" smtClean="0">
                <a:solidFill>
                  <a:schemeClr val="bg1"/>
                </a:solidFill>
                <a:latin typeface="Microsoft YaHei" charset="-122"/>
                <a:ea typeface="Microsoft YaHei" charset="-122"/>
                <a:cs typeface="Microsoft YaHei" charset="-122"/>
              </a:rPr>
              <a:t>和</a:t>
            </a:r>
            <a:r>
              <a:rPr lang="zh-CN" altLang="en-US" sz="1600" b="1" baseline="0" dirty="0" smtClean="0">
                <a:solidFill>
                  <a:srgbClr val="00DAFF"/>
                </a:solidFill>
                <a:latin typeface="Microsoft YaHei" charset="-122"/>
                <a:ea typeface="Microsoft YaHei" charset="-122"/>
                <a:cs typeface="Microsoft YaHei" charset="-122"/>
              </a:rPr>
              <a:t>大数据汇聚融合</a:t>
            </a:r>
            <a:r>
              <a:rPr lang="zh-CN" altLang="en-US" sz="1600" b="1" baseline="0" dirty="0" smtClean="0">
                <a:solidFill>
                  <a:schemeClr val="bg1"/>
                </a:solidFill>
                <a:latin typeface="Microsoft YaHei" charset="-122"/>
                <a:ea typeface="Microsoft YaHei" charset="-122"/>
                <a:cs typeface="Microsoft YaHei" charset="-122"/>
              </a:rPr>
              <a:t>的公司</a:t>
            </a:r>
            <a:endParaRPr lang="en-US" altLang="zh-CN" sz="1600" b="1" baseline="0" dirty="0" smtClean="0">
              <a:solidFill>
                <a:srgbClr val="00DAFF"/>
              </a:solidFill>
              <a:latin typeface="Microsoft YaHei" charset="-122"/>
              <a:ea typeface="Microsoft YaHei" charset="-122"/>
              <a:cs typeface="Microsoft YaHei" charset="-122"/>
            </a:endParaRPr>
          </a:p>
          <a:p>
            <a:pPr>
              <a:lnSpc>
                <a:spcPct val="150000"/>
              </a:lnSpc>
            </a:pPr>
            <a:r>
              <a:rPr lang="zh-CN" altLang="zh-CN" sz="1600" b="1" baseline="0" dirty="0" smtClean="0">
                <a:solidFill>
                  <a:schemeClr val="bg1"/>
                </a:solidFill>
                <a:latin typeface="Microsoft YaHei" charset="-122"/>
                <a:ea typeface="Microsoft YaHei" charset="-122"/>
                <a:cs typeface="Microsoft YaHei" charset="-122"/>
              </a:rPr>
              <a:t>是国内</a:t>
            </a:r>
            <a:r>
              <a:rPr lang="zh-CN" altLang="en-US" sz="1600" b="1" baseline="0" dirty="0" smtClean="0">
                <a:solidFill>
                  <a:schemeClr val="bg1"/>
                </a:solidFill>
                <a:latin typeface="Microsoft YaHei" charset="-122"/>
                <a:ea typeface="Microsoft YaHei" charset="-122"/>
                <a:cs typeface="Microsoft YaHei" charset="-122"/>
              </a:rPr>
              <a:t>知名</a:t>
            </a:r>
            <a:r>
              <a:rPr lang="zh-CN" altLang="zh-CN" sz="1600" b="1" baseline="0" dirty="0" smtClean="0">
                <a:solidFill>
                  <a:schemeClr val="bg1"/>
                </a:solidFill>
                <a:latin typeface="Microsoft YaHei" charset="-122"/>
                <a:ea typeface="Microsoft YaHei" charset="-122"/>
                <a:cs typeface="Microsoft YaHei" charset="-122"/>
              </a:rPr>
              <a:t>的</a:t>
            </a:r>
            <a:r>
              <a:rPr lang="en-US" altLang="zh-CN" sz="1600" b="1" baseline="0" dirty="0" smtClean="0">
                <a:solidFill>
                  <a:srgbClr val="00DAFF"/>
                </a:solidFill>
                <a:latin typeface="Microsoft YaHei" charset="-122"/>
                <a:ea typeface="Microsoft YaHei" charset="-122"/>
                <a:cs typeface="Microsoft YaHei" charset="-122"/>
              </a:rPr>
              <a:t>ETL</a:t>
            </a:r>
            <a:r>
              <a:rPr lang="zh-CN" altLang="zh-CN" sz="1600" b="1" baseline="0" dirty="0" smtClean="0">
                <a:solidFill>
                  <a:schemeClr val="bg1"/>
                </a:solidFill>
                <a:latin typeface="Microsoft YaHei" charset="-122"/>
                <a:ea typeface="Microsoft YaHei" charset="-122"/>
                <a:cs typeface="Microsoft YaHei" charset="-122"/>
              </a:rPr>
              <a:t>及</a:t>
            </a:r>
            <a:r>
              <a:rPr lang="zh-CN" altLang="zh-CN" sz="1600" b="1" baseline="0" dirty="0" smtClean="0">
                <a:solidFill>
                  <a:srgbClr val="00DAFF"/>
                </a:solidFill>
                <a:latin typeface="Microsoft YaHei" charset="-122"/>
                <a:ea typeface="Microsoft YaHei" charset="-122"/>
                <a:cs typeface="Microsoft YaHei" charset="-122"/>
              </a:rPr>
              <a:t>数据中台</a:t>
            </a:r>
            <a:r>
              <a:rPr lang="zh-CN" altLang="en-US" sz="1600" b="1" baseline="0" dirty="0" smtClean="0">
                <a:solidFill>
                  <a:schemeClr val="bg1"/>
                </a:solidFill>
                <a:latin typeface="Microsoft YaHei" charset="-122"/>
                <a:ea typeface="Microsoft YaHei" charset="-122"/>
                <a:cs typeface="Microsoft YaHei" charset="-122"/>
              </a:rPr>
              <a:t>解决方案</a:t>
            </a:r>
            <a:r>
              <a:rPr lang="zh-CN" altLang="zh-CN" sz="1600" b="1" baseline="0" dirty="0" smtClean="0">
                <a:solidFill>
                  <a:schemeClr val="bg1"/>
                </a:solidFill>
                <a:latin typeface="Microsoft YaHei" charset="-122"/>
                <a:ea typeface="Microsoft YaHei" charset="-122"/>
                <a:cs typeface="Microsoft YaHei" charset="-122"/>
              </a:rPr>
              <a:t>提供商</a:t>
            </a:r>
            <a:r>
              <a:rPr lang="zh-CN" altLang="zh-CN" sz="1200" b="1" baseline="0" dirty="0" smtClean="0">
                <a:solidFill>
                  <a:schemeClr val="bg1"/>
                </a:solidFill>
                <a:latin typeface="Microsoft YaHei" charset="-122"/>
                <a:ea typeface="Microsoft YaHei" charset="-122"/>
                <a:cs typeface="Microsoft YaHei" charset="-122"/>
              </a:rPr>
              <a:t>。</a:t>
            </a:r>
            <a:endParaRPr lang="en-US" altLang="zh-CN" sz="1200" b="1" baseline="0" dirty="0">
              <a:solidFill>
                <a:schemeClr val="bg1"/>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169818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24010" eaLnBrk="1" fontAlgn="auto" latinLnBrk="0" hangingPunct="1">
              <a:lnSpc>
                <a:spcPct val="150000"/>
              </a:lnSpc>
              <a:spcBef>
                <a:spcPts val="0"/>
              </a:spcBef>
              <a:spcAft>
                <a:spcPts val="0"/>
              </a:spcAft>
              <a:buClrTx/>
              <a:buSzTx/>
              <a:buFontTx/>
              <a:buNone/>
              <a:tabLst/>
              <a:defRPr/>
            </a:pPr>
            <a:r>
              <a:rPr lang="zh-CN" altLang="en-US" sz="3200" b="1" baseline="0" dirty="0" smtClean="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rPr>
              <a:t>我公司的业务范围是</a:t>
            </a:r>
            <a:endParaRPr lang="en-US" altLang="zh-CN" sz="3200" baseline="0" dirty="0" smtClean="0">
              <a:solidFill>
                <a:schemeClr val="bg1"/>
              </a:solidFill>
              <a:latin typeface="Microsoft YaHei" charset="-122"/>
              <a:ea typeface="Microsoft YaHei" charset="-122"/>
              <a:cs typeface="Microsoft YaHei" charset="-122"/>
            </a:endParaRPr>
          </a:p>
          <a:p>
            <a:pPr>
              <a:lnSpc>
                <a:spcPct val="150000"/>
              </a:lnSpc>
            </a:pPr>
            <a:r>
              <a:rPr lang="zh-CN" altLang="en-US" sz="3200" baseline="0" dirty="0" smtClean="0">
                <a:solidFill>
                  <a:schemeClr val="bg1"/>
                </a:solidFill>
                <a:latin typeface="Microsoft YaHei" charset="-122"/>
                <a:ea typeface="Microsoft YaHei" charset="-122"/>
                <a:cs typeface="Microsoft YaHei" charset="-122"/>
              </a:rPr>
              <a:t>公安</a:t>
            </a:r>
            <a:r>
              <a:rPr lang="zh-CN" altLang="en-US" sz="3200" b="1" baseline="0" dirty="0" smtClean="0">
                <a:solidFill>
                  <a:srgbClr val="00DAFF"/>
                </a:solidFill>
                <a:latin typeface="Microsoft YaHei" charset="-122"/>
                <a:ea typeface="Microsoft YaHei" charset="-122"/>
                <a:cs typeface="Microsoft YaHei" charset="-122"/>
              </a:rPr>
              <a:t>大数据前端采集汇聚融合</a:t>
            </a:r>
            <a:endParaRPr lang="en-US" altLang="zh-CN" sz="3200" baseline="0" dirty="0" smtClean="0">
              <a:solidFill>
                <a:schemeClr val="bg1"/>
              </a:solidFill>
              <a:latin typeface="Microsoft YaHei" charset="-122"/>
              <a:ea typeface="Microsoft YaHei" charset="-122"/>
              <a:cs typeface="Microsoft YaHei" charset="-122"/>
            </a:endParaRPr>
          </a:p>
          <a:p>
            <a:pPr>
              <a:lnSpc>
                <a:spcPct val="150000"/>
              </a:lnSpc>
            </a:pPr>
            <a:r>
              <a:rPr lang="zh-CN" altLang="en-US" baseline="0" dirty="0" smtClean="0">
                <a:solidFill>
                  <a:schemeClr val="bg1"/>
                </a:solidFill>
                <a:latin typeface="Microsoft YaHei" charset="-122"/>
                <a:ea typeface="Microsoft YaHei" charset="-122"/>
                <a:cs typeface="Microsoft YaHei" charset="-122"/>
              </a:rPr>
              <a:t>具体为针对社会信息进行</a:t>
            </a:r>
            <a:r>
              <a:rPr lang="zh-CN" altLang="en-US" b="1" baseline="0" dirty="0" smtClean="0">
                <a:solidFill>
                  <a:srgbClr val="00DAFF"/>
                </a:solidFill>
                <a:latin typeface="Microsoft YaHei" charset="-122"/>
                <a:ea typeface="Microsoft YaHei" charset="-122"/>
                <a:cs typeface="Microsoft YaHei" charset="-122"/>
              </a:rPr>
              <a:t>数据采集</a:t>
            </a:r>
            <a:r>
              <a:rPr lang="zh-CN" altLang="en-US" baseline="0" dirty="0" smtClean="0">
                <a:solidFill>
                  <a:schemeClr val="bg1"/>
                </a:solidFill>
                <a:latin typeface="Microsoft YaHei" charset="-122"/>
                <a:ea typeface="Microsoft YaHei" charset="-122"/>
                <a:cs typeface="Microsoft YaHei" charset="-122"/>
              </a:rPr>
              <a:t>、治理、并将其以一种标准格式采集汇聚到公安数据平台上集中应用；</a:t>
            </a:r>
            <a:endParaRPr lang="en-US" altLang="zh-CN" baseline="0" dirty="0" smtClean="0">
              <a:solidFill>
                <a:schemeClr val="bg1"/>
              </a:solidFill>
              <a:latin typeface="Microsoft YaHei" charset="-122"/>
              <a:ea typeface="Microsoft YaHei" charset="-122"/>
              <a:cs typeface="Microsoft YaHei" charset="-122"/>
            </a:endParaRPr>
          </a:p>
          <a:p>
            <a:pPr>
              <a:lnSpc>
                <a:spcPct val="150000"/>
              </a:lnSpc>
            </a:pPr>
            <a:r>
              <a:rPr lang="zh-CN" altLang="en-US" baseline="0" dirty="0" smtClean="0">
                <a:solidFill>
                  <a:schemeClr val="bg1"/>
                </a:solidFill>
                <a:latin typeface="Microsoft YaHei" charset="-122"/>
                <a:ea typeface="Microsoft YaHei" charset="-122"/>
                <a:cs typeface="Microsoft YaHei" charset="-122"/>
              </a:rPr>
              <a:t>如：停车场、医院、快递物流、社区等多</a:t>
            </a:r>
            <a:r>
              <a:rPr lang="zh-CN" altLang="en-US" b="1" baseline="0" dirty="0" smtClean="0">
                <a:solidFill>
                  <a:srgbClr val="00DAFF"/>
                </a:solidFill>
                <a:latin typeface="Microsoft YaHei" charset="-122"/>
                <a:ea typeface="Microsoft YaHei" charset="-122"/>
                <a:cs typeface="Microsoft YaHei" charset="-122"/>
              </a:rPr>
              <a:t>节点多</a:t>
            </a:r>
            <a:r>
              <a:rPr lang="zh-CN" altLang="en-US" baseline="0" dirty="0" smtClean="0">
                <a:solidFill>
                  <a:schemeClr val="bg1"/>
                </a:solidFill>
                <a:latin typeface="Microsoft YaHei" charset="-122"/>
                <a:ea typeface="Microsoft YaHei" charset="-122"/>
                <a:cs typeface="Microsoft YaHei" charset="-122"/>
              </a:rPr>
              <a:t>业务数据的</a:t>
            </a:r>
            <a:r>
              <a:rPr lang="zh-CN" altLang="en-US" b="1" baseline="0" dirty="0" smtClean="0">
                <a:solidFill>
                  <a:srgbClr val="00DAFF"/>
                </a:solidFill>
                <a:latin typeface="Microsoft YaHei" charset="-122"/>
                <a:ea typeface="Microsoft YaHei" charset="-122"/>
                <a:cs typeface="Microsoft YaHei" charset="-122"/>
              </a:rPr>
              <a:t>采集融合处理</a:t>
            </a:r>
            <a:r>
              <a:rPr lang="zh-CN" altLang="en-US" baseline="0" dirty="0" smtClean="0">
                <a:solidFill>
                  <a:schemeClr val="bg1"/>
                </a:solidFill>
                <a:latin typeface="Microsoft YaHei" charset="-122"/>
                <a:ea typeface="Microsoft YaHei" charset="-122"/>
                <a:cs typeface="Microsoft YaHei" charset="-122"/>
              </a:rPr>
              <a:t>；</a:t>
            </a:r>
            <a:endParaRPr lang="en-US" altLang="zh-CN" baseline="0" dirty="0" smtClean="0">
              <a:solidFill>
                <a:schemeClr val="bg1"/>
              </a:solidFill>
              <a:latin typeface="Microsoft YaHei" charset="-122"/>
              <a:ea typeface="Microsoft YaHei" charset="-122"/>
              <a:cs typeface="Microsoft YaHei" charset="-122"/>
            </a:endParaRPr>
          </a:p>
          <a:p>
            <a:pPr>
              <a:lnSpc>
                <a:spcPct val="150000"/>
              </a:lnSpc>
            </a:pPr>
            <a:r>
              <a:rPr lang="zh-CN" altLang="en-US" baseline="0" dirty="0" smtClean="0">
                <a:solidFill>
                  <a:schemeClr val="bg1"/>
                </a:solidFill>
                <a:latin typeface="Microsoft YaHei" charset="-122"/>
                <a:ea typeface="Microsoft YaHei" charset="-122"/>
                <a:cs typeface="Microsoft YaHei" charset="-122"/>
              </a:rPr>
              <a:t>注：我公司已在河南、贵州等地完成了公安</a:t>
            </a:r>
            <a:r>
              <a:rPr lang="zh-CN" altLang="en-US" b="1" baseline="0" dirty="0" smtClean="0">
                <a:solidFill>
                  <a:srgbClr val="00DAFF"/>
                </a:solidFill>
                <a:latin typeface="Microsoft YaHei" charset="-122"/>
                <a:ea typeface="Microsoft YaHei" charset="-122"/>
                <a:cs typeface="Microsoft YaHei" charset="-122"/>
              </a:rPr>
              <a:t>大数据三级联网</a:t>
            </a:r>
            <a:r>
              <a:rPr lang="zh-CN" altLang="en-US" baseline="0" dirty="0" smtClean="0">
                <a:solidFill>
                  <a:schemeClr val="bg1"/>
                </a:solidFill>
                <a:latin typeface="Microsoft YaHei" charset="-122"/>
                <a:ea typeface="Microsoft YaHei" charset="-122"/>
                <a:cs typeface="Microsoft YaHei" charset="-122"/>
              </a:rPr>
              <a:t>体系构建</a:t>
            </a:r>
            <a:endParaRPr lang="en-US" altLang="zh-CN" baseline="0" dirty="0" smtClean="0">
              <a:solidFill>
                <a:schemeClr val="bg1"/>
              </a:solidFill>
              <a:latin typeface="Microsoft YaHei" charset="-122"/>
              <a:ea typeface="Microsoft YaHei" charset="-122"/>
              <a:cs typeface="Microsoft YaHei" charset="-122"/>
            </a:endParaRPr>
          </a:p>
          <a:p>
            <a:endParaRPr lang="en-US" altLang="zh-CN" baseline="0" dirty="0" smtClean="0">
              <a:solidFill>
                <a:schemeClr val="bg1"/>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1539426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下面我介绍产品相关章节</a:t>
            </a:r>
            <a:endParaRPr lang="en-US" altLang="zh-CN" dirty="0" smtClean="0"/>
          </a:p>
          <a:p>
            <a:r>
              <a:rPr lang="zh-CN" altLang="en-US" dirty="0" smtClean="0"/>
              <a:t>此章节主要介绍产品结构、技术内容和创新、典型案例等内容</a:t>
            </a:r>
            <a:endParaRPr lang="zh-CN" altLang="en-US" dirty="0"/>
          </a:p>
        </p:txBody>
      </p:sp>
    </p:spTree>
    <p:extLst>
      <p:ext uri="{BB962C8B-B14F-4D97-AF65-F5344CB8AC3E}">
        <p14:creationId xmlns:p14="http://schemas.microsoft.com/office/powerpoint/2010/main" val="2655895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24010" eaLnBrk="1" fontAlgn="auto" latinLnBrk="0" hangingPunct="1">
              <a:lnSpc>
                <a:spcPct val="117999"/>
              </a:lnSpc>
              <a:spcBef>
                <a:spcPts val="0"/>
              </a:spcBef>
              <a:spcAft>
                <a:spcPts val="0"/>
              </a:spcAft>
              <a:buClrTx/>
              <a:buSzTx/>
              <a:buFontTx/>
              <a:buNone/>
              <a:tabLst/>
              <a:defRPr/>
            </a:pPr>
            <a:endParaRPr lang="zh-CN" altLang="en-US" sz="1600" baseline="0" dirty="0" smtClean="0">
              <a:solidFill>
                <a:schemeClr val="bg1"/>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3228155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24010" eaLnBrk="1" fontAlgn="auto" latinLnBrk="0" hangingPunct="1">
              <a:lnSpc>
                <a:spcPct val="117999"/>
              </a:lnSpc>
              <a:spcBef>
                <a:spcPts val="0"/>
              </a:spcBef>
              <a:spcAft>
                <a:spcPts val="0"/>
              </a:spcAft>
              <a:buClrTx/>
              <a:buSzTx/>
              <a:buFontTx/>
              <a:buNone/>
              <a:tabLst/>
              <a:defRPr/>
            </a:pPr>
            <a:endParaRPr lang="zh-CN" altLang="en-US" sz="1600" baseline="0" dirty="0" smtClean="0">
              <a:solidFill>
                <a:schemeClr val="bg1"/>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32281553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tandart page">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8927814"/>
            <a:ext cx="17281525" cy="792450"/>
          </a:xfrm>
          <a:prstGeom prst="rect">
            <a:avLst/>
          </a:prstGeom>
        </p:spPr>
      </p:pic>
      <p:sp>
        <p:nvSpPr>
          <p:cNvPr id="18" name="Shape 18"/>
          <p:cNvSpPr>
            <a:spLocks noGrp="1"/>
          </p:cNvSpPr>
          <p:nvPr>
            <p:ph type="sldNum" sz="quarter" idx="2"/>
          </p:nvPr>
        </p:nvSpPr>
        <p:spPr>
          <a:xfrm>
            <a:off x="16148753" y="9303447"/>
            <a:ext cx="612392" cy="290821"/>
          </a:xfrm>
          <a:prstGeom prst="rect">
            <a:avLst/>
          </a:prstGeom>
        </p:spPr>
        <p:txBody>
          <a:bodyPr wrap="square"/>
          <a:lstStyle>
            <a:lvl1pPr>
              <a:defRPr sz="2100" cap="all" spc="268" baseline="66666">
                <a:solidFill>
                  <a:srgbClr val="FFFFFF"/>
                </a:solidFill>
              </a:defRPr>
            </a:lvl1pPr>
          </a:lstStyle>
          <a:p>
            <a:fld id="{86CB4B4D-7CA3-9044-876B-883B54F8677D}" type="slidenum">
              <a:rPr lang="uk-UA" smtClean="0"/>
              <a:pPr/>
              <a:t>‹#›</a:t>
            </a:fld>
            <a:endParaRPr lang="uk-UA"/>
          </a:p>
        </p:txBody>
      </p:sp>
    </p:spTree>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t page &amp; Photos">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928157"/>
            <a:ext cx="17281525" cy="792106"/>
          </a:xfrm>
          <a:prstGeom prst="rect">
            <a:avLst/>
          </a:prstGeom>
        </p:spPr>
      </p:pic>
      <p:sp>
        <p:nvSpPr>
          <p:cNvPr id="3" name="Picture Placeholder 2"/>
          <p:cNvSpPr>
            <a:spLocks noGrp="1"/>
          </p:cNvSpPr>
          <p:nvPr>
            <p:ph type="pic" sz="quarter" idx="10"/>
          </p:nvPr>
        </p:nvSpPr>
        <p:spPr>
          <a:xfrm>
            <a:off x="3915013" y="2848068"/>
            <a:ext cx="1356870" cy="1356787"/>
          </a:xfrm>
        </p:spPr>
        <p:txBody>
          <a:bodyPr/>
          <a:lstStyle/>
          <a:p>
            <a:endParaRPr lang="en-US"/>
          </a:p>
        </p:txBody>
      </p:sp>
      <p:sp>
        <p:nvSpPr>
          <p:cNvPr id="20" name="Picture Placeholder 2"/>
          <p:cNvSpPr>
            <a:spLocks noGrp="1"/>
          </p:cNvSpPr>
          <p:nvPr>
            <p:ph type="pic" sz="quarter" idx="11"/>
          </p:nvPr>
        </p:nvSpPr>
        <p:spPr>
          <a:xfrm>
            <a:off x="5465446" y="2848068"/>
            <a:ext cx="1356870" cy="1356787"/>
          </a:xfrm>
        </p:spPr>
        <p:txBody>
          <a:bodyPr/>
          <a:lstStyle/>
          <a:p>
            <a:endParaRPr lang="en-US"/>
          </a:p>
        </p:txBody>
      </p:sp>
      <p:sp>
        <p:nvSpPr>
          <p:cNvPr id="21" name="Picture Placeholder 2"/>
          <p:cNvSpPr>
            <a:spLocks noGrp="1"/>
          </p:cNvSpPr>
          <p:nvPr>
            <p:ph type="pic" sz="quarter" idx="12"/>
          </p:nvPr>
        </p:nvSpPr>
        <p:spPr>
          <a:xfrm>
            <a:off x="7015879" y="2848068"/>
            <a:ext cx="1356870" cy="1356787"/>
          </a:xfrm>
        </p:spPr>
        <p:txBody>
          <a:bodyPr/>
          <a:lstStyle/>
          <a:p>
            <a:endParaRPr lang="en-US"/>
          </a:p>
        </p:txBody>
      </p:sp>
      <p:sp>
        <p:nvSpPr>
          <p:cNvPr id="22" name="Picture Placeholder 2"/>
          <p:cNvSpPr>
            <a:spLocks noGrp="1"/>
          </p:cNvSpPr>
          <p:nvPr>
            <p:ph type="pic" sz="quarter" idx="13"/>
          </p:nvPr>
        </p:nvSpPr>
        <p:spPr>
          <a:xfrm>
            <a:off x="8566313" y="2848068"/>
            <a:ext cx="1356870" cy="1356787"/>
          </a:xfrm>
        </p:spPr>
        <p:txBody>
          <a:bodyPr/>
          <a:lstStyle/>
          <a:p>
            <a:endParaRPr lang="en-US"/>
          </a:p>
        </p:txBody>
      </p:sp>
      <p:sp>
        <p:nvSpPr>
          <p:cNvPr id="23" name="Picture Placeholder 2"/>
          <p:cNvSpPr>
            <a:spLocks noGrp="1"/>
          </p:cNvSpPr>
          <p:nvPr>
            <p:ph type="pic" sz="quarter" idx="14"/>
          </p:nvPr>
        </p:nvSpPr>
        <p:spPr>
          <a:xfrm>
            <a:off x="10116746" y="2848068"/>
            <a:ext cx="1356870" cy="1356787"/>
          </a:xfrm>
        </p:spPr>
        <p:txBody>
          <a:bodyPr/>
          <a:lstStyle/>
          <a:p>
            <a:endParaRPr lang="en-US"/>
          </a:p>
        </p:txBody>
      </p:sp>
      <p:sp>
        <p:nvSpPr>
          <p:cNvPr id="24" name="Picture Placeholder 2"/>
          <p:cNvSpPr>
            <a:spLocks noGrp="1"/>
          </p:cNvSpPr>
          <p:nvPr>
            <p:ph type="pic" sz="quarter" idx="15"/>
          </p:nvPr>
        </p:nvSpPr>
        <p:spPr>
          <a:xfrm>
            <a:off x="11667178" y="2848068"/>
            <a:ext cx="1356870" cy="1356787"/>
          </a:xfrm>
        </p:spPr>
        <p:txBody>
          <a:bodyPr/>
          <a:lstStyle/>
          <a:p>
            <a:endParaRPr lang="en-US"/>
          </a:p>
        </p:txBody>
      </p:sp>
      <p:sp>
        <p:nvSpPr>
          <p:cNvPr id="25" name="Picture Placeholder 2"/>
          <p:cNvSpPr>
            <a:spLocks noGrp="1"/>
          </p:cNvSpPr>
          <p:nvPr>
            <p:ph type="pic" sz="quarter" idx="16"/>
          </p:nvPr>
        </p:nvSpPr>
        <p:spPr>
          <a:xfrm>
            <a:off x="3915013" y="4440025"/>
            <a:ext cx="1356870" cy="1356787"/>
          </a:xfrm>
        </p:spPr>
        <p:txBody>
          <a:bodyPr/>
          <a:lstStyle/>
          <a:p>
            <a:endParaRPr lang="en-US"/>
          </a:p>
        </p:txBody>
      </p:sp>
      <p:sp>
        <p:nvSpPr>
          <p:cNvPr id="26" name="Picture Placeholder 2"/>
          <p:cNvSpPr>
            <a:spLocks noGrp="1"/>
          </p:cNvSpPr>
          <p:nvPr>
            <p:ph type="pic" sz="quarter" idx="17"/>
          </p:nvPr>
        </p:nvSpPr>
        <p:spPr>
          <a:xfrm>
            <a:off x="5465446" y="4440025"/>
            <a:ext cx="1356870" cy="1356787"/>
          </a:xfrm>
        </p:spPr>
        <p:txBody>
          <a:bodyPr/>
          <a:lstStyle/>
          <a:p>
            <a:endParaRPr lang="en-US"/>
          </a:p>
        </p:txBody>
      </p:sp>
      <p:sp>
        <p:nvSpPr>
          <p:cNvPr id="27" name="Picture Placeholder 2"/>
          <p:cNvSpPr>
            <a:spLocks noGrp="1"/>
          </p:cNvSpPr>
          <p:nvPr>
            <p:ph type="pic" sz="quarter" idx="18"/>
          </p:nvPr>
        </p:nvSpPr>
        <p:spPr>
          <a:xfrm>
            <a:off x="7015879" y="4440025"/>
            <a:ext cx="1356870" cy="1356787"/>
          </a:xfrm>
        </p:spPr>
        <p:txBody>
          <a:bodyPr/>
          <a:lstStyle/>
          <a:p>
            <a:endParaRPr lang="en-US"/>
          </a:p>
        </p:txBody>
      </p:sp>
      <p:sp>
        <p:nvSpPr>
          <p:cNvPr id="28" name="Picture Placeholder 2"/>
          <p:cNvSpPr>
            <a:spLocks noGrp="1"/>
          </p:cNvSpPr>
          <p:nvPr>
            <p:ph type="pic" sz="quarter" idx="19"/>
          </p:nvPr>
        </p:nvSpPr>
        <p:spPr>
          <a:xfrm>
            <a:off x="8566313" y="4440025"/>
            <a:ext cx="1356870" cy="1356787"/>
          </a:xfrm>
        </p:spPr>
        <p:txBody>
          <a:bodyPr/>
          <a:lstStyle/>
          <a:p>
            <a:endParaRPr lang="en-US"/>
          </a:p>
        </p:txBody>
      </p:sp>
      <p:sp>
        <p:nvSpPr>
          <p:cNvPr id="29" name="Picture Placeholder 2"/>
          <p:cNvSpPr>
            <a:spLocks noGrp="1"/>
          </p:cNvSpPr>
          <p:nvPr>
            <p:ph type="pic" sz="quarter" idx="20"/>
          </p:nvPr>
        </p:nvSpPr>
        <p:spPr>
          <a:xfrm>
            <a:off x="10116746" y="4440025"/>
            <a:ext cx="1356870" cy="1356787"/>
          </a:xfrm>
        </p:spPr>
        <p:txBody>
          <a:bodyPr/>
          <a:lstStyle/>
          <a:p>
            <a:endParaRPr lang="en-US"/>
          </a:p>
        </p:txBody>
      </p:sp>
      <p:sp>
        <p:nvSpPr>
          <p:cNvPr id="30" name="Picture Placeholder 2"/>
          <p:cNvSpPr>
            <a:spLocks noGrp="1"/>
          </p:cNvSpPr>
          <p:nvPr>
            <p:ph type="pic" sz="quarter" idx="21"/>
          </p:nvPr>
        </p:nvSpPr>
        <p:spPr>
          <a:xfrm>
            <a:off x="11667178" y="4440025"/>
            <a:ext cx="1356870" cy="1356787"/>
          </a:xfrm>
        </p:spPr>
        <p:txBody>
          <a:bodyPr/>
          <a:lstStyle/>
          <a:p>
            <a:endParaRPr lang="en-US"/>
          </a:p>
        </p:txBody>
      </p:sp>
      <p:sp>
        <p:nvSpPr>
          <p:cNvPr id="32" name="Shape 18"/>
          <p:cNvSpPr>
            <a:spLocks noGrp="1"/>
          </p:cNvSpPr>
          <p:nvPr>
            <p:ph type="sldNum" sz="quarter" idx="2"/>
          </p:nvPr>
        </p:nvSpPr>
        <p:spPr>
          <a:xfrm>
            <a:off x="16148753" y="9352291"/>
            <a:ext cx="612392" cy="290821"/>
          </a:xfrm>
          <a:prstGeom prst="rect">
            <a:avLst/>
          </a:prstGeom>
        </p:spPr>
        <p:txBody>
          <a:bodyPr wrap="square"/>
          <a:lstStyle>
            <a:lvl1pPr>
              <a:defRPr sz="2100" cap="all" spc="268" baseline="66666">
                <a:solidFill>
                  <a:srgbClr val="FFFFFF"/>
                </a:solidFill>
              </a:defRPr>
            </a:lvl1pPr>
          </a:lstStyle>
          <a:p>
            <a:fld id="{86CB4B4D-7CA3-9044-876B-883B54F8677D}" type="slidenum">
              <a:rPr lang="uk-UA" smtClean="0"/>
              <a:pPr/>
              <a:t>‹#›</a:t>
            </a:fld>
            <a:endParaRPr lang="uk-UA"/>
          </a:p>
        </p:txBody>
      </p:sp>
    </p:spTree>
    <p:extLst>
      <p:ext uri="{BB962C8B-B14F-4D97-AF65-F5344CB8AC3E}">
        <p14:creationId xmlns:p14="http://schemas.microsoft.com/office/powerpoint/2010/main" val="859848883"/>
      </p:ext>
    </p:extLst>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96115" y="3019585"/>
            <a:ext cx="14689296" cy="2083557"/>
          </a:xfrm>
        </p:spPr>
        <p:txBody>
          <a:bodyPr/>
          <a:lstStyle/>
          <a:p>
            <a:r>
              <a:rPr lang="en-US" smtClean="0"/>
              <a:t>Click to edit Master title style</a:t>
            </a:r>
            <a:endParaRPr lang="en-US"/>
          </a:p>
        </p:txBody>
      </p:sp>
      <p:sp>
        <p:nvSpPr>
          <p:cNvPr id="3" name="Subtitle 2"/>
          <p:cNvSpPr>
            <a:spLocks noGrp="1"/>
          </p:cNvSpPr>
          <p:nvPr>
            <p:ph type="subTitle" idx="1"/>
          </p:nvPr>
        </p:nvSpPr>
        <p:spPr>
          <a:xfrm>
            <a:off x="2592229" y="5508150"/>
            <a:ext cx="12097068" cy="2484067"/>
          </a:xfrm>
        </p:spPr>
        <p:txBody>
          <a:bodyPr/>
          <a:lstStyle>
            <a:lvl1pPr marL="0" indent="0" algn="ctr">
              <a:buNone/>
              <a:defRPr>
                <a:solidFill>
                  <a:schemeClr val="tx1">
                    <a:tint val="75000"/>
                  </a:schemeClr>
                </a:solidFill>
              </a:defRPr>
            </a:lvl1pPr>
            <a:lvl2pPr marL="864005" indent="0" algn="ctr">
              <a:buNone/>
              <a:defRPr>
                <a:solidFill>
                  <a:schemeClr val="tx1">
                    <a:tint val="75000"/>
                  </a:schemeClr>
                </a:solidFill>
              </a:defRPr>
            </a:lvl2pPr>
            <a:lvl3pPr marL="1728009" indent="0" algn="ctr">
              <a:buNone/>
              <a:defRPr>
                <a:solidFill>
                  <a:schemeClr val="tx1">
                    <a:tint val="75000"/>
                  </a:schemeClr>
                </a:solidFill>
              </a:defRPr>
            </a:lvl3pPr>
            <a:lvl4pPr marL="2592014" indent="0" algn="ctr">
              <a:buNone/>
              <a:defRPr>
                <a:solidFill>
                  <a:schemeClr val="tx1">
                    <a:tint val="75000"/>
                  </a:schemeClr>
                </a:solidFill>
              </a:defRPr>
            </a:lvl4pPr>
            <a:lvl5pPr marL="3456018" indent="0" algn="ctr">
              <a:buNone/>
              <a:defRPr>
                <a:solidFill>
                  <a:schemeClr val="tx1">
                    <a:tint val="75000"/>
                  </a:schemeClr>
                </a:solidFill>
              </a:defRPr>
            </a:lvl5pPr>
            <a:lvl6pPr marL="4320022" indent="0" algn="ctr">
              <a:buNone/>
              <a:defRPr>
                <a:solidFill>
                  <a:schemeClr val="tx1">
                    <a:tint val="75000"/>
                  </a:schemeClr>
                </a:solidFill>
              </a:defRPr>
            </a:lvl6pPr>
            <a:lvl7pPr marL="5184027" indent="0" algn="ctr">
              <a:buNone/>
              <a:defRPr>
                <a:solidFill>
                  <a:schemeClr val="tx1">
                    <a:tint val="75000"/>
                  </a:schemeClr>
                </a:solidFill>
              </a:defRPr>
            </a:lvl7pPr>
            <a:lvl8pPr marL="6048031" indent="0" algn="ctr">
              <a:buNone/>
              <a:defRPr>
                <a:solidFill>
                  <a:schemeClr val="tx1">
                    <a:tint val="75000"/>
                  </a:schemeClr>
                </a:solidFill>
              </a:defRPr>
            </a:lvl8pPr>
            <a:lvl9pPr marL="691203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864076" y="9009246"/>
            <a:ext cx="4032356" cy="517515"/>
          </a:xfrm>
          <a:prstGeom prst="rect">
            <a:avLst/>
          </a:prstGeom>
        </p:spPr>
        <p:txBody>
          <a:bodyPr lIns="172801" tIns="86401" rIns="172801" bIns="86401"/>
          <a:lstStyle/>
          <a:p>
            <a:fld id="{8ACDB3CC-F982-40F9-8DD6-BCC9AFBF44BD}" type="datetime1">
              <a:rPr lang="en-US" smtClean="0"/>
              <a:pPr/>
              <a:t>4/26/2021</a:t>
            </a:fld>
            <a:endParaRPr lang="en-US" dirty="0"/>
          </a:p>
        </p:txBody>
      </p:sp>
      <p:sp>
        <p:nvSpPr>
          <p:cNvPr id="5" name="Footer Placeholder 4"/>
          <p:cNvSpPr>
            <a:spLocks noGrp="1"/>
          </p:cNvSpPr>
          <p:nvPr>
            <p:ph type="ftr" sz="quarter" idx="11"/>
          </p:nvPr>
        </p:nvSpPr>
        <p:spPr>
          <a:xfrm>
            <a:off x="5904522" y="9009246"/>
            <a:ext cx="5472483" cy="517515"/>
          </a:xfrm>
          <a:prstGeom prst="rect">
            <a:avLst/>
          </a:prstGeom>
        </p:spPr>
        <p:txBody>
          <a:bodyPr lIns="172801" tIns="86401" rIns="172801" bIns="86401"/>
          <a:lstStyle/>
          <a:p>
            <a:endParaRPr lang="en-US" dirty="0"/>
          </a:p>
        </p:txBody>
      </p:sp>
      <p:sp>
        <p:nvSpPr>
          <p:cNvPr id="6" name="Slide Number Placeholder 5"/>
          <p:cNvSpPr>
            <a:spLocks noGrp="1"/>
          </p:cNvSpPr>
          <p:nvPr>
            <p:ph type="sldNum" sz="quarter" idx="12"/>
          </p:nvPr>
        </p:nvSpPr>
        <p:spPr>
          <a:xfrm>
            <a:off x="8483274" y="9270251"/>
            <a:ext cx="305976" cy="301726"/>
          </a:xfrm>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316012575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61823"/>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197106" y="675018"/>
            <a:ext cx="14887314" cy="1620044"/>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ctr">
            <a:normAutofit/>
          </a:bodyPr>
          <a:lstStyle/>
          <a:p>
            <a:r>
              <a:t>Title Text</a:t>
            </a:r>
          </a:p>
        </p:txBody>
      </p:sp>
      <p:sp>
        <p:nvSpPr>
          <p:cNvPr id="3" name="Shape 3"/>
          <p:cNvSpPr>
            <a:spLocks noGrp="1"/>
          </p:cNvSpPr>
          <p:nvPr>
            <p:ph type="body" idx="1"/>
          </p:nvPr>
        </p:nvSpPr>
        <p:spPr>
          <a:xfrm>
            <a:off x="1197106" y="2295063"/>
            <a:ext cx="14887314" cy="6525177"/>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82362" y="9270251"/>
            <a:ext cx="307804" cy="303540"/>
          </a:xfrm>
          <a:prstGeom prst="rect">
            <a:avLst/>
          </a:prstGeom>
          <a:ln w="12700">
            <a:miter lim="400000"/>
          </a:ln>
        </p:spPr>
        <p:txBody>
          <a:bodyPr wrap="none" lIns="36001" tIns="36001" rIns="36001" bIns="36001">
            <a:spAutoFit/>
          </a:bodyPr>
          <a:lstStyle>
            <a:lvl1pPr algn="ctr">
              <a:defRPr sz="1500" baseline="0">
                <a:solidFill>
                  <a:schemeClr val="bg1"/>
                </a:solidFill>
                <a:latin typeface="Open Sans Semibold"/>
                <a:ea typeface="Open Sans Semibold"/>
                <a:cs typeface="Open Sans Semibold"/>
                <a:sym typeface="Open Sans Semibold"/>
              </a:defRPr>
            </a:lvl1pPr>
          </a:lstStyle>
          <a:p>
            <a:fld id="{86CB4B4D-7CA3-9044-876B-883B54F8677D}" type="slidenum">
              <a:rPr lang="uk-UA" smtClean="0"/>
              <a:pPr/>
              <a:t>‹#›</a:t>
            </a:fld>
            <a:endParaRPr lang="uk-UA"/>
          </a:p>
        </p:txBody>
      </p:sp>
    </p:spTree>
  </p:cSld>
  <p:clrMap bg1="dk1" tx1="lt1" bg2="dk2" tx2="lt2" accent1="accent1" accent2="accent2" accent3="accent3" accent4="accent4" accent5="accent5" accent6="accent6" hlink="hlink" folHlink="folHlink"/>
  <p:sldLayoutIdLst>
    <p:sldLayoutId id="2147483649" r:id="rId1"/>
    <p:sldLayoutId id="2147483651" r:id="rId2"/>
    <p:sldLayoutId id="2147483652" r:id="rId3"/>
  </p:sldLayoutIdLst>
  <p:transition spd="med"/>
  <p:timing>
    <p:tnLst>
      <p:par>
        <p:cTn id="1" dur="indefinite" restart="never" nodeType="tmRoot"/>
      </p:par>
    </p:tnLst>
  </p:timing>
  <p:txStyles>
    <p:titleStyle>
      <a:lvl1pPr marL="0" marR="0" indent="0" algn="ctr" defTabSz="585018" rtl="0" latinLnBrk="0">
        <a:lnSpc>
          <a:spcPct val="10000"/>
        </a:lnSpc>
        <a:spcBef>
          <a:spcPts val="0"/>
        </a:spcBef>
        <a:spcAft>
          <a:spcPts val="0"/>
        </a:spcAft>
        <a:buClrTx/>
        <a:buSzTx/>
        <a:buFontTx/>
        <a:buNone/>
        <a:tabLst/>
        <a:defRPr sz="8900" b="0" i="0" u="none" strike="noStrike" cap="all" spc="1860" baseline="0">
          <a:ln>
            <a:noFill/>
          </a:ln>
          <a:solidFill>
            <a:srgbClr val="F0F0F0"/>
          </a:solidFill>
          <a:uFillTx/>
          <a:latin typeface="+mn-lt"/>
          <a:ea typeface="+mn-ea"/>
          <a:cs typeface="+mn-cs"/>
          <a:sym typeface="Open Sans Light"/>
        </a:defRPr>
      </a:lvl1pPr>
      <a:lvl2pPr marL="0" marR="0" indent="162005" algn="ctr" defTabSz="585018" rtl="0" latinLnBrk="0">
        <a:lnSpc>
          <a:spcPct val="10000"/>
        </a:lnSpc>
        <a:spcBef>
          <a:spcPts val="0"/>
        </a:spcBef>
        <a:spcAft>
          <a:spcPts val="0"/>
        </a:spcAft>
        <a:buClrTx/>
        <a:buSzTx/>
        <a:buFontTx/>
        <a:buNone/>
        <a:tabLst/>
        <a:defRPr sz="8900" b="0" i="0" u="none" strike="noStrike" cap="all" spc="1860" baseline="0">
          <a:ln>
            <a:noFill/>
          </a:ln>
          <a:solidFill>
            <a:srgbClr val="F0F0F0"/>
          </a:solidFill>
          <a:uFillTx/>
          <a:latin typeface="+mn-lt"/>
          <a:ea typeface="+mn-ea"/>
          <a:cs typeface="+mn-cs"/>
          <a:sym typeface="Open Sans Light"/>
        </a:defRPr>
      </a:lvl2pPr>
      <a:lvl3pPr marL="0" marR="0" indent="324010" algn="ctr" defTabSz="585018" rtl="0" latinLnBrk="0">
        <a:lnSpc>
          <a:spcPct val="10000"/>
        </a:lnSpc>
        <a:spcBef>
          <a:spcPts val="0"/>
        </a:spcBef>
        <a:spcAft>
          <a:spcPts val="0"/>
        </a:spcAft>
        <a:buClrTx/>
        <a:buSzTx/>
        <a:buFontTx/>
        <a:buNone/>
        <a:tabLst/>
        <a:defRPr sz="8900" b="0" i="0" u="none" strike="noStrike" cap="all" spc="1860" baseline="0">
          <a:ln>
            <a:noFill/>
          </a:ln>
          <a:solidFill>
            <a:srgbClr val="F0F0F0"/>
          </a:solidFill>
          <a:uFillTx/>
          <a:latin typeface="+mn-lt"/>
          <a:ea typeface="+mn-ea"/>
          <a:cs typeface="+mn-cs"/>
          <a:sym typeface="Open Sans Light"/>
        </a:defRPr>
      </a:lvl3pPr>
      <a:lvl4pPr marL="0" marR="0" indent="486014" algn="ctr" defTabSz="585018" rtl="0" latinLnBrk="0">
        <a:lnSpc>
          <a:spcPct val="10000"/>
        </a:lnSpc>
        <a:spcBef>
          <a:spcPts val="0"/>
        </a:spcBef>
        <a:spcAft>
          <a:spcPts val="0"/>
        </a:spcAft>
        <a:buClrTx/>
        <a:buSzTx/>
        <a:buFontTx/>
        <a:buNone/>
        <a:tabLst/>
        <a:defRPr sz="8900" b="0" i="0" u="none" strike="noStrike" cap="all" spc="1860" baseline="0">
          <a:ln>
            <a:noFill/>
          </a:ln>
          <a:solidFill>
            <a:srgbClr val="F0F0F0"/>
          </a:solidFill>
          <a:uFillTx/>
          <a:latin typeface="+mn-lt"/>
          <a:ea typeface="+mn-ea"/>
          <a:cs typeface="+mn-cs"/>
          <a:sym typeface="Open Sans Light"/>
        </a:defRPr>
      </a:lvl4pPr>
      <a:lvl5pPr marL="0" marR="0" indent="648019" algn="ctr" defTabSz="585018" rtl="0" latinLnBrk="0">
        <a:lnSpc>
          <a:spcPct val="10000"/>
        </a:lnSpc>
        <a:spcBef>
          <a:spcPts val="0"/>
        </a:spcBef>
        <a:spcAft>
          <a:spcPts val="0"/>
        </a:spcAft>
        <a:buClrTx/>
        <a:buSzTx/>
        <a:buFontTx/>
        <a:buNone/>
        <a:tabLst/>
        <a:defRPr sz="8900" b="0" i="0" u="none" strike="noStrike" cap="all" spc="1860" baseline="0">
          <a:ln>
            <a:noFill/>
          </a:ln>
          <a:solidFill>
            <a:srgbClr val="F0F0F0"/>
          </a:solidFill>
          <a:uFillTx/>
          <a:latin typeface="+mn-lt"/>
          <a:ea typeface="+mn-ea"/>
          <a:cs typeface="+mn-cs"/>
          <a:sym typeface="Open Sans Light"/>
        </a:defRPr>
      </a:lvl5pPr>
      <a:lvl6pPr marL="0" marR="0" indent="810024" algn="ctr" defTabSz="585018" rtl="0" latinLnBrk="0">
        <a:lnSpc>
          <a:spcPct val="10000"/>
        </a:lnSpc>
        <a:spcBef>
          <a:spcPts val="0"/>
        </a:spcBef>
        <a:spcAft>
          <a:spcPts val="0"/>
        </a:spcAft>
        <a:buClrTx/>
        <a:buSzTx/>
        <a:buFontTx/>
        <a:buNone/>
        <a:tabLst/>
        <a:defRPr sz="8900" b="0" i="0" u="none" strike="noStrike" cap="all" spc="1860" baseline="0">
          <a:ln>
            <a:noFill/>
          </a:ln>
          <a:solidFill>
            <a:srgbClr val="F0F0F0"/>
          </a:solidFill>
          <a:uFillTx/>
          <a:latin typeface="+mn-lt"/>
          <a:ea typeface="+mn-ea"/>
          <a:cs typeface="+mn-cs"/>
          <a:sym typeface="Open Sans Light"/>
        </a:defRPr>
      </a:lvl6pPr>
      <a:lvl7pPr marL="0" marR="0" indent="972030" algn="ctr" defTabSz="585018" rtl="0" latinLnBrk="0">
        <a:lnSpc>
          <a:spcPct val="10000"/>
        </a:lnSpc>
        <a:spcBef>
          <a:spcPts val="0"/>
        </a:spcBef>
        <a:spcAft>
          <a:spcPts val="0"/>
        </a:spcAft>
        <a:buClrTx/>
        <a:buSzTx/>
        <a:buFontTx/>
        <a:buNone/>
        <a:tabLst/>
        <a:defRPr sz="8900" b="0" i="0" u="none" strike="noStrike" cap="all" spc="1860" baseline="0">
          <a:ln>
            <a:noFill/>
          </a:ln>
          <a:solidFill>
            <a:srgbClr val="F0F0F0"/>
          </a:solidFill>
          <a:uFillTx/>
          <a:latin typeface="+mn-lt"/>
          <a:ea typeface="+mn-ea"/>
          <a:cs typeface="+mn-cs"/>
          <a:sym typeface="Open Sans Light"/>
        </a:defRPr>
      </a:lvl7pPr>
      <a:lvl8pPr marL="0" marR="0" indent="1134034" algn="ctr" defTabSz="585018" rtl="0" latinLnBrk="0">
        <a:lnSpc>
          <a:spcPct val="10000"/>
        </a:lnSpc>
        <a:spcBef>
          <a:spcPts val="0"/>
        </a:spcBef>
        <a:spcAft>
          <a:spcPts val="0"/>
        </a:spcAft>
        <a:buClrTx/>
        <a:buSzTx/>
        <a:buFontTx/>
        <a:buNone/>
        <a:tabLst/>
        <a:defRPr sz="8900" b="0" i="0" u="none" strike="noStrike" cap="all" spc="1860" baseline="0">
          <a:ln>
            <a:noFill/>
          </a:ln>
          <a:solidFill>
            <a:srgbClr val="F0F0F0"/>
          </a:solidFill>
          <a:uFillTx/>
          <a:latin typeface="+mn-lt"/>
          <a:ea typeface="+mn-ea"/>
          <a:cs typeface="+mn-cs"/>
          <a:sym typeface="Open Sans Light"/>
        </a:defRPr>
      </a:lvl8pPr>
      <a:lvl9pPr marL="0" marR="0" indent="1296039" algn="ctr" defTabSz="585018" rtl="0" latinLnBrk="0">
        <a:lnSpc>
          <a:spcPct val="10000"/>
        </a:lnSpc>
        <a:spcBef>
          <a:spcPts val="0"/>
        </a:spcBef>
        <a:spcAft>
          <a:spcPts val="0"/>
        </a:spcAft>
        <a:buClrTx/>
        <a:buSzTx/>
        <a:buFontTx/>
        <a:buNone/>
        <a:tabLst/>
        <a:defRPr sz="8900" b="0" i="0" u="none" strike="noStrike" cap="all" spc="1860" baseline="0">
          <a:ln>
            <a:noFill/>
          </a:ln>
          <a:solidFill>
            <a:srgbClr val="F0F0F0"/>
          </a:solidFill>
          <a:uFillTx/>
          <a:latin typeface="+mn-lt"/>
          <a:ea typeface="+mn-ea"/>
          <a:cs typeface="+mn-cs"/>
          <a:sym typeface="Open Sans Light"/>
        </a:defRPr>
      </a:lvl9pPr>
    </p:titleStyle>
    <p:bodyStyle>
      <a:lvl1pPr marL="190389"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1pPr>
      <a:lvl2pPr marL="640403"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2pPr>
      <a:lvl3pPr marL="1090416"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3pPr>
      <a:lvl4pPr marL="1540430"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4pPr>
      <a:lvl5pPr marL="1990443"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5pPr>
      <a:lvl6pPr marL="2440457"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6pPr>
      <a:lvl7pPr marL="2890471"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7pPr>
      <a:lvl8pPr marL="3340485"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8pPr>
      <a:lvl9pPr marL="3790498"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9pPr>
    </p:bodyStyle>
    <p:otherStyle>
      <a:lvl1pPr marL="0" marR="0" indent="0" algn="ctr" defTabSz="585018" rtl="0" latinLnBrk="0">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Open Sans Semibold"/>
        </a:defRPr>
      </a:lvl1pPr>
      <a:lvl2pPr marL="0" marR="0" indent="162005" algn="ctr" defTabSz="585018" rtl="0" latinLnBrk="0">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Open Sans Semibold"/>
        </a:defRPr>
      </a:lvl2pPr>
      <a:lvl3pPr marL="0" marR="0" indent="324010" algn="ctr" defTabSz="585018" rtl="0" latinLnBrk="0">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Open Sans Semibold"/>
        </a:defRPr>
      </a:lvl3pPr>
      <a:lvl4pPr marL="0" marR="0" indent="486014" algn="ctr" defTabSz="585018" rtl="0" latinLnBrk="0">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Open Sans Semibold"/>
        </a:defRPr>
      </a:lvl4pPr>
      <a:lvl5pPr marL="0" marR="0" indent="648019" algn="ctr" defTabSz="585018" rtl="0" latinLnBrk="0">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Open Sans Semibold"/>
        </a:defRPr>
      </a:lvl5pPr>
      <a:lvl6pPr marL="0" marR="0" indent="810024" algn="ctr" defTabSz="585018" rtl="0" latinLnBrk="0">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Open Sans Semibold"/>
        </a:defRPr>
      </a:lvl6pPr>
      <a:lvl7pPr marL="0" marR="0" indent="972030" algn="ctr" defTabSz="585018" rtl="0" latinLnBrk="0">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Open Sans Semibold"/>
        </a:defRPr>
      </a:lvl7pPr>
      <a:lvl8pPr marL="0" marR="0" indent="1134034" algn="ctr" defTabSz="585018" rtl="0" latinLnBrk="0">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Open Sans Semibold"/>
        </a:defRPr>
      </a:lvl8pPr>
      <a:lvl9pPr marL="0" marR="0" indent="1296039" algn="ctr" defTabSz="585018" rtl="0" latinLnBrk="0">
        <a:lnSpc>
          <a:spcPct val="10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Open Sans Semibold"/>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9" Type="http://schemas.openxmlformats.org/officeDocument/2006/relationships/image" Target="../media/image14.png"/><Relationship Id="rId3" Type="http://schemas.openxmlformats.org/officeDocument/2006/relationships/tags" Target="../tags/tag4.xml"/><Relationship Id="rId21" Type="http://schemas.openxmlformats.org/officeDocument/2006/relationships/tags" Target="../tags/tag22.xml"/><Relationship Id="rId34" Type="http://schemas.openxmlformats.org/officeDocument/2006/relationships/tags" Target="../tags/tag35.xml"/><Relationship Id="rId42" Type="http://schemas.openxmlformats.org/officeDocument/2006/relationships/image" Target="../media/image17.pn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tags" Target="../tags/tag34.xml"/><Relationship Id="rId38" Type="http://schemas.openxmlformats.org/officeDocument/2006/relationships/image" Target="../media/image1.svg"/><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tags" Target="../tags/tag30.xml"/><Relationship Id="rId41" Type="http://schemas.openxmlformats.org/officeDocument/2006/relationships/image" Target="../media/image16.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tags" Target="../tags/tag33.xml"/><Relationship Id="rId37" Type="http://schemas.openxmlformats.org/officeDocument/2006/relationships/image" Target="../media/image13.png"/><Relationship Id="rId40" Type="http://schemas.openxmlformats.org/officeDocument/2006/relationships/image" Target="../media/image15.png"/><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36" Type="http://schemas.openxmlformats.org/officeDocument/2006/relationships/notesSlide" Target="../notesSlides/notesSlide11.xml"/><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tags" Target="../tags/tag32.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tags" Target="../tags/tag31.xml"/><Relationship Id="rId35" Type="http://schemas.openxmlformats.org/officeDocument/2006/relationships/slideLayout" Target="../slideLayouts/slideLayout1.xml"/><Relationship Id="rId43"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jpe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jpeg"/><Relationship Id="rId7"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g"/><Relationship Id="rId10" Type="http://schemas.openxmlformats.org/officeDocument/2006/relationships/image" Target="../media/image30.png"/><Relationship Id="rId4" Type="http://schemas.microsoft.com/office/2007/relationships/hdphoto" Target="../media/hdphoto1.wdp"/><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5.jpe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g"/><Relationship Id="rId4" Type="http://schemas.microsoft.com/office/2007/relationships/hdphoto" Target="../media/hdphoto1.wdp"/><Relationship Id="rId9" Type="http://schemas.openxmlformats.org/officeDocument/2006/relationships/image" Target="../media/image36.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7.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chart" Target="../charts/chart1.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jp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jpeg"/><Relationship Id="rId11" Type="http://schemas.microsoft.com/office/2007/relationships/hdphoto" Target="../media/hdphoto3.wdp"/><Relationship Id="rId5" Type="http://schemas.openxmlformats.org/officeDocument/2006/relationships/image" Target="../media/image6.jpeg"/><Relationship Id="rId10" Type="http://schemas.openxmlformats.org/officeDocument/2006/relationships/image" Target="../media/image10.jpeg"/><Relationship Id="rId4" Type="http://schemas.microsoft.com/office/2007/relationships/hdphoto" Target="../media/hdphoto1.wdp"/><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ocuments\Tencent Files\36768262\FileRecv\tp02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1"/>
            <a:ext cx="17281525" cy="97182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067361" y="6068021"/>
            <a:ext cx="4698723" cy="1794722"/>
          </a:xfrm>
          <a:prstGeom prst="rect">
            <a:avLst/>
          </a:prstGeom>
          <a:noFill/>
        </p:spPr>
        <p:txBody>
          <a:bodyPr wrap="none" lIns="91440" tIns="45720" rIns="91440" bIns="45720">
            <a:spAutoFit/>
          </a:bodyPr>
          <a:lstStyle/>
          <a:p>
            <a:pPr algn="ctr">
              <a:lnSpc>
                <a:spcPct val="150000"/>
              </a:lnSpc>
            </a:pPr>
            <a:r>
              <a:rPr lang="zh-CN" altLang="en-US" sz="6000" spc="600" dirty="0" smtClean="0">
                <a:ln w="18415" cmpd="sng">
                  <a:solidFill>
                    <a:srgbClr val="FFFFFF"/>
                  </a:solidFill>
                  <a:prstDash val="solid"/>
                </a:ln>
                <a:effectLst>
                  <a:outerShdw blurRad="63500" dir="3600000" algn="tl" rotWithShape="0">
                    <a:srgbClr val="000000">
                      <a:alpha val="70000"/>
                    </a:srgbClr>
                  </a:outerShdw>
                </a:effectLst>
              </a:rPr>
              <a:t>公安社会信息采集</a:t>
            </a:r>
            <a:endParaRPr lang="en-US" altLang="zh-CN" sz="6000" spc="600" dirty="0" smtClean="0">
              <a:ln w="18415" cmpd="sng">
                <a:solidFill>
                  <a:srgbClr val="FFFFFF"/>
                </a:solidFill>
                <a:prstDash val="solid"/>
              </a:ln>
              <a:effectLst>
                <a:outerShdw blurRad="63500" dir="3600000" algn="tl" rotWithShape="0">
                  <a:srgbClr val="000000">
                    <a:alpha val="70000"/>
                  </a:srgbClr>
                </a:outerShdw>
              </a:effectLst>
            </a:endParaRPr>
          </a:p>
          <a:p>
            <a:pPr algn="ctr">
              <a:lnSpc>
                <a:spcPct val="150000"/>
              </a:lnSpc>
            </a:pPr>
            <a:r>
              <a:rPr lang="zh-CN" altLang="en-US" sz="6000" spc="600" dirty="0" smtClean="0">
                <a:ln w="18415" cmpd="sng">
                  <a:solidFill>
                    <a:srgbClr val="FFFFFF"/>
                  </a:solidFill>
                  <a:prstDash val="solid"/>
                </a:ln>
                <a:effectLst>
                  <a:outerShdw blurRad="63500" dir="3600000" algn="tl" rotWithShape="0">
                    <a:srgbClr val="000000">
                      <a:alpha val="70000"/>
                    </a:srgbClr>
                  </a:outerShdw>
                </a:effectLst>
              </a:rPr>
              <a:t>系统介绍</a:t>
            </a:r>
            <a:endParaRPr lang="en-US" altLang="zh-CN" sz="6000" spc="600" dirty="0" smtClean="0">
              <a:ln w="18415" cmpd="sng">
                <a:solidFill>
                  <a:srgbClr val="FFFFFF"/>
                </a:solidFill>
                <a:prstDash val="solid"/>
              </a:ln>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9713725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10</a:t>
            </a:fld>
            <a:endParaRPr/>
          </a:p>
        </p:txBody>
      </p:sp>
      <p:grpSp>
        <p:nvGrpSpPr>
          <p:cNvPr id="44" name="21763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00964" y="2117574"/>
            <a:ext cx="16915295" cy="6757520"/>
            <a:chOff x="40705" y="1856435"/>
            <a:chExt cx="12009456" cy="4797536"/>
          </a:xfrm>
        </p:grpSpPr>
        <p:sp>
          <p:nvSpPr>
            <p:cNvPr id="45" name="ïṧ1íḑè"/>
            <p:cNvSpPr/>
            <p:nvPr/>
          </p:nvSpPr>
          <p:spPr bwMode="auto">
            <a:xfrm flipH="1">
              <a:off x="144855" y="2561640"/>
              <a:ext cx="8924255" cy="0"/>
            </a:xfrm>
            <a:prstGeom prst="line">
              <a:avLst/>
            </a:prstGeom>
            <a:noFill/>
            <a:ln w="292100" cap="sq">
              <a:solidFill>
                <a:schemeClr val="accent1">
                  <a:lumMod val="40000"/>
                  <a:lumOff val="60000"/>
                </a:schemeClr>
              </a:solidFill>
              <a:prstDash val="solid"/>
              <a:round/>
            </a:ln>
          </p:spPr>
          <p:txBody>
            <a:bodyPr wrap="square" lIns="91440" tIns="45720" rIns="91440" bIns="45720" anchor="ctr">
              <a:normAutofit fontScale="25000" lnSpcReduction="20000"/>
            </a:bodyPr>
            <a:lstStyle/>
            <a:p>
              <a:pPr algn="ctr"/>
              <a:endParaRPr>
                <a:solidFill>
                  <a:schemeClr val="bg1"/>
                </a:solidFill>
              </a:endParaRPr>
            </a:p>
          </p:txBody>
        </p:sp>
        <p:sp>
          <p:nvSpPr>
            <p:cNvPr id="46" name="ïṧḷíḑe"/>
            <p:cNvSpPr/>
            <p:nvPr/>
          </p:nvSpPr>
          <p:spPr bwMode="auto">
            <a:xfrm>
              <a:off x="3422737" y="3697818"/>
              <a:ext cx="524134" cy="1134519"/>
            </a:xfrm>
            <a:custGeom>
              <a:avLst/>
              <a:gdLst>
                <a:gd name="T0" fmla="*/ 326 w 326"/>
                <a:gd name="T1" fmla="*/ 604 h 604"/>
                <a:gd name="T2" fmla="*/ 326 w 326"/>
                <a:gd name="T3" fmla="*/ 604 h 604"/>
                <a:gd name="T4" fmla="*/ 292 w 326"/>
                <a:gd name="T5" fmla="*/ 602 h 604"/>
                <a:gd name="T6" fmla="*/ 260 w 326"/>
                <a:gd name="T7" fmla="*/ 598 h 604"/>
                <a:gd name="T8" fmla="*/ 228 w 326"/>
                <a:gd name="T9" fmla="*/ 590 h 604"/>
                <a:gd name="T10" fmla="*/ 198 w 326"/>
                <a:gd name="T11" fmla="*/ 580 h 604"/>
                <a:gd name="T12" fmla="*/ 170 w 326"/>
                <a:gd name="T13" fmla="*/ 568 h 604"/>
                <a:gd name="T14" fmla="*/ 144 w 326"/>
                <a:gd name="T15" fmla="*/ 552 h 604"/>
                <a:gd name="T16" fmla="*/ 118 w 326"/>
                <a:gd name="T17" fmla="*/ 534 h 604"/>
                <a:gd name="T18" fmla="*/ 96 w 326"/>
                <a:gd name="T19" fmla="*/ 516 h 604"/>
                <a:gd name="T20" fmla="*/ 74 w 326"/>
                <a:gd name="T21" fmla="*/ 494 h 604"/>
                <a:gd name="T22" fmla="*/ 56 w 326"/>
                <a:gd name="T23" fmla="*/ 470 h 604"/>
                <a:gd name="T24" fmla="*/ 40 w 326"/>
                <a:gd name="T25" fmla="*/ 446 h 604"/>
                <a:gd name="T26" fmla="*/ 26 w 326"/>
                <a:gd name="T27" fmla="*/ 420 h 604"/>
                <a:gd name="T28" fmla="*/ 16 w 326"/>
                <a:gd name="T29" fmla="*/ 392 h 604"/>
                <a:gd name="T30" fmla="*/ 8 w 326"/>
                <a:gd name="T31" fmla="*/ 362 h 604"/>
                <a:gd name="T32" fmla="*/ 2 w 326"/>
                <a:gd name="T33" fmla="*/ 332 h 604"/>
                <a:gd name="T34" fmla="*/ 0 w 326"/>
                <a:gd name="T35" fmla="*/ 302 h 604"/>
                <a:gd name="T36" fmla="*/ 0 w 326"/>
                <a:gd name="T37" fmla="*/ 302 h 604"/>
                <a:gd name="T38" fmla="*/ 2 w 326"/>
                <a:gd name="T39" fmla="*/ 270 h 604"/>
                <a:gd name="T40" fmla="*/ 8 w 326"/>
                <a:gd name="T41" fmla="*/ 240 h 604"/>
                <a:gd name="T42" fmla="*/ 16 w 326"/>
                <a:gd name="T43" fmla="*/ 212 h 604"/>
                <a:gd name="T44" fmla="*/ 26 w 326"/>
                <a:gd name="T45" fmla="*/ 184 h 604"/>
                <a:gd name="T46" fmla="*/ 40 w 326"/>
                <a:gd name="T47" fmla="*/ 158 h 604"/>
                <a:gd name="T48" fmla="*/ 56 w 326"/>
                <a:gd name="T49" fmla="*/ 132 h 604"/>
                <a:gd name="T50" fmla="*/ 74 w 326"/>
                <a:gd name="T51" fmla="*/ 110 h 604"/>
                <a:gd name="T52" fmla="*/ 96 w 326"/>
                <a:gd name="T53" fmla="*/ 88 h 604"/>
                <a:gd name="T54" fmla="*/ 118 w 326"/>
                <a:gd name="T55" fmla="*/ 68 h 604"/>
                <a:gd name="T56" fmla="*/ 144 w 326"/>
                <a:gd name="T57" fmla="*/ 52 h 604"/>
                <a:gd name="T58" fmla="*/ 170 w 326"/>
                <a:gd name="T59" fmla="*/ 36 h 604"/>
                <a:gd name="T60" fmla="*/ 198 w 326"/>
                <a:gd name="T61" fmla="*/ 24 h 604"/>
                <a:gd name="T62" fmla="*/ 228 w 326"/>
                <a:gd name="T63" fmla="*/ 14 h 604"/>
                <a:gd name="T64" fmla="*/ 260 w 326"/>
                <a:gd name="T65" fmla="*/ 6 h 604"/>
                <a:gd name="T66" fmla="*/ 292 w 326"/>
                <a:gd name="T67" fmla="*/ 2 h 604"/>
                <a:gd name="T68" fmla="*/ 326 w 326"/>
                <a:gd name="T69"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6" h="604">
                  <a:moveTo>
                    <a:pt x="326" y="604"/>
                  </a:moveTo>
                  <a:lnTo>
                    <a:pt x="326" y="604"/>
                  </a:lnTo>
                  <a:lnTo>
                    <a:pt x="292" y="602"/>
                  </a:lnTo>
                  <a:lnTo>
                    <a:pt x="260" y="598"/>
                  </a:lnTo>
                  <a:lnTo>
                    <a:pt x="228" y="590"/>
                  </a:lnTo>
                  <a:lnTo>
                    <a:pt x="198" y="580"/>
                  </a:lnTo>
                  <a:lnTo>
                    <a:pt x="170" y="568"/>
                  </a:lnTo>
                  <a:lnTo>
                    <a:pt x="144" y="552"/>
                  </a:lnTo>
                  <a:lnTo>
                    <a:pt x="118" y="534"/>
                  </a:lnTo>
                  <a:lnTo>
                    <a:pt x="96" y="516"/>
                  </a:lnTo>
                  <a:lnTo>
                    <a:pt x="74" y="494"/>
                  </a:lnTo>
                  <a:lnTo>
                    <a:pt x="56" y="470"/>
                  </a:lnTo>
                  <a:lnTo>
                    <a:pt x="40" y="446"/>
                  </a:lnTo>
                  <a:lnTo>
                    <a:pt x="26" y="420"/>
                  </a:lnTo>
                  <a:lnTo>
                    <a:pt x="16" y="392"/>
                  </a:lnTo>
                  <a:lnTo>
                    <a:pt x="8" y="362"/>
                  </a:lnTo>
                  <a:lnTo>
                    <a:pt x="2" y="332"/>
                  </a:lnTo>
                  <a:lnTo>
                    <a:pt x="0" y="302"/>
                  </a:lnTo>
                  <a:lnTo>
                    <a:pt x="0" y="302"/>
                  </a:lnTo>
                  <a:lnTo>
                    <a:pt x="2" y="270"/>
                  </a:lnTo>
                  <a:lnTo>
                    <a:pt x="8" y="240"/>
                  </a:lnTo>
                  <a:lnTo>
                    <a:pt x="16" y="212"/>
                  </a:lnTo>
                  <a:lnTo>
                    <a:pt x="26" y="184"/>
                  </a:lnTo>
                  <a:lnTo>
                    <a:pt x="40" y="158"/>
                  </a:lnTo>
                  <a:lnTo>
                    <a:pt x="56" y="132"/>
                  </a:lnTo>
                  <a:lnTo>
                    <a:pt x="74" y="110"/>
                  </a:lnTo>
                  <a:lnTo>
                    <a:pt x="96" y="88"/>
                  </a:lnTo>
                  <a:lnTo>
                    <a:pt x="118" y="68"/>
                  </a:lnTo>
                  <a:lnTo>
                    <a:pt x="144" y="52"/>
                  </a:lnTo>
                  <a:lnTo>
                    <a:pt x="170" y="36"/>
                  </a:lnTo>
                  <a:lnTo>
                    <a:pt x="198" y="24"/>
                  </a:lnTo>
                  <a:lnTo>
                    <a:pt x="228" y="14"/>
                  </a:lnTo>
                  <a:lnTo>
                    <a:pt x="260" y="6"/>
                  </a:lnTo>
                  <a:lnTo>
                    <a:pt x="292" y="2"/>
                  </a:lnTo>
                  <a:lnTo>
                    <a:pt x="326" y="0"/>
                  </a:lnTo>
                </a:path>
              </a:pathLst>
            </a:custGeom>
            <a:noFill/>
            <a:ln w="292100" cap="rnd">
              <a:solidFill>
                <a:schemeClr val="accent1">
                  <a:lumMod val="40000"/>
                  <a:lumOff val="60000"/>
                </a:schemeClr>
              </a:solidFill>
              <a:prstDash val="solid"/>
              <a:round/>
            </a:ln>
          </p:spPr>
          <p:txBody>
            <a:bodyPr wrap="square" lIns="91440" tIns="45720" rIns="91440" bIns="45720" anchor="ctr">
              <a:normAutofit/>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47" name="íşḻïḍé"/>
            <p:cNvSpPr/>
            <p:nvPr/>
          </p:nvSpPr>
          <p:spPr bwMode="auto">
            <a:xfrm flipH="1">
              <a:off x="3941898" y="3697818"/>
              <a:ext cx="2992211" cy="0"/>
            </a:xfrm>
            <a:prstGeom prst="line">
              <a:avLst/>
            </a:prstGeom>
            <a:noFill/>
            <a:ln w="292100" cap="sq">
              <a:solidFill>
                <a:schemeClr val="accent1">
                  <a:lumMod val="40000"/>
                  <a:lumOff val="60000"/>
                </a:schemeClr>
              </a:solidFill>
              <a:prstDash val="solid"/>
              <a:round/>
            </a:ln>
          </p:spPr>
          <p:txBody>
            <a:bodyPr wrap="square" lIns="91440" tIns="45720" rIns="91440" bIns="45720" anchor="ctr">
              <a:normAutofit fontScale="25000" lnSpcReduction="20000"/>
            </a:bodyPr>
            <a:lstStyle/>
            <a:p>
              <a:pPr algn="ctr"/>
              <a:endParaRPr>
                <a:solidFill>
                  <a:schemeClr val="bg1"/>
                </a:solidFill>
              </a:endParaRPr>
            </a:p>
          </p:txBody>
        </p:sp>
        <p:sp>
          <p:nvSpPr>
            <p:cNvPr id="48" name="iṩľîḑé"/>
            <p:cNvSpPr/>
            <p:nvPr/>
          </p:nvSpPr>
          <p:spPr bwMode="auto">
            <a:xfrm flipH="1">
              <a:off x="3928548" y="4829020"/>
              <a:ext cx="8121613" cy="0"/>
            </a:xfrm>
            <a:prstGeom prst="line">
              <a:avLst/>
            </a:prstGeom>
            <a:noFill/>
            <a:ln w="292100" cap="rnd">
              <a:solidFill>
                <a:schemeClr val="accent1">
                  <a:lumMod val="40000"/>
                  <a:lumOff val="60000"/>
                </a:schemeClr>
              </a:solidFill>
              <a:prstDash val="solid"/>
              <a:round/>
            </a:ln>
          </p:spPr>
          <p:txBody>
            <a:bodyPr wrap="square" lIns="91440" tIns="45720" rIns="91440" bIns="45720" anchor="ctr">
              <a:normAutofit fontScale="25000" lnSpcReduction="20000"/>
            </a:bodyPr>
            <a:lstStyle/>
            <a:p>
              <a:pPr algn="ctr"/>
              <a:endParaRPr>
                <a:solidFill>
                  <a:schemeClr val="bg1"/>
                </a:solidFill>
              </a:endParaRPr>
            </a:p>
          </p:txBody>
        </p:sp>
        <p:sp>
          <p:nvSpPr>
            <p:cNvPr id="49" name="îśḻïḍè"/>
            <p:cNvSpPr/>
            <p:nvPr/>
          </p:nvSpPr>
          <p:spPr bwMode="auto">
            <a:xfrm flipH="1">
              <a:off x="6934107" y="3697818"/>
              <a:ext cx="2345336" cy="0"/>
            </a:xfrm>
            <a:prstGeom prst="line">
              <a:avLst/>
            </a:prstGeom>
            <a:noFill/>
            <a:ln w="292100" cap="sq">
              <a:solidFill>
                <a:schemeClr val="accent1">
                  <a:lumMod val="40000"/>
                  <a:lumOff val="60000"/>
                </a:schemeClr>
              </a:solidFill>
              <a:prstDash val="solid"/>
              <a:round/>
            </a:ln>
          </p:spPr>
          <p:txBody>
            <a:bodyPr wrap="square" lIns="91440" tIns="45720" rIns="91440" bIns="45720" anchor="ctr">
              <a:normAutofit fontScale="25000" lnSpcReduction="20000"/>
            </a:bodyPr>
            <a:lstStyle/>
            <a:p>
              <a:pPr algn="ctr"/>
              <a:endParaRPr>
                <a:solidFill>
                  <a:schemeClr val="bg1"/>
                </a:solidFill>
              </a:endParaRPr>
            </a:p>
          </p:txBody>
        </p:sp>
        <p:sp>
          <p:nvSpPr>
            <p:cNvPr id="50" name="ïṥľíďé"/>
            <p:cNvSpPr/>
            <p:nvPr/>
          </p:nvSpPr>
          <p:spPr bwMode="auto">
            <a:xfrm>
              <a:off x="2351590" y="2266776"/>
              <a:ext cx="589730" cy="58973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51" name="íṧ1íḓê"/>
            <p:cNvSpPr/>
            <p:nvPr/>
          </p:nvSpPr>
          <p:spPr bwMode="auto">
            <a:xfrm>
              <a:off x="6784829" y="3548540"/>
              <a:ext cx="298557" cy="29855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975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52" name="iṩļïdé"/>
            <p:cNvSpPr/>
            <p:nvPr/>
          </p:nvSpPr>
          <p:spPr bwMode="auto">
            <a:xfrm>
              <a:off x="3684804" y="3564216"/>
              <a:ext cx="298552" cy="29855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975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54" name="ïSḻiḋe"/>
            <p:cNvSpPr/>
            <p:nvPr/>
          </p:nvSpPr>
          <p:spPr bwMode="auto">
            <a:xfrm>
              <a:off x="4645504" y="2508564"/>
              <a:ext cx="106154" cy="10615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56" name="í$lîďè"/>
            <p:cNvSpPr/>
            <p:nvPr/>
          </p:nvSpPr>
          <p:spPr bwMode="auto">
            <a:xfrm>
              <a:off x="6092510" y="2508564"/>
              <a:ext cx="106154" cy="10615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57" name="íslíḍe"/>
            <p:cNvSpPr/>
            <p:nvPr/>
          </p:nvSpPr>
          <p:spPr bwMode="auto">
            <a:xfrm>
              <a:off x="5368177" y="3636448"/>
              <a:ext cx="106154" cy="10615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58" name="ïṧ1íḍé"/>
            <p:cNvSpPr/>
            <p:nvPr/>
          </p:nvSpPr>
          <p:spPr bwMode="auto">
            <a:xfrm>
              <a:off x="6470102" y="4779261"/>
              <a:ext cx="106154" cy="10615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59" name="îšļîḑe"/>
            <p:cNvSpPr/>
            <p:nvPr/>
          </p:nvSpPr>
          <p:spPr bwMode="auto">
            <a:xfrm>
              <a:off x="9859274" y="4782578"/>
              <a:ext cx="106154" cy="10615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60" name="ïṣliďè"/>
            <p:cNvSpPr/>
            <p:nvPr/>
          </p:nvSpPr>
          <p:spPr bwMode="auto">
            <a:xfrm>
              <a:off x="9152940" y="2556060"/>
              <a:ext cx="874795" cy="1132428"/>
            </a:xfrm>
            <a:custGeom>
              <a:avLst/>
              <a:gdLst>
                <a:gd name="T0" fmla="*/ 0 w 324"/>
                <a:gd name="T1" fmla="*/ 0 h 604"/>
                <a:gd name="T2" fmla="*/ 0 w 324"/>
                <a:gd name="T3" fmla="*/ 0 h 604"/>
                <a:gd name="T4" fmla="*/ 34 w 324"/>
                <a:gd name="T5" fmla="*/ 2 h 604"/>
                <a:gd name="T6" fmla="*/ 66 w 324"/>
                <a:gd name="T7" fmla="*/ 6 h 604"/>
                <a:gd name="T8" fmla="*/ 96 w 324"/>
                <a:gd name="T9" fmla="*/ 14 h 604"/>
                <a:gd name="T10" fmla="*/ 126 w 324"/>
                <a:gd name="T11" fmla="*/ 24 h 604"/>
                <a:gd name="T12" fmla="*/ 154 w 324"/>
                <a:gd name="T13" fmla="*/ 36 h 604"/>
                <a:gd name="T14" fmla="*/ 182 w 324"/>
                <a:gd name="T15" fmla="*/ 52 h 604"/>
                <a:gd name="T16" fmla="*/ 206 w 324"/>
                <a:gd name="T17" fmla="*/ 70 h 604"/>
                <a:gd name="T18" fmla="*/ 230 w 324"/>
                <a:gd name="T19" fmla="*/ 88 h 604"/>
                <a:gd name="T20" fmla="*/ 250 w 324"/>
                <a:gd name="T21" fmla="*/ 110 h 604"/>
                <a:gd name="T22" fmla="*/ 270 w 324"/>
                <a:gd name="T23" fmla="*/ 134 h 604"/>
                <a:gd name="T24" fmla="*/ 286 w 324"/>
                <a:gd name="T25" fmla="*/ 158 h 604"/>
                <a:gd name="T26" fmla="*/ 300 w 324"/>
                <a:gd name="T27" fmla="*/ 184 h 604"/>
                <a:gd name="T28" fmla="*/ 310 w 324"/>
                <a:gd name="T29" fmla="*/ 212 h 604"/>
                <a:gd name="T30" fmla="*/ 318 w 324"/>
                <a:gd name="T31" fmla="*/ 242 h 604"/>
                <a:gd name="T32" fmla="*/ 324 w 324"/>
                <a:gd name="T33" fmla="*/ 272 h 604"/>
                <a:gd name="T34" fmla="*/ 324 w 324"/>
                <a:gd name="T35" fmla="*/ 302 h 604"/>
                <a:gd name="T36" fmla="*/ 324 w 324"/>
                <a:gd name="T37" fmla="*/ 302 h 604"/>
                <a:gd name="T38" fmla="*/ 324 w 324"/>
                <a:gd name="T39" fmla="*/ 332 h 604"/>
                <a:gd name="T40" fmla="*/ 318 w 324"/>
                <a:gd name="T41" fmla="*/ 362 h 604"/>
                <a:gd name="T42" fmla="*/ 310 w 324"/>
                <a:gd name="T43" fmla="*/ 392 h 604"/>
                <a:gd name="T44" fmla="*/ 300 w 324"/>
                <a:gd name="T45" fmla="*/ 420 h 604"/>
                <a:gd name="T46" fmla="*/ 286 w 324"/>
                <a:gd name="T47" fmla="*/ 446 h 604"/>
                <a:gd name="T48" fmla="*/ 270 w 324"/>
                <a:gd name="T49" fmla="*/ 470 h 604"/>
                <a:gd name="T50" fmla="*/ 250 w 324"/>
                <a:gd name="T51" fmla="*/ 494 h 604"/>
                <a:gd name="T52" fmla="*/ 230 w 324"/>
                <a:gd name="T53" fmla="*/ 516 h 604"/>
                <a:gd name="T54" fmla="*/ 206 w 324"/>
                <a:gd name="T55" fmla="*/ 534 h 604"/>
                <a:gd name="T56" fmla="*/ 182 w 324"/>
                <a:gd name="T57" fmla="*/ 552 h 604"/>
                <a:gd name="T58" fmla="*/ 154 w 324"/>
                <a:gd name="T59" fmla="*/ 568 h 604"/>
                <a:gd name="T60" fmla="*/ 126 w 324"/>
                <a:gd name="T61" fmla="*/ 580 h 604"/>
                <a:gd name="T62" fmla="*/ 96 w 324"/>
                <a:gd name="T63" fmla="*/ 590 h 604"/>
                <a:gd name="T64" fmla="*/ 66 w 324"/>
                <a:gd name="T65" fmla="*/ 598 h 604"/>
                <a:gd name="T66" fmla="*/ 34 w 324"/>
                <a:gd name="T67" fmla="*/ 602 h 604"/>
                <a:gd name="T68" fmla="*/ 0 w 324"/>
                <a:gd name="T69" fmla="*/ 604 h 604"/>
                <a:gd name="connsiteX0" fmla="*/ 1971 w 11971"/>
                <a:gd name="connsiteY0" fmla="*/ 0 h 10000"/>
                <a:gd name="connsiteX1" fmla="*/ 0 w 11971"/>
                <a:gd name="connsiteY1" fmla="*/ 0 h 10000"/>
                <a:gd name="connsiteX2" fmla="*/ 3020 w 11971"/>
                <a:gd name="connsiteY2" fmla="*/ 33 h 10000"/>
                <a:gd name="connsiteX3" fmla="*/ 4008 w 11971"/>
                <a:gd name="connsiteY3" fmla="*/ 99 h 10000"/>
                <a:gd name="connsiteX4" fmla="*/ 4934 w 11971"/>
                <a:gd name="connsiteY4" fmla="*/ 232 h 10000"/>
                <a:gd name="connsiteX5" fmla="*/ 5860 w 11971"/>
                <a:gd name="connsiteY5" fmla="*/ 397 h 10000"/>
                <a:gd name="connsiteX6" fmla="*/ 6724 w 11971"/>
                <a:gd name="connsiteY6" fmla="*/ 596 h 10000"/>
                <a:gd name="connsiteX7" fmla="*/ 7588 w 11971"/>
                <a:gd name="connsiteY7" fmla="*/ 861 h 10000"/>
                <a:gd name="connsiteX8" fmla="*/ 8329 w 11971"/>
                <a:gd name="connsiteY8" fmla="*/ 1159 h 10000"/>
                <a:gd name="connsiteX9" fmla="*/ 9070 w 11971"/>
                <a:gd name="connsiteY9" fmla="*/ 1457 h 10000"/>
                <a:gd name="connsiteX10" fmla="*/ 9687 w 11971"/>
                <a:gd name="connsiteY10" fmla="*/ 1821 h 10000"/>
                <a:gd name="connsiteX11" fmla="*/ 10304 w 11971"/>
                <a:gd name="connsiteY11" fmla="*/ 2219 h 10000"/>
                <a:gd name="connsiteX12" fmla="*/ 10798 w 11971"/>
                <a:gd name="connsiteY12" fmla="*/ 2616 h 10000"/>
                <a:gd name="connsiteX13" fmla="*/ 11230 w 11971"/>
                <a:gd name="connsiteY13" fmla="*/ 3046 h 10000"/>
                <a:gd name="connsiteX14" fmla="*/ 11539 w 11971"/>
                <a:gd name="connsiteY14" fmla="*/ 3510 h 10000"/>
                <a:gd name="connsiteX15" fmla="*/ 11786 w 11971"/>
                <a:gd name="connsiteY15" fmla="*/ 4007 h 10000"/>
                <a:gd name="connsiteX16" fmla="*/ 11971 w 11971"/>
                <a:gd name="connsiteY16" fmla="*/ 4503 h 10000"/>
                <a:gd name="connsiteX17" fmla="*/ 11971 w 11971"/>
                <a:gd name="connsiteY17" fmla="*/ 5000 h 10000"/>
                <a:gd name="connsiteX18" fmla="*/ 11971 w 11971"/>
                <a:gd name="connsiteY18" fmla="*/ 5000 h 10000"/>
                <a:gd name="connsiteX19" fmla="*/ 11971 w 11971"/>
                <a:gd name="connsiteY19" fmla="*/ 5497 h 10000"/>
                <a:gd name="connsiteX20" fmla="*/ 11786 w 11971"/>
                <a:gd name="connsiteY20" fmla="*/ 5993 h 10000"/>
                <a:gd name="connsiteX21" fmla="*/ 11539 w 11971"/>
                <a:gd name="connsiteY21" fmla="*/ 6490 h 10000"/>
                <a:gd name="connsiteX22" fmla="*/ 11230 w 11971"/>
                <a:gd name="connsiteY22" fmla="*/ 6954 h 10000"/>
                <a:gd name="connsiteX23" fmla="*/ 10798 w 11971"/>
                <a:gd name="connsiteY23" fmla="*/ 7384 h 10000"/>
                <a:gd name="connsiteX24" fmla="*/ 10304 w 11971"/>
                <a:gd name="connsiteY24" fmla="*/ 7781 h 10000"/>
                <a:gd name="connsiteX25" fmla="*/ 9687 w 11971"/>
                <a:gd name="connsiteY25" fmla="*/ 8179 h 10000"/>
                <a:gd name="connsiteX26" fmla="*/ 9070 w 11971"/>
                <a:gd name="connsiteY26" fmla="*/ 8543 h 10000"/>
                <a:gd name="connsiteX27" fmla="*/ 8329 w 11971"/>
                <a:gd name="connsiteY27" fmla="*/ 8841 h 10000"/>
                <a:gd name="connsiteX28" fmla="*/ 7588 w 11971"/>
                <a:gd name="connsiteY28" fmla="*/ 9139 h 10000"/>
                <a:gd name="connsiteX29" fmla="*/ 6724 w 11971"/>
                <a:gd name="connsiteY29" fmla="*/ 9404 h 10000"/>
                <a:gd name="connsiteX30" fmla="*/ 5860 w 11971"/>
                <a:gd name="connsiteY30" fmla="*/ 9603 h 10000"/>
                <a:gd name="connsiteX31" fmla="*/ 4934 w 11971"/>
                <a:gd name="connsiteY31" fmla="*/ 9768 h 10000"/>
                <a:gd name="connsiteX32" fmla="*/ 4008 w 11971"/>
                <a:gd name="connsiteY32" fmla="*/ 9901 h 10000"/>
                <a:gd name="connsiteX33" fmla="*/ 3020 w 11971"/>
                <a:gd name="connsiteY33" fmla="*/ 9967 h 10000"/>
                <a:gd name="connsiteX34" fmla="*/ 1971 w 11971"/>
                <a:gd name="connsiteY34" fmla="*/ 10000 h 10000"/>
                <a:gd name="connsiteX0-1" fmla="*/ 13258 w 23258"/>
                <a:gd name="connsiteY0-2" fmla="*/ 82 h 10082"/>
                <a:gd name="connsiteX1-3" fmla="*/ 0 w 23258"/>
                <a:gd name="connsiteY1-4" fmla="*/ 0 h 10082"/>
                <a:gd name="connsiteX2-5" fmla="*/ 14307 w 23258"/>
                <a:gd name="connsiteY2-6" fmla="*/ 115 h 10082"/>
                <a:gd name="connsiteX3-7" fmla="*/ 15295 w 23258"/>
                <a:gd name="connsiteY3-8" fmla="*/ 181 h 10082"/>
                <a:gd name="connsiteX4-9" fmla="*/ 16221 w 23258"/>
                <a:gd name="connsiteY4-10" fmla="*/ 314 h 10082"/>
                <a:gd name="connsiteX5-11" fmla="*/ 17147 w 23258"/>
                <a:gd name="connsiteY5-12" fmla="*/ 479 h 10082"/>
                <a:gd name="connsiteX6-13" fmla="*/ 18011 w 23258"/>
                <a:gd name="connsiteY6-14" fmla="*/ 678 h 10082"/>
                <a:gd name="connsiteX7-15" fmla="*/ 18875 w 23258"/>
                <a:gd name="connsiteY7-16" fmla="*/ 943 h 10082"/>
                <a:gd name="connsiteX8-17" fmla="*/ 19616 w 23258"/>
                <a:gd name="connsiteY8-18" fmla="*/ 1241 h 10082"/>
                <a:gd name="connsiteX9-19" fmla="*/ 20357 w 23258"/>
                <a:gd name="connsiteY9-20" fmla="*/ 1539 h 10082"/>
                <a:gd name="connsiteX10-21" fmla="*/ 20974 w 23258"/>
                <a:gd name="connsiteY10-22" fmla="*/ 1903 h 10082"/>
                <a:gd name="connsiteX11-23" fmla="*/ 21591 w 23258"/>
                <a:gd name="connsiteY11-24" fmla="*/ 2301 h 10082"/>
                <a:gd name="connsiteX12-25" fmla="*/ 22085 w 23258"/>
                <a:gd name="connsiteY12-26" fmla="*/ 2698 h 10082"/>
                <a:gd name="connsiteX13-27" fmla="*/ 22517 w 23258"/>
                <a:gd name="connsiteY13-28" fmla="*/ 3128 h 10082"/>
                <a:gd name="connsiteX14-29" fmla="*/ 22826 w 23258"/>
                <a:gd name="connsiteY14-30" fmla="*/ 3592 h 10082"/>
                <a:gd name="connsiteX15-31" fmla="*/ 23073 w 23258"/>
                <a:gd name="connsiteY15-32" fmla="*/ 4089 h 10082"/>
                <a:gd name="connsiteX16-33" fmla="*/ 23258 w 23258"/>
                <a:gd name="connsiteY16-34" fmla="*/ 4585 h 10082"/>
                <a:gd name="connsiteX17-35" fmla="*/ 23258 w 23258"/>
                <a:gd name="connsiteY17-36" fmla="*/ 5082 h 10082"/>
                <a:gd name="connsiteX18-37" fmla="*/ 23258 w 23258"/>
                <a:gd name="connsiteY18-38" fmla="*/ 5082 h 10082"/>
                <a:gd name="connsiteX19-39" fmla="*/ 23258 w 23258"/>
                <a:gd name="connsiteY19-40" fmla="*/ 5579 h 10082"/>
                <a:gd name="connsiteX20-41" fmla="*/ 23073 w 23258"/>
                <a:gd name="connsiteY20-42" fmla="*/ 6075 h 10082"/>
                <a:gd name="connsiteX21-43" fmla="*/ 22826 w 23258"/>
                <a:gd name="connsiteY21-44" fmla="*/ 6572 h 10082"/>
                <a:gd name="connsiteX22-45" fmla="*/ 22517 w 23258"/>
                <a:gd name="connsiteY22-46" fmla="*/ 7036 h 10082"/>
                <a:gd name="connsiteX23-47" fmla="*/ 22085 w 23258"/>
                <a:gd name="connsiteY23-48" fmla="*/ 7466 h 10082"/>
                <a:gd name="connsiteX24-49" fmla="*/ 21591 w 23258"/>
                <a:gd name="connsiteY24-50" fmla="*/ 7863 h 10082"/>
                <a:gd name="connsiteX25-51" fmla="*/ 20974 w 23258"/>
                <a:gd name="connsiteY25-52" fmla="*/ 8261 h 10082"/>
                <a:gd name="connsiteX26-53" fmla="*/ 20357 w 23258"/>
                <a:gd name="connsiteY26-54" fmla="*/ 8625 h 10082"/>
                <a:gd name="connsiteX27-55" fmla="*/ 19616 w 23258"/>
                <a:gd name="connsiteY27-56" fmla="*/ 8923 h 10082"/>
                <a:gd name="connsiteX28-57" fmla="*/ 18875 w 23258"/>
                <a:gd name="connsiteY28-58" fmla="*/ 9221 h 10082"/>
                <a:gd name="connsiteX29-59" fmla="*/ 18011 w 23258"/>
                <a:gd name="connsiteY29-60" fmla="*/ 9486 h 10082"/>
                <a:gd name="connsiteX30-61" fmla="*/ 17147 w 23258"/>
                <a:gd name="connsiteY30-62" fmla="*/ 9685 h 10082"/>
                <a:gd name="connsiteX31-63" fmla="*/ 16221 w 23258"/>
                <a:gd name="connsiteY31-64" fmla="*/ 9850 h 10082"/>
                <a:gd name="connsiteX32-65" fmla="*/ 15295 w 23258"/>
                <a:gd name="connsiteY32-66" fmla="*/ 9983 h 10082"/>
                <a:gd name="connsiteX33-67" fmla="*/ 14307 w 23258"/>
                <a:gd name="connsiteY33-68" fmla="*/ 10049 h 10082"/>
                <a:gd name="connsiteX34-69" fmla="*/ 13258 w 23258"/>
                <a:gd name="connsiteY34-70" fmla="*/ 10082 h 10082"/>
                <a:gd name="connsiteX0-71" fmla="*/ 13258 w 23258"/>
                <a:gd name="connsiteY0-72" fmla="*/ 82 h 10082"/>
                <a:gd name="connsiteX1-73" fmla="*/ 0 w 23258"/>
                <a:gd name="connsiteY1-74" fmla="*/ 0 h 10082"/>
                <a:gd name="connsiteX2-75" fmla="*/ 14307 w 23258"/>
                <a:gd name="connsiteY2-76" fmla="*/ 115 h 10082"/>
                <a:gd name="connsiteX3-77" fmla="*/ 15295 w 23258"/>
                <a:gd name="connsiteY3-78" fmla="*/ 181 h 10082"/>
                <a:gd name="connsiteX4-79" fmla="*/ 16221 w 23258"/>
                <a:gd name="connsiteY4-80" fmla="*/ 314 h 10082"/>
                <a:gd name="connsiteX5-81" fmla="*/ 17147 w 23258"/>
                <a:gd name="connsiteY5-82" fmla="*/ 479 h 10082"/>
                <a:gd name="connsiteX6-83" fmla="*/ 18011 w 23258"/>
                <a:gd name="connsiteY6-84" fmla="*/ 678 h 10082"/>
                <a:gd name="connsiteX7-85" fmla="*/ 18875 w 23258"/>
                <a:gd name="connsiteY7-86" fmla="*/ 943 h 10082"/>
                <a:gd name="connsiteX8-87" fmla="*/ 19616 w 23258"/>
                <a:gd name="connsiteY8-88" fmla="*/ 1241 h 10082"/>
                <a:gd name="connsiteX9-89" fmla="*/ 20357 w 23258"/>
                <a:gd name="connsiteY9-90" fmla="*/ 1539 h 10082"/>
                <a:gd name="connsiteX10-91" fmla="*/ 20974 w 23258"/>
                <a:gd name="connsiteY10-92" fmla="*/ 1903 h 10082"/>
                <a:gd name="connsiteX11-93" fmla="*/ 21591 w 23258"/>
                <a:gd name="connsiteY11-94" fmla="*/ 2301 h 10082"/>
                <a:gd name="connsiteX12-95" fmla="*/ 22085 w 23258"/>
                <a:gd name="connsiteY12-96" fmla="*/ 2698 h 10082"/>
                <a:gd name="connsiteX13-97" fmla="*/ 22517 w 23258"/>
                <a:gd name="connsiteY13-98" fmla="*/ 3128 h 10082"/>
                <a:gd name="connsiteX14-99" fmla="*/ 22826 w 23258"/>
                <a:gd name="connsiteY14-100" fmla="*/ 3592 h 10082"/>
                <a:gd name="connsiteX15-101" fmla="*/ 23073 w 23258"/>
                <a:gd name="connsiteY15-102" fmla="*/ 4089 h 10082"/>
                <a:gd name="connsiteX16-103" fmla="*/ 23258 w 23258"/>
                <a:gd name="connsiteY16-104" fmla="*/ 4585 h 10082"/>
                <a:gd name="connsiteX17-105" fmla="*/ 23258 w 23258"/>
                <a:gd name="connsiteY17-106" fmla="*/ 5082 h 10082"/>
                <a:gd name="connsiteX18-107" fmla="*/ 23258 w 23258"/>
                <a:gd name="connsiteY18-108" fmla="*/ 5082 h 10082"/>
                <a:gd name="connsiteX19-109" fmla="*/ 23258 w 23258"/>
                <a:gd name="connsiteY19-110" fmla="*/ 5579 h 10082"/>
                <a:gd name="connsiteX20-111" fmla="*/ 23073 w 23258"/>
                <a:gd name="connsiteY20-112" fmla="*/ 6075 h 10082"/>
                <a:gd name="connsiteX21-113" fmla="*/ 22826 w 23258"/>
                <a:gd name="connsiteY21-114" fmla="*/ 6572 h 10082"/>
                <a:gd name="connsiteX22-115" fmla="*/ 22517 w 23258"/>
                <a:gd name="connsiteY22-116" fmla="*/ 7036 h 10082"/>
                <a:gd name="connsiteX23-117" fmla="*/ 22085 w 23258"/>
                <a:gd name="connsiteY23-118" fmla="*/ 7466 h 10082"/>
                <a:gd name="connsiteX24-119" fmla="*/ 21591 w 23258"/>
                <a:gd name="connsiteY24-120" fmla="*/ 7863 h 10082"/>
                <a:gd name="connsiteX25-121" fmla="*/ 20974 w 23258"/>
                <a:gd name="connsiteY25-122" fmla="*/ 8261 h 10082"/>
                <a:gd name="connsiteX26-123" fmla="*/ 20357 w 23258"/>
                <a:gd name="connsiteY26-124" fmla="*/ 8625 h 10082"/>
                <a:gd name="connsiteX27-125" fmla="*/ 19616 w 23258"/>
                <a:gd name="connsiteY27-126" fmla="*/ 8923 h 10082"/>
                <a:gd name="connsiteX28-127" fmla="*/ 18875 w 23258"/>
                <a:gd name="connsiteY28-128" fmla="*/ 9221 h 10082"/>
                <a:gd name="connsiteX29-129" fmla="*/ 18011 w 23258"/>
                <a:gd name="connsiteY29-130" fmla="*/ 9486 h 10082"/>
                <a:gd name="connsiteX30-131" fmla="*/ 17147 w 23258"/>
                <a:gd name="connsiteY30-132" fmla="*/ 9685 h 10082"/>
                <a:gd name="connsiteX31-133" fmla="*/ 16221 w 23258"/>
                <a:gd name="connsiteY31-134" fmla="*/ 9850 h 10082"/>
                <a:gd name="connsiteX32-135" fmla="*/ 15295 w 23258"/>
                <a:gd name="connsiteY32-136" fmla="*/ 9983 h 10082"/>
                <a:gd name="connsiteX33-137" fmla="*/ 14307 w 23258"/>
                <a:gd name="connsiteY33-138" fmla="*/ 10049 h 10082"/>
                <a:gd name="connsiteX34-139" fmla="*/ 13258 w 23258"/>
                <a:gd name="connsiteY34-140" fmla="*/ 10082 h 10082"/>
                <a:gd name="connsiteX0-141" fmla="*/ 13258 w 23258"/>
                <a:gd name="connsiteY0-142" fmla="*/ 82 h 10082"/>
                <a:gd name="connsiteX1-143" fmla="*/ 0 w 23258"/>
                <a:gd name="connsiteY1-144" fmla="*/ 0 h 10082"/>
                <a:gd name="connsiteX2-145" fmla="*/ 14307 w 23258"/>
                <a:gd name="connsiteY2-146" fmla="*/ 115 h 10082"/>
                <a:gd name="connsiteX3-147" fmla="*/ 15295 w 23258"/>
                <a:gd name="connsiteY3-148" fmla="*/ 181 h 10082"/>
                <a:gd name="connsiteX4-149" fmla="*/ 16221 w 23258"/>
                <a:gd name="connsiteY4-150" fmla="*/ 314 h 10082"/>
                <a:gd name="connsiteX5-151" fmla="*/ 17147 w 23258"/>
                <a:gd name="connsiteY5-152" fmla="*/ 479 h 10082"/>
                <a:gd name="connsiteX6-153" fmla="*/ 18011 w 23258"/>
                <a:gd name="connsiteY6-154" fmla="*/ 678 h 10082"/>
                <a:gd name="connsiteX7-155" fmla="*/ 18875 w 23258"/>
                <a:gd name="connsiteY7-156" fmla="*/ 943 h 10082"/>
                <a:gd name="connsiteX8-157" fmla="*/ 19616 w 23258"/>
                <a:gd name="connsiteY8-158" fmla="*/ 1241 h 10082"/>
                <a:gd name="connsiteX9-159" fmla="*/ 20357 w 23258"/>
                <a:gd name="connsiteY9-160" fmla="*/ 1539 h 10082"/>
                <a:gd name="connsiteX10-161" fmla="*/ 20974 w 23258"/>
                <a:gd name="connsiteY10-162" fmla="*/ 1903 h 10082"/>
                <a:gd name="connsiteX11-163" fmla="*/ 21591 w 23258"/>
                <a:gd name="connsiteY11-164" fmla="*/ 2301 h 10082"/>
                <a:gd name="connsiteX12-165" fmla="*/ 22085 w 23258"/>
                <a:gd name="connsiteY12-166" fmla="*/ 2698 h 10082"/>
                <a:gd name="connsiteX13-167" fmla="*/ 22517 w 23258"/>
                <a:gd name="connsiteY13-168" fmla="*/ 3128 h 10082"/>
                <a:gd name="connsiteX14-169" fmla="*/ 22826 w 23258"/>
                <a:gd name="connsiteY14-170" fmla="*/ 3592 h 10082"/>
                <a:gd name="connsiteX15-171" fmla="*/ 23073 w 23258"/>
                <a:gd name="connsiteY15-172" fmla="*/ 4089 h 10082"/>
                <a:gd name="connsiteX16-173" fmla="*/ 23258 w 23258"/>
                <a:gd name="connsiteY16-174" fmla="*/ 4585 h 10082"/>
                <a:gd name="connsiteX17-175" fmla="*/ 23258 w 23258"/>
                <a:gd name="connsiteY17-176" fmla="*/ 5082 h 10082"/>
                <a:gd name="connsiteX18-177" fmla="*/ 23258 w 23258"/>
                <a:gd name="connsiteY18-178" fmla="*/ 5082 h 10082"/>
                <a:gd name="connsiteX19-179" fmla="*/ 23258 w 23258"/>
                <a:gd name="connsiteY19-180" fmla="*/ 5579 h 10082"/>
                <a:gd name="connsiteX20-181" fmla="*/ 23073 w 23258"/>
                <a:gd name="connsiteY20-182" fmla="*/ 6075 h 10082"/>
                <a:gd name="connsiteX21-183" fmla="*/ 22826 w 23258"/>
                <a:gd name="connsiteY21-184" fmla="*/ 6572 h 10082"/>
                <a:gd name="connsiteX22-185" fmla="*/ 22517 w 23258"/>
                <a:gd name="connsiteY22-186" fmla="*/ 7036 h 10082"/>
                <a:gd name="connsiteX23-187" fmla="*/ 22085 w 23258"/>
                <a:gd name="connsiteY23-188" fmla="*/ 7466 h 10082"/>
                <a:gd name="connsiteX24-189" fmla="*/ 21591 w 23258"/>
                <a:gd name="connsiteY24-190" fmla="*/ 7863 h 10082"/>
                <a:gd name="connsiteX25-191" fmla="*/ 20974 w 23258"/>
                <a:gd name="connsiteY25-192" fmla="*/ 8261 h 10082"/>
                <a:gd name="connsiteX26-193" fmla="*/ 20357 w 23258"/>
                <a:gd name="connsiteY26-194" fmla="*/ 8625 h 10082"/>
                <a:gd name="connsiteX27-195" fmla="*/ 19616 w 23258"/>
                <a:gd name="connsiteY27-196" fmla="*/ 8923 h 10082"/>
                <a:gd name="connsiteX28-197" fmla="*/ 18875 w 23258"/>
                <a:gd name="connsiteY28-198" fmla="*/ 9221 h 10082"/>
                <a:gd name="connsiteX29-199" fmla="*/ 18011 w 23258"/>
                <a:gd name="connsiteY29-200" fmla="*/ 9486 h 10082"/>
                <a:gd name="connsiteX30-201" fmla="*/ 17147 w 23258"/>
                <a:gd name="connsiteY30-202" fmla="*/ 9685 h 10082"/>
                <a:gd name="connsiteX31-203" fmla="*/ 16221 w 23258"/>
                <a:gd name="connsiteY31-204" fmla="*/ 9850 h 10082"/>
                <a:gd name="connsiteX32-205" fmla="*/ 15295 w 23258"/>
                <a:gd name="connsiteY32-206" fmla="*/ 9983 h 10082"/>
                <a:gd name="connsiteX33-207" fmla="*/ 14307 w 23258"/>
                <a:gd name="connsiteY33-208" fmla="*/ 10049 h 10082"/>
                <a:gd name="connsiteX34-209" fmla="*/ 13258 w 23258"/>
                <a:gd name="connsiteY34-210" fmla="*/ 10082 h 10082"/>
                <a:gd name="connsiteX0-211" fmla="*/ 0 w 10000"/>
                <a:gd name="connsiteY0-212" fmla="*/ 0 h 10000"/>
                <a:gd name="connsiteX1-213" fmla="*/ 1049 w 10000"/>
                <a:gd name="connsiteY1-214" fmla="*/ 33 h 10000"/>
                <a:gd name="connsiteX2-215" fmla="*/ 2037 w 10000"/>
                <a:gd name="connsiteY2-216" fmla="*/ 99 h 10000"/>
                <a:gd name="connsiteX3-217" fmla="*/ 2963 w 10000"/>
                <a:gd name="connsiteY3-218" fmla="*/ 232 h 10000"/>
                <a:gd name="connsiteX4-219" fmla="*/ 3889 w 10000"/>
                <a:gd name="connsiteY4-220" fmla="*/ 397 h 10000"/>
                <a:gd name="connsiteX5-221" fmla="*/ 4753 w 10000"/>
                <a:gd name="connsiteY5-222" fmla="*/ 596 h 10000"/>
                <a:gd name="connsiteX6-223" fmla="*/ 5617 w 10000"/>
                <a:gd name="connsiteY6-224" fmla="*/ 861 h 10000"/>
                <a:gd name="connsiteX7-225" fmla="*/ 6358 w 10000"/>
                <a:gd name="connsiteY7-226" fmla="*/ 1159 h 10000"/>
                <a:gd name="connsiteX8-227" fmla="*/ 7099 w 10000"/>
                <a:gd name="connsiteY8-228" fmla="*/ 1457 h 10000"/>
                <a:gd name="connsiteX9-229" fmla="*/ 7716 w 10000"/>
                <a:gd name="connsiteY9-230" fmla="*/ 1821 h 10000"/>
                <a:gd name="connsiteX10-231" fmla="*/ 8333 w 10000"/>
                <a:gd name="connsiteY10-232" fmla="*/ 2219 h 10000"/>
                <a:gd name="connsiteX11-233" fmla="*/ 8827 w 10000"/>
                <a:gd name="connsiteY11-234" fmla="*/ 2616 h 10000"/>
                <a:gd name="connsiteX12-235" fmla="*/ 9259 w 10000"/>
                <a:gd name="connsiteY12-236" fmla="*/ 3046 h 10000"/>
                <a:gd name="connsiteX13-237" fmla="*/ 9568 w 10000"/>
                <a:gd name="connsiteY13-238" fmla="*/ 3510 h 10000"/>
                <a:gd name="connsiteX14-239" fmla="*/ 9815 w 10000"/>
                <a:gd name="connsiteY14-240" fmla="*/ 4007 h 10000"/>
                <a:gd name="connsiteX15-241" fmla="*/ 10000 w 10000"/>
                <a:gd name="connsiteY15-242" fmla="*/ 4503 h 10000"/>
                <a:gd name="connsiteX16-243" fmla="*/ 10000 w 10000"/>
                <a:gd name="connsiteY16-244" fmla="*/ 5000 h 10000"/>
                <a:gd name="connsiteX17-245" fmla="*/ 10000 w 10000"/>
                <a:gd name="connsiteY17-246" fmla="*/ 5000 h 10000"/>
                <a:gd name="connsiteX18-247" fmla="*/ 10000 w 10000"/>
                <a:gd name="connsiteY18-248" fmla="*/ 5497 h 10000"/>
                <a:gd name="connsiteX19-249" fmla="*/ 9815 w 10000"/>
                <a:gd name="connsiteY19-250" fmla="*/ 5993 h 10000"/>
                <a:gd name="connsiteX20-251" fmla="*/ 9568 w 10000"/>
                <a:gd name="connsiteY20-252" fmla="*/ 6490 h 10000"/>
                <a:gd name="connsiteX21-253" fmla="*/ 9259 w 10000"/>
                <a:gd name="connsiteY21-254" fmla="*/ 6954 h 10000"/>
                <a:gd name="connsiteX22-255" fmla="*/ 8827 w 10000"/>
                <a:gd name="connsiteY22-256" fmla="*/ 7384 h 10000"/>
                <a:gd name="connsiteX23-257" fmla="*/ 8333 w 10000"/>
                <a:gd name="connsiteY23-258" fmla="*/ 7781 h 10000"/>
                <a:gd name="connsiteX24-259" fmla="*/ 7716 w 10000"/>
                <a:gd name="connsiteY24-260" fmla="*/ 8179 h 10000"/>
                <a:gd name="connsiteX25-261" fmla="*/ 7099 w 10000"/>
                <a:gd name="connsiteY25-262" fmla="*/ 8543 h 10000"/>
                <a:gd name="connsiteX26-263" fmla="*/ 6358 w 10000"/>
                <a:gd name="connsiteY26-264" fmla="*/ 8841 h 10000"/>
                <a:gd name="connsiteX27-265" fmla="*/ 5617 w 10000"/>
                <a:gd name="connsiteY27-266" fmla="*/ 9139 h 10000"/>
                <a:gd name="connsiteX28-267" fmla="*/ 4753 w 10000"/>
                <a:gd name="connsiteY28-268" fmla="*/ 9404 h 10000"/>
                <a:gd name="connsiteX29-269" fmla="*/ 3889 w 10000"/>
                <a:gd name="connsiteY29-270" fmla="*/ 9603 h 10000"/>
                <a:gd name="connsiteX30-271" fmla="*/ 2963 w 10000"/>
                <a:gd name="connsiteY30-272" fmla="*/ 9768 h 10000"/>
                <a:gd name="connsiteX31-273" fmla="*/ 2037 w 10000"/>
                <a:gd name="connsiteY31-274" fmla="*/ 9901 h 10000"/>
                <a:gd name="connsiteX32-275" fmla="*/ 1049 w 10000"/>
                <a:gd name="connsiteY32-276" fmla="*/ 9967 h 10000"/>
                <a:gd name="connsiteX33-277" fmla="*/ 0 w 10000"/>
                <a:gd name="connsiteY33-278" fmla="*/ 10000 h 10000"/>
                <a:gd name="connsiteX0-279" fmla="*/ 0 w 17345"/>
                <a:gd name="connsiteY0-280" fmla="*/ 213 h 9967"/>
                <a:gd name="connsiteX1-281" fmla="*/ 8394 w 17345"/>
                <a:gd name="connsiteY1-282" fmla="*/ 0 h 9967"/>
                <a:gd name="connsiteX2-283" fmla="*/ 9382 w 17345"/>
                <a:gd name="connsiteY2-284" fmla="*/ 66 h 9967"/>
                <a:gd name="connsiteX3-285" fmla="*/ 10308 w 17345"/>
                <a:gd name="connsiteY3-286" fmla="*/ 199 h 9967"/>
                <a:gd name="connsiteX4-287" fmla="*/ 11234 w 17345"/>
                <a:gd name="connsiteY4-288" fmla="*/ 364 h 9967"/>
                <a:gd name="connsiteX5-289" fmla="*/ 12098 w 17345"/>
                <a:gd name="connsiteY5-290" fmla="*/ 563 h 9967"/>
                <a:gd name="connsiteX6-291" fmla="*/ 12962 w 17345"/>
                <a:gd name="connsiteY6-292" fmla="*/ 828 h 9967"/>
                <a:gd name="connsiteX7-293" fmla="*/ 13703 w 17345"/>
                <a:gd name="connsiteY7-294" fmla="*/ 1126 h 9967"/>
                <a:gd name="connsiteX8-295" fmla="*/ 14444 w 17345"/>
                <a:gd name="connsiteY8-296" fmla="*/ 1424 h 9967"/>
                <a:gd name="connsiteX9-297" fmla="*/ 15061 w 17345"/>
                <a:gd name="connsiteY9-298" fmla="*/ 1788 h 9967"/>
                <a:gd name="connsiteX10-299" fmla="*/ 15678 w 17345"/>
                <a:gd name="connsiteY10-300" fmla="*/ 2186 h 9967"/>
                <a:gd name="connsiteX11-301" fmla="*/ 16172 w 17345"/>
                <a:gd name="connsiteY11-302" fmla="*/ 2583 h 9967"/>
                <a:gd name="connsiteX12-303" fmla="*/ 16604 w 17345"/>
                <a:gd name="connsiteY12-304" fmla="*/ 3013 h 9967"/>
                <a:gd name="connsiteX13-305" fmla="*/ 16913 w 17345"/>
                <a:gd name="connsiteY13-306" fmla="*/ 3477 h 9967"/>
                <a:gd name="connsiteX14-307" fmla="*/ 17160 w 17345"/>
                <a:gd name="connsiteY14-308" fmla="*/ 3974 h 9967"/>
                <a:gd name="connsiteX15-309" fmla="*/ 17345 w 17345"/>
                <a:gd name="connsiteY15-310" fmla="*/ 4470 h 9967"/>
                <a:gd name="connsiteX16-311" fmla="*/ 17345 w 17345"/>
                <a:gd name="connsiteY16-312" fmla="*/ 4967 h 9967"/>
                <a:gd name="connsiteX17-313" fmla="*/ 17345 w 17345"/>
                <a:gd name="connsiteY17-314" fmla="*/ 4967 h 9967"/>
                <a:gd name="connsiteX18-315" fmla="*/ 17345 w 17345"/>
                <a:gd name="connsiteY18-316" fmla="*/ 5464 h 9967"/>
                <a:gd name="connsiteX19-317" fmla="*/ 17160 w 17345"/>
                <a:gd name="connsiteY19-318" fmla="*/ 5960 h 9967"/>
                <a:gd name="connsiteX20-319" fmla="*/ 16913 w 17345"/>
                <a:gd name="connsiteY20-320" fmla="*/ 6457 h 9967"/>
                <a:gd name="connsiteX21-321" fmla="*/ 16604 w 17345"/>
                <a:gd name="connsiteY21-322" fmla="*/ 6921 h 9967"/>
                <a:gd name="connsiteX22-323" fmla="*/ 16172 w 17345"/>
                <a:gd name="connsiteY22-324" fmla="*/ 7351 h 9967"/>
                <a:gd name="connsiteX23-325" fmla="*/ 15678 w 17345"/>
                <a:gd name="connsiteY23-326" fmla="*/ 7748 h 9967"/>
                <a:gd name="connsiteX24-327" fmla="*/ 15061 w 17345"/>
                <a:gd name="connsiteY24-328" fmla="*/ 8146 h 9967"/>
                <a:gd name="connsiteX25-329" fmla="*/ 14444 w 17345"/>
                <a:gd name="connsiteY25-330" fmla="*/ 8510 h 9967"/>
                <a:gd name="connsiteX26-331" fmla="*/ 13703 w 17345"/>
                <a:gd name="connsiteY26-332" fmla="*/ 8808 h 9967"/>
                <a:gd name="connsiteX27-333" fmla="*/ 12962 w 17345"/>
                <a:gd name="connsiteY27-334" fmla="*/ 9106 h 9967"/>
                <a:gd name="connsiteX28-335" fmla="*/ 12098 w 17345"/>
                <a:gd name="connsiteY28-336" fmla="*/ 9371 h 9967"/>
                <a:gd name="connsiteX29-337" fmla="*/ 11234 w 17345"/>
                <a:gd name="connsiteY29-338" fmla="*/ 9570 h 9967"/>
                <a:gd name="connsiteX30-339" fmla="*/ 10308 w 17345"/>
                <a:gd name="connsiteY30-340" fmla="*/ 9735 h 9967"/>
                <a:gd name="connsiteX31-341" fmla="*/ 9382 w 17345"/>
                <a:gd name="connsiteY31-342" fmla="*/ 9868 h 9967"/>
                <a:gd name="connsiteX32-343" fmla="*/ 8394 w 17345"/>
                <a:gd name="connsiteY32-344" fmla="*/ 9934 h 9967"/>
                <a:gd name="connsiteX33-345" fmla="*/ 7345 w 17345"/>
                <a:gd name="connsiteY33-346" fmla="*/ 9967 h 9967"/>
                <a:gd name="connsiteX0-347" fmla="*/ 0 w 9526"/>
                <a:gd name="connsiteY0-348" fmla="*/ 0 h 10101"/>
                <a:gd name="connsiteX1-349" fmla="*/ 4365 w 9526"/>
                <a:gd name="connsiteY1-350" fmla="*/ 101 h 10101"/>
                <a:gd name="connsiteX2-351" fmla="*/ 4935 w 9526"/>
                <a:gd name="connsiteY2-352" fmla="*/ 167 h 10101"/>
                <a:gd name="connsiteX3-353" fmla="*/ 5469 w 9526"/>
                <a:gd name="connsiteY3-354" fmla="*/ 301 h 10101"/>
                <a:gd name="connsiteX4-355" fmla="*/ 6003 w 9526"/>
                <a:gd name="connsiteY4-356" fmla="*/ 466 h 10101"/>
                <a:gd name="connsiteX5-357" fmla="*/ 6501 w 9526"/>
                <a:gd name="connsiteY5-358" fmla="*/ 666 h 10101"/>
                <a:gd name="connsiteX6-359" fmla="*/ 6999 w 9526"/>
                <a:gd name="connsiteY6-360" fmla="*/ 932 h 10101"/>
                <a:gd name="connsiteX7-361" fmla="*/ 7426 w 9526"/>
                <a:gd name="connsiteY7-362" fmla="*/ 1231 h 10101"/>
                <a:gd name="connsiteX8-363" fmla="*/ 7853 w 9526"/>
                <a:gd name="connsiteY8-364" fmla="*/ 1530 h 10101"/>
                <a:gd name="connsiteX9-365" fmla="*/ 8209 w 9526"/>
                <a:gd name="connsiteY9-366" fmla="*/ 1895 h 10101"/>
                <a:gd name="connsiteX10-367" fmla="*/ 8565 w 9526"/>
                <a:gd name="connsiteY10-368" fmla="*/ 2294 h 10101"/>
                <a:gd name="connsiteX11-369" fmla="*/ 8850 w 9526"/>
                <a:gd name="connsiteY11-370" fmla="*/ 2693 h 10101"/>
                <a:gd name="connsiteX12-371" fmla="*/ 9099 w 9526"/>
                <a:gd name="connsiteY12-372" fmla="*/ 3124 h 10101"/>
                <a:gd name="connsiteX13-373" fmla="*/ 9277 w 9526"/>
                <a:gd name="connsiteY13-374" fmla="*/ 3590 h 10101"/>
                <a:gd name="connsiteX14-375" fmla="*/ 9419 w 9526"/>
                <a:gd name="connsiteY14-376" fmla="*/ 4088 h 10101"/>
                <a:gd name="connsiteX15-377" fmla="*/ 9526 w 9526"/>
                <a:gd name="connsiteY15-378" fmla="*/ 4586 h 10101"/>
                <a:gd name="connsiteX16-379" fmla="*/ 9526 w 9526"/>
                <a:gd name="connsiteY16-380" fmla="*/ 5084 h 10101"/>
                <a:gd name="connsiteX17-381" fmla="*/ 9526 w 9526"/>
                <a:gd name="connsiteY17-382" fmla="*/ 5084 h 10101"/>
                <a:gd name="connsiteX18-383" fmla="*/ 9526 w 9526"/>
                <a:gd name="connsiteY18-384" fmla="*/ 5583 h 10101"/>
                <a:gd name="connsiteX19-385" fmla="*/ 9419 w 9526"/>
                <a:gd name="connsiteY19-386" fmla="*/ 6081 h 10101"/>
                <a:gd name="connsiteX20-387" fmla="*/ 9277 w 9526"/>
                <a:gd name="connsiteY20-388" fmla="*/ 6579 h 10101"/>
                <a:gd name="connsiteX21-389" fmla="*/ 9099 w 9526"/>
                <a:gd name="connsiteY21-390" fmla="*/ 7045 h 10101"/>
                <a:gd name="connsiteX22-391" fmla="*/ 8850 w 9526"/>
                <a:gd name="connsiteY22-392" fmla="*/ 7476 h 10101"/>
                <a:gd name="connsiteX23-393" fmla="*/ 8565 w 9526"/>
                <a:gd name="connsiteY23-394" fmla="*/ 7875 h 10101"/>
                <a:gd name="connsiteX24-395" fmla="*/ 8209 w 9526"/>
                <a:gd name="connsiteY24-396" fmla="*/ 8274 h 10101"/>
                <a:gd name="connsiteX25-397" fmla="*/ 7853 w 9526"/>
                <a:gd name="connsiteY25-398" fmla="*/ 8639 h 10101"/>
                <a:gd name="connsiteX26-399" fmla="*/ 7426 w 9526"/>
                <a:gd name="connsiteY26-400" fmla="*/ 8938 h 10101"/>
                <a:gd name="connsiteX27-401" fmla="*/ 6999 w 9526"/>
                <a:gd name="connsiteY27-402" fmla="*/ 9237 h 10101"/>
                <a:gd name="connsiteX28-403" fmla="*/ 6501 w 9526"/>
                <a:gd name="connsiteY28-404" fmla="*/ 9503 h 10101"/>
                <a:gd name="connsiteX29-405" fmla="*/ 6003 w 9526"/>
                <a:gd name="connsiteY29-406" fmla="*/ 9703 h 10101"/>
                <a:gd name="connsiteX30-407" fmla="*/ 5469 w 9526"/>
                <a:gd name="connsiteY30-408" fmla="*/ 9868 h 10101"/>
                <a:gd name="connsiteX31-409" fmla="*/ 4935 w 9526"/>
                <a:gd name="connsiteY31-410" fmla="*/ 10002 h 10101"/>
                <a:gd name="connsiteX32-411" fmla="*/ 4365 w 9526"/>
                <a:gd name="connsiteY32-412" fmla="*/ 10068 h 10101"/>
                <a:gd name="connsiteX33-413" fmla="*/ 3761 w 9526"/>
                <a:gd name="connsiteY33-414" fmla="*/ 10101 h 10101"/>
                <a:gd name="connsiteX0-415" fmla="*/ 0 w 10083"/>
                <a:gd name="connsiteY0-416" fmla="*/ 87 h 9900"/>
                <a:gd name="connsiteX1-417" fmla="*/ 4665 w 10083"/>
                <a:gd name="connsiteY1-418" fmla="*/ 0 h 9900"/>
                <a:gd name="connsiteX2-419" fmla="*/ 5264 w 10083"/>
                <a:gd name="connsiteY2-420" fmla="*/ 65 h 9900"/>
                <a:gd name="connsiteX3-421" fmla="*/ 5824 w 10083"/>
                <a:gd name="connsiteY3-422" fmla="*/ 198 h 9900"/>
                <a:gd name="connsiteX4-423" fmla="*/ 6385 w 10083"/>
                <a:gd name="connsiteY4-424" fmla="*/ 361 h 9900"/>
                <a:gd name="connsiteX5-425" fmla="*/ 6907 w 10083"/>
                <a:gd name="connsiteY5-426" fmla="*/ 559 h 9900"/>
                <a:gd name="connsiteX6-427" fmla="*/ 7430 w 10083"/>
                <a:gd name="connsiteY6-428" fmla="*/ 823 h 9900"/>
                <a:gd name="connsiteX7-429" fmla="*/ 7879 w 10083"/>
                <a:gd name="connsiteY7-430" fmla="*/ 1119 h 9900"/>
                <a:gd name="connsiteX8-431" fmla="*/ 8327 w 10083"/>
                <a:gd name="connsiteY8-432" fmla="*/ 1415 h 9900"/>
                <a:gd name="connsiteX9-433" fmla="*/ 8700 w 10083"/>
                <a:gd name="connsiteY9-434" fmla="*/ 1776 h 9900"/>
                <a:gd name="connsiteX10-435" fmla="*/ 9074 w 10083"/>
                <a:gd name="connsiteY10-436" fmla="*/ 2171 h 9900"/>
                <a:gd name="connsiteX11-437" fmla="*/ 9373 w 10083"/>
                <a:gd name="connsiteY11-438" fmla="*/ 2566 h 9900"/>
                <a:gd name="connsiteX12-439" fmla="*/ 9635 w 10083"/>
                <a:gd name="connsiteY12-440" fmla="*/ 2993 h 9900"/>
                <a:gd name="connsiteX13-441" fmla="*/ 9822 w 10083"/>
                <a:gd name="connsiteY13-442" fmla="*/ 3454 h 9900"/>
                <a:gd name="connsiteX14-443" fmla="*/ 9971 w 10083"/>
                <a:gd name="connsiteY14-444" fmla="*/ 3947 h 9900"/>
                <a:gd name="connsiteX15-445" fmla="*/ 10083 w 10083"/>
                <a:gd name="connsiteY15-446" fmla="*/ 4440 h 9900"/>
                <a:gd name="connsiteX16-447" fmla="*/ 10083 w 10083"/>
                <a:gd name="connsiteY16-448" fmla="*/ 4933 h 9900"/>
                <a:gd name="connsiteX17-449" fmla="*/ 10083 w 10083"/>
                <a:gd name="connsiteY17-450" fmla="*/ 4933 h 9900"/>
                <a:gd name="connsiteX18-451" fmla="*/ 10083 w 10083"/>
                <a:gd name="connsiteY18-452" fmla="*/ 5427 h 9900"/>
                <a:gd name="connsiteX19-453" fmla="*/ 9971 w 10083"/>
                <a:gd name="connsiteY19-454" fmla="*/ 5920 h 9900"/>
                <a:gd name="connsiteX20-455" fmla="*/ 9822 w 10083"/>
                <a:gd name="connsiteY20-456" fmla="*/ 6413 h 9900"/>
                <a:gd name="connsiteX21-457" fmla="*/ 9635 w 10083"/>
                <a:gd name="connsiteY21-458" fmla="*/ 6875 h 9900"/>
                <a:gd name="connsiteX22-459" fmla="*/ 9373 w 10083"/>
                <a:gd name="connsiteY22-460" fmla="*/ 7301 h 9900"/>
                <a:gd name="connsiteX23-461" fmla="*/ 9074 w 10083"/>
                <a:gd name="connsiteY23-462" fmla="*/ 7696 h 9900"/>
                <a:gd name="connsiteX24-463" fmla="*/ 8700 w 10083"/>
                <a:gd name="connsiteY24-464" fmla="*/ 8091 h 9900"/>
                <a:gd name="connsiteX25-465" fmla="*/ 8327 w 10083"/>
                <a:gd name="connsiteY25-466" fmla="*/ 8453 h 9900"/>
                <a:gd name="connsiteX26-467" fmla="*/ 7879 w 10083"/>
                <a:gd name="connsiteY26-468" fmla="*/ 8749 h 9900"/>
                <a:gd name="connsiteX27-469" fmla="*/ 7430 w 10083"/>
                <a:gd name="connsiteY27-470" fmla="*/ 9045 h 9900"/>
                <a:gd name="connsiteX28-471" fmla="*/ 6907 w 10083"/>
                <a:gd name="connsiteY28-472" fmla="*/ 9308 h 9900"/>
                <a:gd name="connsiteX29-473" fmla="*/ 6385 w 10083"/>
                <a:gd name="connsiteY29-474" fmla="*/ 9506 h 9900"/>
                <a:gd name="connsiteX30-475" fmla="*/ 5824 w 10083"/>
                <a:gd name="connsiteY30-476" fmla="*/ 9669 h 9900"/>
                <a:gd name="connsiteX31-477" fmla="*/ 5264 w 10083"/>
                <a:gd name="connsiteY31-478" fmla="*/ 9802 h 9900"/>
                <a:gd name="connsiteX32-479" fmla="*/ 4665 w 10083"/>
                <a:gd name="connsiteY32-480" fmla="*/ 9867 h 9900"/>
                <a:gd name="connsiteX33-481" fmla="*/ 4031 w 10083"/>
                <a:gd name="connsiteY33-482" fmla="*/ 9900 h 9900"/>
                <a:gd name="connsiteX0-483" fmla="*/ 0 w 10082"/>
                <a:gd name="connsiteY0-484" fmla="*/ 4 h 10000"/>
                <a:gd name="connsiteX1-485" fmla="*/ 4709 w 10082"/>
                <a:gd name="connsiteY1-486" fmla="*/ 0 h 10000"/>
                <a:gd name="connsiteX2-487" fmla="*/ 5303 w 10082"/>
                <a:gd name="connsiteY2-488" fmla="*/ 66 h 10000"/>
                <a:gd name="connsiteX3-489" fmla="*/ 5858 w 10082"/>
                <a:gd name="connsiteY3-490" fmla="*/ 200 h 10000"/>
                <a:gd name="connsiteX4-491" fmla="*/ 6414 w 10082"/>
                <a:gd name="connsiteY4-492" fmla="*/ 365 h 10000"/>
                <a:gd name="connsiteX5-493" fmla="*/ 6932 w 10082"/>
                <a:gd name="connsiteY5-494" fmla="*/ 565 h 10000"/>
                <a:gd name="connsiteX6-495" fmla="*/ 7451 w 10082"/>
                <a:gd name="connsiteY6-496" fmla="*/ 831 h 10000"/>
                <a:gd name="connsiteX7-497" fmla="*/ 7896 w 10082"/>
                <a:gd name="connsiteY7-498" fmla="*/ 1130 h 10000"/>
                <a:gd name="connsiteX8-499" fmla="*/ 8340 w 10082"/>
                <a:gd name="connsiteY8-500" fmla="*/ 1429 h 10000"/>
                <a:gd name="connsiteX9-501" fmla="*/ 8710 w 10082"/>
                <a:gd name="connsiteY9-502" fmla="*/ 1794 h 10000"/>
                <a:gd name="connsiteX10-503" fmla="*/ 9081 w 10082"/>
                <a:gd name="connsiteY10-504" fmla="*/ 2193 h 10000"/>
                <a:gd name="connsiteX11-505" fmla="*/ 9378 w 10082"/>
                <a:gd name="connsiteY11-506" fmla="*/ 2592 h 10000"/>
                <a:gd name="connsiteX12-507" fmla="*/ 9638 w 10082"/>
                <a:gd name="connsiteY12-508" fmla="*/ 3023 h 10000"/>
                <a:gd name="connsiteX13-509" fmla="*/ 9823 w 10082"/>
                <a:gd name="connsiteY13-510" fmla="*/ 3489 h 10000"/>
                <a:gd name="connsiteX14-511" fmla="*/ 9971 w 10082"/>
                <a:gd name="connsiteY14-512" fmla="*/ 3987 h 10000"/>
                <a:gd name="connsiteX15-513" fmla="*/ 10082 w 10082"/>
                <a:gd name="connsiteY15-514" fmla="*/ 4485 h 10000"/>
                <a:gd name="connsiteX16-515" fmla="*/ 10082 w 10082"/>
                <a:gd name="connsiteY16-516" fmla="*/ 4983 h 10000"/>
                <a:gd name="connsiteX17-517" fmla="*/ 10082 w 10082"/>
                <a:gd name="connsiteY17-518" fmla="*/ 4983 h 10000"/>
                <a:gd name="connsiteX18-519" fmla="*/ 10082 w 10082"/>
                <a:gd name="connsiteY18-520" fmla="*/ 5482 h 10000"/>
                <a:gd name="connsiteX19-521" fmla="*/ 9971 w 10082"/>
                <a:gd name="connsiteY19-522" fmla="*/ 5980 h 10000"/>
                <a:gd name="connsiteX20-523" fmla="*/ 9823 w 10082"/>
                <a:gd name="connsiteY20-524" fmla="*/ 6478 h 10000"/>
                <a:gd name="connsiteX21-525" fmla="*/ 9638 w 10082"/>
                <a:gd name="connsiteY21-526" fmla="*/ 6944 h 10000"/>
                <a:gd name="connsiteX22-527" fmla="*/ 9378 w 10082"/>
                <a:gd name="connsiteY22-528" fmla="*/ 7375 h 10000"/>
                <a:gd name="connsiteX23-529" fmla="*/ 9081 w 10082"/>
                <a:gd name="connsiteY23-530" fmla="*/ 7774 h 10000"/>
                <a:gd name="connsiteX24-531" fmla="*/ 8710 w 10082"/>
                <a:gd name="connsiteY24-532" fmla="*/ 8173 h 10000"/>
                <a:gd name="connsiteX25-533" fmla="*/ 8340 w 10082"/>
                <a:gd name="connsiteY25-534" fmla="*/ 8538 h 10000"/>
                <a:gd name="connsiteX26-535" fmla="*/ 7896 w 10082"/>
                <a:gd name="connsiteY26-536" fmla="*/ 8837 h 10000"/>
                <a:gd name="connsiteX27-537" fmla="*/ 7451 w 10082"/>
                <a:gd name="connsiteY27-538" fmla="*/ 9136 h 10000"/>
                <a:gd name="connsiteX28-539" fmla="*/ 6932 w 10082"/>
                <a:gd name="connsiteY28-540" fmla="*/ 9402 h 10000"/>
                <a:gd name="connsiteX29-541" fmla="*/ 6414 w 10082"/>
                <a:gd name="connsiteY29-542" fmla="*/ 9602 h 10000"/>
                <a:gd name="connsiteX30-543" fmla="*/ 5858 w 10082"/>
                <a:gd name="connsiteY30-544" fmla="*/ 9767 h 10000"/>
                <a:gd name="connsiteX31-545" fmla="*/ 5303 w 10082"/>
                <a:gd name="connsiteY31-546" fmla="*/ 9901 h 10000"/>
                <a:gd name="connsiteX32-547" fmla="*/ 4709 w 10082"/>
                <a:gd name="connsiteY32-548" fmla="*/ 9967 h 10000"/>
                <a:gd name="connsiteX33-549" fmla="*/ 4080 w 10082"/>
                <a:gd name="connsiteY33-550" fmla="*/ 10000 h 10000"/>
                <a:gd name="connsiteX0-551" fmla="*/ 0 w 10082"/>
                <a:gd name="connsiteY0-552" fmla="*/ 25 h 10000"/>
                <a:gd name="connsiteX1-553" fmla="*/ 4709 w 10082"/>
                <a:gd name="connsiteY1-554" fmla="*/ 0 h 10000"/>
                <a:gd name="connsiteX2-555" fmla="*/ 5303 w 10082"/>
                <a:gd name="connsiteY2-556" fmla="*/ 66 h 10000"/>
                <a:gd name="connsiteX3-557" fmla="*/ 5858 w 10082"/>
                <a:gd name="connsiteY3-558" fmla="*/ 200 h 10000"/>
                <a:gd name="connsiteX4-559" fmla="*/ 6414 w 10082"/>
                <a:gd name="connsiteY4-560" fmla="*/ 365 h 10000"/>
                <a:gd name="connsiteX5-561" fmla="*/ 6932 w 10082"/>
                <a:gd name="connsiteY5-562" fmla="*/ 565 h 10000"/>
                <a:gd name="connsiteX6-563" fmla="*/ 7451 w 10082"/>
                <a:gd name="connsiteY6-564" fmla="*/ 831 h 10000"/>
                <a:gd name="connsiteX7-565" fmla="*/ 7896 w 10082"/>
                <a:gd name="connsiteY7-566" fmla="*/ 1130 h 10000"/>
                <a:gd name="connsiteX8-567" fmla="*/ 8340 w 10082"/>
                <a:gd name="connsiteY8-568" fmla="*/ 1429 h 10000"/>
                <a:gd name="connsiteX9-569" fmla="*/ 8710 w 10082"/>
                <a:gd name="connsiteY9-570" fmla="*/ 1794 h 10000"/>
                <a:gd name="connsiteX10-571" fmla="*/ 9081 w 10082"/>
                <a:gd name="connsiteY10-572" fmla="*/ 2193 h 10000"/>
                <a:gd name="connsiteX11-573" fmla="*/ 9378 w 10082"/>
                <a:gd name="connsiteY11-574" fmla="*/ 2592 h 10000"/>
                <a:gd name="connsiteX12-575" fmla="*/ 9638 w 10082"/>
                <a:gd name="connsiteY12-576" fmla="*/ 3023 h 10000"/>
                <a:gd name="connsiteX13-577" fmla="*/ 9823 w 10082"/>
                <a:gd name="connsiteY13-578" fmla="*/ 3489 h 10000"/>
                <a:gd name="connsiteX14-579" fmla="*/ 9971 w 10082"/>
                <a:gd name="connsiteY14-580" fmla="*/ 3987 h 10000"/>
                <a:gd name="connsiteX15-581" fmla="*/ 10082 w 10082"/>
                <a:gd name="connsiteY15-582" fmla="*/ 4485 h 10000"/>
                <a:gd name="connsiteX16-583" fmla="*/ 10082 w 10082"/>
                <a:gd name="connsiteY16-584" fmla="*/ 4983 h 10000"/>
                <a:gd name="connsiteX17-585" fmla="*/ 10082 w 10082"/>
                <a:gd name="connsiteY17-586" fmla="*/ 4983 h 10000"/>
                <a:gd name="connsiteX18-587" fmla="*/ 10082 w 10082"/>
                <a:gd name="connsiteY18-588" fmla="*/ 5482 h 10000"/>
                <a:gd name="connsiteX19-589" fmla="*/ 9971 w 10082"/>
                <a:gd name="connsiteY19-590" fmla="*/ 5980 h 10000"/>
                <a:gd name="connsiteX20-591" fmla="*/ 9823 w 10082"/>
                <a:gd name="connsiteY20-592" fmla="*/ 6478 h 10000"/>
                <a:gd name="connsiteX21-593" fmla="*/ 9638 w 10082"/>
                <a:gd name="connsiteY21-594" fmla="*/ 6944 h 10000"/>
                <a:gd name="connsiteX22-595" fmla="*/ 9378 w 10082"/>
                <a:gd name="connsiteY22-596" fmla="*/ 7375 h 10000"/>
                <a:gd name="connsiteX23-597" fmla="*/ 9081 w 10082"/>
                <a:gd name="connsiteY23-598" fmla="*/ 7774 h 10000"/>
                <a:gd name="connsiteX24-599" fmla="*/ 8710 w 10082"/>
                <a:gd name="connsiteY24-600" fmla="*/ 8173 h 10000"/>
                <a:gd name="connsiteX25-601" fmla="*/ 8340 w 10082"/>
                <a:gd name="connsiteY25-602" fmla="*/ 8538 h 10000"/>
                <a:gd name="connsiteX26-603" fmla="*/ 7896 w 10082"/>
                <a:gd name="connsiteY26-604" fmla="*/ 8837 h 10000"/>
                <a:gd name="connsiteX27-605" fmla="*/ 7451 w 10082"/>
                <a:gd name="connsiteY27-606" fmla="*/ 9136 h 10000"/>
                <a:gd name="connsiteX28-607" fmla="*/ 6932 w 10082"/>
                <a:gd name="connsiteY28-608" fmla="*/ 9402 h 10000"/>
                <a:gd name="connsiteX29-609" fmla="*/ 6414 w 10082"/>
                <a:gd name="connsiteY29-610" fmla="*/ 9602 h 10000"/>
                <a:gd name="connsiteX30-611" fmla="*/ 5858 w 10082"/>
                <a:gd name="connsiteY30-612" fmla="*/ 9767 h 10000"/>
                <a:gd name="connsiteX31-613" fmla="*/ 5303 w 10082"/>
                <a:gd name="connsiteY31-614" fmla="*/ 9901 h 10000"/>
                <a:gd name="connsiteX32-615" fmla="*/ 4709 w 10082"/>
                <a:gd name="connsiteY32-616" fmla="*/ 9967 h 10000"/>
                <a:gd name="connsiteX33-617" fmla="*/ 4080 w 10082"/>
                <a:gd name="connsiteY33-618" fmla="*/ 1000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Lst>
              <a:rect l="l" t="t" r="r" b="b"/>
              <a:pathLst>
                <a:path w="10082" h="10000">
                  <a:moveTo>
                    <a:pt x="0" y="25"/>
                  </a:moveTo>
                  <a:lnTo>
                    <a:pt x="4709" y="0"/>
                  </a:lnTo>
                  <a:lnTo>
                    <a:pt x="5303" y="66"/>
                  </a:lnTo>
                  <a:lnTo>
                    <a:pt x="5858" y="200"/>
                  </a:lnTo>
                  <a:lnTo>
                    <a:pt x="6414" y="365"/>
                  </a:lnTo>
                  <a:lnTo>
                    <a:pt x="6932" y="565"/>
                  </a:lnTo>
                  <a:lnTo>
                    <a:pt x="7451" y="831"/>
                  </a:lnTo>
                  <a:lnTo>
                    <a:pt x="7896" y="1130"/>
                  </a:lnTo>
                  <a:lnTo>
                    <a:pt x="8340" y="1429"/>
                  </a:lnTo>
                  <a:lnTo>
                    <a:pt x="8710" y="1794"/>
                  </a:lnTo>
                  <a:lnTo>
                    <a:pt x="9081" y="2193"/>
                  </a:lnTo>
                  <a:lnTo>
                    <a:pt x="9378" y="2592"/>
                  </a:lnTo>
                  <a:lnTo>
                    <a:pt x="9638" y="3023"/>
                  </a:lnTo>
                  <a:cubicBezTo>
                    <a:pt x="9699" y="3179"/>
                    <a:pt x="9762" y="3333"/>
                    <a:pt x="9823" y="3489"/>
                  </a:cubicBezTo>
                  <a:cubicBezTo>
                    <a:pt x="9872" y="3655"/>
                    <a:pt x="9921" y="3821"/>
                    <a:pt x="9971" y="3987"/>
                  </a:cubicBezTo>
                  <a:cubicBezTo>
                    <a:pt x="10008" y="4153"/>
                    <a:pt x="10044" y="4319"/>
                    <a:pt x="10082" y="4485"/>
                  </a:cubicBezTo>
                  <a:lnTo>
                    <a:pt x="10082" y="4983"/>
                  </a:lnTo>
                  <a:lnTo>
                    <a:pt x="10082" y="4983"/>
                  </a:lnTo>
                  <a:lnTo>
                    <a:pt x="10082" y="5482"/>
                  </a:lnTo>
                  <a:cubicBezTo>
                    <a:pt x="10044" y="5648"/>
                    <a:pt x="10008" y="5814"/>
                    <a:pt x="9971" y="5980"/>
                  </a:cubicBezTo>
                  <a:cubicBezTo>
                    <a:pt x="9921" y="6146"/>
                    <a:pt x="9872" y="6312"/>
                    <a:pt x="9823" y="6478"/>
                  </a:cubicBezTo>
                  <a:cubicBezTo>
                    <a:pt x="9762" y="6633"/>
                    <a:pt x="9699" y="6789"/>
                    <a:pt x="9638" y="6944"/>
                  </a:cubicBezTo>
                  <a:lnTo>
                    <a:pt x="9378" y="7375"/>
                  </a:lnTo>
                  <a:lnTo>
                    <a:pt x="9081" y="7774"/>
                  </a:lnTo>
                  <a:lnTo>
                    <a:pt x="8710" y="8173"/>
                  </a:lnTo>
                  <a:lnTo>
                    <a:pt x="8340" y="8538"/>
                  </a:lnTo>
                  <a:lnTo>
                    <a:pt x="7896" y="8837"/>
                  </a:lnTo>
                  <a:lnTo>
                    <a:pt x="7451" y="9136"/>
                  </a:lnTo>
                  <a:lnTo>
                    <a:pt x="6932" y="9402"/>
                  </a:lnTo>
                  <a:lnTo>
                    <a:pt x="6414" y="9602"/>
                  </a:lnTo>
                  <a:lnTo>
                    <a:pt x="5858" y="9767"/>
                  </a:lnTo>
                  <a:lnTo>
                    <a:pt x="5303" y="9901"/>
                  </a:lnTo>
                  <a:lnTo>
                    <a:pt x="4709" y="9967"/>
                  </a:lnTo>
                  <a:lnTo>
                    <a:pt x="4080" y="10000"/>
                  </a:lnTo>
                </a:path>
              </a:pathLst>
            </a:custGeom>
            <a:noFill/>
            <a:ln w="292100" cap="sq">
              <a:solidFill>
                <a:schemeClr val="accent1">
                  <a:lumMod val="40000"/>
                  <a:lumOff val="60000"/>
                </a:schemeClr>
              </a:solidFill>
              <a:prstDash val="solid"/>
              <a:round/>
            </a:ln>
          </p:spPr>
          <p:txBody>
            <a:bodyPr wrap="square" lIns="91440" tIns="45720" rIns="91440" bIns="45720" anchor="ctr">
              <a:normAutofit/>
            </a:bodyPr>
            <a:lstStyle/>
            <a:p>
              <a:pPr algn="ctr"/>
              <a:endParaRPr dirty="0">
                <a:solidFill>
                  <a:schemeClr val="bg1"/>
                </a:solidFill>
                <a:latin typeface="微软雅黑 Light" panose="020B0502040204020203" pitchFamily="34" charset="-122"/>
                <a:ea typeface="微软雅黑 Light" panose="020B0502040204020203" pitchFamily="34" charset="-122"/>
              </a:endParaRPr>
            </a:p>
          </p:txBody>
        </p:sp>
        <p:sp>
          <p:nvSpPr>
            <p:cNvPr id="61" name="íşlidé"/>
            <p:cNvSpPr/>
            <p:nvPr/>
          </p:nvSpPr>
          <p:spPr bwMode="auto">
            <a:xfrm>
              <a:off x="9165042" y="2508564"/>
              <a:ext cx="106154" cy="10615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62" name="íŝḻïḓé"/>
            <p:cNvSpPr/>
            <p:nvPr/>
          </p:nvSpPr>
          <p:spPr bwMode="auto">
            <a:xfrm>
              <a:off x="8429924" y="3636448"/>
              <a:ext cx="106154" cy="10615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grpSp>
          <p:nvGrpSpPr>
            <p:cNvPr id="63" name="íśľidé"/>
            <p:cNvGrpSpPr/>
            <p:nvPr/>
          </p:nvGrpSpPr>
          <p:grpSpPr>
            <a:xfrm rot="7377629">
              <a:off x="29295" y="1873405"/>
              <a:ext cx="1518898" cy="1496078"/>
              <a:chOff x="811876" y="3094925"/>
              <a:chExt cx="1690688" cy="1665287"/>
            </a:xfrm>
          </p:grpSpPr>
          <p:sp>
            <p:nvSpPr>
              <p:cNvPr id="115" name="îŝḻîde"/>
              <p:cNvSpPr/>
              <p:nvPr/>
            </p:nvSpPr>
            <p:spPr bwMode="auto">
              <a:xfrm>
                <a:off x="811876" y="3099687"/>
                <a:ext cx="1690688" cy="1660525"/>
              </a:xfrm>
              <a:prstGeom prst="rect">
                <a:avLst/>
              </a:prstGeom>
              <a:noFill/>
              <a:ln>
                <a:noFill/>
              </a:ln>
            </p:spPr>
            <p:txBody>
              <a:bodyPr wrap="square" lIns="91440" tIns="45720" rIns="91440" bIns="45720" anchor="ctr">
                <a:normAutofit/>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16" name="íṡļíḍè"/>
              <p:cNvSpPr/>
              <p:nvPr/>
            </p:nvSpPr>
            <p:spPr bwMode="auto">
              <a:xfrm>
                <a:off x="1772314" y="4282375"/>
                <a:ext cx="492125" cy="209550"/>
              </a:xfrm>
              <a:custGeom>
                <a:avLst/>
                <a:gdLst>
                  <a:gd name="T0" fmla="*/ 0 w 234"/>
                  <a:gd name="T1" fmla="*/ 0 h 104"/>
                  <a:gd name="T2" fmla="*/ 62 w 234"/>
                  <a:gd name="T3" fmla="*/ 104 h 104"/>
                  <a:gd name="T4" fmla="*/ 234 w 234"/>
                  <a:gd name="T5" fmla="*/ 62 h 104"/>
                  <a:gd name="T6" fmla="*/ 218 w 234"/>
                  <a:gd name="T7" fmla="*/ 35 h 104"/>
                  <a:gd name="T8" fmla="*/ 194 w 234"/>
                  <a:gd name="T9" fmla="*/ 11 h 104"/>
                  <a:gd name="T10" fmla="*/ 161 w 234"/>
                  <a:gd name="T11" fmla="*/ 2 h 104"/>
                  <a:gd name="T12" fmla="*/ 0 w 234"/>
                  <a:gd name="T13" fmla="*/ 0 h 104"/>
                </a:gdLst>
                <a:ahLst/>
                <a:cxnLst>
                  <a:cxn ang="0">
                    <a:pos x="T0" y="T1"/>
                  </a:cxn>
                  <a:cxn ang="0">
                    <a:pos x="T2" y="T3"/>
                  </a:cxn>
                  <a:cxn ang="0">
                    <a:pos x="T4" y="T5"/>
                  </a:cxn>
                  <a:cxn ang="0">
                    <a:pos x="T6" y="T7"/>
                  </a:cxn>
                  <a:cxn ang="0">
                    <a:pos x="T8" y="T9"/>
                  </a:cxn>
                  <a:cxn ang="0">
                    <a:pos x="T10" y="T11"/>
                  </a:cxn>
                  <a:cxn ang="0">
                    <a:pos x="T12" y="T13"/>
                  </a:cxn>
                </a:cxnLst>
                <a:rect l="0" t="0" r="r" b="b"/>
                <a:pathLst>
                  <a:path w="234" h="104">
                    <a:moveTo>
                      <a:pt x="0" y="0"/>
                    </a:moveTo>
                    <a:cubicBezTo>
                      <a:pt x="62" y="104"/>
                      <a:pt x="62" y="104"/>
                      <a:pt x="62" y="104"/>
                    </a:cubicBezTo>
                    <a:cubicBezTo>
                      <a:pt x="234" y="62"/>
                      <a:pt x="234" y="62"/>
                      <a:pt x="234" y="62"/>
                    </a:cubicBezTo>
                    <a:cubicBezTo>
                      <a:pt x="218" y="35"/>
                      <a:pt x="218" y="35"/>
                      <a:pt x="218" y="35"/>
                    </a:cubicBezTo>
                    <a:cubicBezTo>
                      <a:pt x="213" y="25"/>
                      <a:pt x="205" y="17"/>
                      <a:pt x="194" y="11"/>
                    </a:cubicBezTo>
                    <a:cubicBezTo>
                      <a:pt x="184" y="5"/>
                      <a:pt x="172" y="2"/>
                      <a:pt x="161" y="2"/>
                    </a:cubicBezTo>
                    <a:cubicBezTo>
                      <a:pt x="0" y="0"/>
                      <a:pt x="0" y="0"/>
                      <a:pt x="0" y="0"/>
                    </a:cubicBezTo>
                  </a:path>
                </a:pathLst>
              </a:custGeom>
              <a:solidFill>
                <a:schemeClr val="bg1">
                  <a:lumMod val="75000"/>
                  <a:lumOff val="25000"/>
                </a:schemeClr>
              </a:solidFill>
              <a:ln>
                <a:noFill/>
              </a:ln>
            </p:spPr>
            <p:txBody>
              <a:bodyPr wrap="square" lIns="91440" tIns="45720" rIns="91440" bIns="45720" anchor="ctr">
                <a:normAutofit fontScale="975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17" name="îšļiḓè"/>
              <p:cNvSpPr/>
              <p:nvPr/>
            </p:nvSpPr>
            <p:spPr bwMode="auto">
              <a:xfrm>
                <a:off x="1902489" y="4464937"/>
                <a:ext cx="122238" cy="26988"/>
              </a:xfrm>
              <a:custGeom>
                <a:avLst/>
                <a:gdLst>
                  <a:gd name="T0" fmla="*/ 77 w 77"/>
                  <a:gd name="T1" fmla="*/ 0 h 17"/>
                  <a:gd name="T2" fmla="*/ 0 w 77"/>
                  <a:gd name="T3" fmla="*/ 17 h 17"/>
                  <a:gd name="T4" fmla="*/ 77 w 77"/>
                  <a:gd name="T5" fmla="*/ 0 h 17"/>
                  <a:gd name="T6" fmla="*/ 77 w 77"/>
                  <a:gd name="T7" fmla="*/ 0 h 17"/>
                </a:gdLst>
                <a:ahLst/>
                <a:cxnLst>
                  <a:cxn ang="0">
                    <a:pos x="T0" y="T1"/>
                  </a:cxn>
                  <a:cxn ang="0">
                    <a:pos x="T2" y="T3"/>
                  </a:cxn>
                  <a:cxn ang="0">
                    <a:pos x="T4" y="T5"/>
                  </a:cxn>
                  <a:cxn ang="0">
                    <a:pos x="T6" y="T7"/>
                  </a:cxn>
                </a:cxnLst>
                <a:rect l="0" t="0" r="r" b="b"/>
                <a:pathLst>
                  <a:path w="77" h="17">
                    <a:moveTo>
                      <a:pt x="77" y="0"/>
                    </a:moveTo>
                    <a:lnTo>
                      <a:pt x="0" y="17"/>
                    </a:lnTo>
                    <a:lnTo>
                      <a:pt x="77" y="0"/>
                    </a:lnTo>
                    <a:lnTo>
                      <a:pt x="77" y="0"/>
                    </a:lnTo>
                    <a:close/>
                  </a:path>
                </a:pathLst>
              </a:custGeom>
              <a:solidFill>
                <a:srgbClr val="D9D8D7"/>
              </a:solid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18" name="i$1ïďé"/>
              <p:cNvSpPr/>
              <p:nvPr/>
            </p:nvSpPr>
            <p:spPr bwMode="auto">
              <a:xfrm>
                <a:off x="1902489" y="4464937"/>
                <a:ext cx="122238" cy="26988"/>
              </a:xfrm>
              <a:custGeom>
                <a:avLst/>
                <a:gdLst>
                  <a:gd name="T0" fmla="*/ 77 w 77"/>
                  <a:gd name="T1" fmla="*/ 0 h 17"/>
                  <a:gd name="T2" fmla="*/ 0 w 77"/>
                  <a:gd name="T3" fmla="*/ 17 h 17"/>
                  <a:gd name="T4" fmla="*/ 77 w 77"/>
                  <a:gd name="T5" fmla="*/ 0 h 17"/>
                  <a:gd name="T6" fmla="*/ 77 w 77"/>
                  <a:gd name="T7" fmla="*/ 0 h 17"/>
                </a:gdLst>
                <a:ahLst/>
                <a:cxnLst>
                  <a:cxn ang="0">
                    <a:pos x="T0" y="T1"/>
                  </a:cxn>
                  <a:cxn ang="0">
                    <a:pos x="T2" y="T3"/>
                  </a:cxn>
                  <a:cxn ang="0">
                    <a:pos x="T4" y="T5"/>
                  </a:cxn>
                  <a:cxn ang="0">
                    <a:pos x="T6" y="T7"/>
                  </a:cxn>
                </a:cxnLst>
                <a:rect l="0" t="0" r="r" b="b"/>
                <a:pathLst>
                  <a:path w="77" h="17">
                    <a:moveTo>
                      <a:pt x="77" y="0"/>
                    </a:moveTo>
                    <a:lnTo>
                      <a:pt x="0" y="17"/>
                    </a:lnTo>
                    <a:lnTo>
                      <a:pt x="77" y="0"/>
                    </a:lnTo>
                    <a:lnTo>
                      <a:pt x="77" y="0"/>
                    </a:lnTo>
                  </a:path>
                </a:pathLst>
              </a:custGeom>
              <a:no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19" name="ïṣḷîdé"/>
              <p:cNvSpPr/>
              <p:nvPr/>
            </p:nvSpPr>
            <p:spPr bwMode="auto">
              <a:xfrm>
                <a:off x="1596101" y="4282375"/>
                <a:ext cx="306388" cy="476250"/>
              </a:xfrm>
              <a:custGeom>
                <a:avLst/>
                <a:gdLst>
                  <a:gd name="T0" fmla="*/ 84 w 146"/>
                  <a:gd name="T1" fmla="*/ 0 h 235"/>
                  <a:gd name="T2" fmla="*/ 146 w 146"/>
                  <a:gd name="T3" fmla="*/ 104 h 235"/>
                  <a:gd name="T4" fmla="*/ 26 w 146"/>
                  <a:gd name="T5" fmla="*/ 235 h 235"/>
                  <a:gd name="T6" fmla="*/ 10 w 146"/>
                  <a:gd name="T7" fmla="*/ 208 h 235"/>
                  <a:gd name="T8" fmla="*/ 0 w 146"/>
                  <a:gd name="T9" fmla="*/ 175 h 235"/>
                  <a:gd name="T10" fmla="*/ 8 w 146"/>
                  <a:gd name="T11" fmla="*/ 141 h 235"/>
                  <a:gd name="T12" fmla="*/ 84 w 146"/>
                  <a:gd name="T13" fmla="*/ 0 h 235"/>
                </a:gdLst>
                <a:ahLst/>
                <a:cxnLst>
                  <a:cxn ang="0">
                    <a:pos x="T0" y="T1"/>
                  </a:cxn>
                  <a:cxn ang="0">
                    <a:pos x="T2" y="T3"/>
                  </a:cxn>
                  <a:cxn ang="0">
                    <a:pos x="T4" y="T5"/>
                  </a:cxn>
                  <a:cxn ang="0">
                    <a:pos x="T6" y="T7"/>
                  </a:cxn>
                  <a:cxn ang="0">
                    <a:pos x="T8" y="T9"/>
                  </a:cxn>
                  <a:cxn ang="0">
                    <a:pos x="T10" y="T11"/>
                  </a:cxn>
                  <a:cxn ang="0">
                    <a:pos x="T12" y="T13"/>
                  </a:cxn>
                </a:cxnLst>
                <a:rect l="0" t="0" r="r" b="b"/>
                <a:pathLst>
                  <a:path w="146" h="235">
                    <a:moveTo>
                      <a:pt x="84" y="0"/>
                    </a:moveTo>
                    <a:cubicBezTo>
                      <a:pt x="146" y="104"/>
                      <a:pt x="146" y="104"/>
                      <a:pt x="146" y="104"/>
                    </a:cubicBezTo>
                    <a:cubicBezTo>
                      <a:pt x="26" y="235"/>
                      <a:pt x="26" y="235"/>
                      <a:pt x="26" y="235"/>
                    </a:cubicBezTo>
                    <a:cubicBezTo>
                      <a:pt x="10" y="208"/>
                      <a:pt x="10" y="208"/>
                      <a:pt x="10" y="208"/>
                    </a:cubicBezTo>
                    <a:cubicBezTo>
                      <a:pt x="4" y="198"/>
                      <a:pt x="1" y="187"/>
                      <a:pt x="0" y="175"/>
                    </a:cubicBezTo>
                    <a:cubicBezTo>
                      <a:pt x="0" y="163"/>
                      <a:pt x="3" y="151"/>
                      <a:pt x="8" y="141"/>
                    </a:cubicBezTo>
                    <a:cubicBezTo>
                      <a:pt x="84" y="0"/>
                      <a:pt x="84" y="0"/>
                      <a:pt x="84" y="0"/>
                    </a:cubicBezTo>
                  </a:path>
                </a:pathLst>
              </a:custGeom>
              <a:solidFill>
                <a:schemeClr val="bg1">
                  <a:lumMod val="75000"/>
                  <a:lumOff val="25000"/>
                </a:schemeClr>
              </a:solidFill>
              <a:ln>
                <a:noFill/>
              </a:ln>
            </p:spPr>
            <p:txBody>
              <a:bodyPr wrap="square" lIns="91440" tIns="45720" rIns="91440" bIns="45720" anchor="ctr">
                <a:normAutofit/>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20" name="ïŝ1ïdê"/>
              <p:cNvSpPr/>
              <p:nvPr/>
            </p:nvSpPr>
            <p:spPr bwMode="auto">
              <a:xfrm>
                <a:off x="1880264" y="4491925"/>
                <a:ext cx="22225" cy="25400"/>
              </a:xfrm>
              <a:custGeom>
                <a:avLst/>
                <a:gdLst>
                  <a:gd name="T0" fmla="*/ 14 w 14"/>
                  <a:gd name="T1" fmla="*/ 0 h 16"/>
                  <a:gd name="T2" fmla="*/ 0 w 14"/>
                  <a:gd name="T3" fmla="*/ 16 h 16"/>
                  <a:gd name="T4" fmla="*/ 0 w 14"/>
                  <a:gd name="T5" fmla="*/ 16 h 16"/>
                  <a:gd name="T6" fmla="*/ 14 w 14"/>
                  <a:gd name="T7" fmla="*/ 0 h 16"/>
                </a:gdLst>
                <a:ahLst/>
                <a:cxnLst>
                  <a:cxn ang="0">
                    <a:pos x="T0" y="T1"/>
                  </a:cxn>
                  <a:cxn ang="0">
                    <a:pos x="T2" y="T3"/>
                  </a:cxn>
                  <a:cxn ang="0">
                    <a:pos x="T4" y="T5"/>
                  </a:cxn>
                  <a:cxn ang="0">
                    <a:pos x="T6" y="T7"/>
                  </a:cxn>
                </a:cxnLst>
                <a:rect l="0" t="0" r="r" b="b"/>
                <a:pathLst>
                  <a:path w="14" h="16">
                    <a:moveTo>
                      <a:pt x="14" y="0"/>
                    </a:moveTo>
                    <a:lnTo>
                      <a:pt x="0" y="16"/>
                    </a:lnTo>
                    <a:lnTo>
                      <a:pt x="0" y="16"/>
                    </a:lnTo>
                    <a:lnTo>
                      <a:pt x="14" y="0"/>
                    </a:lnTo>
                    <a:close/>
                  </a:path>
                </a:pathLst>
              </a:custGeom>
              <a:solidFill>
                <a:srgbClr val="F2F2F2"/>
              </a:solid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21" name="iśľiḓé"/>
              <p:cNvSpPr/>
              <p:nvPr/>
            </p:nvSpPr>
            <p:spPr bwMode="auto">
              <a:xfrm>
                <a:off x="1880264" y="4491925"/>
                <a:ext cx="22225" cy="25400"/>
              </a:xfrm>
              <a:custGeom>
                <a:avLst/>
                <a:gdLst>
                  <a:gd name="T0" fmla="*/ 14 w 14"/>
                  <a:gd name="T1" fmla="*/ 0 h 16"/>
                  <a:gd name="T2" fmla="*/ 0 w 14"/>
                  <a:gd name="T3" fmla="*/ 16 h 16"/>
                  <a:gd name="T4" fmla="*/ 0 w 14"/>
                  <a:gd name="T5" fmla="*/ 16 h 16"/>
                  <a:gd name="T6" fmla="*/ 14 w 14"/>
                  <a:gd name="T7" fmla="*/ 0 h 16"/>
                </a:gdLst>
                <a:ahLst/>
                <a:cxnLst>
                  <a:cxn ang="0">
                    <a:pos x="T0" y="T1"/>
                  </a:cxn>
                  <a:cxn ang="0">
                    <a:pos x="T2" y="T3"/>
                  </a:cxn>
                  <a:cxn ang="0">
                    <a:pos x="T4" y="T5"/>
                  </a:cxn>
                  <a:cxn ang="0">
                    <a:pos x="T6" y="T7"/>
                  </a:cxn>
                </a:cxnLst>
                <a:rect l="0" t="0" r="r" b="b"/>
                <a:pathLst>
                  <a:path w="14" h="16">
                    <a:moveTo>
                      <a:pt x="14" y="0"/>
                    </a:moveTo>
                    <a:lnTo>
                      <a:pt x="0" y="16"/>
                    </a:lnTo>
                    <a:lnTo>
                      <a:pt x="0" y="16"/>
                    </a:lnTo>
                    <a:lnTo>
                      <a:pt x="14" y="0"/>
                    </a:lnTo>
                  </a:path>
                </a:pathLst>
              </a:custGeom>
              <a:no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22" name="ï$ľîḑe"/>
              <p:cNvSpPr/>
              <p:nvPr/>
            </p:nvSpPr>
            <p:spPr bwMode="auto">
              <a:xfrm>
                <a:off x="1057939" y="3207637"/>
                <a:ext cx="714375" cy="976313"/>
              </a:xfrm>
              <a:custGeom>
                <a:avLst/>
                <a:gdLst>
                  <a:gd name="T0" fmla="*/ 450 w 450"/>
                  <a:gd name="T1" fmla="*/ 551 h 615"/>
                  <a:gd name="T2" fmla="*/ 338 w 450"/>
                  <a:gd name="T3" fmla="*/ 615 h 615"/>
                  <a:gd name="T4" fmla="*/ 0 w 450"/>
                  <a:gd name="T5" fmla="*/ 62 h 615"/>
                  <a:gd name="T6" fmla="*/ 111 w 450"/>
                  <a:gd name="T7" fmla="*/ 0 h 615"/>
                  <a:gd name="T8" fmla="*/ 450 w 450"/>
                  <a:gd name="T9" fmla="*/ 551 h 615"/>
                </a:gdLst>
                <a:ahLst/>
                <a:cxnLst>
                  <a:cxn ang="0">
                    <a:pos x="T0" y="T1"/>
                  </a:cxn>
                  <a:cxn ang="0">
                    <a:pos x="T2" y="T3"/>
                  </a:cxn>
                  <a:cxn ang="0">
                    <a:pos x="T4" y="T5"/>
                  </a:cxn>
                  <a:cxn ang="0">
                    <a:pos x="T6" y="T7"/>
                  </a:cxn>
                  <a:cxn ang="0">
                    <a:pos x="T8" y="T9"/>
                  </a:cxn>
                </a:cxnLst>
                <a:rect l="0" t="0" r="r" b="b"/>
                <a:pathLst>
                  <a:path w="450" h="615">
                    <a:moveTo>
                      <a:pt x="450" y="551"/>
                    </a:moveTo>
                    <a:lnTo>
                      <a:pt x="338" y="615"/>
                    </a:lnTo>
                    <a:lnTo>
                      <a:pt x="0" y="62"/>
                    </a:lnTo>
                    <a:lnTo>
                      <a:pt x="111" y="0"/>
                    </a:lnTo>
                    <a:lnTo>
                      <a:pt x="450" y="551"/>
                    </a:lnTo>
                    <a:close/>
                  </a:path>
                </a:pathLst>
              </a:custGeom>
              <a:solidFill>
                <a:srgbClr val="F2F2F2"/>
              </a:solidFill>
              <a:ln>
                <a:noFill/>
              </a:ln>
            </p:spPr>
            <p:txBody>
              <a:bodyPr wrap="square" lIns="91440" tIns="45720" rIns="91440" bIns="45720" anchor="ctr">
                <a:normAutofit/>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23" name="ï$ḻîḓé"/>
              <p:cNvSpPr/>
              <p:nvPr/>
            </p:nvSpPr>
            <p:spPr bwMode="auto">
              <a:xfrm>
                <a:off x="1057939" y="3207637"/>
                <a:ext cx="714375" cy="976313"/>
              </a:xfrm>
              <a:custGeom>
                <a:avLst/>
                <a:gdLst>
                  <a:gd name="T0" fmla="*/ 450 w 450"/>
                  <a:gd name="T1" fmla="*/ 551 h 615"/>
                  <a:gd name="T2" fmla="*/ 338 w 450"/>
                  <a:gd name="T3" fmla="*/ 615 h 615"/>
                  <a:gd name="T4" fmla="*/ 0 w 450"/>
                  <a:gd name="T5" fmla="*/ 62 h 615"/>
                  <a:gd name="T6" fmla="*/ 111 w 450"/>
                  <a:gd name="T7" fmla="*/ 0 h 615"/>
                  <a:gd name="T8" fmla="*/ 450 w 450"/>
                  <a:gd name="T9" fmla="*/ 551 h 615"/>
                </a:gdLst>
                <a:ahLst/>
                <a:cxnLst>
                  <a:cxn ang="0">
                    <a:pos x="T0" y="T1"/>
                  </a:cxn>
                  <a:cxn ang="0">
                    <a:pos x="T2" y="T3"/>
                  </a:cxn>
                  <a:cxn ang="0">
                    <a:pos x="T4" y="T5"/>
                  </a:cxn>
                  <a:cxn ang="0">
                    <a:pos x="T6" y="T7"/>
                  </a:cxn>
                  <a:cxn ang="0">
                    <a:pos x="T8" y="T9"/>
                  </a:cxn>
                </a:cxnLst>
                <a:rect l="0" t="0" r="r" b="b"/>
                <a:pathLst>
                  <a:path w="450" h="615">
                    <a:moveTo>
                      <a:pt x="450" y="551"/>
                    </a:moveTo>
                    <a:lnTo>
                      <a:pt x="338" y="615"/>
                    </a:lnTo>
                    <a:lnTo>
                      <a:pt x="0" y="62"/>
                    </a:lnTo>
                    <a:lnTo>
                      <a:pt x="111" y="0"/>
                    </a:lnTo>
                    <a:lnTo>
                      <a:pt x="450" y="551"/>
                    </a:lnTo>
                  </a:path>
                </a:pathLst>
              </a:custGeom>
              <a:noFill/>
              <a:ln>
                <a:noFill/>
              </a:ln>
            </p:spPr>
            <p:txBody>
              <a:bodyPr wrap="square" lIns="91440" tIns="45720" rIns="91440" bIns="45720" anchor="ctr">
                <a:normAutofit/>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24" name="îŝḷíḓé"/>
              <p:cNvSpPr/>
              <p:nvPr/>
            </p:nvSpPr>
            <p:spPr bwMode="auto">
              <a:xfrm>
                <a:off x="1013489" y="3094925"/>
                <a:ext cx="265113" cy="323850"/>
              </a:xfrm>
              <a:custGeom>
                <a:avLst/>
                <a:gdLst>
                  <a:gd name="T0" fmla="*/ 17 w 126"/>
                  <a:gd name="T1" fmla="*/ 1 h 159"/>
                  <a:gd name="T2" fmla="*/ 21 w 126"/>
                  <a:gd name="T3" fmla="*/ 104 h 159"/>
                  <a:gd name="T4" fmla="*/ 109 w 126"/>
                  <a:gd name="T5" fmla="*/ 158 h 159"/>
                  <a:gd name="T6" fmla="*/ 105 w 126"/>
                  <a:gd name="T7" fmla="*/ 55 h 159"/>
                  <a:gd name="T8" fmla="*/ 17 w 126"/>
                  <a:gd name="T9" fmla="*/ 1 h 159"/>
                </a:gdLst>
                <a:ahLst/>
                <a:cxnLst>
                  <a:cxn ang="0">
                    <a:pos x="T0" y="T1"/>
                  </a:cxn>
                  <a:cxn ang="0">
                    <a:pos x="T2" y="T3"/>
                  </a:cxn>
                  <a:cxn ang="0">
                    <a:pos x="T4" y="T5"/>
                  </a:cxn>
                  <a:cxn ang="0">
                    <a:pos x="T6" y="T7"/>
                  </a:cxn>
                  <a:cxn ang="0">
                    <a:pos x="T8" y="T9"/>
                  </a:cxn>
                </a:cxnLst>
                <a:rect l="0" t="0" r="r" b="b"/>
                <a:pathLst>
                  <a:path w="126" h="159">
                    <a:moveTo>
                      <a:pt x="17" y="1"/>
                    </a:moveTo>
                    <a:cubicBezTo>
                      <a:pt x="0" y="30"/>
                      <a:pt x="0" y="70"/>
                      <a:pt x="21" y="104"/>
                    </a:cubicBezTo>
                    <a:cubicBezTo>
                      <a:pt x="41" y="139"/>
                      <a:pt x="76" y="159"/>
                      <a:pt x="109" y="158"/>
                    </a:cubicBezTo>
                    <a:cubicBezTo>
                      <a:pt x="126" y="129"/>
                      <a:pt x="126" y="89"/>
                      <a:pt x="105" y="55"/>
                    </a:cubicBezTo>
                    <a:cubicBezTo>
                      <a:pt x="85" y="20"/>
                      <a:pt x="50" y="0"/>
                      <a:pt x="17" y="1"/>
                    </a:cubicBezTo>
                  </a:path>
                </a:pathLst>
              </a:custGeom>
              <a:solidFill>
                <a:srgbClr val="F2F2F2"/>
              </a:solidFill>
              <a:ln>
                <a:noFill/>
              </a:ln>
            </p:spPr>
            <p:txBody>
              <a:bodyPr wrap="square" lIns="91440" tIns="45720" rIns="91440" bIns="45720" anchor="ctr">
                <a:normAutofit fontScale="95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25" name="íşlïḍê"/>
              <p:cNvSpPr/>
              <p:nvPr/>
            </p:nvSpPr>
            <p:spPr bwMode="auto">
              <a:xfrm>
                <a:off x="1491326" y="3823587"/>
                <a:ext cx="384175" cy="620713"/>
              </a:xfrm>
              <a:custGeom>
                <a:avLst/>
                <a:gdLst>
                  <a:gd name="T0" fmla="*/ 49 w 183"/>
                  <a:gd name="T1" fmla="*/ 178 h 306"/>
                  <a:gd name="T2" fmla="*/ 182 w 183"/>
                  <a:gd name="T3" fmla="*/ 306 h 306"/>
                  <a:gd name="T4" fmla="*/ 134 w 183"/>
                  <a:gd name="T5" fmla="*/ 128 h 306"/>
                  <a:gd name="T6" fmla="*/ 1 w 183"/>
                  <a:gd name="T7" fmla="*/ 0 h 306"/>
                  <a:gd name="T8" fmla="*/ 49 w 183"/>
                  <a:gd name="T9" fmla="*/ 178 h 306"/>
                </a:gdLst>
                <a:ahLst/>
                <a:cxnLst>
                  <a:cxn ang="0">
                    <a:pos x="T0" y="T1"/>
                  </a:cxn>
                  <a:cxn ang="0">
                    <a:pos x="T2" y="T3"/>
                  </a:cxn>
                  <a:cxn ang="0">
                    <a:pos x="T4" y="T5"/>
                  </a:cxn>
                  <a:cxn ang="0">
                    <a:pos x="T6" y="T7"/>
                  </a:cxn>
                  <a:cxn ang="0">
                    <a:pos x="T8" y="T9"/>
                  </a:cxn>
                </a:cxnLst>
                <a:rect l="0" t="0" r="r" b="b"/>
                <a:pathLst>
                  <a:path w="183" h="306">
                    <a:moveTo>
                      <a:pt x="49" y="178"/>
                    </a:moveTo>
                    <a:cubicBezTo>
                      <a:pt x="83" y="235"/>
                      <a:pt x="129" y="278"/>
                      <a:pt x="182" y="306"/>
                    </a:cubicBezTo>
                    <a:cubicBezTo>
                      <a:pt x="183" y="247"/>
                      <a:pt x="167" y="185"/>
                      <a:pt x="134" y="128"/>
                    </a:cubicBezTo>
                    <a:cubicBezTo>
                      <a:pt x="100" y="71"/>
                      <a:pt x="53" y="28"/>
                      <a:pt x="1" y="0"/>
                    </a:cubicBezTo>
                    <a:cubicBezTo>
                      <a:pt x="0" y="59"/>
                      <a:pt x="16" y="121"/>
                      <a:pt x="49" y="178"/>
                    </a:cubicBezTo>
                  </a:path>
                </a:pathLst>
              </a:custGeom>
              <a:solidFill>
                <a:srgbClr val="F2F2F2"/>
              </a:solidFill>
              <a:ln>
                <a:noFill/>
              </a:ln>
            </p:spPr>
            <p:txBody>
              <a:bodyPr wrap="square" lIns="91440" tIns="45720" rIns="91440" bIns="45720" anchor="ctr">
                <a:normAutofit/>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26" name="íṣḻïďè"/>
              <p:cNvSpPr/>
              <p:nvPr/>
            </p:nvSpPr>
            <p:spPr bwMode="auto">
              <a:xfrm>
                <a:off x="1759614" y="4239512"/>
                <a:ext cx="114300" cy="204788"/>
              </a:xfrm>
              <a:custGeom>
                <a:avLst/>
                <a:gdLst>
                  <a:gd name="T0" fmla="*/ 3 w 54"/>
                  <a:gd name="T1" fmla="*/ 0 h 101"/>
                  <a:gd name="T2" fmla="*/ 0 w 54"/>
                  <a:gd name="T3" fmla="*/ 10 h 101"/>
                  <a:gd name="T4" fmla="*/ 54 w 54"/>
                  <a:gd name="T5" fmla="*/ 101 h 101"/>
                  <a:gd name="T6" fmla="*/ 42 w 54"/>
                  <a:gd name="T7" fmla="*/ 10 h 101"/>
                  <a:gd name="T8" fmla="*/ 3 w 54"/>
                  <a:gd name="T9" fmla="*/ 0 h 101"/>
                </a:gdLst>
                <a:ahLst/>
                <a:cxnLst>
                  <a:cxn ang="0">
                    <a:pos x="T0" y="T1"/>
                  </a:cxn>
                  <a:cxn ang="0">
                    <a:pos x="T2" y="T3"/>
                  </a:cxn>
                  <a:cxn ang="0">
                    <a:pos x="T4" y="T5"/>
                  </a:cxn>
                  <a:cxn ang="0">
                    <a:pos x="T6" y="T7"/>
                  </a:cxn>
                  <a:cxn ang="0">
                    <a:pos x="T8" y="T9"/>
                  </a:cxn>
                </a:cxnLst>
                <a:rect l="0" t="0" r="r" b="b"/>
                <a:pathLst>
                  <a:path w="54" h="101">
                    <a:moveTo>
                      <a:pt x="3" y="0"/>
                    </a:moveTo>
                    <a:cubicBezTo>
                      <a:pt x="0" y="10"/>
                      <a:pt x="0" y="10"/>
                      <a:pt x="0" y="10"/>
                    </a:cubicBezTo>
                    <a:cubicBezTo>
                      <a:pt x="54" y="101"/>
                      <a:pt x="54" y="101"/>
                      <a:pt x="54" y="101"/>
                    </a:cubicBezTo>
                    <a:cubicBezTo>
                      <a:pt x="54" y="71"/>
                      <a:pt x="50" y="40"/>
                      <a:pt x="42" y="10"/>
                    </a:cubicBezTo>
                    <a:cubicBezTo>
                      <a:pt x="3" y="0"/>
                      <a:pt x="3" y="0"/>
                      <a:pt x="3" y="0"/>
                    </a:cubicBezTo>
                  </a:path>
                </a:pathLst>
              </a:custGeom>
              <a:solidFill>
                <a:srgbClr val="D9D8D7"/>
              </a:solidFill>
              <a:ln>
                <a:noFill/>
              </a:ln>
            </p:spPr>
            <p:txBody>
              <a:bodyPr wrap="square" lIns="91440" tIns="45720" rIns="91440" bIns="45720" anchor="ctr">
                <a:normAutofit/>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27" name="ïşľîdê"/>
              <p:cNvSpPr/>
              <p:nvPr/>
            </p:nvSpPr>
            <p:spPr bwMode="auto">
              <a:xfrm>
                <a:off x="1937414" y="3421950"/>
                <a:ext cx="117475" cy="74613"/>
              </a:xfrm>
              <a:custGeom>
                <a:avLst/>
                <a:gdLst>
                  <a:gd name="T0" fmla="*/ 55 w 56"/>
                  <a:gd name="T1" fmla="*/ 4 h 37"/>
                  <a:gd name="T2" fmla="*/ 49 w 56"/>
                  <a:gd name="T3" fmla="*/ 0 h 37"/>
                  <a:gd name="T4" fmla="*/ 42 w 56"/>
                  <a:gd name="T5" fmla="*/ 1 h 37"/>
                  <a:gd name="T6" fmla="*/ 5 w 56"/>
                  <a:gd name="T7" fmla="*/ 23 h 37"/>
                  <a:gd name="T8" fmla="*/ 1 w 56"/>
                  <a:gd name="T9" fmla="*/ 29 h 37"/>
                  <a:gd name="T10" fmla="*/ 2 w 56"/>
                  <a:gd name="T11" fmla="*/ 36 h 37"/>
                  <a:gd name="T12" fmla="*/ 3 w 56"/>
                  <a:gd name="T13" fmla="*/ 37 h 37"/>
                  <a:gd name="T14" fmla="*/ 56 w 56"/>
                  <a:gd name="T15" fmla="*/ 6 h 37"/>
                  <a:gd name="T16" fmla="*/ 55 w 56"/>
                  <a:gd name="T17"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7">
                    <a:moveTo>
                      <a:pt x="55" y="4"/>
                    </a:moveTo>
                    <a:cubicBezTo>
                      <a:pt x="54" y="2"/>
                      <a:pt x="52" y="1"/>
                      <a:pt x="49" y="0"/>
                    </a:cubicBezTo>
                    <a:cubicBezTo>
                      <a:pt x="47" y="0"/>
                      <a:pt x="44" y="0"/>
                      <a:pt x="42" y="1"/>
                    </a:cubicBezTo>
                    <a:cubicBezTo>
                      <a:pt x="5" y="23"/>
                      <a:pt x="5" y="23"/>
                      <a:pt x="5" y="23"/>
                    </a:cubicBezTo>
                    <a:cubicBezTo>
                      <a:pt x="3" y="24"/>
                      <a:pt x="2" y="26"/>
                      <a:pt x="1" y="29"/>
                    </a:cubicBezTo>
                    <a:cubicBezTo>
                      <a:pt x="0" y="31"/>
                      <a:pt x="1" y="34"/>
                      <a:pt x="2" y="36"/>
                    </a:cubicBezTo>
                    <a:cubicBezTo>
                      <a:pt x="3" y="37"/>
                      <a:pt x="3" y="37"/>
                      <a:pt x="3" y="37"/>
                    </a:cubicBezTo>
                    <a:cubicBezTo>
                      <a:pt x="56" y="6"/>
                      <a:pt x="56" y="6"/>
                      <a:pt x="56" y="6"/>
                    </a:cubicBezTo>
                    <a:lnTo>
                      <a:pt x="55" y="4"/>
                    </a:lnTo>
                    <a:close/>
                  </a:path>
                </a:pathLst>
              </a:custGeom>
              <a:solidFill>
                <a:srgbClr val="FFFFFF"/>
              </a:solid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28" name="isḻîḑê"/>
              <p:cNvSpPr/>
              <p:nvPr/>
            </p:nvSpPr>
            <p:spPr bwMode="auto">
              <a:xfrm>
                <a:off x="1943764" y="3434650"/>
                <a:ext cx="274638" cy="365125"/>
              </a:xfrm>
              <a:custGeom>
                <a:avLst/>
                <a:gdLst>
                  <a:gd name="T0" fmla="*/ 86 w 131"/>
                  <a:gd name="T1" fmla="*/ 57 h 180"/>
                  <a:gd name="T2" fmla="*/ 53 w 131"/>
                  <a:gd name="T3" fmla="*/ 0 h 180"/>
                  <a:gd name="T4" fmla="*/ 0 w 131"/>
                  <a:gd name="T5" fmla="*/ 31 h 180"/>
                  <a:gd name="T6" fmla="*/ 33 w 131"/>
                  <a:gd name="T7" fmla="*/ 88 h 180"/>
                  <a:gd name="T8" fmla="*/ 102 w 131"/>
                  <a:gd name="T9" fmla="*/ 176 h 180"/>
                  <a:gd name="T10" fmla="*/ 105 w 131"/>
                  <a:gd name="T11" fmla="*/ 179 h 180"/>
                  <a:gd name="T12" fmla="*/ 107 w 131"/>
                  <a:gd name="T13" fmla="*/ 180 h 180"/>
                  <a:gd name="T14" fmla="*/ 109 w 131"/>
                  <a:gd name="T15" fmla="*/ 179 h 180"/>
                  <a:gd name="T16" fmla="*/ 129 w 131"/>
                  <a:gd name="T17" fmla="*/ 167 h 180"/>
                  <a:gd name="T18" fmla="*/ 131 w 131"/>
                  <a:gd name="T19" fmla="*/ 165 h 180"/>
                  <a:gd name="T20" fmla="*/ 131 w 131"/>
                  <a:gd name="T21" fmla="*/ 163 h 180"/>
                  <a:gd name="T22" fmla="*/ 130 w 131"/>
                  <a:gd name="T23" fmla="*/ 159 h 180"/>
                  <a:gd name="T24" fmla="*/ 86 w 131"/>
                  <a:gd name="T25" fmla="*/ 5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180">
                    <a:moveTo>
                      <a:pt x="86" y="57"/>
                    </a:moveTo>
                    <a:cubicBezTo>
                      <a:pt x="53" y="0"/>
                      <a:pt x="53" y="0"/>
                      <a:pt x="53" y="0"/>
                    </a:cubicBezTo>
                    <a:cubicBezTo>
                      <a:pt x="0" y="31"/>
                      <a:pt x="0" y="31"/>
                      <a:pt x="0" y="31"/>
                    </a:cubicBezTo>
                    <a:cubicBezTo>
                      <a:pt x="33" y="88"/>
                      <a:pt x="33" y="88"/>
                      <a:pt x="33" y="88"/>
                    </a:cubicBezTo>
                    <a:cubicBezTo>
                      <a:pt x="55" y="125"/>
                      <a:pt x="80" y="156"/>
                      <a:pt x="102" y="176"/>
                    </a:cubicBezTo>
                    <a:cubicBezTo>
                      <a:pt x="102" y="177"/>
                      <a:pt x="105" y="179"/>
                      <a:pt x="105" y="179"/>
                    </a:cubicBezTo>
                    <a:cubicBezTo>
                      <a:pt x="105" y="179"/>
                      <a:pt x="106" y="180"/>
                      <a:pt x="107" y="180"/>
                    </a:cubicBezTo>
                    <a:cubicBezTo>
                      <a:pt x="108" y="180"/>
                      <a:pt x="109" y="180"/>
                      <a:pt x="109" y="179"/>
                    </a:cubicBezTo>
                    <a:cubicBezTo>
                      <a:pt x="129" y="167"/>
                      <a:pt x="129" y="167"/>
                      <a:pt x="129" y="167"/>
                    </a:cubicBezTo>
                    <a:cubicBezTo>
                      <a:pt x="130" y="167"/>
                      <a:pt x="131" y="166"/>
                      <a:pt x="131" y="165"/>
                    </a:cubicBezTo>
                    <a:cubicBezTo>
                      <a:pt x="131" y="165"/>
                      <a:pt x="131" y="164"/>
                      <a:pt x="131" y="163"/>
                    </a:cubicBezTo>
                    <a:cubicBezTo>
                      <a:pt x="131" y="163"/>
                      <a:pt x="131" y="160"/>
                      <a:pt x="130" y="159"/>
                    </a:cubicBezTo>
                    <a:cubicBezTo>
                      <a:pt x="123" y="130"/>
                      <a:pt x="108" y="94"/>
                      <a:pt x="86" y="57"/>
                    </a:cubicBezTo>
                  </a:path>
                </a:pathLst>
              </a:custGeom>
              <a:solidFill>
                <a:schemeClr val="bg1">
                  <a:lumMod val="75000"/>
                  <a:lumOff val="25000"/>
                </a:schemeClr>
              </a:solidFill>
              <a:ln>
                <a:noFill/>
              </a:ln>
            </p:spPr>
            <p:txBody>
              <a:bodyPr wrap="square" lIns="91440" tIns="45720" rIns="91440" bIns="45720" anchor="ctr">
                <a:normAutofit fontScale="95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29" name="îśḻíḋè"/>
              <p:cNvSpPr/>
              <p:nvPr/>
            </p:nvSpPr>
            <p:spPr bwMode="auto">
              <a:xfrm>
                <a:off x="1654839" y="3460050"/>
                <a:ext cx="117475" cy="76200"/>
              </a:xfrm>
              <a:custGeom>
                <a:avLst/>
                <a:gdLst>
                  <a:gd name="T0" fmla="*/ 55 w 56"/>
                  <a:gd name="T1" fmla="*/ 4 h 37"/>
                  <a:gd name="T2" fmla="*/ 49 w 56"/>
                  <a:gd name="T3" fmla="*/ 0 h 37"/>
                  <a:gd name="T4" fmla="*/ 42 w 56"/>
                  <a:gd name="T5" fmla="*/ 1 h 37"/>
                  <a:gd name="T6" fmla="*/ 5 w 56"/>
                  <a:gd name="T7" fmla="*/ 23 h 37"/>
                  <a:gd name="T8" fmla="*/ 1 w 56"/>
                  <a:gd name="T9" fmla="*/ 29 h 37"/>
                  <a:gd name="T10" fmla="*/ 2 w 56"/>
                  <a:gd name="T11" fmla="*/ 36 h 37"/>
                  <a:gd name="T12" fmla="*/ 3 w 56"/>
                  <a:gd name="T13" fmla="*/ 37 h 37"/>
                  <a:gd name="T14" fmla="*/ 56 w 56"/>
                  <a:gd name="T15" fmla="*/ 6 h 37"/>
                  <a:gd name="T16" fmla="*/ 55 w 56"/>
                  <a:gd name="T17"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7">
                    <a:moveTo>
                      <a:pt x="55" y="4"/>
                    </a:moveTo>
                    <a:cubicBezTo>
                      <a:pt x="54" y="2"/>
                      <a:pt x="52" y="1"/>
                      <a:pt x="49" y="0"/>
                    </a:cubicBezTo>
                    <a:cubicBezTo>
                      <a:pt x="47" y="0"/>
                      <a:pt x="44" y="0"/>
                      <a:pt x="42" y="1"/>
                    </a:cubicBezTo>
                    <a:cubicBezTo>
                      <a:pt x="5" y="23"/>
                      <a:pt x="5" y="23"/>
                      <a:pt x="5" y="23"/>
                    </a:cubicBezTo>
                    <a:cubicBezTo>
                      <a:pt x="3" y="24"/>
                      <a:pt x="1" y="26"/>
                      <a:pt x="1" y="29"/>
                    </a:cubicBezTo>
                    <a:cubicBezTo>
                      <a:pt x="0" y="31"/>
                      <a:pt x="1" y="34"/>
                      <a:pt x="2" y="36"/>
                    </a:cubicBezTo>
                    <a:cubicBezTo>
                      <a:pt x="3" y="37"/>
                      <a:pt x="3" y="37"/>
                      <a:pt x="3" y="37"/>
                    </a:cubicBezTo>
                    <a:cubicBezTo>
                      <a:pt x="56" y="6"/>
                      <a:pt x="56" y="6"/>
                      <a:pt x="56" y="6"/>
                    </a:cubicBezTo>
                    <a:cubicBezTo>
                      <a:pt x="55" y="4"/>
                      <a:pt x="55" y="4"/>
                      <a:pt x="55" y="4"/>
                    </a:cubicBezTo>
                  </a:path>
                </a:pathLst>
              </a:custGeom>
              <a:solidFill>
                <a:srgbClr val="FFFFFF"/>
              </a:solid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30" name="iŝļïḑê"/>
              <p:cNvSpPr/>
              <p:nvPr/>
            </p:nvSpPr>
            <p:spPr bwMode="auto">
              <a:xfrm>
                <a:off x="1661189" y="3472750"/>
                <a:ext cx="276225" cy="365125"/>
              </a:xfrm>
              <a:custGeom>
                <a:avLst/>
                <a:gdLst>
                  <a:gd name="T0" fmla="*/ 86 w 131"/>
                  <a:gd name="T1" fmla="*/ 57 h 180"/>
                  <a:gd name="T2" fmla="*/ 53 w 131"/>
                  <a:gd name="T3" fmla="*/ 0 h 180"/>
                  <a:gd name="T4" fmla="*/ 0 w 131"/>
                  <a:gd name="T5" fmla="*/ 31 h 180"/>
                  <a:gd name="T6" fmla="*/ 33 w 131"/>
                  <a:gd name="T7" fmla="*/ 88 h 180"/>
                  <a:gd name="T8" fmla="*/ 102 w 131"/>
                  <a:gd name="T9" fmla="*/ 176 h 180"/>
                  <a:gd name="T10" fmla="*/ 105 w 131"/>
                  <a:gd name="T11" fmla="*/ 179 h 180"/>
                  <a:gd name="T12" fmla="*/ 107 w 131"/>
                  <a:gd name="T13" fmla="*/ 180 h 180"/>
                  <a:gd name="T14" fmla="*/ 109 w 131"/>
                  <a:gd name="T15" fmla="*/ 179 h 180"/>
                  <a:gd name="T16" fmla="*/ 129 w 131"/>
                  <a:gd name="T17" fmla="*/ 167 h 180"/>
                  <a:gd name="T18" fmla="*/ 131 w 131"/>
                  <a:gd name="T19" fmla="*/ 165 h 180"/>
                  <a:gd name="T20" fmla="*/ 131 w 131"/>
                  <a:gd name="T21" fmla="*/ 163 h 180"/>
                  <a:gd name="T22" fmla="*/ 130 w 131"/>
                  <a:gd name="T23" fmla="*/ 159 h 180"/>
                  <a:gd name="T24" fmla="*/ 86 w 131"/>
                  <a:gd name="T25" fmla="*/ 5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180">
                    <a:moveTo>
                      <a:pt x="86" y="57"/>
                    </a:moveTo>
                    <a:cubicBezTo>
                      <a:pt x="53" y="0"/>
                      <a:pt x="53" y="0"/>
                      <a:pt x="53" y="0"/>
                    </a:cubicBezTo>
                    <a:cubicBezTo>
                      <a:pt x="0" y="31"/>
                      <a:pt x="0" y="31"/>
                      <a:pt x="0" y="31"/>
                    </a:cubicBezTo>
                    <a:cubicBezTo>
                      <a:pt x="33" y="88"/>
                      <a:pt x="33" y="88"/>
                      <a:pt x="33" y="88"/>
                    </a:cubicBezTo>
                    <a:cubicBezTo>
                      <a:pt x="55" y="125"/>
                      <a:pt x="80" y="156"/>
                      <a:pt x="102" y="176"/>
                    </a:cubicBezTo>
                    <a:cubicBezTo>
                      <a:pt x="102" y="177"/>
                      <a:pt x="105" y="179"/>
                      <a:pt x="105" y="179"/>
                    </a:cubicBezTo>
                    <a:cubicBezTo>
                      <a:pt x="105" y="179"/>
                      <a:pt x="106" y="180"/>
                      <a:pt x="107" y="180"/>
                    </a:cubicBezTo>
                    <a:cubicBezTo>
                      <a:pt x="108" y="180"/>
                      <a:pt x="108" y="179"/>
                      <a:pt x="109" y="179"/>
                    </a:cubicBezTo>
                    <a:cubicBezTo>
                      <a:pt x="129" y="167"/>
                      <a:pt x="129" y="167"/>
                      <a:pt x="129" y="167"/>
                    </a:cubicBezTo>
                    <a:cubicBezTo>
                      <a:pt x="130" y="167"/>
                      <a:pt x="130" y="166"/>
                      <a:pt x="131" y="165"/>
                    </a:cubicBezTo>
                    <a:cubicBezTo>
                      <a:pt x="131" y="165"/>
                      <a:pt x="131" y="164"/>
                      <a:pt x="131" y="163"/>
                    </a:cubicBezTo>
                    <a:cubicBezTo>
                      <a:pt x="131" y="163"/>
                      <a:pt x="130" y="160"/>
                      <a:pt x="130" y="159"/>
                    </a:cubicBezTo>
                    <a:cubicBezTo>
                      <a:pt x="123" y="130"/>
                      <a:pt x="108" y="94"/>
                      <a:pt x="86" y="57"/>
                    </a:cubicBezTo>
                  </a:path>
                </a:pathLst>
              </a:custGeom>
              <a:solidFill>
                <a:schemeClr val="bg1">
                  <a:lumMod val="75000"/>
                  <a:lumOff val="25000"/>
                </a:schemeClr>
              </a:solidFill>
              <a:ln>
                <a:noFill/>
              </a:ln>
            </p:spPr>
            <p:txBody>
              <a:bodyPr wrap="square" lIns="91440" tIns="45720" rIns="91440" bIns="45720" anchor="ctr">
                <a:normAutofit fontScale="95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31" name="íṧḷîḋê"/>
              <p:cNvSpPr/>
              <p:nvPr/>
            </p:nvSpPr>
            <p:spPr bwMode="auto">
              <a:xfrm>
                <a:off x="1951701" y="3510850"/>
                <a:ext cx="161925" cy="20638"/>
              </a:xfrm>
              <a:custGeom>
                <a:avLst/>
                <a:gdLst>
                  <a:gd name="T0" fmla="*/ 0 w 102"/>
                  <a:gd name="T1" fmla="*/ 0 h 13"/>
                  <a:gd name="T2" fmla="*/ 6 w 102"/>
                  <a:gd name="T3" fmla="*/ 12 h 13"/>
                  <a:gd name="T4" fmla="*/ 102 w 102"/>
                  <a:gd name="T5" fmla="*/ 13 h 13"/>
                  <a:gd name="T6" fmla="*/ 95 w 102"/>
                  <a:gd name="T7" fmla="*/ 2 h 13"/>
                  <a:gd name="T8" fmla="*/ 0 w 102"/>
                  <a:gd name="T9" fmla="*/ 0 h 13"/>
                </a:gdLst>
                <a:ahLst/>
                <a:cxnLst>
                  <a:cxn ang="0">
                    <a:pos x="T0" y="T1"/>
                  </a:cxn>
                  <a:cxn ang="0">
                    <a:pos x="T2" y="T3"/>
                  </a:cxn>
                  <a:cxn ang="0">
                    <a:pos x="T4" y="T5"/>
                  </a:cxn>
                  <a:cxn ang="0">
                    <a:pos x="T6" y="T7"/>
                  </a:cxn>
                  <a:cxn ang="0">
                    <a:pos x="T8" y="T9"/>
                  </a:cxn>
                </a:cxnLst>
                <a:rect l="0" t="0" r="r" b="b"/>
                <a:pathLst>
                  <a:path w="102" h="13">
                    <a:moveTo>
                      <a:pt x="0" y="0"/>
                    </a:moveTo>
                    <a:lnTo>
                      <a:pt x="6" y="12"/>
                    </a:lnTo>
                    <a:lnTo>
                      <a:pt x="102" y="13"/>
                    </a:lnTo>
                    <a:lnTo>
                      <a:pt x="95" y="2"/>
                    </a:lnTo>
                    <a:lnTo>
                      <a:pt x="0" y="0"/>
                    </a:lnTo>
                    <a:close/>
                  </a:path>
                </a:pathLst>
              </a:custGeom>
              <a:solidFill>
                <a:schemeClr val="accent3"/>
              </a:solid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32" name="í$líḑê"/>
              <p:cNvSpPr/>
              <p:nvPr/>
            </p:nvSpPr>
            <p:spPr bwMode="auto">
              <a:xfrm>
                <a:off x="1951701" y="3510850"/>
                <a:ext cx="161925" cy="20638"/>
              </a:xfrm>
              <a:custGeom>
                <a:avLst/>
                <a:gdLst>
                  <a:gd name="T0" fmla="*/ 0 w 102"/>
                  <a:gd name="T1" fmla="*/ 0 h 13"/>
                  <a:gd name="T2" fmla="*/ 6 w 102"/>
                  <a:gd name="T3" fmla="*/ 12 h 13"/>
                  <a:gd name="T4" fmla="*/ 102 w 102"/>
                  <a:gd name="T5" fmla="*/ 13 h 13"/>
                  <a:gd name="T6" fmla="*/ 95 w 102"/>
                  <a:gd name="T7" fmla="*/ 2 h 13"/>
                  <a:gd name="T8" fmla="*/ 0 w 102"/>
                  <a:gd name="T9" fmla="*/ 0 h 13"/>
                </a:gdLst>
                <a:ahLst/>
                <a:cxnLst>
                  <a:cxn ang="0">
                    <a:pos x="T0" y="T1"/>
                  </a:cxn>
                  <a:cxn ang="0">
                    <a:pos x="T2" y="T3"/>
                  </a:cxn>
                  <a:cxn ang="0">
                    <a:pos x="T4" y="T5"/>
                  </a:cxn>
                  <a:cxn ang="0">
                    <a:pos x="T6" y="T7"/>
                  </a:cxn>
                  <a:cxn ang="0">
                    <a:pos x="T8" y="T9"/>
                  </a:cxn>
                </a:cxnLst>
                <a:rect l="0" t="0" r="r" b="b"/>
                <a:pathLst>
                  <a:path w="102" h="13">
                    <a:moveTo>
                      <a:pt x="0" y="0"/>
                    </a:moveTo>
                    <a:lnTo>
                      <a:pt x="6" y="12"/>
                    </a:lnTo>
                    <a:lnTo>
                      <a:pt x="102" y="13"/>
                    </a:lnTo>
                    <a:lnTo>
                      <a:pt x="95" y="2"/>
                    </a:lnTo>
                    <a:lnTo>
                      <a:pt x="0" y="0"/>
                    </a:lnTo>
                  </a:path>
                </a:pathLst>
              </a:custGeom>
              <a:solidFill>
                <a:schemeClr val="bg1">
                  <a:lumMod val="65000"/>
                </a:schemeClr>
              </a:solid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33" name="iSļiḋé"/>
              <p:cNvSpPr/>
              <p:nvPr/>
            </p:nvSpPr>
            <p:spPr bwMode="auto">
              <a:xfrm>
                <a:off x="1656426" y="3507675"/>
                <a:ext cx="149225" cy="19050"/>
              </a:xfrm>
              <a:custGeom>
                <a:avLst/>
                <a:gdLst>
                  <a:gd name="T0" fmla="*/ 65 w 71"/>
                  <a:gd name="T1" fmla="*/ 1 h 10"/>
                  <a:gd name="T2" fmla="*/ 71 w 71"/>
                  <a:gd name="T3" fmla="*/ 10 h 10"/>
                  <a:gd name="T4" fmla="*/ 71 w 71"/>
                  <a:gd name="T5" fmla="*/ 10 h 10"/>
                  <a:gd name="T6" fmla="*/ 65 w 71"/>
                  <a:gd name="T7" fmla="*/ 1 h 10"/>
                  <a:gd name="T8" fmla="*/ 4 w 71"/>
                  <a:gd name="T9" fmla="*/ 0 h 10"/>
                  <a:gd name="T10" fmla="*/ 0 w 71"/>
                  <a:gd name="T11" fmla="*/ 6 h 10"/>
                  <a:gd name="T12" fmla="*/ 0 w 71"/>
                  <a:gd name="T13" fmla="*/ 8 h 10"/>
                  <a:gd name="T14" fmla="*/ 0 w 71"/>
                  <a:gd name="T15" fmla="*/ 6 h 10"/>
                  <a:gd name="T16" fmla="*/ 4 w 71"/>
                  <a:gd name="T17" fmla="*/ 0 h 10"/>
                  <a:gd name="T18" fmla="*/ 4 w 71"/>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10">
                    <a:moveTo>
                      <a:pt x="65" y="1"/>
                    </a:moveTo>
                    <a:cubicBezTo>
                      <a:pt x="71" y="10"/>
                      <a:pt x="71" y="10"/>
                      <a:pt x="71" y="10"/>
                    </a:cubicBezTo>
                    <a:cubicBezTo>
                      <a:pt x="71" y="10"/>
                      <a:pt x="71" y="10"/>
                      <a:pt x="71" y="10"/>
                    </a:cubicBezTo>
                    <a:cubicBezTo>
                      <a:pt x="65" y="1"/>
                      <a:pt x="65" y="1"/>
                      <a:pt x="65" y="1"/>
                    </a:cubicBezTo>
                    <a:moveTo>
                      <a:pt x="4" y="0"/>
                    </a:moveTo>
                    <a:cubicBezTo>
                      <a:pt x="2" y="2"/>
                      <a:pt x="0" y="3"/>
                      <a:pt x="0" y="6"/>
                    </a:cubicBezTo>
                    <a:cubicBezTo>
                      <a:pt x="0" y="6"/>
                      <a:pt x="0" y="7"/>
                      <a:pt x="0" y="8"/>
                    </a:cubicBezTo>
                    <a:cubicBezTo>
                      <a:pt x="0" y="7"/>
                      <a:pt x="0" y="6"/>
                      <a:pt x="0" y="6"/>
                    </a:cubicBezTo>
                    <a:cubicBezTo>
                      <a:pt x="0" y="3"/>
                      <a:pt x="2" y="2"/>
                      <a:pt x="4" y="0"/>
                    </a:cubicBezTo>
                    <a:cubicBezTo>
                      <a:pt x="4" y="0"/>
                      <a:pt x="4" y="0"/>
                      <a:pt x="4" y="0"/>
                    </a:cubicBezTo>
                  </a:path>
                </a:pathLst>
              </a:custGeom>
              <a:solidFill>
                <a:srgbClr val="CCCBCA"/>
              </a:solid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34" name="îšľíḋe"/>
              <p:cNvSpPr/>
              <p:nvPr/>
            </p:nvSpPr>
            <p:spPr bwMode="auto">
              <a:xfrm>
                <a:off x="1656426" y="3507675"/>
                <a:ext cx="53975" cy="19050"/>
              </a:xfrm>
              <a:custGeom>
                <a:avLst/>
                <a:gdLst>
                  <a:gd name="T0" fmla="*/ 4 w 25"/>
                  <a:gd name="T1" fmla="*/ 0 h 10"/>
                  <a:gd name="T2" fmla="*/ 0 w 25"/>
                  <a:gd name="T3" fmla="*/ 6 h 10"/>
                  <a:gd name="T4" fmla="*/ 0 w 25"/>
                  <a:gd name="T5" fmla="*/ 8 h 10"/>
                  <a:gd name="T6" fmla="*/ 0 w 25"/>
                  <a:gd name="T7" fmla="*/ 9 h 10"/>
                  <a:gd name="T8" fmla="*/ 10 w 25"/>
                  <a:gd name="T9" fmla="*/ 10 h 10"/>
                  <a:gd name="T10" fmla="*/ 25 w 25"/>
                  <a:gd name="T11" fmla="*/ 1 h 10"/>
                  <a:gd name="T12" fmla="*/ 4 w 25"/>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25" h="10">
                    <a:moveTo>
                      <a:pt x="4" y="0"/>
                    </a:moveTo>
                    <a:cubicBezTo>
                      <a:pt x="2" y="2"/>
                      <a:pt x="0" y="3"/>
                      <a:pt x="0" y="6"/>
                    </a:cubicBezTo>
                    <a:cubicBezTo>
                      <a:pt x="0" y="6"/>
                      <a:pt x="0" y="7"/>
                      <a:pt x="0" y="8"/>
                    </a:cubicBezTo>
                    <a:cubicBezTo>
                      <a:pt x="0" y="8"/>
                      <a:pt x="0" y="9"/>
                      <a:pt x="0" y="9"/>
                    </a:cubicBezTo>
                    <a:cubicBezTo>
                      <a:pt x="10" y="10"/>
                      <a:pt x="10" y="10"/>
                      <a:pt x="10" y="10"/>
                    </a:cubicBezTo>
                    <a:cubicBezTo>
                      <a:pt x="25" y="1"/>
                      <a:pt x="25" y="1"/>
                      <a:pt x="25" y="1"/>
                    </a:cubicBezTo>
                    <a:cubicBezTo>
                      <a:pt x="4" y="0"/>
                      <a:pt x="4" y="0"/>
                      <a:pt x="4" y="0"/>
                    </a:cubicBezTo>
                  </a:path>
                </a:pathLst>
              </a:custGeom>
              <a:solidFill>
                <a:srgbClr val="CCCBCA"/>
              </a:solid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35" name="ïşľîḓe"/>
              <p:cNvSpPr/>
              <p:nvPr/>
            </p:nvSpPr>
            <p:spPr bwMode="auto">
              <a:xfrm>
                <a:off x="1678651" y="3509262"/>
                <a:ext cx="127000" cy="17463"/>
              </a:xfrm>
              <a:custGeom>
                <a:avLst/>
                <a:gdLst>
                  <a:gd name="T0" fmla="*/ 20 w 80"/>
                  <a:gd name="T1" fmla="*/ 0 h 11"/>
                  <a:gd name="T2" fmla="*/ 0 w 80"/>
                  <a:gd name="T3" fmla="*/ 11 h 11"/>
                  <a:gd name="T4" fmla="*/ 80 w 80"/>
                  <a:gd name="T5" fmla="*/ 11 h 11"/>
                  <a:gd name="T6" fmla="*/ 73 w 80"/>
                  <a:gd name="T7" fmla="*/ 0 h 11"/>
                  <a:gd name="T8" fmla="*/ 20 w 80"/>
                  <a:gd name="T9" fmla="*/ 0 h 11"/>
                </a:gdLst>
                <a:ahLst/>
                <a:cxnLst>
                  <a:cxn ang="0">
                    <a:pos x="T0" y="T1"/>
                  </a:cxn>
                  <a:cxn ang="0">
                    <a:pos x="T2" y="T3"/>
                  </a:cxn>
                  <a:cxn ang="0">
                    <a:pos x="T4" y="T5"/>
                  </a:cxn>
                  <a:cxn ang="0">
                    <a:pos x="T6" y="T7"/>
                  </a:cxn>
                  <a:cxn ang="0">
                    <a:pos x="T8" y="T9"/>
                  </a:cxn>
                </a:cxnLst>
                <a:rect l="0" t="0" r="r" b="b"/>
                <a:pathLst>
                  <a:path w="80" h="11">
                    <a:moveTo>
                      <a:pt x="20" y="0"/>
                    </a:moveTo>
                    <a:lnTo>
                      <a:pt x="0" y="11"/>
                    </a:lnTo>
                    <a:lnTo>
                      <a:pt x="80" y="11"/>
                    </a:lnTo>
                    <a:lnTo>
                      <a:pt x="73" y="0"/>
                    </a:lnTo>
                    <a:lnTo>
                      <a:pt x="20" y="0"/>
                    </a:lnTo>
                    <a:close/>
                  </a:path>
                </a:pathLst>
              </a:custGeom>
              <a:solidFill>
                <a:schemeClr val="accent3"/>
              </a:solid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36" name="ïşľîdè"/>
              <p:cNvSpPr/>
              <p:nvPr/>
            </p:nvSpPr>
            <p:spPr bwMode="auto">
              <a:xfrm>
                <a:off x="1678651" y="3509262"/>
                <a:ext cx="127000" cy="17463"/>
              </a:xfrm>
              <a:custGeom>
                <a:avLst/>
                <a:gdLst>
                  <a:gd name="T0" fmla="*/ 20 w 80"/>
                  <a:gd name="T1" fmla="*/ 0 h 11"/>
                  <a:gd name="T2" fmla="*/ 0 w 80"/>
                  <a:gd name="T3" fmla="*/ 11 h 11"/>
                  <a:gd name="T4" fmla="*/ 80 w 80"/>
                  <a:gd name="T5" fmla="*/ 11 h 11"/>
                  <a:gd name="T6" fmla="*/ 73 w 80"/>
                  <a:gd name="T7" fmla="*/ 0 h 11"/>
                  <a:gd name="T8" fmla="*/ 20 w 80"/>
                  <a:gd name="T9" fmla="*/ 0 h 11"/>
                </a:gdLst>
                <a:ahLst/>
                <a:cxnLst>
                  <a:cxn ang="0">
                    <a:pos x="T0" y="T1"/>
                  </a:cxn>
                  <a:cxn ang="0">
                    <a:pos x="T2" y="T3"/>
                  </a:cxn>
                  <a:cxn ang="0">
                    <a:pos x="T4" y="T5"/>
                  </a:cxn>
                  <a:cxn ang="0">
                    <a:pos x="T6" y="T7"/>
                  </a:cxn>
                  <a:cxn ang="0">
                    <a:pos x="T8" y="T9"/>
                  </a:cxn>
                </a:cxnLst>
                <a:rect l="0" t="0" r="r" b="b"/>
                <a:pathLst>
                  <a:path w="80" h="11">
                    <a:moveTo>
                      <a:pt x="20" y="0"/>
                    </a:moveTo>
                    <a:lnTo>
                      <a:pt x="0" y="11"/>
                    </a:lnTo>
                    <a:lnTo>
                      <a:pt x="80" y="11"/>
                    </a:lnTo>
                    <a:lnTo>
                      <a:pt x="73" y="0"/>
                    </a:lnTo>
                    <a:lnTo>
                      <a:pt x="20" y="0"/>
                    </a:lnTo>
                  </a:path>
                </a:pathLst>
              </a:custGeom>
              <a:solidFill>
                <a:schemeClr val="bg1">
                  <a:lumMod val="65000"/>
                </a:schemeClr>
              </a:solid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37" name="iṩḷïḋè"/>
              <p:cNvSpPr/>
              <p:nvPr/>
            </p:nvSpPr>
            <p:spPr bwMode="auto">
              <a:xfrm>
                <a:off x="1429414" y="3523550"/>
                <a:ext cx="1073150" cy="371475"/>
              </a:xfrm>
              <a:custGeom>
                <a:avLst/>
                <a:gdLst>
                  <a:gd name="T0" fmla="*/ 510 w 510"/>
                  <a:gd name="T1" fmla="*/ 55 h 183"/>
                  <a:gd name="T2" fmla="*/ 478 w 510"/>
                  <a:gd name="T3" fmla="*/ 27 h 183"/>
                  <a:gd name="T4" fmla="*/ 451 w 510"/>
                  <a:gd name="T5" fmla="*/ 11 h 183"/>
                  <a:gd name="T6" fmla="*/ 419 w 510"/>
                  <a:gd name="T7" fmla="*/ 5 h 183"/>
                  <a:gd name="T8" fmla="*/ 0 w 510"/>
                  <a:gd name="T9" fmla="*/ 0 h 183"/>
                  <a:gd name="T10" fmla="*/ 108 w 510"/>
                  <a:gd name="T11" fmla="*/ 183 h 183"/>
                  <a:gd name="T12" fmla="*/ 193 w 510"/>
                  <a:gd name="T13" fmla="*/ 133 h 183"/>
                  <a:gd name="T14" fmla="*/ 510 w 510"/>
                  <a:gd name="T15" fmla="*/ 55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0" h="183">
                    <a:moveTo>
                      <a:pt x="510" y="55"/>
                    </a:moveTo>
                    <a:cubicBezTo>
                      <a:pt x="478" y="27"/>
                      <a:pt x="478" y="27"/>
                      <a:pt x="478" y="27"/>
                    </a:cubicBezTo>
                    <a:cubicBezTo>
                      <a:pt x="470" y="21"/>
                      <a:pt x="461" y="15"/>
                      <a:pt x="451" y="11"/>
                    </a:cubicBezTo>
                    <a:cubicBezTo>
                      <a:pt x="440" y="7"/>
                      <a:pt x="430" y="5"/>
                      <a:pt x="419" y="5"/>
                    </a:cubicBezTo>
                    <a:cubicBezTo>
                      <a:pt x="0" y="0"/>
                      <a:pt x="0" y="0"/>
                      <a:pt x="0" y="0"/>
                    </a:cubicBezTo>
                    <a:cubicBezTo>
                      <a:pt x="108" y="183"/>
                      <a:pt x="108" y="183"/>
                      <a:pt x="108" y="183"/>
                    </a:cubicBezTo>
                    <a:cubicBezTo>
                      <a:pt x="193" y="133"/>
                      <a:pt x="193" y="133"/>
                      <a:pt x="193" y="133"/>
                    </a:cubicBezTo>
                    <a:cubicBezTo>
                      <a:pt x="510" y="55"/>
                      <a:pt x="510" y="55"/>
                      <a:pt x="510" y="55"/>
                    </a:cubicBezTo>
                  </a:path>
                </a:pathLst>
              </a:custGeom>
              <a:solidFill>
                <a:srgbClr val="F2F2F2"/>
              </a:solidFill>
              <a:ln>
                <a:noFill/>
              </a:ln>
            </p:spPr>
            <p:txBody>
              <a:bodyPr wrap="square" lIns="91440" tIns="45720" rIns="91440" bIns="45720" anchor="ctr">
                <a:normAutofit fontScale="95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38" name="î$ļiḍe"/>
              <p:cNvSpPr/>
              <p:nvPr/>
            </p:nvSpPr>
            <p:spPr bwMode="auto">
              <a:xfrm>
                <a:off x="1642139" y="3642612"/>
                <a:ext cx="788988" cy="252413"/>
              </a:xfrm>
              <a:custGeom>
                <a:avLst/>
                <a:gdLst>
                  <a:gd name="T0" fmla="*/ 497 w 497"/>
                  <a:gd name="T1" fmla="*/ 5 h 159"/>
                  <a:gd name="T2" fmla="*/ 122 w 497"/>
                  <a:gd name="T3" fmla="*/ 95 h 159"/>
                  <a:gd name="T4" fmla="*/ 9 w 497"/>
                  <a:gd name="T5" fmla="*/ 159 h 159"/>
                  <a:gd name="T6" fmla="*/ 0 w 497"/>
                  <a:gd name="T7" fmla="*/ 143 h 159"/>
                  <a:gd name="T8" fmla="*/ 113 w 497"/>
                  <a:gd name="T9" fmla="*/ 78 h 159"/>
                  <a:gd name="T10" fmla="*/ 490 w 497"/>
                  <a:gd name="T11" fmla="*/ 0 h 159"/>
                  <a:gd name="T12" fmla="*/ 497 w 497"/>
                  <a:gd name="T13" fmla="*/ 5 h 159"/>
                </a:gdLst>
                <a:ahLst/>
                <a:cxnLst>
                  <a:cxn ang="0">
                    <a:pos x="T0" y="T1"/>
                  </a:cxn>
                  <a:cxn ang="0">
                    <a:pos x="T2" y="T3"/>
                  </a:cxn>
                  <a:cxn ang="0">
                    <a:pos x="T4" y="T5"/>
                  </a:cxn>
                  <a:cxn ang="0">
                    <a:pos x="T6" y="T7"/>
                  </a:cxn>
                  <a:cxn ang="0">
                    <a:pos x="T8" y="T9"/>
                  </a:cxn>
                  <a:cxn ang="0">
                    <a:pos x="T10" y="T11"/>
                  </a:cxn>
                  <a:cxn ang="0">
                    <a:pos x="T12" y="T13"/>
                  </a:cxn>
                </a:cxnLst>
                <a:rect l="0" t="0" r="r" b="b"/>
                <a:pathLst>
                  <a:path w="497" h="159">
                    <a:moveTo>
                      <a:pt x="497" y="5"/>
                    </a:moveTo>
                    <a:lnTo>
                      <a:pt x="122" y="95"/>
                    </a:lnTo>
                    <a:lnTo>
                      <a:pt x="9" y="159"/>
                    </a:lnTo>
                    <a:lnTo>
                      <a:pt x="0" y="143"/>
                    </a:lnTo>
                    <a:lnTo>
                      <a:pt x="113" y="78"/>
                    </a:lnTo>
                    <a:lnTo>
                      <a:pt x="490" y="0"/>
                    </a:lnTo>
                    <a:lnTo>
                      <a:pt x="497" y="5"/>
                    </a:lnTo>
                    <a:close/>
                  </a:path>
                </a:pathLst>
              </a:custGeom>
              <a:solidFill>
                <a:srgbClr val="CCCBCA"/>
              </a:solidFill>
              <a:ln>
                <a:noFill/>
              </a:ln>
            </p:spPr>
            <p:txBody>
              <a:bodyPr wrap="square" lIns="91440" tIns="45720" rIns="91440" bIns="45720" anchor="ctr">
                <a:normAutofit fontScale="975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39" name="ïSľïḋé"/>
              <p:cNvSpPr/>
              <p:nvPr/>
            </p:nvSpPr>
            <p:spPr bwMode="auto">
              <a:xfrm>
                <a:off x="1642139" y="3642612"/>
                <a:ext cx="788988" cy="252413"/>
              </a:xfrm>
              <a:custGeom>
                <a:avLst/>
                <a:gdLst>
                  <a:gd name="T0" fmla="*/ 497 w 497"/>
                  <a:gd name="T1" fmla="*/ 5 h 159"/>
                  <a:gd name="T2" fmla="*/ 122 w 497"/>
                  <a:gd name="T3" fmla="*/ 95 h 159"/>
                  <a:gd name="T4" fmla="*/ 9 w 497"/>
                  <a:gd name="T5" fmla="*/ 159 h 159"/>
                  <a:gd name="T6" fmla="*/ 0 w 497"/>
                  <a:gd name="T7" fmla="*/ 143 h 159"/>
                  <a:gd name="T8" fmla="*/ 113 w 497"/>
                  <a:gd name="T9" fmla="*/ 78 h 159"/>
                  <a:gd name="T10" fmla="*/ 490 w 497"/>
                  <a:gd name="T11" fmla="*/ 0 h 159"/>
                  <a:gd name="T12" fmla="*/ 497 w 497"/>
                  <a:gd name="T13" fmla="*/ 5 h 159"/>
                </a:gdLst>
                <a:ahLst/>
                <a:cxnLst>
                  <a:cxn ang="0">
                    <a:pos x="T0" y="T1"/>
                  </a:cxn>
                  <a:cxn ang="0">
                    <a:pos x="T2" y="T3"/>
                  </a:cxn>
                  <a:cxn ang="0">
                    <a:pos x="T4" y="T5"/>
                  </a:cxn>
                  <a:cxn ang="0">
                    <a:pos x="T6" y="T7"/>
                  </a:cxn>
                  <a:cxn ang="0">
                    <a:pos x="T8" y="T9"/>
                  </a:cxn>
                  <a:cxn ang="0">
                    <a:pos x="T10" y="T11"/>
                  </a:cxn>
                  <a:cxn ang="0">
                    <a:pos x="T12" y="T13"/>
                  </a:cxn>
                </a:cxnLst>
                <a:rect l="0" t="0" r="r" b="b"/>
                <a:pathLst>
                  <a:path w="497" h="159">
                    <a:moveTo>
                      <a:pt x="497" y="5"/>
                    </a:moveTo>
                    <a:lnTo>
                      <a:pt x="122" y="95"/>
                    </a:lnTo>
                    <a:lnTo>
                      <a:pt x="9" y="159"/>
                    </a:lnTo>
                    <a:lnTo>
                      <a:pt x="0" y="143"/>
                    </a:lnTo>
                    <a:lnTo>
                      <a:pt x="113" y="78"/>
                    </a:lnTo>
                    <a:lnTo>
                      <a:pt x="490" y="0"/>
                    </a:lnTo>
                    <a:lnTo>
                      <a:pt x="497" y="5"/>
                    </a:lnTo>
                  </a:path>
                </a:pathLst>
              </a:custGeom>
              <a:noFill/>
              <a:ln>
                <a:noFill/>
              </a:ln>
            </p:spPr>
            <p:txBody>
              <a:bodyPr wrap="square" lIns="91440" tIns="45720" rIns="91440" bIns="45720" anchor="ctr">
                <a:normAutofit fontScale="975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40" name="îsľîḓè"/>
              <p:cNvSpPr/>
              <p:nvPr/>
            </p:nvSpPr>
            <p:spPr bwMode="auto">
              <a:xfrm>
                <a:off x="864264" y="4033137"/>
                <a:ext cx="115888" cy="76200"/>
              </a:xfrm>
              <a:custGeom>
                <a:avLst/>
                <a:gdLst>
                  <a:gd name="T0" fmla="*/ 1 w 55"/>
                  <a:gd name="T1" fmla="*/ 36 h 38"/>
                  <a:gd name="T2" fmla="*/ 0 w 55"/>
                  <a:gd name="T3" fmla="*/ 29 h 38"/>
                  <a:gd name="T4" fmla="*/ 5 w 55"/>
                  <a:gd name="T5" fmla="*/ 24 h 38"/>
                  <a:gd name="T6" fmla="*/ 42 w 55"/>
                  <a:gd name="T7" fmla="*/ 2 h 38"/>
                  <a:gd name="T8" fmla="*/ 49 w 55"/>
                  <a:gd name="T9" fmla="*/ 1 h 38"/>
                  <a:gd name="T10" fmla="*/ 54 w 55"/>
                  <a:gd name="T11" fmla="*/ 5 h 38"/>
                  <a:gd name="T12" fmla="*/ 55 w 55"/>
                  <a:gd name="T13" fmla="*/ 7 h 38"/>
                  <a:gd name="T14" fmla="*/ 2 w 55"/>
                  <a:gd name="T15" fmla="*/ 38 h 38"/>
                  <a:gd name="T16" fmla="*/ 1 w 55"/>
                  <a:gd name="T17" fmla="*/ 3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38">
                    <a:moveTo>
                      <a:pt x="1" y="36"/>
                    </a:moveTo>
                    <a:cubicBezTo>
                      <a:pt x="0" y="34"/>
                      <a:pt x="0" y="32"/>
                      <a:pt x="0" y="29"/>
                    </a:cubicBezTo>
                    <a:cubicBezTo>
                      <a:pt x="1" y="27"/>
                      <a:pt x="3" y="25"/>
                      <a:pt x="5" y="24"/>
                    </a:cubicBezTo>
                    <a:cubicBezTo>
                      <a:pt x="42" y="2"/>
                      <a:pt x="42" y="2"/>
                      <a:pt x="42" y="2"/>
                    </a:cubicBezTo>
                    <a:cubicBezTo>
                      <a:pt x="44" y="0"/>
                      <a:pt x="46" y="0"/>
                      <a:pt x="49" y="1"/>
                    </a:cubicBezTo>
                    <a:cubicBezTo>
                      <a:pt x="51" y="1"/>
                      <a:pt x="53" y="3"/>
                      <a:pt x="54" y="5"/>
                    </a:cubicBezTo>
                    <a:cubicBezTo>
                      <a:pt x="55" y="7"/>
                      <a:pt x="55" y="7"/>
                      <a:pt x="55" y="7"/>
                    </a:cubicBezTo>
                    <a:cubicBezTo>
                      <a:pt x="2" y="38"/>
                      <a:pt x="2" y="38"/>
                      <a:pt x="2" y="38"/>
                    </a:cubicBezTo>
                    <a:lnTo>
                      <a:pt x="1" y="36"/>
                    </a:lnTo>
                    <a:close/>
                  </a:path>
                </a:pathLst>
              </a:custGeom>
              <a:solidFill>
                <a:srgbClr val="F2F2F2"/>
              </a:solid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41" name="îṧľïḑé"/>
              <p:cNvSpPr/>
              <p:nvPr/>
            </p:nvSpPr>
            <p:spPr bwMode="auto">
              <a:xfrm>
                <a:off x="869026" y="4045837"/>
                <a:ext cx="277813" cy="363538"/>
              </a:xfrm>
              <a:custGeom>
                <a:avLst/>
                <a:gdLst>
                  <a:gd name="T0" fmla="*/ 34 w 132"/>
                  <a:gd name="T1" fmla="*/ 88 h 179"/>
                  <a:gd name="T2" fmla="*/ 0 w 132"/>
                  <a:gd name="T3" fmla="*/ 31 h 179"/>
                  <a:gd name="T4" fmla="*/ 53 w 132"/>
                  <a:gd name="T5" fmla="*/ 0 h 179"/>
                  <a:gd name="T6" fmla="*/ 87 w 132"/>
                  <a:gd name="T7" fmla="*/ 56 h 179"/>
                  <a:gd name="T8" fmla="*/ 131 w 132"/>
                  <a:gd name="T9" fmla="*/ 159 h 179"/>
                  <a:gd name="T10" fmla="*/ 132 w 132"/>
                  <a:gd name="T11" fmla="*/ 162 h 179"/>
                  <a:gd name="T12" fmla="*/ 131 w 132"/>
                  <a:gd name="T13" fmla="*/ 165 h 179"/>
                  <a:gd name="T14" fmla="*/ 130 w 132"/>
                  <a:gd name="T15" fmla="*/ 167 h 179"/>
                  <a:gd name="T16" fmla="*/ 110 w 132"/>
                  <a:gd name="T17" fmla="*/ 178 h 179"/>
                  <a:gd name="T18" fmla="*/ 107 w 132"/>
                  <a:gd name="T19" fmla="*/ 179 h 179"/>
                  <a:gd name="T20" fmla="*/ 105 w 132"/>
                  <a:gd name="T21" fmla="*/ 178 h 179"/>
                  <a:gd name="T22" fmla="*/ 102 w 132"/>
                  <a:gd name="T23" fmla="*/ 176 h 179"/>
                  <a:gd name="T24" fmla="*/ 34 w 132"/>
                  <a:gd name="T25" fmla="*/ 8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179">
                    <a:moveTo>
                      <a:pt x="34" y="88"/>
                    </a:moveTo>
                    <a:cubicBezTo>
                      <a:pt x="0" y="31"/>
                      <a:pt x="0" y="31"/>
                      <a:pt x="0" y="31"/>
                    </a:cubicBezTo>
                    <a:cubicBezTo>
                      <a:pt x="53" y="0"/>
                      <a:pt x="53" y="0"/>
                      <a:pt x="53" y="0"/>
                    </a:cubicBezTo>
                    <a:cubicBezTo>
                      <a:pt x="87" y="56"/>
                      <a:pt x="87" y="56"/>
                      <a:pt x="87" y="56"/>
                    </a:cubicBezTo>
                    <a:cubicBezTo>
                      <a:pt x="109" y="93"/>
                      <a:pt x="124" y="130"/>
                      <a:pt x="131" y="159"/>
                    </a:cubicBezTo>
                    <a:cubicBezTo>
                      <a:pt x="131" y="159"/>
                      <a:pt x="132" y="162"/>
                      <a:pt x="132" y="162"/>
                    </a:cubicBezTo>
                    <a:cubicBezTo>
                      <a:pt x="132" y="163"/>
                      <a:pt x="132" y="164"/>
                      <a:pt x="131" y="165"/>
                    </a:cubicBezTo>
                    <a:cubicBezTo>
                      <a:pt x="131" y="166"/>
                      <a:pt x="130" y="166"/>
                      <a:pt x="130" y="167"/>
                    </a:cubicBezTo>
                    <a:cubicBezTo>
                      <a:pt x="110" y="178"/>
                      <a:pt x="110" y="178"/>
                      <a:pt x="110" y="178"/>
                    </a:cubicBezTo>
                    <a:cubicBezTo>
                      <a:pt x="109" y="179"/>
                      <a:pt x="108" y="179"/>
                      <a:pt x="107" y="179"/>
                    </a:cubicBezTo>
                    <a:cubicBezTo>
                      <a:pt x="106" y="179"/>
                      <a:pt x="106" y="179"/>
                      <a:pt x="105" y="178"/>
                    </a:cubicBezTo>
                    <a:cubicBezTo>
                      <a:pt x="105" y="178"/>
                      <a:pt x="103" y="176"/>
                      <a:pt x="102" y="176"/>
                    </a:cubicBezTo>
                    <a:cubicBezTo>
                      <a:pt x="80" y="155"/>
                      <a:pt x="56" y="124"/>
                      <a:pt x="34" y="88"/>
                    </a:cubicBezTo>
                  </a:path>
                </a:pathLst>
              </a:custGeom>
              <a:solidFill>
                <a:schemeClr val="bg1">
                  <a:lumMod val="75000"/>
                  <a:lumOff val="25000"/>
                </a:schemeClr>
              </a:solidFill>
              <a:ln>
                <a:noFill/>
              </a:ln>
            </p:spPr>
            <p:txBody>
              <a:bodyPr wrap="square" lIns="91440" tIns="45720" rIns="91440" bIns="45720" anchor="ctr">
                <a:normAutofit fontScale="95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42" name="íṥḻiďê"/>
              <p:cNvSpPr/>
              <p:nvPr/>
            </p:nvSpPr>
            <p:spPr bwMode="auto">
              <a:xfrm>
                <a:off x="1034126" y="3814062"/>
                <a:ext cx="119063" cy="74613"/>
              </a:xfrm>
              <a:custGeom>
                <a:avLst/>
                <a:gdLst>
                  <a:gd name="T0" fmla="*/ 2 w 56"/>
                  <a:gd name="T1" fmla="*/ 36 h 37"/>
                  <a:gd name="T2" fmla="*/ 1 w 56"/>
                  <a:gd name="T3" fmla="*/ 29 h 37"/>
                  <a:gd name="T4" fmla="*/ 5 w 56"/>
                  <a:gd name="T5" fmla="*/ 23 h 37"/>
                  <a:gd name="T6" fmla="*/ 42 w 56"/>
                  <a:gd name="T7" fmla="*/ 1 h 37"/>
                  <a:gd name="T8" fmla="*/ 49 w 56"/>
                  <a:gd name="T9" fmla="*/ 0 h 37"/>
                  <a:gd name="T10" fmla="*/ 55 w 56"/>
                  <a:gd name="T11" fmla="*/ 5 h 37"/>
                  <a:gd name="T12" fmla="*/ 56 w 56"/>
                  <a:gd name="T13" fmla="*/ 6 h 37"/>
                  <a:gd name="T14" fmla="*/ 3 w 56"/>
                  <a:gd name="T15" fmla="*/ 37 h 37"/>
                  <a:gd name="T16" fmla="*/ 2 w 56"/>
                  <a:gd name="T17"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7">
                    <a:moveTo>
                      <a:pt x="2" y="36"/>
                    </a:moveTo>
                    <a:cubicBezTo>
                      <a:pt x="1" y="34"/>
                      <a:pt x="0" y="31"/>
                      <a:pt x="1" y="29"/>
                    </a:cubicBezTo>
                    <a:cubicBezTo>
                      <a:pt x="1" y="26"/>
                      <a:pt x="3" y="24"/>
                      <a:pt x="5" y="23"/>
                    </a:cubicBezTo>
                    <a:cubicBezTo>
                      <a:pt x="42" y="1"/>
                      <a:pt x="42" y="1"/>
                      <a:pt x="42" y="1"/>
                    </a:cubicBezTo>
                    <a:cubicBezTo>
                      <a:pt x="44" y="0"/>
                      <a:pt x="47" y="0"/>
                      <a:pt x="49" y="0"/>
                    </a:cubicBezTo>
                    <a:cubicBezTo>
                      <a:pt x="52" y="1"/>
                      <a:pt x="53" y="3"/>
                      <a:pt x="55" y="5"/>
                    </a:cubicBezTo>
                    <a:cubicBezTo>
                      <a:pt x="56" y="6"/>
                      <a:pt x="56" y="6"/>
                      <a:pt x="56" y="6"/>
                    </a:cubicBezTo>
                    <a:cubicBezTo>
                      <a:pt x="3" y="37"/>
                      <a:pt x="3" y="37"/>
                      <a:pt x="3" y="37"/>
                    </a:cubicBezTo>
                    <a:cubicBezTo>
                      <a:pt x="2" y="36"/>
                      <a:pt x="2" y="36"/>
                      <a:pt x="2" y="36"/>
                    </a:cubicBezTo>
                  </a:path>
                </a:pathLst>
              </a:custGeom>
              <a:solidFill>
                <a:srgbClr val="F2F2F2"/>
              </a:solid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43" name="ïṣļïḑe"/>
              <p:cNvSpPr/>
              <p:nvPr/>
            </p:nvSpPr>
            <p:spPr bwMode="auto">
              <a:xfrm>
                <a:off x="1040476" y="3825175"/>
                <a:ext cx="276225" cy="365125"/>
              </a:xfrm>
              <a:custGeom>
                <a:avLst/>
                <a:gdLst>
                  <a:gd name="T0" fmla="*/ 33 w 131"/>
                  <a:gd name="T1" fmla="*/ 88 h 180"/>
                  <a:gd name="T2" fmla="*/ 0 w 131"/>
                  <a:gd name="T3" fmla="*/ 31 h 180"/>
                  <a:gd name="T4" fmla="*/ 53 w 131"/>
                  <a:gd name="T5" fmla="*/ 0 h 180"/>
                  <a:gd name="T6" fmla="*/ 86 w 131"/>
                  <a:gd name="T7" fmla="*/ 57 h 180"/>
                  <a:gd name="T8" fmla="*/ 130 w 131"/>
                  <a:gd name="T9" fmla="*/ 160 h 180"/>
                  <a:gd name="T10" fmla="*/ 131 w 131"/>
                  <a:gd name="T11" fmla="*/ 163 h 180"/>
                  <a:gd name="T12" fmla="*/ 131 w 131"/>
                  <a:gd name="T13" fmla="*/ 166 h 180"/>
                  <a:gd name="T14" fmla="*/ 129 w 131"/>
                  <a:gd name="T15" fmla="*/ 167 h 180"/>
                  <a:gd name="T16" fmla="*/ 109 w 131"/>
                  <a:gd name="T17" fmla="*/ 179 h 180"/>
                  <a:gd name="T18" fmla="*/ 107 w 131"/>
                  <a:gd name="T19" fmla="*/ 180 h 180"/>
                  <a:gd name="T20" fmla="*/ 104 w 131"/>
                  <a:gd name="T21" fmla="*/ 179 h 180"/>
                  <a:gd name="T22" fmla="*/ 102 w 131"/>
                  <a:gd name="T23" fmla="*/ 176 h 180"/>
                  <a:gd name="T24" fmla="*/ 33 w 131"/>
                  <a:gd name="T25" fmla="*/ 8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180">
                    <a:moveTo>
                      <a:pt x="33" y="88"/>
                    </a:moveTo>
                    <a:cubicBezTo>
                      <a:pt x="0" y="31"/>
                      <a:pt x="0" y="31"/>
                      <a:pt x="0" y="31"/>
                    </a:cubicBezTo>
                    <a:cubicBezTo>
                      <a:pt x="53" y="0"/>
                      <a:pt x="53" y="0"/>
                      <a:pt x="53" y="0"/>
                    </a:cubicBezTo>
                    <a:cubicBezTo>
                      <a:pt x="86" y="57"/>
                      <a:pt x="86" y="57"/>
                      <a:pt x="86" y="57"/>
                    </a:cubicBezTo>
                    <a:cubicBezTo>
                      <a:pt x="108" y="94"/>
                      <a:pt x="123" y="130"/>
                      <a:pt x="130" y="160"/>
                    </a:cubicBezTo>
                    <a:cubicBezTo>
                      <a:pt x="130" y="160"/>
                      <a:pt x="131" y="163"/>
                      <a:pt x="131" y="163"/>
                    </a:cubicBezTo>
                    <a:cubicBezTo>
                      <a:pt x="131" y="164"/>
                      <a:pt x="131" y="165"/>
                      <a:pt x="131" y="166"/>
                    </a:cubicBezTo>
                    <a:cubicBezTo>
                      <a:pt x="130" y="166"/>
                      <a:pt x="130" y="167"/>
                      <a:pt x="129" y="167"/>
                    </a:cubicBezTo>
                    <a:cubicBezTo>
                      <a:pt x="109" y="179"/>
                      <a:pt x="109" y="179"/>
                      <a:pt x="109" y="179"/>
                    </a:cubicBezTo>
                    <a:cubicBezTo>
                      <a:pt x="108" y="180"/>
                      <a:pt x="108" y="180"/>
                      <a:pt x="107" y="180"/>
                    </a:cubicBezTo>
                    <a:cubicBezTo>
                      <a:pt x="106" y="180"/>
                      <a:pt x="105" y="179"/>
                      <a:pt x="104" y="179"/>
                    </a:cubicBezTo>
                    <a:cubicBezTo>
                      <a:pt x="104" y="179"/>
                      <a:pt x="102" y="177"/>
                      <a:pt x="102" y="176"/>
                    </a:cubicBezTo>
                    <a:cubicBezTo>
                      <a:pt x="79" y="156"/>
                      <a:pt x="55" y="125"/>
                      <a:pt x="33" y="88"/>
                    </a:cubicBezTo>
                  </a:path>
                </a:pathLst>
              </a:custGeom>
              <a:solidFill>
                <a:schemeClr val="bg1">
                  <a:lumMod val="75000"/>
                  <a:lumOff val="25000"/>
                </a:schemeClr>
              </a:solidFill>
              <a:ln>
                <a:noFill/>
              </a:ln>
            </p:spPr>
            <p:txBody>
              <a:bodyPr wrap="square" lIns="91440" tIns="45720" rIns="91440" bIns="45720" anchor="ctr">
                <a:normAutofit fontScale="95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44" name="íšļiḓé"/>
              <p:cNvSpPr/>
              <p:nvPr/>
            </p:nvSpPr>
            <p:spPr bwMode="auto">
              <a:xfrm>
                <a:off x="1062701" y="3814062"/>
                <a:ext cx="80963" cy="131763"/>
              </a:xfrm>
              <a:custGeom>
                <a:avLst/>
                <a:gdLst>
                  <a:gd name="T0" fmla="*/ 0 w 39"/>
                  <a:gd name="T1" fmla="*/ 55 h 65"/>
                  <a:gd name="T2" fmla="*/ 0 w 39"/>
                  <a:gd name="T3" fmla="*/ 55 h 65"/>
                  <a:gd name="T4" fmla="*/ 6 w 39"/>
                  <a:gd name="T5" fmla="*/ 65 h 65"/>
                  <a:gd name="T6" fmla="*/ 6 w 39"/>
                  <a:gd name="T7" fmla="*/ 65 h 65"/>
                  <a:gd name="T8" fmla="*/ 0 w 39"/>
                  <a:gd name="T9" fmla="*/ 55 h 65"/>
                  <a:gd name="T10" fmla="*/ 30 w 39"/>
                  <a:gd name="T11" fmla="*/ 1 h 65"/>
                  <a:gd name="T12" fmla="*/ 29 w 39"/>
                  <a:gd name="T13" fmla="*/ 1 h 65"/>
                  <a:gd name="T14" fmla="*/ 29 w 39"/>
                  <a:gd name="T15" fmla="*/ 1 h 65"/>
                  <a:gd name="T16" fmla="*/ 30 w 39"/>
                  <a:gd name="T17" fmla="*/ 1 h 65"/>
                  <a:gd name="T18" fmla="*/ 34 w 39"/>
                  <a:gd name="T19" fmla="*/ 0 h 65"/>
                  <a:gd name="T20" fmla="*/ 32 w 39"/>
                  <a:gd name="T21" fmla="*/ 0 h 65"/>
                  <a:gd name="T22" fmla="*/ 34 w 39"/>
                  <a:gd name="T23" fmla="*/ 0 h 65"/>
                  <a:gd name="T24" fmla="*/ 36 w 39"/>
                  <a:gd name="T25" fmla="*/ 0 h 65"/>
                  <a:gd name="T26" fmla="*/ 39 w 39"/>
                  <a:gd name="T27" fmla="*/ 2 h 65"/>
                  <a:gd name="T28" fmla="*/ 39 w 39"/>
                  <a:gd name="T29" fmla="*/ 2 h 65"/>
                  <a:gd name="T30" fmla="*/ 36 w 39"/>
                  <a:gd name="T31" fmla="*/ 0 h 65"/>
                  <a:gd name="T32" fmla="*/ 34 w 39"/>
                  <a:gd name="T3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65">
                    <a:moveTo>
                      <a:pt x="0" y="55"/>
                    </a:moveTo>
                    <a:cubicBezTo>
                      <a:pt x="0" y="55"/>
                      <a:pt x="0" y="55"/>
                      <a:pt x="0" y="55"/>
                    </a:cubicBezTo>
                    <a:cubicBezTo>
                      <a:pt x="6" y="65"/>
                      <a:pt x="6" y="65"/>
                      <a:pt x="6" y="65"/>
                    </a:cubicBezTo>
                    <a:cubicBezTo>
                      <a:pt x="6" y="65"/>
                      <a:pt x="6" y="65"/>
                      <a:pt x="6" y="65"/>
                    </a:cubicBezTo>
                    <a:cubicBezTo>
                      <a:pt x="0" y="55"/>
                      <a:pt x="0" y="55"/>
                      <a:pt x="0" y="55"/>
                    </a:cubicBezTo>
                    <a:moveTo>
                      <a:pt x="30" y="1"/>
                    </a:moveTo>
                    <a:cubicBezTo>
                      <a:pt x="30" y="1"/>
                      <a:pt x="30" y="1"/>
                      <a:pt x="29" y="1"/>
                    </a:cubicBezTo>
                    <a:cubicBezTo>
                      <a:pt x="29" y="1"/>
                      <a:pt x="29" y="1"/>
                      <a:pt x="29" y="1"/>
                    </a:cubicBezTo>
                    <a:cubicBezTo>
                      <a:pt x="30" y="1"/>
                      <a:pt x="30" y="1"/>
                      <a:pt x="30" y="1"/>
                    </a:cubicBezTo>
                    <a:moveTo>
                      <a:pt x="34" y="0"/>
                    </a:moveTo>
                    <a:cubicBezTo>
                      <a:pt x="33" y="0"/>
                      <a:pt x="33" y="0"/>
                      <a:pt x="32" y="0"/>
                    </a:cubicBezTo>
                    <a:cubicBezTo>
                      <a:pt x="33" y="0"/>
                      <a:pt x="33" y="0"/>
                      <a:pt x="34" y="0"/>
                    </a:cubicBezTo>
                    <a:cubicBezTo>
                      <a:pt x="35" y="0"/>
                      <a:pt x="35" y="0"/>
                      <a:pt x="36" y="0"/>
                    </a:cubicBezTo>
                    <a:cubicBezTo>
                      <a:pt x="37" y="1"/>
                      <a:pt x="38" y="1"/>
                      <a:pt x="39" y="2"/>
                    </a:cubicBezTo>
                    <a:cubicBezTo>
                      <a:pt x="39" y="2"/>
                      <a:pt x="39" y="2"/>
                      <a:pt x="39" y="2"/>
                    </a:cubicBezTo>
                    <a:cubicBezTo>
                      <a:pt x="38" y="1"/>
                      <a:pt x="37" y="1"/>
                      <a:pt x="36" y="0"/>
                    </a:cubicBezTo>
                    <a:cubicBezTo>
                      <a:pt x="35" y="0"/>
                      <a:pt x="35" y="0"/>
                      <a:pt x="34" y="0"/>
                    </a:cubicBezTo>
                  </a:path>
                </a:pathLst>
              </a:custGeom>
              <a:solidFill>
                <a:srgbClr val="CCCBCA"/>
              </a:solidFill>
              <a:ln>
                <a:noFill/>
              </a:ln>
            </p:spPr>
            <p:txBody>
              <a:bodyPr wrap="square" lIns="91440" tIns="45720" rIns="91440" bIns="45720" anchor="ctr">
                <a:normAutofit fontScale="5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45" name="ïşḷîde"/>
              <p:cNvSpPr/>
              <p:nvPr/>
            </p:nvSpPr>
            <p:spPr bwMode="auto">
              <a:xfrm>
                <a:off x="1102389" y="3814062"/>
                <a:ext cx="41275" cy="39688"/>
              </a:xfrm>
              <a:custGeom>
                <a:avLst/>
                <a:gdLst>
                  <a:gd name="T0" fmla="*/ 15 w 20"/>
                  <a:gd name="T1" fmla="*/ 0 h 20"/>
                  <a:gd name="T2" fmla="*/ 13 w 20"/>
                  <a:gd name="T3" fmla="*/ 0 h 20"/>
                  <a:gd name="T4" fmla="*/ 11 w 20"/>
                  <a:gd name="T5" fmla="*/ 1 h 20"/>
                  <a:gd name="T6" fmla="*/ 10 w 20"/>
                  <a:gd name="T7" fmla="*/ 1 h 20"/>
                  <a:gd name="T8" fmla="*/ 0 w 20"/>
                  <a:gd name="T9" fmla="*/ 20 h 20"/>
                  <a:gd name="T10" fmla="*/ 16 w 20"/>
                  <a:gd name="T11" fmla="*/ 11 h 20"/>
                  <a:gd name="T12" fmla="*/ 20 w 20"/>
                  <a:gd name="T13" fmla="*/ 2 h 20"/>
                  <a:gd name="T14" fmla="*/ 17 w 20"/>
                  <a:gd name="T15" fmla="*/ 0 h 20"/>
                  <a:gd name="T16" fmla="*/ 15 w 20"/>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0">
                    <a:moveTo>
                      <a:pt x="15" y="0"/>
                    </a:moveTo>
                    <a:cubicBezTo>
                      <a:pt x="14" y="0"/>
                      <a:pt x="14" y="0"/>
                      <a:pt x="13" y="0"/>
                    </a:cubicBezTo>
                    <a:cubicBezTo>
                      <a:pt x="12" y="0"/>
                      <a:pt x="12" y="1"/>
                      <a:pt x="11" y="1"/>
                    </a:cubicBezTo>
                    <a:cubicBezTo>
                      <a:pt x="11" y="1"/>
                      <a:pt x="11" y="1"/>
                      <a:pt x="10" y="1"/>
                    </a:cubicBezTo>
                    <a:cubicBezTo>
                      <a:pt x="0" y="20"/>
                      <a:pt x="0" y="20"/>
                      <a:pt x="0" y="20"/>
                    </a:cubicBezTo>
                    <a:cubicBezTo>
                      <a:pt x="16" y="11"/>
                      <a:pt x="16" y="11"/>
                      <a:pt x="16" y="11"/>
                    </a:cubicBezTo>
                    <a:cubicBezTo>
                      <a:pt x="20" y="2"/>
                      <a:pt x="20" y="2"/>
                      <a:pt x="20" y="2"/>
                    </a:cubicBezTo>
                    <a:cubicBezTo>
                      <a:pt x="19" y="1"/>
                      <a:pt x="18" y="1"/>
                      <a:pt x="17" y="0"/>
                    </a:cubicBezTo>
                    <a:cubicBezTo>
                      <a:pt x="16" y="0"/>
                      <a:pt x="16" y="0"/>
                      <a:pt x="15" y="0"/>
                    </a:cubicBezTo>
                  </a:path>
                </a:pathLst>
              </a:custGeom>
              <a:solidFill>
                <a:srgbClr val="C1C0BF"/>
              </a:solid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46" name="ïṡḷíḋé"/>
              <p:cNvSpPr/>
              <p:nvPr/>
            </p:nvSpPr>
            <p:spPr bwMode="auto">
              <a:xfrm>
                <a:off x="1062701" y="3836287"/>
                <a:ext cx="73025" cy="109538"/>
              </a:xfrm>
              <a:custGeom>
                <a:avLst/>
                <a:gdLst>
                  <a:gd name="T0" fmla="*/ 46 w 46"/>
                  <a:gd name="T1" fmla="*/ 0 h 69"/>
                  <a:gd name="T2" fmla="*/ 25 w 46"/>
                  <a:gd name="T3" fmla="*/ 11 h 69"/>
                  <a:gd name="T4" fmla="*/ 0 w 46"/>
                  <a:gd name="T5" fmla="*/ 56 h 69"/>
                  <a:gd name="T6" fmla="*/ 8 w 46"/>
                  <a:gd name="T7" fmla="*/ 69 h 69"/>
                  <a:gd name="T8" fmla="*/ 46 w 46"/>
                  <a:gd name="T9" fmla="*/ 0 h 69"/>
                </a:gdLst>
                <a:ahLst/>
                <a:cxnLst>
                  <a:cxn ang="0">
                    <a:pos x="T0" y="T1"/>
                  </a:cxn>
                  <a:cxn ang="0">
                    <a:pos x="T2" y="T3"/>
                  </a:cxn>
                  <a:cxn ang="0">
                    <a:pos x="T4" y="T5"/>
                  </a:cxn>
                  <a:cxn ang="0">
                    <a:pos x="T6" y="T7"/>
                  </a:cxn>
                  <a:cxn ang="0">
                    <a:pos x="T8" y="T9"/>
                  </a:cxn>
                </a:cxnLst>
                <a:rect l="0" t="0" r="r" b="b"/>
                <a:pathLst>
                  <a:path w="46" h="69">
                    <a:moveTo>
                      <a:pt x="46" y="0"/>
                    </a:moveTo>
                    <a:lnTo>
                      <a:pt x="25" y="11"/>
                    </a:lnTo>
                    <a:lnTo>
                      <a:pt x="0" y="56"/>
                    </a:lnTo>
                    <a:lnTo>
                      <a:pt x="8" y="69"/>
                    </a:lnTo>
                    <a:lnTo>
                      <a:pt x="46" y="0"/>
                    </a:lnTo>
                  </a:path>
                </a:pathLst>
              </a:custGeom>
              <a:noFill/>
              <a:ln>
                <a:noFill/>
              </a:ln>
            </p:spPr>
            <p:txBody>
              <a:bodyPr wrap="square" lIns="91440" tIns="45720" rIns="91440" bIns="45720" anchor="ctr">
                <a:normAutofit fontScale="325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47" name="ïṧḷïḑê"/>
              <p:cNvSpPr/>
              <p:nvPr/>
            </p:nvSpPr>
            <p:spPr bwMode="auto">
              <a:xfrm>
                <a:off x="916651" y="4058537"/>
                <a:ext cx="84138" cy="147638"/>
              </a:xfrm>
              <a:custGeom>
                <a:avLst/>
                <a:gdLst>
                  <a:gd name="T0" fmla="*/ 0 w 53"/>
                  <a:gd name="T1" fmla="*/ 81 h 93"/>
                  <a:gd name="T2" fmla="*/ 0 w 53"/>
                  <a:gd name="T3" fmla="*/ 81 h 93"/>
                  <a:gd name="T4" fmla="*/ 8 w 53"/>
                  <a:gd name="T5" fmla="*/ 93 h 93"/>
                  <a:gd name="T6" fmla="*/ 8 w 53"/>
                  <a:gd name="T7" fmla="*/ 93 h 93"/>
                  <a:gd name="T8" fmla="*/ 0 w 53"/>
                  <a:gd name="T9" fmla="*/ 81 h 93"/>
                  <a:gd name="T10" fmla="*/ 45 w 53"/>
                  <a:gd name="T11" fmla="*/ 0 h 93"/>
                  <a:gd name="T12" fmla="*/ 45 w 53"/>
                  <a:gd name="T13" fmla="*/ 0 h 93"/>
                  <a:gd name="T14" fmla="*/ 53 w 53"/>
                  <a:gd name="T15" fmla="*/ 12 h 93"/>
                  <a:gd name="T16" fmla="*/ 53 w 53"/>
                  <a:gd name="T17" fmla="*/ 12 h 93"/>
                  <a:gd name="T18" fmla="*/ 45 w 53"/>
                  <a:gd name="T1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93">
                    <a:moveTo>
                      <a:pt x="0" y="81"/>
                    </a:moveTo>
                    <a:lnTo>
                      <a:pt x="0" y="81"/>
                    </a:lnTo>
                    <a:lnTo>
                      <a:pt x="8" y="93"/>
                    </a:lnTo>
                    <a:lnTo>
                      <a:pt x="8" y="93"/>
                    </a:lnTo>
                    <a:lnTo>
                      <a:pt x="0" y="81"/>
                    </a:lnTo>
                    <a:close/>
                    <a:moveTo>
                      <a:pt x="45" y="0"/>
                    </a:moveTo>
                    <a:lnTo>
                      <a:pt x="45" y="0"/>
                    </a:lnTo>
                    <a:lnTo>
                      <a:pt x="53" y="12"/>
                    </a:lnTo>
                    <a:lnTo>
                      <a:pt x="53" y="12"/>
                    </a:lnTo>
                    <a:lnTo>
                      <a:pt x="45" y="0"/>
                    </a:lnTo>
                    <a:close/>
                  </a:path>
                </a:pathLst>
              </a:custGeom>
              <a:solidFill>
                <a:srgbClr val="CCCBCA"/>
              </a:solidFill>
              <a:ln>
                <a:noFill/>
              </a:ln>
            </p:spPr>
            <p:txBody>
              <a:bodyPr wrap="square" lIns="91440" tIns="45720" rIns="91440" bIns="45720" anchor="ctr">
                <a:normAutofit fontScale="70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48" name="íṥ1îdé"/>
              <p:cNvSpPr/>
              <p:nvPr/>
            </p:nvSpPr>
            <p:spPr bwMode="auto">
              <a:xfrm>
                <a:off x="916651" y="4058537"/>
                <a:ext cx="84138" cy="147638"/>
              </a:xfrm>
              <a:custGeom>
                <a:avLst/>
                <a:gdLst>
                  <a:gd name="T0" fmla="*/ 0 w 53"/>
                  <a:gd name="T1" fmla="*/ 81 h 93"/>
                  <a:gd name="T2" fmla="*/ 0 w 53"/>
                  <a:gd name="T3" fmla="*/ 81 h 93"/>
                  <a:gd name="T4" fmla="*/ 8 w 53"/>
                  <a:gd name="T5" fmla="*/ 93 h 93"/>
                  <a:gd name="T6" fmla="*/ 8 w 53"/>
                  <a:gd name="T7" fmla="*/ 93 h 93"/>
                  <a:gd name="T8" fmla="*/ 0 w 53"/>
                  <a:gd name="T9" fmla="*/ 81 h 93"/>
                  <a:gd name="T10" fmla="*/ 45 w 53"/>
                  <a:gd name="T11" fmla="*/ 0 h 93"/>
                  <a:gd name="T12" fmla="*/ 45 w 53"/>
                  <a:gd name="T13" fmla="*/ 0 h 93"/>
                  <a:gd name="T14" fmla="*/ 53 w 53"/>
                  <a:gd name="T15" fmla="*/ 12 h 93"/>
                  <a:gd name="T16" fmla="*/ 53 w 53"/>
                  <a:gd name="T17" fmla="*/ 12 h 93"/>
                  <a:gd name="T18" fmla="*/ 45 w 53"/>
                  <a:gd name="T1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93">
                    <a:moveTo>
                      <a:pt x="0" y="81"/>
                    </a:moveTo>
                    <a:lnTo>
                      <a:pt x="0" y="81"/>
                    </a:lnTo>
                    <a:lnTo>
                      <a:pt x="8" y="93"/>
                    </a:lnTo>
                    <a:lnTo>
                      <a:pt x="8" y="93"/>
                    </a:lnTo>
                    <a:lnTo>
                      <a:pt x="0" y="81"/>
                    </a:lnTo>
                    <a:moveTo>
                      <a:pt x="45" y="0"/>
                    </a:moveTo>
                    <a:lnTo>
                      <a:pt x="45" y="0"/>
                    </a:lnTo>
                    <a:lnTo>
                      <a:pt x="53" y="12"/>
                    </a:lnTo>
                    <a:lnTo>
                      <a:pt x="53" y="12"/>
                    </a:lnTo>
                    <a:lnTo>
                      <a:pt x="45" y="0"/>
                    </a:lnTo>
                  </a:path>
                </a:pathLst>
              </a:custGeom>
              <a:noFill/>
              <a:ln>
                <a:noFill/>
              </a:ln>
            </p:spPr>
            <p:txBody>
              <a:bodyPr wrap="square" lIns="91440" tIns="45720" rIns="91440" bIns="45720" anchor="ctr">
                <a:normAutofit fontScale="70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49" name="iṣļídê"/>
              <p:cNvSpPr/>
              <p:nvPr/>
            </p:nvSpPr>
            <p:spPr bwMode="auto">
              <a:xfrm>
                <a:off x="916651" y="4058537"/>
                <a:ext cx="84138" cy="147638"/>
              </a:xfrm>
              <a:custGeom>
                <a:avLst/>
                <a:gdLst>
                  <a:gd name="T0" fmla="*/ 45 w 53"/>
                  <a:gd name="T1" fmla="*/ 0 h 93"/>
                  <a:gd name="T2" fmla="*/ 0 w 53"/>
                  <a:gd name="T3" fmla="*/ 81 h 93"/>
                  <a:gd name="T4" fmla="*/ 8 w 53"/>
                  <a:gd name="T5" fmla="*/ 93 h 93"/>
                  <a:gd name="T6" fmla="*/ 53 w 53"/>
                  <a:gd name="T7" fmla="*/ 12 h 93"/>
                  <a:gd name="T8" fmla="*/ 45 w 53"/>
                  <a:gd name="T9" fmla="*/ 0 h 93"/>
                </a:gdLst>
                <a:ahLst/>
                <a:cxnLst>
                  <a:cxn ang="0">
                    <a:pos x="T0" y="T1"/>
                  </a:cxn>
                  <a:cxn ang="0">
                    <a:pos x="T2" y="T3"/>
                  </a:cxn>
                  <a:cxn ang="0">
                    <a:pos x="T4" y="T5"/>
                  </a:cxn>
                  <a:cxn ang="0">
                    <a:pos x="T6" y="T7"/>
                  </a:cxn>
                  <a:cxn ang="0">
                    <a:pos x="T8" y="T9"/>
                  </a:cxn>
                </a:cxnLst>
                <a:rect l="0" t="0" r="r" b="b"/>
                <a:pathLst>
                  <a:path w="53" h="93">
                    <a:moveTo>
                      <a:pt x="45" y="0"/>
                    </a:moveTo>
                    <a:lnTo>
                      <a:pt x="0" y="81"/>
                    </a:lnTo>
                    <a:lnTo>
                      <a:pt x="8" y="93"/>
                    </a:lnTo>
                    <a:lnTo>
                      <a:pt x="53" y="12"/>
                    </a:lnTo>
                    <a:lnTo>
                      <a:pt x="45" y="0"/>
                    </a:lnTo>
                  </a:path>
                </a:pathLst>
              </a:custGeom>
              <a:noFill/>
              <a:ln>
                <a:noFill/>
              </a:ln>
            </p:spPr>
            <p:txBody>
              <a:bodyPr wrap="square" lIns="91440" tIns="45720" rIns="91440" bIns="45720" anchor="ctr">
                <a:normAutofit fontScale="70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50" name="ïṥ1ïdé"/>
              <p:cNvSpPr/>
              <p:nvPr/>
            </p:nvSpPr>
            <p:spPr bwMode="auto">
              <a:xfrm>
                <a:off x="811876" y="3625150"/>
                <a:ext cx="666750" cy="958850"/>
              </a:xfrm>
              <a:custGeom>
                <a:avLst/>
                <a:gdLst>
                  <a:gd name="T0" fmla="*/ 11 w 317"/>
                  <a:gd name="T1" fmla="*/ 473 h 473"/>
                  <a:gd name="T2" fmla="*/ 2 w 317"/>
                  <a:gd name="T3" fmla="*/ 432 h 473"/>
                  <a:gd name="T4" fmla="*/ 1 w 317"/>
                  <a:gd name="T5" fmla="*/ 400 h 473"/>
                  <a:gd name="T6" fmla="*/ 11 w 317"/>
                  <a:gd name="T7" fmla="*/ 370 h 473"/>
                  <a:gd name="T8" fmla="*/ 209 w 317"/>
                  <a:gd name="T9" fmla="*/ 0 h 473"/>
                  <a:gd name="T10" fmla="*/ 317 w 317"/>
                  <a:gd name="T11" fmla="*/ 183 h 473"/>
                  <a:gd name="T12" fmla="*/ 232 w 317"/>
                  <a:gd name="T13" fmla="*/ 233 h 473"/>
                  <a:gd name="T14" fmla="*/ 11 w 317"/>
                  <a:gd name="T15" fmla="*/ 473 h 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7" h="473">
                    <a:moveTo>
                      <a:pt x="11" y="473"/>
                    </a:moveTo>
                    <a:cubicBezTo>
                      <a:pt x="2" y="432"/>
                      <a:pt x="2" y="432"/>
                      <a:pt x="2" y="432"/>
                    </a:cubicBezTo>
                    <a:cubicBezTo>
                      <a:pt x="0" y="422"/>
                      <a:pt x="0" y="411"/>
                      <a:pt x="1" y="400"/>
                    </a:cubicBezTo>
                    <a:cubicBezTo>
                      <a:pt x="3" y="389"/>
                      <a:pt x="6" y="379"/>
                      <a:pt x="11" y="370"/>
                    </a:cubicBezTo>
                    <a:cubicBezTo>
                      <a:pt x="209" y="0"/>
                      <a:pt x="209" y="0"/>
                      <a:pt x="209" y="0"/>
                    </a:cubicBezTo>
                    <a:cubicBezTo>
                      <a:pt x="317" y="183"/>
                      <a:pt x="317" y="183"/>
                      <a:pt x="317" y="183"/>
                    </a:cubicBezTo>
                    <a:cubicBezTo>
                      <a:pt x="232" y="233"/>
                      <a:pt x="232" y="233"/>
                      <a:pt x="232" y="233"/>
                    </a:cubicBezTo>
                    <a:cubicBezTo>
                      <a:pt x="11" y="473"/>
                      <a:pt x="11" y="473"/>
                      <a:pt x="11" y="473"/>
                    </a:cubicBezTo>
                  </a:path>
                </a:pathLst>
              </a:custGeom>
              <a:solidFill>
                <a:srgbClr val="F2F2F2"/>
              </a:solidFill>
              <a:ln>
                <a:noFill/>
              </a:ln>
            </p:spPr>
            <p:txBody>
              <a:bodyPr wrap="square" lIns="91440" tIns="45720" rIns="91440" bIns="45720" anchor="ctr">
                <a:normAutofit/>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51" name="iṧľïḍé"/>
              <p:cNvSpPr/>
              <p:nvPr/>
            </p:nvSpPr>
            <p:spPr bwMode="auto">
              <a:xfrm>
                <a:off x="881726" y="3971225"/>
                <a:ext cx="596900" cy="560388"/>
              </a:xfrm>
              <a:custGeom>
                <a:avLst/>
                <a:gdLst>
                  <a:gd name="T0" fmla="*/ 1 w 376"/>
                  <a:gd name="T1" fmla="*/ 353 h 353"/>
                  <a:gd name="T2" fmla="*/ 263 w 376"/>
                  <a:gd name="T3" fmla="*/ 79 h 353"/>
                  <a:gd name="T4" fmla="*/ 376 w 376"/>
                  <a:gd name="T5" fmla="*/ 16 h 353"/>
                  <a:gd name="T6" fmla="*/ 367 w 376"/>
                  <a:gd name="T7" fmla="*/ 0 h 353"/>
                  <a:gd name="T8" fmla="*/ 253 w 376"/>
                  <a:gd name="T9" fmla="*/ 64 h 353"/>
                  <a:gd name="T10" fmla="*/ 0 w 376"/>
                  <a:gd name="T11" fmla="*/ 345 h 353"/>
                  <a:gd name="T12" fmla="*/ 1 w 376"/>
                  <a:gd name="T13" fmla="*/ 353 h 353"/>
                </a:gdLst>
                <a:ahLst/>
                <a:cxnLst>
                  <a:cxn ang="0">
                    <a:pos x="T0" y="T1"/>
                  </a:cxn>
                  <a:cxn ang="0">
                    <a:pos x="T2" y="T3"/>
                  </a:cxn>
                  <a:cxn ang="0">
                    <a:pos x="T4" y="T5"/>
                  </a:cxn>
                  <a:cxn ang="0">
                    <a:pos x="T6" y="T7"/>
                  </a:cxn>
                  <a:cxn ang="0">
                    <a:pos x="T8" y="T9"/>
                  </a:cxn>
                  <a:cxn ang="0">
                    <a:pos x="T10" y="T11"/>
                  </a:cxn>
                  <a:cxn ang="0">
                    <a:pos x="T12" y="T13"/>
                  </a:cxn>
                </a:cxnLst>
                <a:rect l="0" t="0" r="r" b="b"/>
                <a:pathLst>
                  <a:path w="376" h="353">
                    <a:moveTo>
                      <a:pt x="1" y="353"/>
                    </a:moveTo>
                    <a:lnTo>
                      <a:pt x="263" y="79"/>
                    </a:lnTo>
                    <a:lnTo>
                      <a:pt x="376" y="16"/>
                    </a:lnTo>
                    <a:lnTo>
                      <a:pt x="367" y="0"/>
                    </a:lnTo>
                    <a:lnTo>
                      <a:pt x="253" y="64"/>
                    </a:lnTo>
                    <a:lnTo>
                      <a:pt x="0" y="345"/>
                    </a:lnTo>
                    <a:lnTo>
                      <a:pt x="1" y="353"/>
                    </a:lnTo>
                    <a:close/>
                  </a:path>
                </a:pathLst>
              </a:custGeom>
              <a:solidFill>
                <a:srgbClr val="CCCBCA"/>
              </a:solidFill>
              <a:ln>
                <a:noFill/>
              </a:ln>
            </p:spPr>
            <p:txBody>
              <a:bodyPr wrap="square" lIns="91440" tIns="45720" rIns="91440" bIns="45720" anchor="ctr">
                <a:normAutofit/>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52" name="iṡľiďê"/>
              <p:cNvSpPr/>
              <p:nvPr/>
            </p:nvSpPr>
            <p:spPr bwMode="auto">
              <a:xfrm>
                <a:off x="881726" y="3971225"/>
                <a:ext cx="596900" cy="560388"/>
              </a:xfrm>
              <a:custGeom>
                <a:avLst/>
                <a:gdLst>
                  <a:gd name="T0" fmla="*/ 1 w 376"/>
                  <a:gd name="T1" fmla="*/ 353 h 353"/>
                  <a:gd name="T2" fmla="*/ 263 w 376"/>
                  <a:gd name="T3" fmla="*/ 79 h 353"/>
                  <a:gd name="T4" fmla="*/ 376 w 376"/>
                  <a:gd name="T5" fmla="*/ 16 h 353"/>
                  <a:gd name="T6" fmla="*/ 367 w 376"/>
                  <a:gd name="T7" fmla="*/ 0 h 353"/>
                  <a:gd name="T8" fmla="*/ 253 w 376"/>
                  <a:gd name="T9" fmla="*/ 64 h 353"/>
                  <a:gd name="T10" fmla="*/ 0 w 376"/>
                  <a:gd name="T11" fmla="*/ 345 h 353"/>
                  <a:gd name="T12" fmla="*/ 1 w 376"/>
                  <a:gd name="T13" fmla="*/ 353 h 353"/>
                </a:gdLst>
                <a:ahLst/>
                <a:cxnLst>
                  <a:cxn ang="0">
                    <a:pos x="T0" y="T1"/>
                  </a:cxn>
                  <a:cxn ang="0">
                    <a:pos x="T2" y="T3"/>
                  </a:cxn>
                  <a:cxn ang="0">
                    <a:pos x="T4" y="T5"/>
                  </a:cxn>
                  <a:cxn ang="0">
                    <a:pos x="T6" y="T7"/>
                  </a:cxn>
                  <a:cxn ang="0">
                    <a:pos x="T8" y="T9"/>
                  </a:cxn>
                  <a:cxn ang="0">
                    <a:pos x="T10" y="T11"/>
                  </a:cxn>
                  <a:cxn ang="0">
                    <a:pos x="T12" y="T13"/>
                  </a:cxn>
                </a:cxnLst>
                <a:rect l="0" t="0" r="r" b="b"/>
                <a:pathLst>
                  <a:path w="376" h="353">
                    <a:moveTo>
                      <a:pt x="1" y="353"/>
                    </a:moveTo>
                    <a:lnTo>
                      <a:pt x="263" y="79"/>
                    </a:lnTo>
                    <a:lnTo>
                      <a:pt x="376" y="16"/>
                    </a:lnTo>
                    <a:lnTo>
                      <a:pt x="367" y="0"/>
                    </a:lnTo>
                    <a:lnTo>
                      <a:pt x="253" y="64"/>
                    </a:lnTo>
                    <a:lnTo>
                      <a:pt x="0" y="345"/>
                    </a:lnTo>
                    <a:lnTo>
                      <a:pt x="1" y="353"/>
                    </a:lnTo>
                  </a:path>
                </a:pathLst>
              </a:custGeom>
              <a:noFill/>
              <a:ln>
                <a:noFill/>
              </a:ln>
            </p:spPr>
            <p:txBody>
              <a:bodyPr wrap="square" lIns="91440" tIns="45720" rIns="91440" bIns="45720" anchor="ctr">
                <a:normAutofit/>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53" name="íṥlîḓe"/>
              <p:cNvSpPr/>
              <p:nvPr/>
            </p:nvSpPr>
            <p:spPr bwMode="auto">
              <a:xfrm>
                <a:off x="1429414" y="3523550"/>
                <a:ext cx="100013" cy="1588"/>
              </a:xfrm>
              <a:custGeom>
                <a:avLst/>
                <a:gdLst>
                  <a:gd name="T0" fmla="*/ 0 w 63"/>
                  <a:gd name="T1" fmla="*/ 0 h 1"/>
                  <a:gd name="T2" fmla="*/ 0 w 63"/>
                  <a:gd name="T3" fmla="*/ 0 h 1"/>
                  <a:gd name="T4" fmla="*/ 63 w 63"/>
                  <a:gd name="T5" fmla="*/ 1 h 1"/>
                  <a:gd name="T6" fmla="*/ 63 w 63"/>
                  <a:gd name="T7" fmla="*/ 1 h 1"/>
                  <a:gd name="T8" fmla="*/ 0 w 63"/>
                  <a:gd name="T9" fmla="*/ 0 h 1"/>
                </a:gdLst>
                <a:ahLst/>
                <a:cxnLst>
                  <a:cxn ang="0">
                    <a:pos x="T0" y="T1"/>
                  </a:cxn>
                  <a:cxn ang="0">
                    <a:pos x="T2" y="T3"/>
                  </a:cxn>
                  <a:cxn ang="0">
                    <a:pos x="T4" y="T5"/>
                  </a:cxn>
                  <a:cxn ang="0">
                    <a:pos x="T6" y="T7"/>
                  </a:cxn>
                  <a:cxn ang="0">
                    <a:pos x="T8" y="T9"/>
                  </a:cxn>
                </a:cxnLst>
                <a:rect l="0" t="0" r="r" b="b"/>
                <a:pathLst>
                  <a:path w="63" h="1">
                    <a:moveTo>
                      <a:pt x="0" y="0"/>
                    </a:moveTo>
                    <a:lnTo>
                      <a:pt x="0" y="0"/>
                    </a:lnTo>
                    <a:lnTo>
                      <a:pt x="63" y="1"/>
                    </a:lnTo>
                    <a:lnTo>
                      <a:pt x="63" y="1"/>
                    </a:lnTo>
                    <a:lnTo>
                      <a:pt x="0" y="0"/>
                    </a:lnTo>
                    <a:close/>
                  </a:path>
                </a:pathLst>
              </a:custGeom>
              <a:solidFill>
                <a:srgbClr val="D9D8D7"/>
              </a:solid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54" name="îśḻiḑè"/>
              <p:cNvSpPr/>
              <p:nvPr/>
            </p:nvSpPr>
            <p:spPr bwMode="auto">
              <a:xfrm>
                <a:off x="1429414" y="3523550"/>
                <a:ext cx="100013" cy="1588"/>
              </a:xfrm>
              <a:custGeom>
                <a:avLst/>
                <a:gdLst>
                  <a:gd name="T0" fmla="*/ 0 w 63"/>
                  <a:gd name="T1" fmla="*/ 0 h 1"/>
                  <a:gd name="T2" fmla="*/ 0 w 63"/>
                  <a:gd name="T3" fmla="*/ 0 h 1"/>
                  <a:gd name="T4" fmla="*/ 63 w 63"/>
                  <a:gd name="T5" fmla="*/ 1 h 1"/>
                  <a:gd name="T6" fmla="*/ 63 w 63"/>
                  <a:gd name="T7" fmla="*/ 1 h 1"/>
                  <a:gd name="T8" fmla="*/ 0 w 63"/>
                  <a:gd name="T9" fmla="*/ 0 h 1"/>
                </a:gdLst>
                <a:ahLst/>
                <a:cxnLst>
                  <a:cxn ang="0">
                    <a:pos x="T0" y="T1"/>
                  </a:cxn>
                  <a:cxn ang="0">
                    <a:pos x="T2" y="T3"/>
                  </a:cxn>
                  <a:cxn ang="0">
                    <a:pos x="T4" y="T5"/>
                  </a:cxn>
                  <a:cxn ang="0">
                    <a:pos x="T6" y="T7"/>
                  </a:cxn>
                  <a:cxn ang="0">
                    <a:pos x="T8" y="T9"/>
                  </a:cxn>
                </a:cxnLst>
                <a:rect l="0" t="0" r="r" b="b"/>
                <a:pathLst>
                  <a:path w="63" h="1">
                    <a:moveTo>
                      <a:pt x="0" y="0"/>
                    </a:moveTo>
                    <a:lnTo>
                      <a:pt x="0" y="0"/>
                    </a:lnTo>
                    <a:lnTo>
                      <a:pt x="63" y="1"/>
                    </a:lnTo>
                    <a:lnTo>
                      <a:pt x="63" y="1"/>
                    </a:lnTo>
                    <a:lnTo>
                      <a:pt x="0" y="0"/>
                    </a:lnTo>
                  </a:path>
                </a:pathLst>
              </a:custGeom>
              <a:no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55" name="íṡlïḓê"/>
              <p:cNvSpPr/>
              <p:nvPr/>
            </p:nvSpPr>
            <p:spPr bwMode="auto">
              <a:xfrm>
                <a:off x="1429414" y="3523550"/>
                <a:ext cx="284163" cy="346075"/>
              </a:xfrm>
              <a:custGeom>
                <a:avLst/>
                <a:gdLst>
                  <a:gd name="T0" fmla="*/ 0 w 179"/>
                  <a:gd name="T1" fmla="*/ 0 h 218"/>
                  <a:gd name="T2" fmla="*/ 120 w 179"/>
                  <a:gd name="T3" fmla="*/ 194 h 218"/>
                  <a:gd name="T4" fmla="*/ 134 w 179"/>
                  <a:gd name="T5" fmla="*/ 218 h 218"/>
                  <a:gd name="T6" fmla="*/ 179 w 179"/>
                  <a:gd name="T7" fmla="*/ 192 h 218"/>
                  <a:gd name="T8" fmla="*/ 63 w 179"/>
                  <a:gd name="T9" fmla="*/ 1 h 218"/>
                  <a:gd name="T10" fmla="*/ 0 w 179"/>
                  <a:gd name="T11" fmla="*/ 0 h 218"/>
                </a:gdLst>
                <a:ahLst/>
                <a:cxnLst>
                  <a:cxn ang="0">
                    <a:pos x="T0" y="T1"/>
                  </a:cxn>
                  <a:cxn ang="0">
                    <a:pos x="T2" y="T3"/>
                  </a:cxn>
                  <a:cxn ang="0">
                    <a:pos x="T4" y="T5"/>
                  </a:cxn>
                  <a:cxn ang="0">
                    <a:pos x="T6" y="T7"/>
                  </a:cxn>
                  <a:cxn ang="0">
                    <a:pos x="T8" y="T9"/>
                  </a:cxn>
                  <a:cxn ang="0">
                    <a:pos x="T10" y="T11"/>
                  </a:cxn>
                </a:cxnLst>
                <a:rect l="0" t="0" r="r" b="b"/>
                <a:pathLst>
                  <a:path w="179" h="218">
                    <a:moveTo>
                      <a:pt x="0" y="0"/>
                    </a:moveTo>
                    <a:lnTo>
                      <a:pt x="120" y="194"/>
                    </a:lnTo>
                    <a:lnTo>
                      <a:pt x="134" y="218"/>
                    </a:lnTo>
                    <a:lnTo>
                      <a:pt x="179" y="192"/>
                    </a:lnTo>
                    <a:lnTo>
                      <a:pt x="63" y="1"/>
                    </a:lnTo>
                    <a:lnTo>
                      <a:pt x="0" y="0"/>
                    </a:lnTo>
                    <a:close/>
                  </a:path>
                </a:pathLst>
              </a:custGeom>
              <a:solidFill>
                <a:srgbClr val="CDCDCC"/>
              </a:solidFill>
              <a:ln>
                <a:noFill/>
              </a:ln>
            </p:spPr>
            <p:txBody>
              <a:bodyPr wrap="square" lIns="91440" tIns="45720" rIns="91440" bIns="45720" anchor="ctr">
                <a:normAutofit fontScale="95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56" name="ísļiďê"/>
              <p:cNvSpPr/>
              <p:nvPr/>
            </p:nvSpPr>
            <p:spPr bwMode="auto">
              <a:xfrm>
                <a:off x="1429414" y="3523550"/>
                <a:ext cx="284163" cy="346075"/>
              </a:xfrm>
              <a:custGeom>
                <a:avLst/>
                <a:gdLst>
                  <a:gd name="T0" fmla="*/ 0 w 179"/>
                  <a:gd name="T1" fmla="*/ 0 h 218"/>
                  <a:gd name="T2" fmla="*/ 120 w 179"/>
                  <a:gd name="T3" fmla="*/ 194 h 218"/>
                  <a:gd name="T4" fmla="*/ 134 w 179"/>
                  <a:gd name="T5" fmla="*/ 218 h 218"/>
                  <a:gd name="T6" fmla="*/ 179 w 179"/>
                  <a:gd name="T7" fmla="*/ 192 h 218"/>
                  <a:gd name="T8" fmla="*/ 63 w 179"/>
                  <a:gd name="T9" fmla="*/ 1 h 218"/>
                  <a:gd name="T10" fmla="*/ 0 w 179"/>
                  <a:gd name="T11" fmla="*/ 0 h 218"/>
                </a:gdLst>
                <a:ahLst/>
                <a:cxnLst>
                  <a:cxn ang="0">
                    <a:pos x="T0" y="T1"/>
                  </a:cxn>
                  <a:cxn ang="0">
                    <a:pos x="T2" y="T3"/>
                  </a:cxn>
                  <a:cxn ang="0">
                    <a:pos x="T4" y="T5"/>
                  </a:cxn>
                  <a:cxn ang="0">
                    <a:pos x="T6" y="T7"/>
                  </a:cxn>
                  <a:cxn ang="0">
                    <a:pos x="T8" y="T9"/>
                  </a:cxn>
                  <a:cxn ang="0">
                    <a:pos x="T10" y="T11"/>
                  </a:cxn>
                </a:cxnLst>
                <a:rect l="0" t="0" r="r" b="b"/>
                <a:pathLst>
                  <a:path w="179" h="218">
                    <a:moveTo>
                      <a:pt x="0" y="0"/>
                    </a:moveTo>
                    <a:lnTo>
                      <a:pt x="120" y="194"/>
                    </a:lnTo>
                    <a:lnTo>
                      <a:pt x="134" y="218"/>
                    </a:lnTo>
                    <a:lnTo>
                      <a:pt x="179" y="192"/>
                    </a:lnTo>
                    <a:lnTo>
                      <a:pt x="63" y="1"/>
                    </a:lnTo>
                    <a:lnTo>
                      <a:pt x="0" y="0"/>
                    </a:lnTo>
                  </a:path>
                </a:pathLst>
              </a:custGeom>
              <a:noFill/>
              <a:ln>
                <a:noFill/>
              </a:ln>
            </p:spPr>
            <p:txBody>
              <a:bodyPr wrap="square" lIns="91440" tIns="45720" rIns="91440" bIns="45720" anchor="ctr">
                <a:normAutofit fontScale="95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57" name="íṡlíḑé"/>
              <p:cNvSpPr/>
              <p:nvPr/>
            </p:nvSpPr>
            <p:spPr bwMode="auto">
              <a:xfrm>
                <a:off x="1642139" y="3828350"/>
                <a:ext cx="88900" cy="66675"/>
              </a:xfrm>
              <a:custGeom>
                <a:avLst/>
                <a:gdLst>
                  <a:gd name="T0" fmla="*/ 45 w 56"/>
                  <a:gd name="T1" fmla="*/ 0 h 42"/>
                  <a:gd name="T2" fmla="*/ 0 w 56"/>
                  <a:gd name="T3" fmla="*/ 26 h 42"/>
                  <a:gd name="T4" fmla="*/ 9 w 56"/>
                  <a:gd name="T5" fmla="*/ 42 h 42"/>
                  <a:gd name="T6" fmla="*/ 56 w 56"/>
                  <a:gd name="T7" fmla="*/ 16 h 42"/>
                  <a:gd name="T8" fmla="*/ 45 w 56"/>
                  <a:gd name="T9" fmla="*/ 0 h 42"/>
                </a:gdLst>
                <a:ahLst/>
                <a:cxnLst>
                  <a:cxn ang="0">
                    <a:pos x="T0" y="T1"/>
                  </a:cxn>
                  <a:cxn ang="0">
                    <a:pos x="T2" y="T3"/>
                  </a:cxn>
                  <a:cxn ang="0">
                    <a:pos x="T4" y="T5"/>
                  </a:cxn>
                  <a:cxn ang="0">
                    <a:pos x="T6" y="T7"/>
                  </a:cxn>
                  <a:cxn ang="0">
                    <a:pos x="T8" y="T9"/>
                  </a:cxn>
                </a:cxnLst>
                <a:rect l="0" t="0" r="r" b="b"/>
                <a:pathLst>
                  <a:path w="56" h="42">
                    <a:moveTo>
                      <a:pt x="45" y="0"/>
                    </a:moveTo>
                    <a:lnTo>
                      <a:pt x="0" y="26"/>
                    </a:lnTo>
                    <a:lnTo>
                      <a:pt x="9" y="42"/>
                    </a:lnTo>
                    <a:lnTo>
                      <a:pt x="56" y="16"/>
                    </a:lnTo>
                    <a:lnTo>
                      <a:pt x="45" y="0"/>
                    </a:lnTo>
                    <a:close/>
                  </a:path>
                </a:pathLst>
              </a:custGeom>
              <a:solidFill>
                <a:srgbClr val="AEADAA"/>
              </a:solid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58" name="ísļïdé"/>
              <p:cNvSpPr/>
              <p:nvPr/>
            </p:nvSpPr>
            <p:spPr bwMode="auto">
              <a:xfrm>
                <a:off x="1642139" y="3828350"/>
                <a:ext cx="88900" cy="66675"/>
              </a:xfrm>
              <a:custGeom>
                <a:avLst/>
                <a:gdLst>
                  <a:gd name="T0" fmla="*/ 45 w 56"/>
                  <a:gd name="T1" fmla="*/ 0 h 42"/>
                  <a:gd name="T2" fmla="*/ 0 w 56"/>
                  <a:gd name="T3" fmla="*/ 26 h 42"/>
                  <a:gd name="T4" fmla="*/ 9 w 56"/>
                  <a:gd name="T5" fmla="*/ 42 h 42"/>
                  <a:gd name="T6" fmla="*/ 56 w 56"/>
                  <a:gd name="T7" fmla="*/ 16 h 42"/>
                  <a:gd name="T8" fmla="*/ 45 w 56"/>
                  <a:gd name="T9" fmla="*/ 0 h 42"/>
                </a:gdLst>
                <a:ahLst/>
                <a:cxnLst>
                  <a:cxn ang="0">
                    <a:pos x="T0" y="T1"/>
                  </a:cxn>
                  <a:cxn ang="0">
                    <a:pos x="T2" y="T3"/>
                  </a:cxn>
                  <a:cxn ang="0">
                    <a:pos x="T4" y="T5"/>
                  </a:cxn>
                  <a:cxn ang="0">
                    <a:pos x="T6" y="T7"/>
                  </a:cxn>
                  <a:cxn ang="0">
                    <a:pos x="T8" y="T9"/>
                  </a:cxn>
                </a:cxnLst>
                <a:rect l="0" t="0" r="r" b="b"/>
                <a:pathLst>
                  <a:path w="56" h="42">
                    <a:moveTo>
                      <a:pt x="45" y="0"/>
                    </a:moveTo>
                    <a:lnTo>
                      <a:pt x="0" y="26"/>
                    </a:lnTo>
                    <a:lnTo>
                      <a:pt x="9" y="42"/>
                    </a:lnTo>
                    <a:lnTo>
                      <a:pt x="56" y="16"/>
                    </a:lnTo>
                    <a:lnTo>
                      <a:pt x="45" y="0"/>
                    </a:lnTo>
                  </a:path>
                </a:pathLst>
              </a:custGeom>
              <a:no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59" name="îSḷïḋê"/>
              <p:cNvSpPr/>
              <p:nvPr/>
            </p:nvSpPr>
            <p:spPr bwMode="auto">
              <a:xfrm>
                <a:off x="1242089" y="3625150"/>
                <a:ext cx="236538" cy="371475"/>
              </a:xfrm>
              <a:custGeom>
                <a:avLst/>
                <a:gdLst>
                  <a:gd name="T0" fmla="*/ 6 w 149"/>
                  <a:gd name="T1" fmla="*/ 0 h 234"/>
                  <a:gd name="T2" fmla="*/ 6 w 149"/>
                  <a:gd name="T3" fmla="*/ 0 h 234"/>
                  <a:gd name="T4" fmla="*/ 0 w 149"/>
                  <a:gd name="T5" fmla="*/ 10 h 234"/>
                  <a:gd name="T6" fmla="*/ 130 w 149"/>
                  <a:gd name="T7" fmla="*/ 223 h 234"/>
                  <a:gd name="T8" fmla="*/ 140 w 149"/>
                  <a:gd name="T9" fmla="*/ 218 h 234"/>
                  <a:gd name="T10" fmla="*/ 149 w 149"/>
                  <a:gd name="T11" fmla="*/ 234 h 234"/>
                  <a:gd name="T12" fmla="*/ 6 w 149"/>
                  <a:gd name="T13" fmla="*/ 0 h 234"/>
                </a:gdLst>
                <a:ahLst/>
                <a:cxnLst>
                  <a:cxn ang="0">
                    <a:pos x="T0" y="T1"/>
                  </a:cxn>
                  <a:cxn ang="0">
                    <a:pos x="T2" y="T3"/>
                  </a:cxn>
                  <a:cxn ang="0">
                    <a:pos x="T4" y="T5"/>
                  </a:cxn>
                  <a:cxn ang="0">
                    <a:pos x="T6" y="T7"/>
                  </a:cxn>
                  <a:cxn ang="0">
                    <a:pos x="T8" y="T9"/>
                  </a:cxn>
                  <a:cxn ang="0">
                    <a:pos x="T10" y="T11"/>
                  </a:cxn>
                  <a:cxn ang="0">
                    <a:pos x="T12" y="T13"/>
                  </a:cxn>
                </a:cxnLst>
                <a:rect l="0" t="0" r="r" b="b"/>
                <a:pathLst>
                  <a:path w="149" h="234">
                    <a:moveTo>
                      <a:pt x="6" y="0"/>
                    </a:moveTo>
                    <a:lnTo>
                      <a:pt x="6" y="0"/>
                    </a:lnTo>
                    <a:lnTo>
                      <a:pt x="0" y="10"/>
                    </a:lnTo>
                    <a:lnTo>
                      <a:pt x="130" y="223"/>
                    </a:lnTo>
                    <a:lnTo>
                      <a:pt x="140" y="218"/>
                    </a:lnTo>
                    <a:lnTo>
                      <a:pt x="149" y="234"/>
                    </a:lnTo>
                    <a:lnTo>
                      <a:pt x="6" y="0"/>
                    </a:lnTo>
                    <a:close/>
                  </a:path>
                </a:pathLst>
              </a:custGeom>
              <a:solidFill>
                <a:srgbClr val="E5E5E5"/>
              </a:solidFill>
              <a:ln>
                <a:noFill/>
              </a:ln>
            </p:spPr>
            <p:txBody>
              <a:bodyPr wrap="square" lIns="91440" tIns="45720" rIns="91440" bIns="45720" anchor="ctr">
                <a:normAutofit fontScale="95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60" name="îşlïḍê"/>
              <p:cNvSpPr/>
              <p:nvPr/>
            </p:nvSpPr>
            <p:spPr bwMode="auto">
              <a:xfrm>
                <a:off x="1242089" y="3625150"/>
                <a:ext cx="236538" cy="371475"/>
              </a:xfrm>
              <a:custGeom>
                <a:avLst/>
                <a:gdLst>
                  <a:gd name="T0" fmla="*/ 6 w 149"/>
                  <a:gd name="T1" fmla="*/ 0 h 234"/>
                  <a:gd name="T2" fmla="*/ 6 w 149"/>
                  <a:gd name="T3" fmla="*/ 0 h 234"/>
                  <a:gd name="T4" fmla="*/ 0 w 149"/>
                  <a:gd name="T5" fmla="*/ 10 h 234"/>
                  <a:gd name="T6" fmla="*/ 130 w 149"/>
                  <a:gd name="T7" fmla="*/ 223 h 234"/>
                  <a:gd name="T8" fmla="*/ 140 w 149"/>
                  <a:gd name="T9" fmla="*/ 218 h 234"/>
                  <a:gd name="T10" fmla="*/ 149 w 149"/>
                  <a:gd name="T11" fmla="*/ 234 h 234"/>
                  <a:gd name="T12" fmla="*/ 6 w 149"/>
                  <a:gd name="T13" fmla="*/ 0 h 234"/>
                </a:gdLst>
                <a:ahLst/>
                <a:cxnLst>
                  <a:cxn ang="0">
                    <a:pos x="T0" y="T1"/>
                  </a:cxn>
                  <a:cxn ang="0">
                    <a:pos x="T2" y="T3"/>
                  </a:cxn>
                  <a:cxn ang="0">
                    <a:pos x="T4" y="T5"/>
                  </a:cxn>
                  <a:cxn ang="0">
                    <a:pos x="T6" y="T7"/>
                  </a:cxn>
                  <a:cxn ang="0">
                    <a:pos x="T8" y="T9"/>
                  </a:cxn>
                  <a:cxn ang="0">
                    <a:pos x="T10" y="T11"/>
                  </a:cxn>
                  <a:cxn ang="0">
                    <a:pos x="T12" y="T13"/>
                  </a:cxn>
                </a:cxnLst>
                <a:rect l="0" t="0" r="r" b="b"/>
                <a:pathLst>
                  <a:path w="149" h="234">
                    <a:moveTo>
                      <a:pt x="6" y="0"/>
                    </a:moveTo>
                    <a:lnTo>
                      <a:pt x="6" y="0"/>
                    </a:lnTo>
                    <a:lnTo>
                      <a:pt x="0" y="10"/>
                    </a:lnTo>
                    <a:lnTo>
                      <a:pt x="130" y="223"/>
                    </a:lnTo>
                    <a:lnTo>
                      <a:pt x="140" y="218"/>
                    </a:lnTo>
                    <a:lnTo>
                      <a:pt x="149" y="234"/>
                    </a:lnTo>
                    <a:lnTo>
                      <a:pt x="6" y="0"/>
                    </a:lnTo>
                  </a:path>
                </a:pathLst>
              </a:custGeom>
              <a:noFill/>
              <a:ln>
                <a:noFill/>
              </a:ln>
            </p:spPr>
            <p:txBody>
              <a:bodyPr wrap="square" lIns="91440" tIns="45720" rIns="91440" bIns="45720" anchor="ctr">
                <a:normAutofit fontScale="95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61" name="í$ḷîḑê"/>
              <p:cNvSpPr/>
              <p:nvPr/>
            </p:nvSpPr>
            <p:spPr bwMode="auto">
              <a:xfrm>
                <a:off x="1448464" y="3971225"/>
                <a:ext cx="30163" cy="33338"/>
              </a:xfrm>
              <a:custGeom>
                <a:avLst/>
                <a:gdLst>
                  <a:gd name="T0" fmla="*/ 10 w 19"/>
                  <a:gd name="T1" fmla="*/ 0 h 21"/>
                  <a:gd name="T2" fmla="*/ 0 w 19"/>
                  <a:gd name="T3" fmla="*/ 5 h 21"/>
                  <a:gd name="T4" fmla="*/ 10 w 19"/>
                  <a:gd name="T5" fmla="*/ 21 h 21"/>
                  <a:gd name="T6" fmla="*/ 19 w 19"/>
                  <a:gd name="T7" fmla="*/ 16 h 21"/>
                  <a:gd name="T8" fmla="*/ 10 w 19"/>
                  <a:gd name="T9" fmla="*/ 0 h 21"/>
                </a:gdLst>
                <a:ahLst/>
                <a:cxnLst>
                  <a:cxn ang="0">
                    <a:pos x="T0" y="T1"/>
                  </a:cxn>
                  <a:cxn ang="0">
                    <a:pos x="T2" y="T3"/>
                  </a:cxn>
                  <a:cxn ang="0">
                    <a:pos x="T4" y="T5"/>
                  </a:cxn>
                  <a:cxn ang="0">
                    <a:pos x="T6" y="T7"/>
                  </a:cxn>
                  <a:cxn ang="0">
                    <a:pos x="T8" y="T9"/>
                  </a:cxn>
                </a:cxnLst>
                <a:rect l="0" t="0" r="r" b="b"/>
                <a:pathLst>
                  <a:path w="19" h="21">
                    <a:moveTo>
                      <a:pt x="10" y="0"/>
                    </a:moveTo>
                    <a:lnTo>
                      <a:pt x="0" y="5"/>
                    </a:lnTo>
                    <a:lnTo>
                      <a:pt x="10" y="21"/>
                    </a:lnTo>
                    <a:lnTo>
                      <a:pt x="19" y="16"/>
                    </a:lnTo>
                    <a:lnTo>
                      <a:pt x="10" y="0"/>
                    </a:lnTo>
                    <a:close/>
                  </a:path>
                </a:pathLst>
              </a:custGeom>
              <a:solidFill>
                <a:srgbClr val="C1C0BF"/>
              </a:solid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62" name="i$ļíḋè"/>
              <p:cNvSpPr/>
              <p:nvPr/>
            </p:nvSpPr>
            <p:spPr bwMode="auto">
              <a:xfrm>
                <a:off x="1448464" y="3971225"/>
                <a:ext cx="30163" cy="33338"/>
              </a:xfrm>
              <a:custGeom>
                <a:avLst/>
                <a:gdLst>
                  <a:gd name="T0" fmla="*/ 10 w 19"/>
                  <a:gd name="T1" fmla="*/ 0 h 21"/>
                  <a:gd name="T2" fmla="*/ 0 w 19"/>
                  <a:gd name="T3" fmla="*/ 5 h 21"/>
                  <a:gd name="T4" fmla="*/ 10 w 19"/>
                  <a:gd name="T5" fmla="*/ 21 h 21"/>
                  <a:gd name="T6" fmla="*/ 19 w 19"/>
                  <a:gd name="T7" fmla="*/ 16 h 21"/>
                  <a:gd name="T8" fmla="*/ 10 w 19"/>
                  <a:gd name="T9" fmla="*/ 0 h 21"/>
                </a:gdLst>
                <a:ahLst/>
                <a:cxnLst>
                  <a:cxn ang="0">
                    <a:pos x="T0" y="T1"/>
                  </a:cxn>
                  <a:cxn ang="0">
                    <a:pos x="T2" y="T3"/>
                  </a:cxn>
                  <a:cxn ang="0">
                    <a:pos x="T4" y="T5"/>
                  </a:cxn>
                  <a:cxn ang="0">
                    <a:pos x="T6" y="T7"/>
                  </a:cxn>
                  <a:cxn ang="0">
                    <a:pos x="T8" y="T9"/>
                  </a:cxn>
                </a:cxnLst>
                <a:rect l="0" t="0" r="r" b="b"/>
                <a:pathLst>
                  <a:path w="19" h="21">
                    <a:moveTo>
                      <a:pt x="10" y="0"/>
                    </a:moveTo>
                    <a:lnTo>
                      <a:pt x="0" y="5"/>
                    </a:lnTo>
                    <a:lnTo>
                      <a:pt x="10" y="21"/>
                    </a:lnTo>
                    <a:lnTo>
                      <a:pt x="19" y="16"/>
                    </a:lnTo>
                    <a:lnTo>
                      <a:pt x="10" y="0"/>
                    </a:lnTo>
                  </a:path>
                </a:pathLst>
              </a:custGeom>
              <a:no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63" name="ïsḷiḓè"/>
              <p:cNvSpPr/>
              <p:nvPr/>
            </p:nvSpPr>
            <p:spPr bwMode="auto">
              <a:xfrm>
                <a:off x="1040476" y="3142550"/>
                <a:ext cx="158750" cy="125413"/>
              </a:xfrm>
              <a:custGeom>
                <a:avLst/>
                <a:gdLst>
                  <a:gd name="T0" fmla="*/ 31 w 75"/>
                  <a:gd name="T1" fmla="*/ 24 h 62"/>
                  <a:gd name="T2" fmla="*/ 75 w 75"/>
                  <a:gd name="T3" fmla="*/ 22 h 62"/>
                  <a:gd name="T4" fmla="*/ 23 w 75"/>
                  <a:gd name="T5" fmla="*/ 10 h 62"/>
                  <a:gd name="T6" fmla="*/ 8 w 75"/>
                  <a:gd name="T7" fmla="*/ 62 h 62"/>
                  <a:gd name="T8" fmla="*/ 31 w 75"/>
                  <a:gd name="T9" fmla="*/ 24 h 62"/>
                </a:gdLst>
                <a:ahLst/>
                <a:cxnLst>
                  <a:cxn ang="0">
                    <a:pos x="T0" y="T1"/>
                  </a:cxn>
                  <a:cxn ang="0">
                    <a:pos x="T2" y="T3"/>
                  </a:cxn>
                  <a:cxn ang="0">
                    <a:pos x="T4" y="T5"/>
                  </a:cxn>
                  <a:cxn ang="0">
                    <a:pos x="T6" y="T7"/>
                  </a:cxn>
                  <a:cxn ang="0">
                    <a:pos x="T8" y="T9"/>
                  </a:cxn>
                </a:cxnLst>
                <a:rect l="0" t="0" r="r" b="b"/>
                <a:pathLst>
                  <a:path w="75" h="62">
                    <a:moveTo>
                      <a:pt x="31" y="24"/>
                    </a:moveTo>
                    <a:cubicBezTo>
                      <a:pt x="45" y="16"/>
                      <a:pt x="61" y="16"/>
                      <a:pt x="75" y="22"/>
                    </a:cubicBezTo>
                    <a:cubicBezTo>
                      <a:pt x="61" y="6"/>
                      <a:pt x="39" y="0"/>
                      <a:pt x="23" y="10"/>
                    </a:cubicBezTo>
                    <a:cubicBezTo>
                      <a:pt x="6" y="20"/>
                      <a:pt x="0" y="42"/>
                      <a:pt x="8" y="62"/>
                    </a:cubicBezTo>
                    <a:cubicBezTo>
                      <a:pt x="10" y="46"/>
                      <a:pt x="18" y="32"/>
                      <a:pt x="31" y="24"/>
                    </a:cubicBezTo>
                  </a:path>
                </a:pathLst>
              </a:custGeom>
              <a:solidFill>
                <a:srgbClr val="CCCBCA"/>
              </a:solidFill>
              <a:ln>
                <a:noFill/>
              </a:ln>
            </p:spPr>
            <p:txBody>
              <a:bodyPr wrap="square" lIns="91440" tIns="45720" rIns="91440" bIns="45720" anchor="ctr">
                <a:normAutofit fontScale="475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64" name="ïṣlîḋé"/>
              <p:cNvSpPr/>
              <p:nvPr/>
            </p:nvSpPr>
            <p:spPr bwMode="auto">
              <a:xfrm>
                <a:off x="1078576" y="3148900"/>
                <a:ext cx="46038" cy="68263"/>
              </a:xfrm>
              <a:custGeom>
                <a:avLst/>
                <a:gdLst>
                  <a:gd name="T0" fmla="*/ 29 w 29"/>
                  <a:gd name="T1" fmla="*/ 41 h 43"/>
                  <a:gd name="T2" fmla="*/ 25 w 29"/>
                  <a:gd name="T3" fmla="*/ 43 h 43"/>
                  <a:gd name="T4" fmla="*/ 0 w 29"/>
                  <a:gd name="T5" fmla="*/ 2 h 43"/>
                  <a:gd name="T6" fmla="*/ 4 w 29"/>
                  <a:gd name="T7" fmla="*/ 0 h 43"/>
                  <a:gd name="T8" fmla="*/ 29 w 29"/>
                  <a:gd name="T9" fmla="*/ 41 h 43"/>
                </a:gdLst>
                <a:ahLst/>
                <a:cxnLst>
                  <a:cxn ang="0">
                    <a:pos x="T0" y="T1"/>
                  </a:cxn>
                  <a:cxn ang="0">
                    <a:pos x="T2" y="T3"/>
                  </a:cxn>
                  <a:cxn ang="0">
                    <a:pos x="T4" y="T5"/>
                  </a:cxn>
                  <a:cxn ang="0">
                    <a:pos x="T6" y="T7"/>
                  </a:cxn>
                  <a:cxn ang="0">
                    <a:pos x="T8" y="T9"/>
                  </a:cxn>
                </a:cxnLst>
                <a:rect l="0" t="0" r="r" b="b"/>
                <a:pathLst>
                  <a:path w="29" h="43">
                    <a:moveTo>
                      <a:pt x="29" y="41"/>
                    </a:moveTo>
                    <a:lnTo>
                      <a:pt x="25" y="43"/>
                    </a:lnTo>
                    <a:lnTo>
                      <a:pt x="0" y="2"/>
                    </a:lnTo>
                    <a:lnTo>
                      <a:pt x="4" y="0"/>
                    </a:lnTo>
                    <a:lnTo>
                      <a:pt x="29" y="41"/>
                    </a:lnTo>
                    <a:close/>
                  </a:path>
                </a:pathLst>
              </a:custGeom>
              <a:solidFill>
                <a:srgbClr val="F2F2F2"/>
              </a:solid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65" name="iṣḻîḍê"/>
              <p:cNvSpPr/>
              <p:nvPr/>
            </p:nvSpPr>
            <p:spPr bwMode="auto">
              <a:xfrm>
                <a:off x="1040476" y="3171125"/>
                <a:ext cx="46038" cy="68263"/>
              </a:xfrm>
              <a:custGeom>
                <a:avLst/>
                <a:gdLst>
                  <a:gd name="T0" fmla="*/ 4 w 29"/>
                  <a:gd name="T1" fmla="*/ 0 h 43"/>
                  <a:gd name="T2" fmla="*/ 0 w 29"/>
                  <a:gd name="T3" fmla="*/ 1 h 43"/>
                  <a:gd name="T4" fmla="*/ 25 w 29"/>
                  <a:gd name="T5" fmla="*/ 43 h 43"/>
                  <a:gd name="T6" fmla="*/ 29 w 29"/>
                  <a:gd name="T7" fmla="*/ 41 h 43"/>
                  <a:gd name="T8" fmla="*/ 4 w 29"/>
                  <a:gd name="T9" fmla="*/ 0 h 43"/>
                </a:gdLst>
                <a:ahLst/>
                <a:cxnLst>
                  <a:cxn ang="0">
                    <a:pos x="T0" y="T1"/>
                  </a:cxn>
                  <a:cxn ang="0">
                    <a:pos x="T2" y="T3"/>
                  </a:cxn>
                  <a:cxn ang="0">
                    <a:pos x="T4" y="T5"/>
                  </a:cxn>
                  <a:cxn ang="0">
                    <a:pos x="T6" y="T7"/>
                  </a:cxn>
                  <a:cxn ang="0">
                    <a:pos x="T8" y="T9"/>
                  </a:cxn>
                </a:cxnLst>
                <a:rect l="0" t="0" r="r" b="b"/>
                <a:pathLst>
                  <a:path w="29" h="43">
                    <a:moveTo>
                      <a:pt x="4" y="0"/>
                    </a:moveTo>
                    <a:lnTo>
                      <a:pt x="0" y="1"/>
                    </a:lnTo>
                    <a:lnTo>
                      <a:pt x="25" y="43"/>
                    </a:lnTo>
                    <a:lnTo>
                      <a:pt x="29" y="41"/>
                    </a:lnTo>
                    <a:lnTo>
                      <a:pt x="4" y="0"/>
                    </a:lnTo>
                    <a:close/>
                  </a:path>
                </a:pathLst>
              </a:custGeom>
              <a:solidFill>
                <a:srgbClr val="F2F2F2"/>
              </a:solid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66" name="îṩḻídè"/>
              <p:cNvSpPr/>
              <p:nvPr/>
            </p:nvSpPr>
            <p:spPr bwMode="auto">
              <a:xfrm>
                <a:off x="1116676" y="3126675"/>
                <a:ext cx="44450" cy="68263"/>
              </a:xfrm>
              <a:custGeom>
                <a:avLst/>
                <a:gdLst>
                  <a:gd name="T0" fmla="*/ 3 w 28"/>
                  <a:gd name="T1" fmla="*/ 0 h 43"/>
                  <a:gd name="T2" fmla="*/ 0 w 28"/>
                  <a:gd name="T3" fmla="*/ 2 h 43"/>
                  <a:gd name="T4" fmla="*/ 25 w 28"/>
                  <a:gd name="T5" fmla="*/ 43 h 43"/>
                  <a:gd name="T6" fmla="*/ 28 w 28"/>
                  <a:gd name="T7" fmla="*/ 42 h 43"/>
                  <a:gd name="T8" fmla="*/ 3 w 28"/>
                  <a:gd name="T9" fmla="*/ 0 h 43"/>
                </a:gdLst>
                <a:ahLst/>
                <a:cxnLst>
                  <a:cxn ang="0">
                    <a:pos x="T0" y="T1"/>
                  </a:cxn>
                  <a:cxn ang="0">
                    <a:pos x="T2" y="T3"/>
                  </a:cxn>
                  <a:cxn ang="0">
                    <a:pos x="T4" y="T5"/>
                  </a:cxn>
                  <a:cxn ang="0">
                    <a:pos x="T6" y="T7"/>
                  </a:cxn>
                  <a:cxn ang="0">
                    <a:pos x="T8" y="T9"/>
                  </a:cxn>
                </a:cxnLst>
                <a:rect l="0" t="0" r="r" b="b"/>
                <a:pathLst>
                  <a:path w="28" h="43">
                    <a:moveTo>
                      <a:pt x="3" y="0"/>
                    </a:moveTo>
                    <a:lnTo>
                      <a:pt x="0" y="2"/>
                    </a:lnTo>
                    <a:lnTo>
                      <a:pt x="25" y="43"/>
                    </a:lnTo>
                    <a:lnTo>
                      <a:pt x="28" y="42"/>
                    </a:lnTo>
                    <a:lnTo>
                      <a:pt x="3" y="0"/>
                    </a:lnTo>
                    <a:close/>
                  </a:path>
                </a:pathLst>
              </a:custGeom>
              <a:solidFill>
                <a:srgbClr val="F2F2F2"/>
              </a:solid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67" name="iŝļïḑê"/>
              <p:cNvSpPr/>
              <p:nvPr/>
            </p:nvSpPr>
            <p:spPr bwMode="auto">
              <a:xfrm>
                <a:off x="1116676" y="3126675"/>
                <a:ext cx="44450" cy="68263"/>
              </a:xfrm>
              <a:custGeom>
                <a:avLst/>
                <a:gdLst>
                  <a:gd name="T0" fmla="*/ 3 w 28"/>
                  <a:gd name="T1" fmla="*/ 0 h 43"/>
                  <a:gd name="T2" fmla="*/ 0 w 28"/>
                  <a:gd name="T3" fmla="*/ 2 h 43"/>
                  <a:gd name="T4" fmla="*/ 25 w 28"/>
                  <a:gd name="T5" fmla="*/ 43 h 43"/>
                  <a:gd name="T6" fmla="*/ 28 w 28"/>
                  <a:gd name="T7" fmla="*/ 42 h 43"/>
                  <a:gd name="T8" fmla="*/ 3 w 28"/>
                  <a:gd name="T9" fmla="*/ 0 h 43"/>
                </a:gdLst>
                <a:ahLst/>
                <a:cxnLst>
                  <a:cxn ang="0">
                    <a:pos x="T0" y="T1"/>
                  </a:cxn>
                  <a:cxn ang="0">
                    <a:pos x="T2" y="T3"/>
                  </a:cxn>
                  <a:cxn ang="0">
                    <a:pos x="T4" y="T5"/>
                  </a:cxn>
                  <a:cxn ang="0">
                    <a:pos x="T6" y="T7"/>
                  </a:cxn>
                  <a:cxn ang="0">
                    <a:pos x="T8" y="T9"/>
                  </a:cxn>
                </a:cxnLst>
                <a:rect l="0" t="0" r="r" b="b"/>
                <a:pathLst>
                  <a:path w="28" h="43">
                    <a:moveTo>
                      <a:pt x="3" y="0"/>
                    </a:moveTo>
                    <a:lnTo>
                      <a:pt x="0" y="2"/>
                    </a:lnTo>
                    <a:lnTo>
                      <a:pt x="25" y="43"/>
                    </a:lnTo>
                    <a:lnTo>
                      <a:pt x="28" y="42"/>
                    </a:lnTo>
                    <a:lnTo>
                      <a:pt x="3" y="0"/>
                    </a:lnTo>
                  </a:path>
                </a:pathLst>
              </a:custGeom>
              <a:no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68" name="ïśḻíďe"/>
              <p:cNvSpPr/>
              <p:nvPr/>
            </p:nvSpPr>
            <p:spPr bwMode="auto">
              <a:xfrm>
                <a:off x="1050001" y="3098100"/>
                <a:ext cx="96838" cy="23813"/>
              </a:xfrm>
              <a:custGeom>
                <a:avLst/>
                <a:gdLst>
                  <a:gd name="T0" fmla="*/ 2 w 46"/>
                  <a:gd name="T1" fmla="*/ 0 h 12"/>
                  <a:gd name="T2" fmla="*/ 0 w 46"/>
                  <a:gd name="T3" fmla="*/ 0 h 12"/>
                  <a:gd name="T4" fmla="*/ 0 w 46"/>
                  <a:gd name="T5" fmla="*/ 0 h 12"/>
                  <a:gd name="T6" fmla="*/ 2 w 46"/>
                  <a:gd name="T7" fmla="*/ 0 h 12"/>
                  <a:gd name="T8" fmla="*/ 46 w 46"/>
                  <a:gd name="T9" fmla="*/ 12 h 12"/>
                  <a:gd name="T10" fmla="*/ 2 w 46"/>
                  <a:gd name="T11" fmla="*/ 0 h 12"/>
                </a:gdLst>
                <a:ahLst/>
                <a:cxnLst>
                  <a:cxn ang="0">
                    <a:pos x="T0" y="T1"/>
                  </a:cxn>
                  <a:cxn ang="0">
                    <a:pos x="T2" y="T3"/>
                  </a:cxn>
                  <a:cxn ang="0">
                    <a:pos x="T4" y="T5"/>
                  </a:cxn>
                  <a:cxn ang="0">
                    <a:pos x="T6" y="T7"/>
                  </a:cxn>
                  <a:cxn ang="0">
                    <a:pos x="T8" y="T9"/>
                  </a:cxn>
                  <a:cxn ang="0">
                    <a:pos x="T10" y="T11"/>
                  </a:cxn>
                </a:cxnLst>
                <a:rect l="0" t="0" r="r" b="b"/>
                <a:pathLst>
                  <a:path w="46" h="12">
                    <a:moveTo>
                      <a:pt x="2" y="0"/>
                    </a:moveTo>
                    <a:cubicBezTo>
                      <a:pt x="2" y="0"/>
                      <a:pt x="1" y="0"/>
                      <a:pt x="0" y="0"/>
                    </a:cubicBezTo>
                    <a:cubicBezTo>
                      <a:pt x="0" y="0"/>
                      <a:pt x="0" y="0"/>
                      <a:pt x="0" y="0"/>
                    </a:cubicBezTo>
                    <a:cubicBezTo>
                      <a:pt x="1" y="0"/>
                      <a:pt x="2" y="0"/>
                      <a:pt x="2" y="0"/>
                    </a:cubicBezTo>
                    <a:cubicBezTo>
                      <a:pt x="17" y="0"/>
                      <a:pt x="32" y="4"/>
                      <a:pt x="46" y="12"/>
                    </a:cubicBezTo>
                    <a:cubicBezTo>
                      <a:pt x="32" y="4"/>
                      <a:pt x="17" y="0"/>
                      <a:pt x="2" y="0"/>
                    </a:cubicBezTo>
                  </a:path>
                </a:pathLst>
              </a:custGeom>
              <a:solidFill>
                <a:srgbClr val="E6E5E5"/>
              </a:solid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69" name="iṩlïdê"/>
              <p:cNvSpPr/>
              <p:nvPr/>
            </p:nvSpPr>
            <p:spPr bwMode="auto">
              <a:xfrm>
                <a:off x="1234143" y="3207641"/>
                <a:ext cx="538163" cy="874713"/>
              </a:xfrm>
              <a:custGeom>
                <a:avLst/>
                <a:gdLst>
                  <a:gd name="T0" fmla="*/ 0 w 256"/>
                  <a:gd name="T1" fmla="*/ 0 h 432"/>
                  <a:gd name="T2" fmla="*/ 13 w 256"/>
                  <a:gd name="T3" fmla="*/ 83 h 432"/>
                  <a:gd name="T4" fmla="*/ 155 w 256"/>
                  <a:gd name="T5" fmla="*/ 323 h 432"/>
                  <a:gd name="T6" fmla="*/ 256 w 256"/>
                  <a:gd name="T7" fmla="*/ 432 h 432"/>
                  <a:gd name="T8" fmla="*/ 201 w 256"/>
                  <a:gd name="T9" fmla="*/ 339 h 432"/>
                  <a:gd name="T10" fmla="*/ 194 w 256"/>
                  <a:gd name="T11" fmla="*/ 327 h 432"/>
                  <a:gd name="T12" fmla="*/ 183 w 256"/>
                  <a:gd name="T13" fmla="*/ 308 h 432"/>
                  <a:gd name="T14" fmla="*/ 0 w 256"/>
                  <a:gd name="T15" fmla="*/ 0 h 4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6" h="432">
                    <a:moveTo>
                      <a:pt x="0" y="0"/>
                    </a:moveTo>
                    <a:cubicBezTo>
                      <a:pt x="16" y="27"/>
                      <a:pt x="20" y="57"/>
                      <a:pt x="13" y="83"/>
                    </a:cubicBezTo>
                    <a:cubicBezTo>
                      <a:pt x="155" y="323"/>
                      <a:pt x="155" y="323"/>
                      <a:pt x="155" y="323"/>
                    </a:cubicBezTo>
                    <a:cubicBezTo>
                      <a:pt x="194" y="350"/>
                      <a:pt x="229" y="387"/>
                      <a:pt x="256" y="432"/>
                    </a:cubicBezTo>
                    <a:cubicBezTo>
                      <a:pt x="201" y="339"/>
                      <a:pt x="201" y="339"/>
                      <a:pt x="201" y="339"/>
                    </a:cubicBezTo>
                    <a:cubicBezTo>
                      <a:pt x="194" y="327"/>
                      <a:pt x="194" y="327"/>
                      <a:pt x="194" y="327"/>
                    </a:cubicBezTo>
                    <a:cubicBezTo>
                      <a:pt x="183" y="308"/>
                      <a:pt x="183" y="308"/>
                      <a:pt x="183" y="308"/>
                    </a:cubicBezTo>
                    <a:cubicBezTo>
                      <a:pt x="0" y="0"/>
                      <a:pt x="0" y="0"/>
                      <a:pt x="0" y="0"/>
                    </a:cubicBezTo>
                  </a:path>
                </a:pathLst>
              </a:custGeom>
              <a:solidFill>
                <a:srgbClr val="DAD8D8"/>
              </a:solidFill>
              <a:ln>
                <a:noFill/>
              </a:ln>
            </p:spPr>
            <p:txBody>
              <a:bodyPr wrap="square" lIns="91440" tIns="45720" rIns="91440" bIns="45720" anchor="ctr">
                <a:normAutofit/>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70" name="îŝḻiḑê"/>
              <p:cNvSpPr/>
              <p:nvPr/>
            </p:nvSpPr>
            <p:spPr bwMode="auto">
              <a:xfrm>
                <a:off x="1050001" y="3098100"/>
                <a:ext cx="227013" cy="277813"/>
              </a:xfrm>
              <a:custGeom>
                <a:avLst/>
                <a:gdLst>
                  <a:gd name="T0" fmla="*/ 2 w 108"/>
                  <a:gd name="T1" fmla="*/ 0 h 137"/>
                  <a:gd name="T2" fmla="*/ 0 w 108"/>
                  <a:gd name="T3" fmla="*/ 0 h 137"/>
                  <a:gd name="T4" fmla="*/ 32 w 108"/>
                  <a:gd name="T5" fmla="*/ 28 h 137"/>
                  <a:gd name="T6" fmla="*/ 37 w 108"/>
                  <a:gd name="T7" fmla="*/ 27 h 137"/>
                  <a:gd name="T8" fmla="*/ 38 w 108"/>
                  <a:gd name="T9" fmla="*/ 27 h 137"/>
                  <a:gd name="T10" fmla="*/ 32 w 108"/>
                  <a:gd name="T11" fmla="*/ 16 h 137"/>
                  <a:gd name="T12" fmla="*/ 34 w 108"/>
                  <a:gd name="T13" fmla="*/ 14 h 137"/>
                  <a:gd name="T14" fmla="*/ 42 w 108"/>
                  <a:gd name="T15" fmla="*/ 28 h 137"/>
                  <a:gd name="T16" fmla="*/ 71 w 108"/>
                  <a:gd name="T17" fmla="*/ 44 h 137"/>
                  <a:gd name="T18" fmla="*/ 50 w 108"/>
                  <a:gd name="T19" fmla="*/ 40 h 137"/>
                  <a:gd name="T20" fmla="*/ 50 w 108"/>
                  <a:gd name="T21" fmla="*/ 40 h 137"/>
                  <a:gd name="T22" fmla="*/ 53 w 108"/>
                  <a:gd name="T23" fmla="*/ 47 h 137"/>
                  <a:gd name="T24" fmla="*/ 51 w 108"/>
                  <a:gd name="T25" fmla="*/ 48 h 137"/>
                  <a:gd name="T26" fmla="*/ 46 w 108"/>
                  <a:gd name="T27" fmla="*/ 40 h 137"/>
                  <a:gd name="T28" fmla="*/ 42 w 108"/>
                  <a:gd name="T29" fmla="*/ 41 h 137"/>
                  <a:gd name="T30" fmla="*/ 61 w 108"/>
                  <a:gd name="T31" fmla="*/ 70 h 137"/>
                  <a:gd name="T32" fmla="*/ 101 w 108"/>
                  <a:gd name="T33" fmla="*/ 137 h 137"/>
                  <a:gd name="T34" fmla="*/ 88 w 108"/>
                  <a:gd name="T35" fmla="*/ 54 h 137"/>
                  <a:gd name="T36" fmla="*/ 88 w 108"/>
                  <a:gd name="T37" fmla="*/ 54 h 137"/>
                  <a:gd name="T38" fmla="*/ 88 w 108"/>
                  <a:gd name="T39" fmla="*/ 54 h 137"/>
                  <a:gd name="T40" fmla="*/ 46 w 108"/>
                  <a:gd name="T41" fmla="*/ 12 h 137"/>
                  <a:gd name="T42" fmla="*/ 2 w 108"/>
                  <a:gd name="T43"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137">
                    <a:moveTo>
                      <a:pt x="2" y="0"/>
                    </a:moveTo>
                    <a:cubicBezTo>
                      <a:pt x="2" y="0"/>
                      <a:pt x="1" y="0"/>
                      <a:pt x="0" y="0"/>
                    </a:cubicBezTo>
                    <a:cubicBezTo>
                      <a:pt x="9" y="5"/>
                      <a:pt x="20" y="14"/>
                      <a:pt x="32" y="28"/>
                    </a:cubicBezTo>
                    <a:cubicBezTo>
                      <a:pt x="33" y="27"/>
                      <a:pt x="35" y="27"/>
                      <a:pt x="37" y="27"/>
                    </a:cubicBezTo>
                    <a:cubicBezTo>
                      <a:pt x="37" y="27"/>
                      <a:pt x="38" y="27"/>
                      <a:pt x="38" y="27"/>
                    </a:cubicBezTo>
                    <a:cubicBezTo>
                      <a:pt x="32" y="16"/>
                      <a:pt x="32" y="16"/>
                      <a:pt x="32" y="16"/>
                    </a:cubicBezTo>
                    <a:cubicBezTo>
                      <a:pt x="34" y="14"/>
                      <a:pt x="34" y="14"/>
                      <a:pt x="34" y="14"/>
                    </a:cubicBezTo>
                    <a:cubicBezTo>
                      <a:pt x="42" y="28"/>
                      <a:pt x="42" y="28"/>
                      <a:pt x="42" y="28"/>
                    </a:cubicBezTo>
                    <a:cubicBezTo>
                      <a:pt x="53" y="29"/>
                      <a:pt x="63" y="35"/>
                      <a:pt x="71" y="44"/>
                    </a:cubicBezTo>
                    <a:cubicBezTo>
                      <a:pt x="64" y="41"/>
                      <a:pt x="57" y="40"/>
                      <a:pt x="50" y="40"/>
                    </a:cubicBezTo>
                    <a:cubicBezTo>
                      <a:pt x="50" y="40"/>
                      <a:pt x="50" y="40"/>
                      <a:pt x="50" y="40"/>
                    </a:cubicBezTo>
                    <a:cubicBezTo>
                      <a:pt x="53" y="47"/>
                      <a:pt x="53" y="47"/>
                      <a:pt x="53" y="47"/>
                    </a:cubicBezTo>
                    <a:cubicBezTo>
                      <a:pt x="51" y="48"/>
                      <a:pt x="51" y="48"/>
                      <a:pt x="51" y="48"/>
                    </a:cubicBezTo>
                    <a:cubicBezTo>
                      <a:pt x="46" y="40"/>
                      <a:pt x="46" y="40"/>
                      <a:pt x="46" y="40"/>
                    </a:cubicBezTo>
                    <a:cubicBezTo>
                      <a:pt x="45" y="40"/>
                      <a:pt x="43" y="40"/>
                      <a:pt x="42" y="41"/>
                    </a:cubicBezTo>
                    <a:cubicBezTo>
                      <a:pt x="49" y="49"/>
                      <a:pt x="55" y="59"/>
                      <a:pt x="61" y="70"/>
                    </a:cubicBezTo>
                    <a:cubicBezTo>
                      <a:pt x="101" y="137"/>
                      <a:pt x="101" y="137"/>
                      <a:pt x="101" y="137"/>
                    </a:cubicBezTo>
                    <a:cubicBezTo>
                      <a:pt x="108" y="111"/>
                      <a:pt x="104" y="81"/>
                      <a:pt x="88" y="54"/>
                    </a:cubicBezTo>
                    <a:cubicBezTo>
                      <a:pt x="88" y="54"/>
                      <a:pt x="88" y="54"/>
                      <a:pt x="88" y="54"/>
                    </a:cubicBezTo>
                    <a:cubicBezTo>
                      <a:pt x="88" y="54"/>
                      <a:pt x="88" y="54"/>
                      <a:pt x="88" y="54"/>
                    </a:cubicBezTo>
                    <a:cubicBezTo>
                      <a:pt x="78" y="35"/>
                      <a:pt x="63" y="21"/>
                      <a:pt x="46" y="12"/>
                    </a:cubicBezTo>
                    <a:cubicBezTo>
                      <a:pt x="32" y="4"/>
                      <a:pt x="17" y="0"/>
                      <a:pt x="2" y="0"/>
                    </a:cubicBezTo>
                  </a:path>
                </a:pathLst>
              </a:custGeom>
              <a:solidFill>
                <a:srgbClr val="DAD8D8"/>
              </a:solidFill>
              <a:ln>
                <a:noFill/>
              </a:ln>
            </p:spPr>
            <p:txBody>
              <a:bodyPr wrap="square" lIns="91440" tIns="45720" rIns="91440" bIns="45720" anchor="ctr">
                <a:normAutofit fontScale="975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71" name="ïṩḷîḓé"/>
              <p:cNvSpPr/>
              <p:nvPr/>
            </p:nvSpPr>
            <p:spPr bwMode="auto">
              <a:xfrm>
                <a:off x="1559589" y="3861687"/>
                <a:ext cx="303213" cy="461963"/>
              </a:xfrm>
              <a:custGeom>
                <a:avLst/>
                <a:gdLst>
                  <a:gd name="T0" fmla="*/ 144 w 144"/>
                  <a:gd name="T1" fmla="*/ 228 h 228"/>
                  <a:gd name="T2" fmla="*/ 144 w 144"/>
                  <a:gd name="T3" fmla="*/ 228 h 228"/>
                  <a:gd name="T4" fmla="*/ 144 w 144"/>
                  <a:gd name="T5" fmla="*/ 228 h 228"/>
                  <a:gd name="T6" fmla="*/ 0 w 144"/>
                  <a:gd name="T7" fmla="*/ 0 h 228"/>
                  <a:gd name="T8" fmla="*/ 73 w 144"/>
                  <a:gd name="T9" fmla="*/ 125 h 228"/>
                  <a:gd name="T10" fmla="*/ 108 w 144"/>
                  <a:gd name="T11" fmla="*/ 189 h 228"/>
                  <a:gd name="T12" fmla="*/ 137 w 144"/>
                  <a:gd name="T13" fmla="*/ 196 h 228"/>
                  <a:gd name="T14" fmla="*/ 144 w 144"/>
                  <a:gd name="T15" fmla="*/ 228 h 228"/>
                  <a:gd name="T16" fmla="*/ 101 w 144"/>
                  <a:gd name="T17" fmla="*/ 109 h 228"/>
                  <a:gd name="T18" fmla="*/ 101 w 144"/>
                  <a:gd name="T19" fmla="*/ 109 h 228"/>
                  <a:gd name="T20" fmla="*/ 101 w 144"/>
                  <a:gd name="T21" fmla="*/ 109 h 228"/>
                  <a:gd name="T22" fmla="*/ 0 w 144"/>
                  <a:gd name="T23"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228">
                    <a:moveTo>
                      <a:pt x="144" y="228"/>
                    </a:moveTo>
                    <a:cubicBezTo>
                      <a:pt x="144" y="228"/>
                      <a:pt x="144" y="228"/>
                      <a:pt x="144" y="228"/>
                    </a:cubicBezTo>
                    <a:cubicBezTo>
                      <a:pt x="144" y="228"/>
                      <a:pt x="144" y="228"/>
                      <a:pt x="144" y="228"/>
                    </a:cubicBezTo>
                    <a:moveTo>
                      <a:pt x="0" y="0"/>
                    </a:moveTo>
                    <a:cubicBezTo>
                      <a:pt x="73" y="125"/>
                      <a:pt x="73" y="125"/>
                      <a:pt x="73" y="125"/>
                    </a:cubicBezTo>
                    <a:cubicBezTo>
                      <a:pt x="86" y="146"/>
                      <a:pt x="98" y="168"/>
                      <a:pt x="108" y="189"/>
                    </a:cubicBezTo>
                    <a:cubicBezTo>
                      <a:pt x="137" y="196"/>
                      <a:pt x="137" y="196"/>
                      <a:pt x="137" y="196"/>
                    </a:cubicBezTo>
                    <a:cubicBezTo>
                      <a:pt x="140" y="207"/>
                      <a:pt x="142" y="218"/>
                      <a:pt x="144" y="228"/>
                    </a:cubicBezTo>
                    <a:cubicBezTo>
                      <a:pt x="138" y="188"/>
                      <a:pt x="123" y="147"/>
                      <a:pt x="101" y="109"/>
                    </a:cubicBezTo>
                    <a:cubicBezTo>
                      <a:pt x="101" y="109"/>
                      <a:pt x="101" y="109"/>
                      <a:pt x="101" y="109"/>
                    </a:cubicBezTo>
                    <a:cubicBezTo>
                      <a:pt x="101" y="109"/>
                      <a:pt x="101" y="109"/>
                      <a:pt x="101" y="109"/>
                    </a:cubicBezTo>
                    <a:cubicBezTo>
                      <a:pt x="74" y="64"/>
                      <a:pt x="39" y="27"/>
                      <a:pt x="0" y="0"/>
                    </a:cubicBezTo>
                  </a:path>
                </a:pathLst>
              </a:custGeom>
              <a:solidFill>
                <a:srgbClr val="DAD8D8"/>
              </a:solidFill>
              <a:ln>
                <a:noFill/>
              </a:ln>
            </p:spPr>
            <p:txBody>
              <a:bodyPr wrap="square" lIns="91440" tIns="45720" rIns="91440" bIns="45720" anchor="ctr">
                <a:normAutofit/>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72" name="íṣ1íḋê"/>
              <p:cNvSpPr/>
              <p:nvPr/>
            </p:nvSpPr>
            <p:spPr bwMode="auto">
              <a:xfrm>
                <a:off x="1788189" y="4245862"/>
                <a:ext cx="85725" cy="195263"/>
              </a:xfrm>
              <a:custGeom>
                <a:avLst/>
                <a:gdLst>
                  <a:gd name="T0" fmla="*/ 0 w 41"/>
                  <a:gd name="T1" fmla="*/ 0 h 97"/>
                  <a:gd name="T2" fmla="*/ 41 w 41"/>
                  <a:gd name="T3" fmla="*/ 97 h 97"/>
                  <a:gd name="T4" fmla="*/ 36 w 41"/>
                  <a:gd name="T5" fmla="*/ 39 h 97"/>
                  <a:gd name="T6" fmla="*/ 36 w 41"/>
                  <a:gd name="T7" fmla="*/ 39 h 97"/>
                  <a:gd name="T8" fmla="*/ 36 w 41"/>
                  <a:gd name="T9" fmla="*/ 39 h 97"/>
                  <a:gd name="T10" fmla="*/ 29 w 41"/>
                  <a:gd name="T11" fmla="*/ 7 h 97"/>
                  <a:gd name="T12" fmla="*/ 0 w 41"/>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41" h="97">
                    <a:moveTo>
                      <a:pt x="0" y="0"/>
                    </a:moveTo>
                    <a:cubicBezTo>
                      <a:pt x="17" y="34"/>
                      <a:pt x="31" y="67"/>
                      <a:pt x="41" y="97"/>
                    </a:cubicBezTo>
                    <a:cubicBezTo>
                      <a:pt x="41" y="78"/>
                      <a:pt x="39" y="59"/>
                      <a:pt x="36" y="39"/>
                    </a:cubicBezTo>
                    <a:cubicBezTo>
                      <a:pt x="36" y="39"/>
                      <a:pt x="36" y="39"/>
                      <a:pt x="36" y="39"/>
                    </a:cubicBezTo>
                    <a:cubicBezTo>
                      <a:pt x="36" y="39"/>
                      <a:pt x="36" y="39"/>
                      <a:pt x="36" y="39"/>
                    </a:cubicBezTo>
                    <a:cubicBezTo>
                      <a:pt x="34" y="29"/>
                      <a:pt x="32" y="18"/>
                      <a:pt x="29" y="7"/>
                    </a:cubicBezTo>
                    <a:cubicBezTo>
                      <a:pt x="0" y="0"/>
                      <a:pt x="0" y="0"/>
                      <a:pt x="0" y="0"/>
                    </a:cubicBezTo>
                  </a:path>
                </a:pathLst>
              </a:custGeom>
              <a:solidFill>
                <a:srgbClr val="C3C1C0"/>
              </a:solidFill>
              <a:ln>
                <a:noFill/>
              </a:ln>
            </p:spPr>
            <p:txBody>
              <a:bodyPr wrap="square" lIns="91440" tIns="45720" rIns="91440" bIns="45720" anchor="ctr">
                <a:normAutofit lnSpcReduction="1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73" name="ïsḻíḓê"/>
              <p:cNvSpPr/>
              <p:nvPr/>
            </p:nvSpPr>
            <p:spPr bwMode="auto">
              <a:xfrm>
                <a:off x="1642139" y="3869625"/>
                <a:ext cx="14288" cy="25400"/>
              </a:xfrm>
              <a:custGeom>
                <a:avLst/>
                <a:gdLst>
                  <a:gd name="T0" fmla="*/ 0 w 9"/>
                  <a:gd name="T1" fmla="*/ 0 h 16"/>
                  <a:gd name="T2" fmla="*/ 0 w 9"/>
                  <a:gd name="T3" fmla="*/ 0 h 16"/>
                  <a:gd name="T4" fmla="*/ 9 w 9"/>
                  <a:gd name="T5" fmla="*/ 16 h 16"/>
                  <a:gd name="T6" fmla="*/ 0 w 9"/>
                  <a:gd name="T7" fmla="*/ 0 h 16"/>
                </a:gdLst>
                <a:ahLst/>
                <a:cxnLst>
                  <a:cxn ang="0">
                    <a:pos x="T0" y="T1"/>
                  </a:cxn>
                  <a:cxn ang="0">
                    <a:pos x="T2" y="T3"/>
                  </a:cxn>
                  <a:cxn ang="0">
                    <a:pos x="T4" y="T5"/>
                  </a:cxn>
                  <a:cxn ang="0">
                    <a:pos x="T6" y="T7"/>
                  </a:cxn>
                </a:cxnLst>
                <a:rect l="0" t="0" r="r" b="b"/>
                <a:pathLst>
                  <a:path w="9" h="16">
                    <a:moveTo>
                      <a:pt x="0" y="0"/>
                    </a:moveTo>
                    <a:lnTo>
                      <a:pt x="0" y="0"/>
                    </a:lnTo>
                    <a:lnTo>
                      <a:pt x="9" y="16"/>
                    </a:lnTo>
                    <a:lnTo>
                      <a:pt x="0" y="0"/>
                    </a:lnTo>
                    <a:close/>
                  </a:path>
                </a:pathLst>
              </a:custGeom>
              <a:solidFill>
                <a:srgbClr val="B8B6B5"/>
              </a:solid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74" name="ïṣḷïḑe"/>
              <p:cNvSpPr/>
              <p:nvPr/>
            </p:nvSpPr>
            <p:spPr bwMode="auto">
              <a:xfrm>
                <a:off x="1642139" y="3869625"/>
                <a:ext cx="14288" cy="25400"/>
              </a:xfrm>
              <a:custGeom>
                <a:avLst/>
                <a:gdLst>
                  <a:gd name="T0" fmla="*/ 0 w 9"/>
                  <a:gd name="T1" fmla="*/ 0 h 16"/>
                  <a:gd name="T2" fmla="*/ 0 w 9"/>
                  <a:gd name="T3" fmla="*/ 0 h 16"/>
                  <a:gd name="T4" fmla="*/ 9 w 9"/>
                  <a:gd name="T5" fmla="*/ 16 h 16"/>
                  <a:gd name="T6" fmla="*/ 0 w 9"/>
                  <a:gd name="T7" fmla="*/ 0 h 16"/>
                </a:gdLst>
                <a:ahLst/>
                <a:cxnLst>
                  <a:cxn ang="0">
                    <a:pos x="T0" y="T1"/>
                  </a:cxn>
                  <a:cxn ang="0">
                    <a:pos x="T2" y="T3"/>
                  </a:cxn>
                  <a:cxn ang="0">
                    <a:pos x="T4" y="T5"/>
                  </a:cxn>
                  <a:cxn ang="0">
                    <a:pos x="T6" y="T7"/>
                  </a:cxn>
                </a:cxnLst>
                <a:rect l="0" t="0" r="r" b="b"/>
                <a:pathLst>
                  <a:path w="9" h="16">
                    <a:moveTo>
                      <a:pt x="0" y="0"/>
                    </a:moveTo>
                    <a:lnTo>
                      <a:pt x="0" y="0"/>
                    </a:lnTo>
                    <a:lnTo>
                      <a:pt x="9" y="16"/>
                    </a:lnTo>
                    <a:lnTo>
                      <a:pt x="0" y="0"/>
                    </a:lnTo>
                  </a:path>
                </a:pathLst>
              </a:custGeom>
              <a:no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75" name="îṧľiḑè"/>
              <p:cNvSpPr/>
              <p:nvPr/>
            </p:nvSpPr>
            <p:spPr bwMode="auto">
              <a:xfrm>
                <a:off x="1619914" y="3831525"/>
                <a:ext cx="22225" cy="38100"/>
              </a:xfrm>
              <a:custGeom>
                <a:avLst/>
                <a:gdLst>
                  <a:gd name="T0" fmla="*/ 0 w 14"/>
                  <a:gd name="T1" fmla="*/ 0 h 24"/>
                  <a:gd name="T2" fmla="*/ 14 w 14"/>
                  <a:gd name="T3" fmla="*/ 24 h 24"/>
                  <a:gd name="T4" fmla="*/ 14 w 14"/>
                  <a:gd name="T5" fmla="*/ 24 h 24"/>
                  <a:gd name="T6" fmla="*/ 0 w 14"/>
                  <a:gd name="T7" fmla="*/ 0 h 24"/>
                </a:gdLst>
                <a:ahLst/>
                <a:cxnLst>
                  <a:cxn ang="0">
                    <a:pos x="T0" y="T1"/>
                  </a:cxn>
                  <a:cxn ang="0">
                    <a:pos x="T2" y="T3"/>
                  </a:cxn>
                  <a:cxn ang="0">
                    <a:pos x="T4" y="T5"/>
                  </a:cxn>
                  <a:cxn ang="0">
                    <a:pos x="T6" y="T7"/>
                  </a:cxn>
                </a:cxnLst>
                <a:rect l="0" t="0" r="r" b="b"/>
                <a:pathLst>
                  <a:path w="14" h="24">
                    <a:moveTo>
                      <a:pt x="0" y="0"/>
                    </a:moveTo>
                    <a:lnTo>
                      <a:pt x="14" y="24"/>
                    </a:lnTo>
                    <a:lnTo>
                      <a:pt x="14" y="24"/>
                    </a:lnTo>
                    <a:lnTo>
                      <a:pt x="0" y="0"/>
                    </a:lnTo>
                    <a:close/>
                  </a:path>
                </a:pathLst>
              </a:custGeom>
              <a:solidFill>
                <a:srgbClr val="BAB8B6"/>
              </a:solid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76" name="íşlîďe"/>
              <p:cNvSpPr/>
              <p:nvPr/>
            </p:nvSpPr>
            <p:spPr bwMode="auto">
              <a:xfrm>
                <a:off x="1619914" y="3831525"/>
                <a:ext cx="22225" cy="38100"/>
              </a:xfrm>
              <a:custGeom>
                <a:avLst/>
                <a:gdLst>
                  <a:gd name="T0" fmla="*/ 0 w 14"/>
                  <a:gd name="T1" fmla="*/ 0 h 24"/>
                  <a:gd name="T2" fmla="*/ 14 w 14"/>
                  <a:gd name="T3" fmla="*/ 24 h 24"/>
                  <a:gd name="T4" fmla="*/ 14 w 14"/>
                  <a:gd name="T5" fmla="*/ 24 h 24"/>
                  <a:gd name="T6" fmla="*/ 0 w 14"/>
                  <a:gd name="T7" fmla="*/ 0 h 24"/>
                </a:gdLst>
                <a:ahLst/>
                <a:cxnLst>
                  <a:cxn ang="0">
                    <a:pos x="T0" y="T1"/>
                  </a:cxn>
                  <a:cxn ang="0">
                    <a:pos x="T2" y="T3"/>
                  </a:cxn>
                  <a:cxn ang="0">
                    <a:pos x="T4" y="T5"/>
                  </a:cxn>
                  <a:cxn ang="0">
                    <a:pos x="T6" y="T7"/>
                  </a:cxn>
                </a:cxnLst>
                <a:rect l="0" t="0" r="r" b="b"/>
                <a:pathLst>
                  <a:path w="14" h="24">
                    <a:moveTo>
                      <a:pt x="0" y="0"/>
                    </a:moveTo>
                    <a:lnTo>
                      <a:pt x="14" y="24"/>
                    </a:lnTo>
                    <a:lnTo>
                      <a:pt x="14" y="24"/>
                    </a:lnTo>
                    <a:lnTo>
                      <a:pt x="0" y="0"/>
                    </a:lnTo>
                  </a:path>
                </a:pathLst>
              </a:custGeom>
              <a:no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77" name="iśļiďè"/>
              <p:cNvSpPr/>
              <p:nvPr/>
            </p:nvSpPr>
            <p:spPr bwMode="auto">
              <a:xfrm>
                <a:off x="1642139" y="3869625"/>
                <a:ext cx="14288" cy="25400"/>
              </a:xfrm>
              <a:custGeom>
                <a:avLst/>
                <a:gdLst>
                  <a:gd name="T0" fmla="*/ 0 w 9"/>
                  <a:gd name="T1" fmla="*/ 0 h 16"/>
                  <a:gd name="T2" fmla="*/ 0 w 9"/>
                  <a:gd name="T3" fmla="*/ 0 h 16"/>
                  <a:gd name="T4" fmla="*/ 9 w 9"/>
                  <a:gd name="T5" fmla="*/ 16 h 16"/>
                  <a:gd name="T6" fmla="*/ 0 w 9"/>
                  <a:gd name="T7" fmla="*/ 0 h 16"/>
                </a:gdLst>
                <a:ahLst/>
                <a:cxnLst>
                  <a:cxn ang="0">
                    <a:pos x="T0" y="T1"/>
                  </a:cxn>
                  <a:cxn ang="0">
                    <a:pos x="T2" y="T3"/>
                  </a:cxn>
                  <a:cxn ang="0">
                    <a:pos x="T4" y="T5"/>
                  </a:cxn>
                  <a:cxn ang="0">
                    <a:pos x="T6" y="T7"/>
                  </a:cxn>
                </a:cxnLst>
                <a:rect l="0" t="0" r="r" b="b"/>
                <a:pathLst>
                  <a:path w="9" h="16">
                    <a:moveTo>
                      <a:pt x="0" y="0"/>
                    </a:moveTo>
                    <a:lnTo>
                      <a:pt x="0" y="0"/>
                    </a:lnTo>
                    <a:lnTo>
                      <a:pt x="9" y="16"/>
                    </a:lnTo>
                    <a:lnTo>
                      <a:pt x="0" y="0"/>
                    </a:lnTo>
                    <a:close/>
                  </a:path>
                </a:pathLst>
              </a:custGeom>
              <a:solidFill>
                <a:srgbClr val="9E9C9A"/>
              </a:solid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78" name="iŝlíďe"/>
              <p:cNvSpPr/>
              <p:nvPr/>
            </p:nvSpPr>
            <p:spPr bwMode="auto">
              <a:xfrm>
                <a:off x="1642139" y="3869625"/>
                <a:ext cx="14288" cy="25400"/>
              </a:xfrm>
              <a:custGeom>
                <a:avLst/>
                <a:gdLst>
                  <a:gd name="T0" fmla="*/ 0 w 9"/>
                  <a:gd name="T1" fmla="*/ 0 h 16"/>
                  <a:gd name="T2" fmla="*/ 0 w 9"/>
                  <a:gd name="T3" fmla="*/ 0 h 16"/>
                  <a:gd name="T4" fmla="*/ 9 w 9"/>
                  <a:gd name="T5" fmla="*/ 16 h 16"/>
                  <a:gd name="T6" fmla="*/ 0 w 9"/>
                  <a:gd name="T7" fmla="*/ 0 h 16"/>
                </a:gdLst>
                <a:ahLst/>
                <a:cxnLst>
                  <a:cxn ang="0">
                    <a:pos x="T0" y="T1"/>
                  </a:cxn>
                  <a:cxn ang="0">
                    <a:pos x="T2" y="T3"/>
                  </a:cxn>
                  <a:cxn ang="0">
                    <a:pos x="T4" y="T5"/>
                  </a:cxn>
                  <a:cxn ang="0">
                    <a:pos x="T6" y="T7"/>
                  </a:cxn>
                </a:cxnLst>
                <a:rect l="0" t="0" r="r" b="b"/>
                <a:pathLst>
                  <a:path w="9" h="16">
                    <a:moveTo>
                      <a:pt x="0" y="0"/>
                    </a:moveTo>
                    <a:lnTo>
                      <a:pt x="0" y="0"/>
                    </a:lnTo>
                    <a:lnTo>
                      <a:pt x="9" y="16"/>
                    </a:lnTo>
                    <a:lnTo>
                      <a:pt x="0" y="0"/>
                    </a:lnTo>
                  </a:path>
                </a:pathLst>
              </a:custGeom>
              <a:no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79" name="ïś1iḋê"/>
              <p:cNvSpPr/>
              <p:nvPr/>
            </p:nvSpPr>
            <p:spPr bwMode="auto">
              <a:xfrm>
                <a:off x="1116676" y="3152075"/>
                <a:ext cx="82550" cy="34925"/>
              </a:xfrm>
              <a:custGeom>
                <a:avLst/>
                <a:gdLst>
                  <a:gd name="T0" fmla="*/ 10 w 39"/>
                  <a:gd name="T1" fmla="*/ 1 h 17"/>
                  <a:gd name="T2" fmla="*/ 18 w 39"/>
                  <a:gd name="T3" fmla="*/ 13 h 17"/>
                  <a:gd name="T4" fmla="*/ 18 w 39"/>
                  <a:gd name="T5" fmla="*/ 13 h 17"/>
                  <a:gd name="T6" fmla="*/ 39 w 39"/>
                  <a:gd name="T7" fmla="*/ 17 h 17"/>
                  <a:gd name="T8" fmla="*/ 10 w 39"/>
                  <a:gd name="T9" fmla="*/ 1 h 17"/>
                  <a:gd name="T10" fmla="*/ 5 w 39"/>
                  <a:gd name="T11" fmla="*/ 0 h 17"/>
                  <a:gd name="T12" fmla="*/ 0 w 39"/>
                  <a:gd name="T13" fmla="*/ 1 h 17"/>
                  <a:gd name="T14" fmla="*/ 10 w 39"/>
                  <a:gd name="T15" fmla="*/ 14 h 17"/>
                  <a:gd name="T16" fmla="*/ 14 w 39"/>
                  <a:gd name="T17" fmla="*/ 13 h 17"/>
                  <a:gd name="T18" fmla="*/ 6 w 39"/>
                  <a:gd name="T19" fmla="*/ 0 h 17"/>
                  <a:gd name="T20" fmla="*/ 5 w 39"/>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17">
                    <a:moveTo>
                      <a:pt x="10" y="1"/>
                    </a:moveTo>
                    <a:cubicBezTo>
                      <a:pt x="18" y="13"/>
                      <a:pt x="18" y="13"/>
                      <a:pt x="18" y="13"/>
                    </a:cubicBezTo>
                    <a:cubicBezTo>
                      <a:pt x="18" y="13"/>
                      <a:pt x="18" y="13"/>
                      <a:pt x="18" y="13"/>
                    </a:cubicBezTo>
                    <a:cubicBezTo>
                      <a:pt x="25" y="13"/>
                      <a:pt x="32" y="14"/>
                      <a:pt x="39" y="17"/>
                    </a:cubicBezTo>
                    <a:cubicBezTo>
                      <a:pt x="31" y="8"/>
                      <a:pt x="21" y="2"/>
                      <a:pt x="10" y="1"/>
                    </a:cubicBezTo>
                    <a:moveTo>
                      <a:pt x="5" y="0"/>
                    </a:moveTo>
                    <a:cubicBezTo>
                      <a:pt x="3" y="0"/>
                      <a:pt x="1" y="0"/>
                      <a:pt x="0" y="1"/>
                    </a:cubicBezTo>
                    <a:cubicBezTo>
                      <a:pt x="3" y="5"/>
                      <a:pt x="7" y="9"/>
                      <a:pt x="10" y="14"/>
                    </a:cubicBezTo>
                    <a:cubicBezTo>
                      <a:pt x="11" y="13"/>
                      <a:pt x="13" y="13"/>
                      <a:pt x="14" y="13"/>
                    </a:cubicBezTo>
                    <a:cubicBezTo>
                      <a:pt x="6" y="0"/>
                      <a:pt x="6" y="0"/>
                      <a:pt x="6" y="0"/>
                    </a:cubicBezTo>
                    <a:cubicBezTo>
                      <a:pt x="6" y="0"/>
                      <a:pt x="5" y="0"/>
                      <a:pt x="5" y="0"/>
                    </a:cubicBezTo>
                  </a:path>
                </a:pathLst>
              </a:custGeom>
              <a:solidFill>
                <a:srgbClr val="B8B6B5"/>
              </a:solid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80" name="iSḻîďê"/>
              <p:cNvSpPr/>
              <p:nvPr/>
            </p:nvSpPr>
            <p:spPr bwMode="auto">
              <a:xfrm>
                <a:off x="1116676" y="3126675"/>
                <a:ext cx="44450" cy="68263"/>
              </a:xfrm>
              <a:custGeom>
                <a:avLst/>
                <a:gdLst>
                  <a:gd name="T0" fmla="*/ 3 w 28"/>
                  <a:gd name="T1" fmla="*/ 0 h 43"/>
                  <a:gd name="T2" fmla="*/ 0 w 28"/>
                  <a:gd name="T3" fmla="*/ 2 h 43"/>
                  <a:gd name="T4" fmla="*/ 8 w 28"/>
                  <a:gd name="T5" fmla="*/ 16 h 43"/>
                  <a:gd name="T6" fmla="*/ 19 w 28"/>
                  <a:gd name="T7" fmla="*/ 33 h 43"/>
                  <a:gd name="T8" fmla="*/ 25 w 28"/>
                  <a:gd name="T9" fmla="*/ 43 h 43"/>
                  <a:gd name="T10" fmla="*/ 28 w 28"/>
                  <a:gd name="T11" fmla="*/ 42 h 43"/>
                  <a:gd name="T12" fmla="*/ 24 w 28"/>
                  <a:gd name="T13" fmla="*/ 33 h 43"/>
                  <a:gd name="T14" fmla="*/ 13 w 28"/>
                  <a:gd name="T15" fmla="*/ 17 h 43"/>
                  <a:gd name="T16" fmla="*/ 3 w 28"/>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3">
                    <a:moveTo>
                      <a:pt x="3" y="0"/>
                    </a:moveTo>
                    <a:lnTo>
                      <a:pt x="0" y="2"/>
                    </a:lnTo>
                    <a:lnTo>
                      <a:pt x="8" y="16"/>
                    </a:lnTo>
                    <a:lnTo>
                      <a:pt x="19" y="33"/>
                    </a:lnTo>
                    <a:lnTo>
                      <a:pt x="25" y="43"/>
                    </a:lnTo>
                    <a:lnTo>
                      <a:pt x="28" y="42"/>
                    </a:lnTo>
                    <a:lnTo>
                      <a:pt x="24" y="33"/>
                    </a:lnTo>
                    <a:lnTo>
                      <a:pt x="13" y="17"/>
                    </a:lnTo>
                    <a:lnTo>
                      <a:pt x="3" y="0"/>
                    </a:lnTo>
                    <a:close/>
                  </a:path>
                </a:pathLst>
              </a:custGeom>
              <a:solidFill>
                <a:srgbClr val="DAD8D8"/>
              </a:solid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81" name="íṡ1îdè"/>
              <p:cNvSpPr/>
              <p:nvPr/>
            </p:nvSpPr>
            <p:spPr bwMode="auto">
              <a:xfrm>
                <a:off x="1116676" y="3126675"/>
                <a:ext cx="44450" cy="68263"/>
              </a:xfrm>
              <a:custGeom>
                <a:avLst/>
                <a:gdLst>
                  <a:gd name="T0" fmla="*/ 3 w 28"/>
                  <a:gd name="T1" fmla="*/ 0 h 43"/>
                  <a:gd name="T2" fmla="*/ 0 w 28"/>
                  <a:gd name="T3" fmla="*/ 2 h 43"/>
                  <a:gd name="T4" fmla="*/ 8 w 28"/>
                  <a:gd name="T5" fmla="*/ 16 h 43"/>
                  <a:gd name="T6" fmla="*/ 19 w 28"/>
                  <a:gd name="T7" fmla="*/ 33 h 43"/>
                  <a:gd name="T8" fmla="*/ 25 w 28"/>
                  <a:gd name="T9" fmla="*/ 43 h 43"/>
                  <a:gd name="T10" fmla="*/ 28 w 28"/>
                  <a:gd name="T11" fmla="*/ 42 h 43"/>
                  <a:gd name="T12" fmla="*/ 24 w 28"/>
                  <a:gd name="T13" fmla="*/ 33 h 43"/>
                  <a:gd name="T14" fmla="*/ 13 w 28"/>
                  <a:gd name="T15" fmla="*/ 17 h 43"/>
                  <a:gd name="T16" fmla="*/ 3 w 28"/>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3">
                    <a:moveTo>
                      <a:pt x="3" y="0"/>
                    </a:moveTo>
                    <a:lnTo>
                      <a:pt x="0" y="2"/>
                    </a:lnTo>
                    <a:lnTo>
                      <a:pt x="8" y="16"/>
                    </a:lnTo>
                    <a:lnTo>
                      <a:pt x="19" y="33"/>
                    </a:lnTo>
                    <a:lnTo>
                      <a:pt x="25" y="43"/>
                    </a:lnTo>
                    <a:lnTo>
                      <a:pt x="28" y="42"/>
                    </a:lnTo>
                    <a:lnTo>
                      <a:pt x="24" y="33"/>
                    </a:lnTo>
                    <a:lnTo>
                      <a:pt x="13" y="17"/>
                    </a:lnTo>
                    <a:lnTo>
                      <a:pt x="3" y="0"/>
                    </a:lnTo>
                  </a:path>
                </a:pathLst>
              </a:custGeom>
              <a:noFill/>
              <a:ln>
                <a:noFill/>
              </a:ln>
            </p:spPr>
            <p:txBody>
              <a:bodyPr wrap="square" lIns="91440" tIns="45720" rIns="91440" bIns="45720" anchor="ctr">
                <a:normAutofit fontScale="25000" lnSpcReduction="20000"/>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grpSp>
        <p:sp>
          <p:nvSpPr>
            <p:cNvPr id="64" name="ïślïḋè"/>
            <p:cNvSpPr/>
            <p:nvPr/>
          </p:nvSpPr>
          <p:spPr>
            <a:xfrm>
              <a:off x="2152316" y="3044131"/>
              <a:ext cx="945000" cy="276997"/>
            </a:xfrm>
            <a:prstGeom prst="rect">
              <a:avLst/>
            </a:prstGeom>
          </p:spPr>
          <p:txBody>
            <a:bodyPr wrap="square" lIns="91440" tIns="45720" rIns="91440" bIns="45720">
              <a:normAutofit/>
            </a:bodyPr>
            <a:lstStyle/>
            <a:p>
              <a:pPr lvl="0" algn="ctr">
                <a:spcBef>
                  <a:spcPct val="0"/>
                </a:spcBef>
              </a:pPr>
              <a:r>
                <a:rPr lang="en-US" sz="2800" b="1" i="1" dirty="0">
                  <a:solidFill>
                    <a:schemeClr val="bg1"/>
                  </a:solidFill>
                  <a:latin typeface="微软雅黑 Light" panose="020B0502040204020203" pitchFamily="34" charset="-122"/>
                  <a:ea typeface="微软雅黑 Light" panose="020B0502040204020203" pitchFamily="34" charset="-122"/>
                </a:rPr>
                <a:t>1</a:t>
              </a:r>
            </a:p>
          </p:txBody>
        </p:sp>
        <p:sp>
          <p:nvSpPr>
            <p:cNvPr id="65" name="íṣḷíďê"/>
            <p:cNvSpPr/>
            <p:nvPr/>
          </p:nvSpPr>
          <p:spPr bwMode="auto">
            <a:xfrm>
              <a:off x="2511610" y="2448299"/>
              <a:ext cx="269690" cy="226684"/>
            </a:xfrm>
            <a:custGeom>
              <a:avLst/>
              <a:gdLst>
                <a:gd name="connsiteX0" fmla="*/ 536415 w 607227"/>
                <a:gd name="connsiteY0" fmla="*/ 12631 h 510399"/>
                <a:gd name="connsiteX1" fmla="*/ 557192 w 607227"/>
                <a:gd name="connsiteY1" fmla="*/ 21221 h 510399"/>
                <a:gd name="connsiteX2" fmla="*/ 598584 w 607227"/>
                <a:gd name="connsiteY2" fmla="*/ 62633 h 510399"/>
                <a:gd name="connsiteX3" fmla="*/ 598584 w 607227"/>
                <a:gd name="connsiteY3" fmla="*/ 104044 h 510399"/>
                <a:gd name="connsiteX4" fmla="*/ 511175 w 607227"/>
                <a:gd name="connsiteY4" fmla="*/ 191324 h 510399"/>
                <a:gd name="connsiteX5" fmla="*/ 444948 w 607227"/>
                <a:gd name="connsiteY5" fmla="*/ 257453 h 510399"/>
                <a:gd name="connsiteX6" fmla="*/ 339441 w 607227"/>
                <a:gd name="connsiteY6" fmla="*/ 362805 h 510399"/>
                <a:gd name="connsiteX7" fmla="*/ 297968 w 607227"/>
                <a:gd name="connsiteY7" fmla="*/ 404217 h 510399"/>
                <a:gd name="connsiteX8" fmla="*/ 277191 w 607227"/>
                <a:gd name="connsiteY8" fmla="*/ 412807 h 510399"/>
                <a:gd name="connsiteX9" fmla="*/ 256495 w 607227"/>
                <a:gd name="connsiteY9" fmla="*/ 404217 h 510399"/>
                <a:gd name="connsiteX10" fmla="*/ 215023 w 607227"/>
                <a:gd name="connsiteY10" fmla="*/ 362805 h 510399"/>
                <a:gd name="connsiteX11" fmla="*/ 138814 w 607227"/>
                <a:gd name="connsiteY11" fmla="*/ 286790 h 510399"/>
                <a:gd name="connsiteX12" fmla="*/ 138814 w 607227"/>
                <a:gd name="connsiteY12" fmla="*/ 245378 h 510399"/>
                <a:gd name="connsiteX13" fmla="*/ 180286 w 607227"/>
                <a:gd name="connsiteY13" fmla="*/ 203967 h 510399"/>
                <a:gd name="connsiteX14" fmla="*/ 201063 w 607227"/>
                <a:gd name="connsiteY14" fmla="*/ 195376 h 510399"/>
                <a:gd name="connsiteX15" fmla="*/ 221759 w 607227"/>
                <a:gd name="connsiteY15" fmla="*/ 203967 h 510399"/>
                <a:gd name="connsiteX16" fmla="*/ 277191 w 607227"/>
                <a:gd name="connsiteY16" fmla="*/ 259317 h 510399"/>
                <a:gd name="connsiteX17" fmla="*/ 444948 w 607227"/>
                <a:gd name="connsiteY17" fmla="*/ 91807 h 510399"/>
                <a:gd name="connsiteX18" fmla="*/ 503951 w 607227"/>
                <a:gd name="connsiteY18" fmla="*/ 32891 h 510399"/>
                <a:gd name="connsiteX19" fmla="*/ 515719 w 607227"/>
                <a:gd name="connsiteY19" fmla="*/ 21221 h 510399"/>
                <a:gd name="connsiteX20" fmla="*/ 536415 w 607227"/>
                <a:gd name="connsiteY20" fmla="*/ 12631 h 510399"/>
                <a:gd name="connsiteX21" fmla="*/ 61847 w 607227"/>
                <a:gd name="connsiteY21" fmla="*/ 0 h 510399"/>
                <a:gd name="connsiteX22" fmla="*/ 449328 w 607227"/>
                <a:gd name="connsiteY22" fmla="*/ 0 h 510399"/>
                <a:gd name="connsiteX23" fmla="*/ 491858 w 607227"/>
                <a:gd name="connsiteY23" fmla="*/ 17019 h 510399"/>
                <a:gd name="connsiteX24" fmla="*/ 442591 w 607227"/>
                <a:gd name="connsiteY24" fmla="*/ 66130 h 510399"/>
                <a:gd name="connsiteX25" fmla="*/ 66230 w 607227"/>
                <a:gd name="connsiteY25" fmla="*/ 66130 h 510399"/>
                <a:gd name="connsiteX26" fmla="*/ 66230 w 607227"/>
                <a:gd name="connsiteY26" fmla="*/ 444269 h 510399"/>
                <a:gd name="connsiteX27" fmla="*/ 444945 w 607227"/>
                <a:gd name="connsiteY27" fmla="*/ 444269 h 510399"/>
                <a:gd name="connsiteX28" fmla="*/ 444945 w 607227"/>
                <a:gd name="connsiteY28" fmla="*/ 285590 h 510399"/>
                <a:gd name="connsiteX29" fmla="*/ 511175 w 607227"/>
                <a:gd name="connsiteY29" fmla="*/ 219460 h 510399"/>
                <a:gd name="connsiteX30" fmla="*/ 511175 w 607227"/>
                <a:gd name="connsiteY30" fmla="*/ 448645 h 510399"/>
                <a:gd name="connsiteX31" fmla="*/ 449328 w 607227"/>
                <a:gd name="connsiteY31" fmla="*/ 510399 h 510399"/>
                <a:gd name="connsiteX32" fmla="*/ 61847 w 607227"/>
                <a:gd name="connsiteY32" fmla="*/ 510399 h 510399"/>
                <a:gd name="connsiteX33" fmla="*/ 0 w 607227"/>
                <a:gd name="connsiteY33" fmla="*/ 448645 h 510399"/>
                <a:gd name="connsiteX34" fmla="*/ 0 w 607227"/>
                <a:gd name="connsiteY34" fmla="*/ 61673 h 510399"/>
                <a:gd name="connsiteX35" fmla="*/ 61847 w 607227"/>
                <a:gd name="connsiteY35" fmla="*/ 0 h 51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227" h="510399">
                  <a:moveTo>
                    <a:pt x="536415" y="12631"/>
                  </a:moveTo>
                  <a:cubicBezTo>
                    <a:pt x="543882" y="12631"/>
                    <a:pt x="551430" y="15467"/>
                    <a:pt x="557192" y="21221"/>
                  </a:cubicBezTo>
                  <a:lnTo>
                    <a:pt x="598584" y="62633"/>
                  </a:lnTo>
                  <a:cubicBezTo>
                    <a:pt x="610108" y="74059"/>
                    <a:pt x="610108" y="92618"/>
                    <a:pt x="598584" y="104044"/>
                  </a:cubicBezTo>
                  <a:lnTo>
                    <a:pt x="511175" y="191324"/>
                  </a:lnTo>
                  <a:lnTo>
                    <a:pt x="444948" y="257453"/>
                  </a:lnTo>
                  <a:lnTo>
                    <a:pt x="339441" y="362805"/>
                  </a:lnTo>
                  <a:lnTo>
                    <a:pt x="297968" y="404217"/>
                  </a:lnTo>
                  <a:cubicBezTo>
                    <a:pt x="292206" y="409971"/>
                    <a:pt x="284739" y="412807"/>
                    <a:pt x="277191" y="412807"/>
                  </a:cubicBezTo>
                  <a:cubicBezTo>
                    <a:pt x="269724" y="412807"/>
                    <a:pt x="262177" y="409971"/>
                    <a:pt x="256495" y="404217"/>
                  </a:cubicBezTo>
                  <a:lnTo>
                    <a:pt x="215023" y="362805"/>
                  </a:lnTo>
                  <a:lnTo>
                    <a:pt x="138814" y="286790"/>
                  </a:lnTo>
                  <a:cubicBezTo>
                    <a:pt x="127370" y="275363"/>
                    <a:pt x="127370" y="256805"/>
                    <a:pt x="138814" y="245378"/>
                  </a:cubicBezTo>
                  <a:lnTo>
                    <a:pt x="180286" y="203967"/>
                  </a:lnTo>
                  <a:cubicBezTo>
                    <a:pt x="186049" y="198213"/>
                    <a:pt x="193515" y="195376"/>
                    <a:pt x="201063" y="195376"/>
                  </a:cubicBezTo>
                  <a:cubicBezTo>
                    <a:pt x="208530" y="195376"/>
                    <a:pt x="215997" y="198213"/>
                    <a:pt x="221759" y="203967"/>
                  </a:cubicBezTo>
                  <a:lnTo>
                    <a:pt x="277191" y="259317"/>
                  </a:lnTo>
                  <a:lnTo>
                    <a:pt x="444948" y="91807"/>
                  </a:lnTo>
                  <a:lnTo>
                    <a:pt x="503951" y="32891"/>
                  </a:lnTo>
                  <a:lnTo>
                    <a:pt x="515719" y="21221"/>
                  </a:lnTo>
                  <a:cubicBezTo>
                    <a:pt x="521401" y="15467"/>
                    <a:pt x="528949" y="12631"/>
                    <a:pt x="536415" y="12631"/>
                  </a:cubicBezTo>
                  <a:close/>
                  <a:moveTo>
                    <a:pt x="61847" y="0"/>
                  </a:moveTo>
                  <a:lnTo>
                    <a:pt x="449328" y="0"/>
                  </a:lnTo>
                  <a:cubicBezTo>
                    <a:pt x="465804" y="0"/>
                    <a:pt x="480738" y="6483"/>
                    <a:pt x="491858" y="17019"/>
                  </a:cubicBezTo>
                  <a:lnTo>
                    <a:pt x="442591" y="66130"/>
                  </a:lnTo>
                  <a:lnTo>
                    <a:pt x="66230" y="66130"/>
                  </a:lnTo>
                  <a:lnTo>
                    <a:pt x="66230" y="444269"/>
                  </a:lnTo>
                  <a:lnTo>
                    <a:pt x="444945" y="444269"/>
                  </a:lnTo>
                  <a:lnTo>
                    <a:pt x="444945" y="285590"/>
                  </a:lnTo>
                  <a:lnTo>
                    <a:pt x="511175" y="219460"/>
                  </a:lnTo>
                  <a:lnTo>
                    <a:pt x="511175" y="448645"/>
                  </a:lnTo>
                  <a:cubicBezTo>
                    <a:pt x="511175" y="482683"/>
                    <a:pt x="483417" y="510399"/>
                    <a:pt x="449328" y="510399"/>
                  </a:cubicBezTo>
                  <a:lnTo>
                    <a:pt x="61847" y="510399"/>
                  </a:lnTo>
                  <a:cubicBezTo>
                    <a:pt x="27758" y="510399"/>
                    <a:pt x="0" y="482683"/>
                    <a:pt x="0" y="448645"/>
                  </a:cubicBezTo>
                  <a:lnTo>
                    <a:pt x="0" y="61673"/>
                  </a:lnTo>
                  <a:cubicBezTo>
                    <a:pt x="0" y="27635"/>
                    <a:pt x="27758" y="0"/>
                    <a:pt x="61847" y="0"/>
                  </a:cubicBezTo>
                  <a:close/>
                </a:path>
              </a:pathLst>
            </a:custGeom>
            <a:solidFill>
              <a:schemeClr val="bg1"/>
            </a:solidFill>
            <a:ln>
              <a:noFill/>
            </a:ln>
          </p:spPr>
          <p:txBody>
            <a:bodyPr/>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66" name="ïṡḻíḋè"/>
            <p:cNvSpPr/>
            <p:nvPr/>
          </p:nvSpPr>
          <p:spPr bwMode="auto">
            <a:xfrm>
              <a:off x="1179598" y="1856435"/>
              <a:ext cx="3215618" cy="820682"/>
            </a:xfrm>
            <a:prstGeom prst="rect">
              <a:avLst/>
            </a:prstGeom>
            <a:noFill/>
            <a:ln>
              <a:noFill/>
            </a:ln>
          </p:spPr>
          <p:txBody>
            <a:bodyPr wrap="square" lIns="91440" tIns="45720" rIns="91440" bIns="4572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20000"/>
                </a:lnSpc>
              </a:pPr>
              <a:r>
                <a:rPr lang="zh-CN" altLang="en-US" sz="2800" b="1" dirty="0" smtClean="0">
                  <a:solidFill>
                    <a:schemeClr val="bg1"/>
                  </a:solidFill>
                  <a:latin typeface="+mn-ea"/>
                </a:rPr>
                <a:t>从社会各行业获取</a:t>
              </a:r>
              <a:r>
                <a:rPr lang="zh-CN" altLang="en-US" sz="2800" b="1" dirty="0">
                  <a:solidFill>
                    <a:schemeClr val="bg1"/>
                  </a:solidFill>
                  <a:latin typeface="+mn-ea"/>
                </a:rPr>
                <a:t>与社会治安、公安系统有关的大数据资源。</a:t>
              </a:r>
            </a:p>
          </p:txBody>
        </p:sp>
        <p:sp>
          <p:nvSpPr>
            <p:cNvPr id="67" name="íṡlîḓè"/>
            <p:cNvSpPr/>
            <p:nvPr/>
          </p:nvSpPr>
          <p:spPr bwMode="auto">
            <a:xfrm>
              <a:off x="7386987" y="2266776"/>
              <a:ext cx="589730" cy="58973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68" name="iṡḷïḍé"/>
            <p:cNvSpPr/>
            <p:nvPr/>
          </p:nvSpPr>
          <p:spPr>
            <a:xfrm>
              <a:off x="7200982" y="3027727"/>
              <a:ext cx="945000" cy="276997"/>
            </a:xfrm>
            <a:prstGeom prst="rect">
              <a:avLst/>
            </a:prstGeom>
          </p:spPr>
          <p:txBody>
            <a:bodyPr wrap="square" lIns="91440" tIns="45720" rIns="91440" bIns="45720">
              <a:normAutofit/>
            </a:bodyPr>
            <a:lstStyle/>
            <a:p>
              <a:pPr lvl="0" algn="ctr">
                <a:spcBef>
                  <a:spcPct val="0"/>
                </a:spcBef>
              </a:pPr>
              <a:r>
                <a:rPr lang="en-US" altLang="zh-CN" sz="2800" b="1" i="1" dirty="0">
                  <a:solidFill>
                    <a:schemeClr val="bg1"/>
                  </a:solidFill>
                  <a:latin typeface="微软雅黑 Light" panose="020B0502040204020203" pitchFamily="34" charset="-122"/>
                  <a:ea typeface="微软雅黑 Light" panose="020B0502040204020203" pitchFamily="34" charset="-122"/>
                </a:rPr>
                <a:t>2</a:t>
              </a:r>
            </a:p>
          </p:txBody>
        </p:sp>
        <p:sp>
          <p:nvSpPr>
            <p:cNvPr id="69" name="ïs1îḑé"/>
            <p:cNvSpPr/>
            <p:nvPr/>
          </p:nvSpPr>
          <p:spPr bwMode="auto">
            <a:xfrm>
              <a:off x="7547007" y="2469070"/>
              <a:ext cx="269690" cy="185142"/>
            </a:xfrm>
            <a:custGeom>
              <a:avLst/>
              <a:gdLst>
                <a:gd name="connsiteX0" fmla="*/ 8886 w 608265"/>
                <a:gd name="connsiteY0" fmla="*/ 323966 h 417574"/>
                <a:gd name="connsiteX1" fmla="*/ 177618 w 608265"/>
                <a:gd name="connsiteY1" fmla="*/ 323966 h 417574"/>
                <a:gd name="connsiteX2" fmla="*/ 186504 w 608265"/>
                <a:gd name="connsiteY2" fmla="*/ 332846 h 417574"/>
                <a:gd name="connsiteX3" fmla="*/ 177618 w 608265"/>
                <a:gd name="connsiteY3" fmla="*/ 341819 h 417574"/>
                <a:gd name="connsiteX4" fmla="*/ 8886 w 608265"/>
                <a:gd name="connsiteY4" fmla="*/ 341819 h 417574"/>
                <a:gd name="connsiteX5" fmla="*/ 0 w 608265"/>
                <a:gd name="connsiteY5" fmla="*/ 332846 h 417574"/>
                <a:gd name="connsiteX6" fmla="*/ 8886 w 608265"/>
                <a:gd name="connsiteY6" fmla="*/ 323966 h 417574"/>
                <a:gd name="connsiteX7" fmla="*/ 79120 w 608265"/>
                <a:gd name="connsiteY7" fmla="*/ 211485 h 417574"/>
                <a:gd name="connsiteX8" fmla="*/ 266721 w 608265"/>
                <a:gd name="connsiteY8" fmla="*/ 211485 h 417574"/>
                <a:gd name="connsiteX9" fmla="*/ 275699 w 608265"/>
                <a:gd name="connsiteY9" fmla="*/ 220365 h 417574"/>
                <a:gd name="connsiteX10" fmla="*/ 266721 w 608265"/>
                <a:gd name="connsiteY10" fmla="*/ 229338 h 417574"/>
                <a:gd name="connsiteX11" fmla="*/ 79120 w 608265"/>
                <a:gd name="connsiteY11" fmla="*/ 229338 h 417574"/>
                <a:gd name="connsiteX12" fmla="*/ 70142 w 608265"/>
                <a:gd name="connsiteY12" fmla="*/ 220365 h 417574"/>
                <a:gd name="connsiteX13" fmla="*/ 79120 w 608265"/>
                <a:gd name="connsiteY13" fmla="*/ 211485 h 417574"/>
                <a:gd name="connsiteX14" fmla="*/ 19751 w 608265"/>
                <a:gd name="connsiteY14" fmla="*/ 110788 h 417574"/>
                <a:gd name="connsiteX15" fmla="*/ 207446 w 608265"/>
                <a:gd name="connsiteY15" fmla="*/ 110788 h 417574"/>
                <a:gd name="connsiteX16" fmla="*/ 216424 w 608265"/>
                <a:gd name="connsiteY16" fmla="*/ 119668 h 417574"/>
                <a:gd name="connsiteX17" fmla="*/ 207446 w 608265"/>
                <a:gd name="connsiteY17" fmla="*/ 128641 h 417574"/>
                <a:gd name="connsiteX18" fmla="*/ 19751 w 608265"/>
                <a:gd name="connsiteY18" fmla="*/ 128641 h 417574"/>
                <a:gd name="connsiteX19" fmla="*/ 10867 w 608265"/>
                <a:gd name="connsiteY19" fmla="*/ 119668 h 417574"/>
                <a:gd name="connsiteX20" fmla="*/ 19751 w 608265"/>
                <a:gd name="connsiteY20" fmla="*/ 110788 h 417574"/>
                <a:gd name="connsiteX21" fmla="*/ 578133 w 608265"/>
                <a:gd name="connsiteY21" fmla="*/ 72790 h 417574"/>
                <a:gd name="connsiteX22" fmla="*/ 603752 w 608265"/>
                <a:gd name="connsiteY22" fmla="*/ 108101 h 417574"/>
                <a:gd name="connsiteX23" fmla="*/ 465063 w 608265"/>
                <a:gd name="connsiteY23" fmla="*/ 160953 h 417574"/>
                <a:gd name="connsiteX24" fmla="*/ 417649 w 608265"/>
                <a:gd name="connsiteY24" fmla="*/ 247514 h 417574"/>
                <a:gd name="connsiteX25" fmla="*/ 479839 w 608265"/>
                <a:gd name="connsiteY25" fmla="*/ 289814 h 417574"/>
                <a:gd name="connsiteX26" fmla="*/ 531368 w 608265"/>
                <a:gd name="connsiteY26" fmla="*/ 383099 h 417574"/>
                <a:gd name="connsiteX27" fmla="*/ 486759 w 608265"/>
                <a:gd name="connsiteY27" fmla="*/ 403923 h 417574"/>
                <a:gd name="connsiteX28" fmla="*/ 445050 w 608265"/>
                <a:gd name="connsiteY28" fmla="*/ 324551 h 417574"/>
                <a:gd name="connsiteX29" fmla="*/ 369299 w 608265"/>
                <a:gd name="connsiteY29" fmla="*/ 279730 h 417574"/>
                <a:gd name="connsiteX30" fmla="*/ 365465 w 608265"/>
                <a:gd name="connsiteY30" fmla="*/ 278049 h 417574"/>
                <a:gd name="connsiteX31" fmla="*/ 207044 w 608265"/>
                <a:gd name="connsiteY31" fmla="*/ 308583 h 417574"/>
                <a:gd name="connsiteX32" fmla="*/ 234351 w 608265"/>
                <a:gd name="connsiteY32" fmla="*/ 265256 h 417574"/>
                <a:gd name="connsiteX33" fmla="*/ 339560 w 608265"/>
                <a:gd name="connsiteY33" fmla="*/ 219314 h 417574"/>
                <a:gd name="connsiteX34" fmla="*/ 389312 w 608265"/>
                <a:gd name="connsiteY34" fmla="*/ 124815 h 417574"/>
                <a:gd name="connsiteX35" fmla="*/ 307016 w 608265"/>
                <a:gd name="connsiteY35" fmla="*/ 155443 h 417574"/>
                <a:gd name="connsiteX36" fmla="*/ 264464 w 608265"/>
                <a:gd name="connsiteY36" fmla="*/ 130605 h 417574"/>
                <a:gd name="connsiteX37" fmla="*/ 437662 w 608265"/>
                <a:gd name="connsiteY37" fmla="*/ 93160 h 417574"/>
                <a:gd name="connsiteX38" fmla="*/ 455337 w 608265"/>
                <a:gd name="connsiteY38" fmla="*/ 103152 h 417574"/>
                <a:gd name="connsiteX39" fmla="*/ 561201 w 608265"/>
                <a:gd name="connsiteY39" fmla="*/ 83355 h 417574"/>
                <a:gd name="connsiteX40" fmla="*/ 578133 w 608265"/>
                <a:gd name="connsiteY40" fmla="*/ 72790 h 417574"/>
                <a:gd name="connsiteX41" fmla="*/ 187624 w 608265"/>
                <a:gd name="connsiteY41" fmla="*/ 23569 h 417574"/>
                <a:gd name="connsiteX42" fmla="*/ 375276 w 608265"/>
                <a:gd name="connsiteY42" fmla="*/ 23569 h 417574"/>
                <a:gd name="connsiteX43" fmla="*/ 384158 w 608265"/>
                <a:gd name="connsiteY43" fmla="*/ 32542 h 417574"/>
                <a:gd name="connsiteX44" fmla="*/ 375276 w 608265"/>
                <a:gd name="connsiteY44" fmla="*/ 41422 h 417574"/>
                <a:gd name="connsiteX45" fmla="*/ 187624 w 608265"/>
                <a:gd name="connsiteY45" fmla="*/ 41422 h 417574"/>
                <a:gd name="connsiteX46" fmla="*/ 178742 w 608265"/>
                <a:gd name="connsiteY46" fmla="*/ 32542 h 417574"/>
                <a:gd name="connsiteX47" fmla="*/ 187624 w 608265"/>
                <a:gd name="connsiteY47" fmla="*/ 23569 h 417574"/>
                <a:gd name="connsiteX48" fmla="*/ 480973 w 608265"/>
                <a:gd name="connsiteY48" fmla="*/ 0 h 417574"/>
                <a:gd name="connsiteX49" fmla="*/ 529804 w 608265"/>
                <a:gd name="connsiteY49" fmla="*/ 48690 h 417574"/>
                <a:gd name="connsiteX50" fmla="*/ 480973 w 608265"/>
                <a:gd name="connsiteY50" fmla="*/ 97380 h 417574"/>
                <a:gd name="connsiteX51" fmla="*/ 432142 w 608265"/>
                <a:gd name="connsiteY51" fmla="*/ 48690 h 417574"/>
                <a:gd name="connsiteX52" fmla="*/ 480973 w 608265"/>
                <a:gd name="connsiteY52" fmla="*/ 0 h 41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265" h="417574">
                  <a:moveTo>
                    <a:pt x="8886" y="323966"/>
                  </a:moveTo>
                  <a:lnTo>
                    <a:pt x="177618" y="323966"/>
                  </a:lnTo>
                  <a:cubicBezTo>
                    <a:pt x="182482" y="323966"/>
                    <a:pt x="186504" y="327986"/>
                    <a:pt x="186504" y="332846"/>
                  </a:cubicBezTo>
                  <a:cubicBezTo>
                    <a:pt x="186504" y="337800"/>
                    <a:pt x="182482" y="341819"/>
                    <a:pt x="177618" y="341819"/>
                  </a:cubicBezTo>
                  <a:lnTo>
                    <a:pt x="8886" y="341819"/>
                  </a:lnTo>
                  <a:cubicBezTo>
                    <a:pt x="4022" y="341819"/>
                    <a:pt x="0" y="337800"/>
                    <a:pt x="0" y="332846"/>
                  </a:cubicBezTo>
                  <a:cubicBezTo>
                    <a:pt x="0" y="327986"/>
                    <a:pt x="4022" y="323966"/>
                    <a:pt x="8886" y="323966"/>
                  </a:cubicBezTo>
                  <a:close/>
                  <a:moveTo>
                    <a:pt x="79120" y="211485"/>
                  </a:moveTo>
                  <a:lnTo>
                    <a:pt x="266721" y="211485"/>
                  </a:lnTo>
                  <a:cubicBezTo>
                    <a:pt x="271678" y="211485"/>
                    <a:pt x="275699" y="215411"/>
                    <a:pt x="275699" y="220365"/>
                  </a:cubicBezTo>
                  <a:cubicBezTo>
                    <a:pt x="275699" y="225319"/>
                    <a:pt x="271678" y="229338"/>
                    <a:pt x="266721" y="229338"/>
                  </a:cubicBezTo>
                  <a:lnTo>
                    <a:pt x="79120" y="229338"/>
                  </a:lnTo>
                  <a:cubicBezTo>
                    <a:pt x="74163" y="229338"/>
                    <a:pt x="70142" y="225319"/>
                    <a:pt x="70142" y="220365"/>
                  </a:cubicBezTo>
                  <a:cubicBezTo>
                    <a:pt x="70142" y="215411"/>
                    <a:pt x="74163" y="211485"/>
                    <a:pt x="79120" y="211485"/>
                  </a:cubicBezTo>
                  <a:close/>
                  <a:moveTo>
                    <a:pt x="19751" y="110788"/>
                  </a:moveTo>
                  <a:lnTo>
                    <a:pt x="207446" y="110788"/>
                  </a:lnTo>
                  <a:cubicBezTo>
                    <a:pt x="212403" y="110788"/>
                    <a:pt x="216424" y="114808"/>
                    <a:pt x="216424" y="119668"/>
                  </a:cubicBezTo>
                  <a:cubicBezTo>
                    <a:pt x="216424" y="124622"/>
                    <a:pt x="212403" y="128641"/>
                    <a:pt x="207446" y="128641"/>
                  </a:cubicBezTo>
                  <a:lnTo>
                    <a:pt x="19751" y="128641"/>
                  </a:lnTo>
                  <a:cubicBezTo>
                    <a:pt x="14888" y="128641"/>
                    <a:pt x="10867" y="124622"/>
                    <a:pt x="10867" y="119668"/>
                  </a:cubicBezTo>
                  <a:cubicBezTo>
                    <a:pt x="10867" y="114808"/>
                    <a:pt x="14888" y="110788"/>
                    <a:pt x="19751" y="110788"/>
                  </a:cubicBezTo>
                  <a:close/>
                  <a:moveTo>
                    <a:pt x="578133" y="72790"/>
                  </a:moveTo>
                  <a:cubicBezTo>
                    <a:pt x="596983" y="70090"/>
                    <a:pt x="617569" y="88701"/>
                    <a:pt x="603752" y="108101"/>
                  </a:cubicBezTo>
                  <a:cubicBezTo>
                    <a:pt x="567934" y="158151"/>
                    <a:pt x="517808" y="177107"/>
                    <a:pt x="465063" y="160953"/>
                  </a:cubicBezTo>
                  <a:cubicBezTo>
                    <a:pt x="448510" y="189433"/>
                    <a:pt x="432705" y="218287"/>
                    <a:pt x="417649" y="247514"/>
                  </a:cubicBezTo>
                  <a:cubicBezTo>
                    <a:pt x="440000" y="258906"/>
                    <a:pt x="466279" y="278983"/>
                    <a:pt x="479839" y="289814"/>
                  </a:cubicBezTo>
                  <a:cubicBezTo>
                    <a:pt x="496766" y="303261"/>
                    <a:pt x="518462" y="356393"/>
                    <a:pt x="531368" y="383099"/>
                  </a:cubicBezTo>
                  <a:cubicBezTo>
                    <a:pt x="545209" y="411673"/>
                    <a:pt x="500600" y="432496"/>
                    <a:pt x="486759" y="403923"/>
                  </a:cubicBezTo>
                  <a:cubicBezTo>
                    <a:pt x="475350" y="380485"/>
                    <a:pt x="456179" y="333702"/>
                    <a:pt x="445050" y="324551"/>
                  </a:cubicBezTo>
                  <a:cubicBezTo>
                    <a:pt x="433828" y="315400"/>
                    <a:pt x="397262" y="289441"/>
                    <a:pt x="369299" y="279730"/>
                  </a:cubicBezTo>
                  <a:cubicBezTo>
                    <a:pt x="367897" y="279263"/>
                    <a:pt x="366587" y="278702"/>
                    <a:pt x="365465" y="278049"/>
                  </a:cubicBezTo>
                  <a:cubicBezTo>
                    <a:pt x="331237" y="321470"/>
                    <a:pt x="264184" y="341919"/>
                    <a:pt x="207044" y="308583"/>
                  </a:cubicBezTo>
                  <a:cubicBezTo>
                    <a:pt x="176837" y="290935"/>
                    <a:pt x="204145" y="247608"/>
                    <a:pt x="234351" y="265256"/>
                  </a:cubicBezTo>
                  <a:cubicBezTo>
                    <a:pt x="276248" y="289721"/>
                    <a:pt x="319828" y="258439"/>
                    <a:pt x="339560" y="219314"/>
                  </a:cubicBezTo>
                  <a:cubicBezTo>
                    <a:pt x="359293" y="180095"/>
                    <a:pt x="373227" y="152549"/>
                    <a:pt x="389312" y="124815"/>
                  </a:cubicBezTo>
                  <a:cubicBezTo>
                    <a:pt x="357984" y="114917"/>
                    <a:pt x="329460" y="123975"/>
                    <a:pt x="307016" y="155443"/>
                  </a:cubicBezTo>
                  <a:cubicBezTo>
                    <a:pt x="288686" y="180936"/>
                    <a:pt x="245948" y="156470"/>
                    <a:pt x="264464" y="130605"/>
                  </a:cubicBezTo>
                  <a:cubicBezTo>
                    <a:pt x="307951" y="69816"/>
                    <a:pt x="372760" y="54688"/>
                    <a:pt x="437662" y="93160"/>
                  </a:cubicBezTo>
                  <a:cubicBezTo>
                    <a:pt x="440374" y="94747"/>
                    <a:pt x="452625" y="101471"/>
                    <a:pt x="455337" y="103152"/>
                  </a:cubicBezTo>
                  <a:cubicBezTo>
                    <a:pt x="495644" y="127056"/>
                    <a:pt x="533145" y="122481"/>
                    <a:pt x="561201" y="83355"/>
                  </a:cubicBezTo>
                  <a:cubicBezTo>
                    <a:pt x="565760" y="76959"/>
                    <a:pt x="571850" y="73691"/>
                    <a:pt x="578133" y="72790"/>
                  </a:cubicBezTo>
                  <a:close/>
                  <a:moveTo>
                    <a:pt x="187624" y="23569"/>
                  </a:moveTo>
                  <a:lnTo>
                    <a:pt x="375276" y="23569"/>
                  </a:lnTo>
                  <a:cubicBezTo>
                    <a:pt x="380231" y="23569"/>
                    <a:pt x="384158" y="27588"/>
                    <a:pt x="384158" y="32542"/>
                  </a:cubicBezTo>
                  <a:cubicBezTo>
                    <a:pt x="384158" y="37496"/>
                    <a:pt x="380231" y="41422"/>
                    <a:pt x="375276" y="41422"/>
                  </a:cubicBezTo>
                  <a:lnTo>
                    <a:pt x="187624" y="41422"/>
                  </a:lnTo>
                  <a:cubicBezTo>
                    <a:pt x="182669" y="41422"/>
                    <a:pt x="178742" y="37496"/>
                    <a:pt x="178742" y="32542"/>
                  </a:cubicBezTo>
                  <a:cubicBezTo>
                    <a:pt x="178742" y="27588"/>
                    <a:pt x="182669" y="23569"/>
                    <a:pt x="187624" y="23569"/>
                  </a:cubicBezTo>
                  <a:close/>
                  <a:moveTo>
                    <a:pt x="480973" y="0"/>
                  </a:moveTo>
                  <a:cubicBezTo>
                    <a:pt x="507942" y="0"/>
                    <a:pt x="529804" y="21799"/>
                    <a:pt x="529804" y="48690"/>
                  </a:cubicBezTo>
                  <a:cubicBezTo>
                    <a:pt x="529804" y="75581"/>
                    <a:pt x="507942" y="97380"/>
                    <a:pt x="480973" y="97380"/>
                  </a:cubicBezTo>
                  <a:cubicBezTo>
                    <a:pt x="454004" y="97380"/>
                    <a:pt x="432142" y="75581"/>
                    <a:pt x="432142" y="48690"/>
                  </a:cubicBezTo>
                  <a:cubicBezTo>
                    <a:pt x="432142" y="21799"/>
                    <a:pt x="454004" y="0"/>
                    <a:pt x="480973" y="0"/>
                  </a:cubicBezTo>
                  <a:close/>
                </a:path>
              </a:pathLst>
            </a:custGeom>
            <a:solidFill>
              <a:schemeClr val="bg1"/>
            </a:solidFill>
            <a:ln>
              <a:noFill/>
            </a:ln>
          </p:spPr>
          <p:txBody>
            <a:bodyPr wrap="square" lIns="91440" tIns="45720" rIns="91440" bIns="45720">
              <a:normAutofit fontScale="97500"/>
            </a:bodyPr>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70" name="iṧ1ïďé"/>
            <p:cNvSpPr/>
            <p:nvPr/>
          </p:nvSpPr>
          <p:spPr bwMode="auto">
            <a:xfrm>
              <a:off x="5623103" y="1876864"/>
              <a:ext cx="4309032" cy="989342"/>
            </a:xfrm>
            <a:prstGeom prst="rect">
              <a:avLst/>
            </a:prstGeom>
            <a:noFill/>
            <a:ln>
              <a:noFill/>
            </a:ln>
          </p:spPr>
          <p:txBody>
            <a:bodyPr wrap="square" lIns="91440" tIns="45720" rIns="91440" bIns="4572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20000"/>
                </a:lnSpc>
              </a:pPr>
              <a:r>
                <a:rPr lang="zh-CN" altLang="en-US" sz="2800" b="1" dirty="0">
                  <a:solidFill>
                    <a:schemeClr val="bg1"/>
                  </a:solidFill>
                  <a:sym typeface="+mn-ea"/>
                </a:rPr>
                <a:t>对每个获取的数据源进行数据采集</a:t>
              </a:r>
              <a:r>
                <a:rPr lang="zh-CN" altLang="en-US" sz="2800" b="1" dirty="0" smtClean="0">
                  <a:solidFill>
                    <a:schemeClr val="bg1"/>
                  </a:solidFill>
                  <a:sym typeface="+mn-ea"/>
                </a:rPr>
                <a:t>、清洗整理使</a:t>
              </a:r>
              <a:r>
                <a:rPr lang="zh-CN" altLang="en-US" sz="2800" b="1" dirty="0">
                  <a:solidFill>
                    <a:schemeClr val="bg1"/>
                  </a:solidFill>
                  <a:sym typeface="+mn-ea"/>
                </a:rPr>
                <a:t>之变为结构化的数据</a:t>
              </a:r>
              <a:r>
                <a:rPr lang="zh-CN" altLang="en-US" sz="2800" b="1" dirty="0" smtClean="0">
                  <a:solidFill>
                    <a:schemeClr val="bg1"/>
                  </a:solidFill>
                  <a:sym typeface="+mn-ea"/>
                </a:rPr>
                <a:t>。</a:t>
              </a:r>
              <a:endParaRPr lang="zh-CN" altLang="en-US" sz="2800" b="1" dirty="0">
                <a:solidFill>
                  <a:schemeClr val="bg1"/>
                </a:solidFill>
              </a:endParaRPr>
            </a:p>
          </p:txBody>
        </p:sp>
        <p:sp>
          <p:nvSpPr>
            <p:cNvPr id="96" name="îṥḻíḍê"/>
            <p:cNvSpPr/>
            <p:nvPr/>
          </p:nvSpPr>
          <p:spPr>
            <a:xfrm>
              <a:off x="4295551" y="4359522"/>
              <a:ext cx="945000" cy="276997"/>
            </a:xfrm>
            <a:prstGeom prst="rect">
              <a:avLst/>
            </a:prstGeom>
          </p:spPr>
          <p:txBody>
            <a:bodyPr wrap="square" lIns="91440" tIns="45720" rIns="91440" bIns="45720">
              <a:normAutofit/>
            </a:bodyPr>
            <a:lstStyle/>
            <a:p>
              <a:pPr lvl="0" algn="ctr">
                <a:spcBef>
                  <a:spcPct val="0"/>
                </a:spcBef>
              </a:pPr>
              <a:r>
                <a:rPr lang="en-US" altLang="zh-CN" sz="2800" b="1" i="1" dirty="0">
                  <a:solidFill>
                    <a:schemeClr val="bg1"/>
                  </a:solidFill>
                  <a:latin typeface="微软雅黑 Light" panose="020B0502040204020203" pitchFamily="34" charset="-122"/>
                  <a:ea typeface="微软雅黑 Light" panose="020B0502040204020203" pitchFamily="34" charset="-122"/>
                </a:rPr>
                <a:t>3</a:t>
              </a:r>
            </a:p>
          </p:txBody>
        </p:sp>
        <p:grpSp>
          <p:nvGrpSpPr>
            <p:cNvPr id="97" name="ísľiḑe"/>
            <p:cNvGrpSpPr/>
            <p:nvPr/>
          </p:nvGrpSpPr>
          <p:grpSpPr>
            <a:xfrm>
              <a:off x="4473185" y="4541131"/>
              <a:ext cx="589730" cy="589730"/>
              <a:chOff x="4473185" y="5951735"/>
              <a:chExt cx="589730" cy="589730"/>
            </a:xfrm>
          </p:grpSpPr>
          <p:sp>
            <p:nvSpPr>
              <p:cNvPr id="113" name="işḻíḋè"/>
              <p:cNvSpPr/>
              <p:nvPr/>
            </p:nvSpPr>
            <p:spPr bwMode="auto">
              <a:xfrm>
                <a:off x="4473185" y="5951735"/>
                <a:ext cx="589730" cy="58973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14" name="iṧḻiḑe"/>
              <p:cNvSpPr/>
              <p:nvPr/>
            </p:nvSpPr>
            <p:spPr bwMode="auto">
              <a:xfrm>
                <a:off x="4633205" y="6111801"/>
                <a:ext cx="269690" cy="269596"/>
              </a:xfrm>
              <a:custGeom>
                <a:avLst/>
                <a:gdLst>
                  <a:gd name="connsiteX0" fmla="*/ 0 w 606933"/>
                  <a:gd name="connsiteY0" fmla="*/ 362213 h 606722"/>
                  <a:gd name="connsiteX1" fmla="*/ 88983 w 606933"/>
                  <a:gd name="connsiteY1" fmla="*/ 362213 h 606722"/>
                  <a:gd name="connsiteX2" fmla="*/ 88983 w 606933"/>
                  <a:gd name="connsiteY2" fmla="*/ 364880 h 606722"/>
                  <a:gd name="connsiteX3" fmla="*/ 88983 w 606933"/>
                  <a:gd name="connsiteY3" fmla="*/ 398210 h 606722"/>
                  <a:gd name="connsiteX4" fmla="*/ 88983 w 606933"/>
                  <a:gd name="connsiteY4" fmla="*/ 560238 h 606722"/>
                  <a:gd name="connsiteX5" fmla="*/ 88983 w 606933"/>
                  <a:gd name="connsiteY5" fmla="*/ 570637 h 606722"/>
                  <a:gd name="connsiteX6" fmla="*/ 88983 w 606933"/>
                  <a:gd name="connsiteY6" fmla="*/ 606722 h 606722"/>
                  <a:gd name="connsiteX7" fmla="*/ 0 w 606933"/>
                  <a:gd name="connsiteY7" fmla="*/ 606722 h 606722"/>
                  <a:gd name="connsiteX8" fmla="*/ 276890 w 606933"/>
                  <a:gd name="connsiteY8" fmla="*/ 335751 h 606722"/>
                  <a:gd name="connsiteX9" fmla="*/ 443069 w 606933"/>
                  <a:gd name="connsiteY9" fmla="*/ 377345 h 606722"/>
                  <a:gd name="connsiteX10" fmla="*/ 443069 w 606933"/>
                  <a:gd name="connsiteY10" fmla="*/ 423559 h 606722"/>
                  <a:gd name="connsiteX11" fmla="*/ 442802 w 606933"/>
                  <a:gd name="connsiteY11" fmla="*/ 423648 h 606722"/>
                  <a:gd name="connsiteX12" fmla="*/ 323976 w 606933"/>
                  <a:gd name="connsiteY12" fmla="*/ 394764 h 606722"/>
                  <a:gd name="connsiteX13" fmla="*/ 315342 w 606933"/>
                  <a:gd name="connsiteY13" fmla="*/ 429781 h 606722"/>
                  <a:gd name="connsiteX14" fmla="*/ 443336 w 606933"/>
                  <a:gd name="connsiteY14" fmla="*/ 460887 h 606722"/>
                  <a:gd name="connsiteX15" fmla="*/ 593493 w 606933"/>
                  <a:gd name="connsiteY15" fmla="*/ 419649 h 606722"/>
                  <a:gd name="connsiteX16" fmla="*/ 606933 w 606933"/>
                  <a:gd name="connsiteY16" fmla="*/ 470663 h 606722"/>
                  <a:gd name="connsiteX17" fmla="*/ 382810 w 606933"/>
                  <a:gd name="connsiteY17" fmla="*/ 594021 h 606722"/>
                  <a:gd name="connsiteX18" fmla="*/ 212804 w 606933"/>
                  <a:gd name="connsiteY18" fmla="*/ 546384 h 606722"/>
                  <a:gd name="connsiteX19" fmla="*/ 125042 w 606933"/>
                  <a:gd name="connsiteY19" fmla="*/ 556249 h 606722"/>
                  <a:gd name="connsiteX20" fmla="*/ 125042 w 606933"/>
                  <a:gd name="connsiteY20" fmla="*/ 519900 h 606722"/>
                  <a:gd name="connsiteX21" fmla="*/ 125042 w 606933"/>
                  <a:gd name="connsiteY21" fmla="*/ 395742 h 606722"/>
                  <a:gd name="connsiteX22" fmla="*/ 125042 w 606933"/>
                  <a:gd name="connsiteY22" fmla="*/ 362236 h 606722"/>
                  <a:gd name="connsiteX23" fmla="*/ 125042 w 606933"/>
                  <a:gd name="connsiteY23" fmla="*/ 359303 h 606722"/>
                  <a:gd name="connsiteX24" fmla="*/ 382041 w 606933"/>
                  <a:gd name="connsiteY24" fmla="*/ 177119 h 606722"/>
                  <a:gd name="connsiteX25" fmla="*/ 399471 w 606933"/>
                  <a:gd name="connsiteY25" fmla="*/ 197750 h 606722"/>
                  <a:gd name="connsiteX26" fmla="*/ 382041 w 606933"/>
                  <a:gd name="connsiteY26" fmla="*/ 218470 h 606722"/>
                  <a:gd name="connsiteX27" fmla="*/ 345841 w 606933"/>
                  <a:gd name="connsiteY27" fmla="*/ 95828 h 606722"/>
                  <a:gd name="connsiteX28" fmla="*/ 345841 w 606933"/>
                  <a:gd name="connsiteY28" fmla="*/ 137109 h 606722"/>
                  <a:gd name="connsiteX29" fmla="*/ 328341 w 606933"/>
                  <a:gd name="connsiteY29" fmla="*/ 116513 h 606722"/>
                  <a:gd name="connsiteX30" fmla="*/ 345841 w 606933"/>
                  <a:gd name="connsiteY30" fmla="*/ 95828 h 606722"/>
                  <a:gd name="connsiteX31" fmla="*/ 345877 w 606933"/>
                  <a:gd name="connsiteY31" fmla="*/ 41411 h 606722"/>
                  <a:gd name="connsiteX32" fmla="*/ 345877 w 606933"/>
                  <a:gd name="connsiteY32" fmla="*/ 59184 h 606722"/>
                  <a:gd name="connsiteX33" fmla="*/ 315978 w 606933"/>
                  <a:gd name="connsiteY33" fmla="*/ 70115 h 606722"/>
                  <a:gd name="connsiteX34" fmla="*/ 292308 w 606933"/>
                  <a:gd name="connsiteY34" fmla="*/ 116502 h 606722"/>
                  <a:gd name="connsiteX35" fmla="*/ 315978 w 606933"/>
                  <a:gd name="connsiteY35" fmla="*/ 162890 h 606722"/>
                  <a:gd name="connsiteX36" fmla="*/ 345877 w 606933"/>
                  <a:gd name="connsiteY36" fmla="*/ 173820 h 606722"/>
                  <a:gd name="connsiteX37" fmla="*/ 345877 w 606933"/>
                  <a:gd name="connsiteY37" fmla="*/ 218431 h 606722"/>
                  <a:gd name="connsiteX38" fmla="*/ 328347 w 606933"/>
                  <a:gd name="connsiteY38" fmla="*/ 197725 h 606722"/>
                  <a:gd name="connsiteX39" fmla="*/ 292308 w 606933"/>
                  <a:gd name="connsiteY39" fmla="*/ 197725 h 606722"/>
                  <a:gd name="connsiteX40" fmla="*/ 315978 w 606933"/>
                  <a:gd name="connsiteY40" fmla="*/ 244113 h 606722"/>
                  <a:gd name="connsiteX41" fmla="*/ 345877 w 606933"/>
                  <a:gd name="connsiteY41" fmla="*/ 255043 h 606722"/>
                  <a:gd name="connsiteX42" fmla="*/ 345877 w 606933"/>
                  <a:gd name="connsiteY42" fmla="*/ 272816 h 606722"/>
                  <a:gd name="connsiteX43" fmla="*/ 382004 w 606933"/>
                  <a:gd name="connsiteY43" fmla="*/ 272816 h 606722"/>
                  <a:gd name="connsiteX44" fmla="*/ 382004 w 606933"/>
                  <a:gd name="connsiteY44" fmla="*/ 255043 h 606722"/>
                  <a:gd name="connsiteX45" fmla="*/ 411814 w 606933"/>
                  <a:gd name="connsiteY45" fmla="*/ 244113 h 606722"/>
                  <a:gd name="connsiteX46" fmla="*/ 435573 w 606933"/>
                  <a:gd name="connsiteY46" fmla="*/ 197725 h 606722"/>
                  <a:gd name="connsiteX47" fmla="*/ 411814 w 606933"/>
                  <a:gd name="connsiteY47" fmla="*/ 151338 h 606722"/>
                  <a:gd name="connsiteX48" fmla="*/ 382004 w 606933"/>
                  <a:gd name="connsiteY48" fmla="*/ 140407 h 606722"/>
                  <a:gd name="connsiteX49" fmla="*/ 382004 w 606933"/>
                  <a:gd name="connsiteY49" fmla="*/ 95797 h 606722"/>
                  <a:gd name="connsiteX50" fmla="*/ 399446 w 606933"/>
                  <a:gd name="connsiteY50" fmla="*/ 116502 h 606722"/>
                  <a:gd name="connsiteX51" fmla="*/ 435573 w 606933"/>
                  <a:gd name="connsiteY51" fmla="*/ 116502 h 606722"/>
                  <a:gd name="connsiteX52" fmla="*/ 411814 w 606933"/>
                  <a:gd name="connsiteY52" fmla="*/ 70115 h 606722"/>
                  <a:gd name="connsiteX53" fmla="*/ 382004 w 606933"/>
                  <a:gd name="connsiteY53" fmla="*/ 59184 h 606722"/>
                  <a:gd name="connsiteX54" fmla="*/ 382004 w 606933"/>
                  <a:gd name="connsiteY54" fmla="*/ 41411 h 606722"/>
                  <a:gd name="connsiteX55" fmla="*/ 363941 w 606933"/>
                  <a:gd name="connsiteY55" fmla="*/ 0 h 606722"/>
                  <a:gd name="connsiteX56" fmla="*/ 521266 w 606933"/>
                  <a:gd name="connsiteY56" fmla="*/ 157114 h 606722"/>
                  <a:gd name="connsiteX57" fmla="*/ 363941 w 606933"/>
                  <a:gd name="connsiteY57" fmla="*/ 314228 h 606722"/>
                  <a:gd name="connsiteX58" fmla="*/ 206615 w 606933"/>
                  <a:gd name="connsiteY58" fmla="*/ 157114 h 606722"/>
                  <a:gd name="connsiteX59" fmla="*/ 363941 w 606933"/>
                  <a:gd name="connsiteY5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6933" h="606722">
                    <a:moveTo>
                      <a:pt x="0" y="362213"/>
                    </a:moveTo>
                    <a:lnTo>
                      <a:pt x="88983" y="362213"/>
                    </a:lnTo>
                    <a:lnTo>
                      <a:pt x="88983" y="364880"/>
                    </a:lnTo>
                    <a:lnTo>
                      <a:pt x="88983" y="398210"/>
                    </a:lnTo>
                    <a:lnTo>
                      <a:pt x="88983" y="560238"/>
                    </a:lnTo>
                    <a:lnTo>
                      <a:pt x="88983" y="570637"/>
                    </a:lnTo>
                    <a:lnTo>
                      <a:pt x="88983" y="606722"/>
                    </a:lnTo>
                    <a:lnTo>
                      <a:pt x="0" y="606722"/>
                    </a:lnTo>
                    <a:close/>
                    <a:moveTo>
                      <a:pt x="276890" y="335751"/>
                    </a:moveTo>
                    <a:lnTo>
                      <a:pt x="443069" y="377345"/>
                    </a:lnTo>
                    <a:lnTo>
                      <a:pt x="443069" y="423559"/>
                    </a:lnTo>
                    <a:lnTo>
                      <a:pt x="442802" y="423648"/>
                    </a:lnTo>
                    <a:lnTo>
                      <a:pt x="323976" y="394764"/>
                    </a:lnTo>
                    <a:lnTo>
                      <a:pt x="315342" y="429781"/>
                    </a:lnTo>
                    <a:lnTo>
                      <a:pt x="443336" y="460887"/>
                    </a:lnTo>
                    <a:lnTo>
                      <a:pt x="593493" y="419649"/>
                    </a:lnTo>
                    <a:lnTo>
                      <a:pt x="606933" y="470663"/>
                    </a:lnTo>
                    <a:lnTo>
                      <a:pt x="382810" y="594021"/>
                    </a:lnTo>
                    <a:lnTo>
                      <a:pt x="212804" y="546384"/>
                    </a:lnTo>
                    <a:lnTo>
                      <a:pt x="125042" y="556249"/>
                    </a:lnTo>
                    <a:lnTo>
                      <a:pt x="125042" y="519900"/>
                    </a:lnTo>
                    <a:lnTo>
                      <a:pt x="125042" y="395742"/>
                    </a:lnTo>
                    <a:lnTo>
                      <a:pt x="125042" y="362236"/>
                    </a:lnTo>
                    <a:lnTo>
                      <a:pt x="125042" y="359303"/>
                    </a:lnTo>
                    <a:close/>
                    <a:moveTo>
                      <a:pt x="382041" y="177119"/>
                    </a:moveTo>
                    <a:cubicBezTo>
                      <a:pt x="399471" y="181654"/>
                      <a:pt x="399471" y="192859"/>
                      <a:pt x="399471" y="197750"/>
                    </a:cubicBezTo>
                    <a:cubicBezTo>
                      <a:pt x="399471" y="202641"/>
                      <a:pt x="399471" y="213934"/>
                      <a:pt x="382041" y="218470"/>
                    </a:cubicBezTo>
                    <a:close/>
                    <a:moveTo>
                      <a:pt x="345841" y="95828"/>
                    </a:moveTo>
                    <a:lnTo>
                      <a:pt x="345841" y="137109"/>
                    </a:lnTo>
                    <a:cubicBezTo>
                      <a:pt x="328341" y="132670"/>
                      <a:pt x="328341" y="121395"/>
                      <a:pt x="328341" y="116513"/>
                    </a:cubicBezTo>
                    <a:cubicBezTo>
                      <a:pt x="328341" y="111630"/>
                      <a:pt x="328341" y="100355"/>
                      <a:pt x="345841" y="95828"/>
                    </a:cubicBezTo>
                    <a:close/>
                    <a:moveTo>
                      <a:pt x="345877" y="41411"/>
                    </a:moveTo>
                    <a:lnTo>
                      <a:pt x="345877" y="59184"/>
                    </a:lnTo>
                    <a:cubicBezTo>
                      <a:pt x="334220" y="60961"/>
                      <a:pt x="324253" y="64605"/>
                      <a:pt x="315978" y="70115"/>
                    </a:cubicBezTo>
                    <a:cubicBezTo>
                      <a:pt x="300494" y="80423"/>
                      <a:pt x="292308" y="96508"/>
                      <a:pt x="292308" y="116502"/>
                    </a:cubicBezTo>
                    <a:cubicBezTo>
                      <a:pt x="292308" y="136497"/>
                      <a:pt x="300494" y="152582"/>
                      <a:pt x="315978" y="162890"/>
                    </a:cubicBezTo>
                    <a:cubicBezTo>
                      <a:pt x="324253" y="168400"/>
                      <a:pt x="334220" y="172043"/>
                      <a:pt x="345877" y="173820"/>
                    </a:cubicBezTo>
                    <a:lnTo>
                      <a:pt x="345877" y="218431"/>
                    </a:lnTo>
                    <a:cubicBezTo>
                      <a:pt x="328347" y="213899"/>
                      <a:pt x="328347" y="202613"/>
                      <a:pt x="328347" y="197725"/>
                    </a:cubicBezTo>
                    <a:lnTo>
                      <a:pt x="292308" y="197725"/>
                    </a:lnTo>
                    <a:cubicBezTo>
                      <a:pt x="292308" y="217720"/>
                      <a:pt x="300494" y="233805"/>
                      <a:pt x="315978" y="244113"/>
                    </a:cubicBezTo>
                    <a:cubicBezTo>
                      <a:pt x="324253" y="249623"/>
                      <a:pt x="334220" y="253266"/>
                      <a:pt x="345877" y="255043"/>
                    </a:cubicBezTo>
                    <a:lnTo>
                      <a:pt x="345877" y="272816"/>
                    </a:lnTo>
                    <a:lnTo>
                      <a:pt x="382004" y="272816"/>
                    </a:lnTo>
                    <a:lnTo>
                      <a:pt x="382004" y="255043"/>
                    </a:lnTo>
                    <a:cubicBezTo>
                      <a:pt x="393573" y="253266"/>
                      <a:pt x="403628" y="249623"/>
                      <a:pt x="411814" y="244113"/>
                    </a:cubicBezTo>
                    <a:cubicBezTo>
                      <a:pt x="427387" y="233805"/>
                      <a:pt x="435573" y="217720"/>
                      <a:pt x="435573" y="197725"/>
                    </a:cubicBezTo>
                    <a:cubicBezTo>
                      <a:pt x="435573" y="177731"/>
                      <a:pt x="427387" y="161735"/>
                      <a:pt x="411814" y="151338"/>
                    </a:cubicBezTo>
                    <a:cubicBezTo>
                      <a:pt x="403628" y="145917"/>
                      <a:pt x="393573" y="142273"/>
                      <a:pt x="382004" y="140407"/>
                    </a:cubicBezTo>
                    <a:lnTo>
                      <a:pt x="382004" y="95797"/>
                    </a:lnTo>
                    <a:cubicBezTo>
                      <a:pt x="399446" y="100329"/>
                      <a:pt x="399446" y="111615"/>
                      <a:pt x="399446" y="116502"/>
                    </a:cubicBezTo>
                    <a:lnTo>
                      <a:pt x="435573" y="116502"/>
                    </a:lnTo>
                    <a:cubicBezTo>
                      <a:pt x="435573" y="96508"/>
                      <a:pt x="427387" y="80423"/>
                      <a:pt x="411814" y="70115"/>
                    </a:cubicBezTo>
                    <a:cubicBezTo>
                      <a:pt x="403628" y="64605"/>
                      <a:pt x="393573" y="60961"/>
                      <a:pt x="382004" y="59184"/>
                    </a:cubicBezTo>
                    <a:lnTo>
                      <a:pt x="382004" y="41411"/>
                    </a:lnTo>
                    <a:close/>
                    <a:moveTo>
                      <a:pt x="363941" y="0"/>
                    </a:moveTo>
                    <a:cubicBezTo>
                      <a:pt x="450701" y="0"/>
                      <a:pt x="521266" y="70470"/>
                      <a:pt x="521266" y="157114"/>
                    </a:cubicBezTo>
                    <a:cubicBezTo>
                      <a:pt x="521266" y="243758"/>
                      <a:pt x="450701" y="314228"/>
                      <a:pt x="363941" y="314228"/>
                    </a:cubicBezTo>
                    <a:cubicBezTo>
                      <a:pt x="277180" y="314228"/>
                      <a:pt x="206615" y="243758"/>
                      <a:pt x="206615" y="157114"/>
                    </a:cubicBezTo>
                    <a:cubicBezTo>
                      <a:pt x="206615" y="70470"/>
                      <a:pt x="277180" y="0"/>
                      <a:pt x="363941" y="0"/>
                    </a:cubicBezTo>
                    <a:close/>
                  </a:path>
                </a:pathLst>
              </a:custGeom>
              <a:solidFill>
                <a:schemeClr val="bg1"/>
              </a:solidFill>
              <a:ln>
                <a:noFill/>
              </a:ln>
            </p:spPr>
            <p:txBody>
              <a:bodyPr wrap="square" lIns="91440" tIns="45720" rIns="91440" bIns="45720">
                <a:normAutofit fontScale="95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grpSp>
        <p:sp>
          <p:nvSpPr>
            <p:cNvPr id="98" name="íŝḷïdé"/>
            <p:cNvSpPr/>
            <p:nvPr/>
          </p:nvSpPr>
          <p:spPr bwMode="auto">
            <a:xfrm>
              <a:off x="3444690" y="5304080"/>
              <a:ext cx="2626907" cy="1223915"/>
            </a:xfrm>
            <a:prstGeom prst="rect">
              <a:avLst/>
            </a:prstGeom>
            <a:noFill/>
            <a:ln>
              <a:noFill/>
            </a:ln>
          </p:spPr>
          <p:txBody>
            <a:bodyPr wrap="square" lIns="91440" tIns="45720" rIns="91440" bIns="4572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20000"/>
                </a:lnSpc>
              </a:pPr>
              <a:r>
                <a:rPr lang="zh-CN" altLang="en-US" sz="2800" b="1" dirty="0">
                  <a:solidFill>
                    <a:schemeClr val="bg1"/>
                  </a:solidFill>
                  <a:latin typeface="+mn-ea"/>
                  <a:cs typeface="+mn-ea"/>
                </a:rPr>
                <a:t>将整理好的</a:t>
              </a:r>
              <a:r>
                <a:rPr lang="en-US" altLang="zh-CN" sz="2800" b="1" dirty="0">
                  <a:solidFill>
                    <a:schemeClr val="bg1"/>
                  </a:solidFill>
                  <a:latin typeface="+mn-ea"/>
                  <a:cs typeface="+mn-ea"/>
                </a:rPr>
                <a:t>数</a:t>
              </a:r>
              <a:r>
                <a:rPr lang="zh-CN" altLang="en-US" sz="2800" b="1" dirty="0">
                  <a:solidFill>
                    <a:schemeClr val="bg1"/>
                  </a:solidFill>
                  <a:latin typeface="+mn-ea"/>
                  <a:cs typeface="+mn-ea"/>
                </a:rPr>
                <a:t>据送到终点</a:t>
              </a:r>
              <a:r>
                <a:rPr lang="zh-CN" altLang="en-US" sz="2800" b="1" dirty="0" smtClean="0">
                  <a:solidFill>
                    <a:schemeClr val="bg1"/>
                  </a:solidFill>
                  <a:latin typeface="+mn-ea"/>
                  <a:cs typeface="+mn-ea"/>
                </a:rPr>
                <a:t>进行加工、计算、存储。</a:t>
              </a:r>
            </a:p>
          </p:txBody>
        </p:sp>
        <p:sp>
          <p:nvSpPr>
            <p:cNvPr id="108" name="íṥ1iḍê"/>
            <p:cNvSpPr/>
            <p:nvPr/>
          </p:nvSpPr>
          <p:spPr>
            <a:xfrm>
              <a:off x="7723625" y="4370339"/>
              <a:ext cx="945000" cy="276997"/>
            </a:xfrm>
            <a:prstGeom prst="rect">
              <a:avLst/>
            </a:prstGeom>
          </p:spPr>
          <p:txBody>
            <a:bodyPr wrap="square" lIns="91440" tIns="45720" rIns="91440" bIns="45720">
              <a:normAutofit/>
            </a:bodyPr>
            <a:lstStyle/>
            <a:p>
              <a:pPr lvl="0" algn="ctr">
                <a:spcBef>
                  <a:spcPct val="0"/>
                </a:spcBef>
              </a:pPr>
              <a:r>
                <a:rPr lang="en-US" altLang="zh-CN" sz="2800" b="1" i="1" dirty="0">
                  <a:solidFill>
                    <a:schemeClr val="bg1"/>
                  </a:solidFill>
                  <a:latin typeface="微软雅黑 Light" panose="020B0502040204020203" pitchFamily="34" charset="-122"/>
                  <a:ea typeface="微软雅黑 Light" panose="020B0502040204020203" pitchFamily="34" charset="-122"/>
                </a:rPr>
                <a:t>4</a:t>
              </a:r>
            </a:p>
          </p:txBody>
        </p:sp>
        <p:grpSp>
          <p:nvGrpSpPr>
            <p:cNvPr id="109" name="ïSļídé"/>
            <p:cNvGrpSpPr/>
            <p:nvPr/>
          </p:nvGrpSpPr>
          <p:grpSpPr>
            <a:xfrm>
              <a:off x="7922899" y="4541131"/>
              <a:ext cx="589730" cy="589730"/>
              <a:chOff x="4473185" y="5951735"/>
              <a:chExt cx="589730" cy="589730"/>
            </a:xfrm>
          </p:grpSpPr>
          <p:sp>
            <p:nvSpPr>
              <p:cNvPr id="111" name="îṥḷiḑé"/>
              <p:cNvSpPr/>
              <p:nvPr/>
            </p:nvSpPr>
            <p:spPr bwMode="auto">
              <a:xfrm>
                <a:off x="4473185" y="5951735"/>
                <a:ext cx="589730" cy="58973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a:solidFill>
                    <a:schemeClr val="bg1"/>
                  </a:solidFill>
                  <a:latin typeface="微软雅黑 Light" panose="020B0502040204020203" pitchFamily="34" charset="-122"/>
                  <a:ea typeface="微软雅黑 Light" panose="020B0502040204020203" pitchFamily="34" charset="-122"/>
                </a:endParaRPr>
              </a:p>
            </p:txBody>
          </p:sp>
          <p:sp>
            <p:nvSpPr>
              <p:cNvPr id="112" name="îšļîďe"/>
              <p:cNvSpPr/>
              <p:nvPr/>
            </p:nvSpPr>
            <p:spPr bwMode="auto">
              <a:xfrm>
                <a:off x="4641204" y="6111755"/>
                <a:ext cx="253690" cy="269690"/>
              </a:xfrm>
              <a:custGeom>
                <a:avLst/>
                <a:gdLst>
                  <a:gd name="T0" fmla="*/ 5573 w 7665"/>
                  <a:gd name="T1" fmla="*/ 3911 h 8160"/>
                  <a:gd name="T2" fmla="*/ 4313 w 7665"/>
                  <a:gd name="T3" fmla="*/ 3955 h 8160"/>
                  <a:gd name="T4" fmla="*/ 3511 w 7665"/>
                  <a:gd name="T5" fmla="*/ 2721 h 8160"/>
                  <a:gd name="T6" fmla="*/ 4612 w 7665"/>
                  <a:gd name="T7" fmla="*/ 2386 h 8160"/>
                  <a:gd name="T8" fmla="*/ 5309 w 7665"/>
                  <a:gd name="T9" fmla="*/ 2472 h 8160"/>
                  <a:gd name="T10" fmla="*/ 3648 w 7665"/>
                  <a:gd name="T11" fmla="*/ 7533 h 8160"/>
                  <a:gd name="T12" fmla="*/ 5037 w 7665"/>
                  <a:gd name="T13" fmla="*/ 6233 h 8160"/>
                  <a:gd name="T14" fmla="*/ 4919 w 7665"/>
                  <a:gd name="T15" fmla="*/ 6025 h 8160"/>
                  <a:gd name="T16" fmla="*/ 3511 w 7665"/>
                  <a:gd name="T17" fmla="*/ 7213 h 8160"/>
                  <a:gd name="T18" fmla="*/ 3577 w 7665"/>
                  <a:gd name="T19" fmla="*/ 7514 h 8160"/>
                  <a:gd name="T20" fmla="*/ 5309 w 7665"/>
                  <a:gd name="T21" fmla="*/ 5688 h 8160"/>
                  <a:gd name="T22" fmla="*/ 5573 w 7665"/>
                  <a:gd name="T23" fmla="*/ 4249 h 8160"/>
                  <a:gd name="T24" fmla="*/ 4561 w 7665"/>
                  <a:gd name="T25" fmla="*/ 4206 h 8160"/>
                  <a:gd name="T26" fmla="*/ 4857 w 7665"/>
                  <a:gd name="T27" fmla="*/ 5774 h 8160"/>
                  <a:gd name="T28" fmla="*/ 5309 w 7665"/>
                  <a:gd name="T29" fmla="*/ 5688 h 8160"/>
                  <a:gd name="T30" fmla="*/ 5589 w 7665"/>
                  <a:gd name="T31" fmla="*/ 2569 h 8160"/>
                  <a:gd name="T32" fmla="*/ 5973 w 7665"/>
                  <a:gd name="T33" fmla="*/ 3955 h 8160"/>
                  <a:gd name="T34" fmla="*/ 7625 w 7665"/>
                  <a:gd name="T35" fmla="*/ 3911 h 8160"/>
                  <a:gd name="T36" fmla="*/ 7338 w 7665"/>
                  <a:gd name="T37" fmla="*/ 2468 h 8160"/>
                  <a:gd name="T38" fmla="*/ 5718 w 7665"/>
                  <a:gd name="T39" fmla="*/ 2386 h 8160"/>
                  <a:gd name="T40" fmla="*/ 6930 w 7665"/>
                  <a:gd name="T41" fmla="*/ 6025 h 8160"/>
                  <a:gd name="T42" fmla="*/ 5368 w 7665"/>
                  <a:gd name="T43" fmla="*/ 6100 h 8160"/>
                  <a:gd name="T44" fmla="*/ 3511 w 7665"/>
                  <a:gd name="T45" fmla="*/ 7950 h 8160"/>
                  <a:gd name="T46" fmla="*/ 3649 w 7665"/>
                  <a:gd name="T47" fmla="*/ 8107 h 8160"/>
                  <a:gd name="T48" fmla="*/ 7051 w 7665"/>
                  <a:gd name="T49" fmla="*/ 6096 h 8160"/>
                  <a:gd name="T50" fmla="*/ 7525 w 7665"/>
                  <a:gd name="T51" fmla="*/ 4206 h 8160"/>
                  <a:gd name="T52" fmla="*/ 5836 w 7665"/>
                  <a:gd name="T53" fmla="*/ 4335 h 8160"/>
                  <a:gd name="T54" fmla="*/ 5606 w 7665"/>
                  <a:gd name="T55" fmla="*/ 5716 h 8160"/>
                  <a:gd name="T56" fmla="*/ 7212 w 7665"/>
                  <a:gd name="T57" fmla="*/ 5774 h 8160"/>
                  <a:gd name="T58" fmla="*/ 7662 w 7665"/>
                  <a:gd name="T59" fmla="*/ 4352 h 8160"/>
                  <a:gd name="T60" fmla="*/ 7525 w 7665"/>
                  <a:gd name="T61" fmla="*/ 4206 h 8160"/>
                  <a:gd name="T62" fmla="*/ 5368 w 7665"/>
                  <a:gd name="T63" fmla="*/ 2061 h 8160"/>
                  <a:gd name="T64" fmla="*/ 6930 w 7665"/>
                  <a:gd name="T65" fmla="*/ 2136 h 8160"/>
                  <a:gd name="T66" fmla="*/ 7046 w 7665"/>
                  <a:gd name="T67" fmla="*/ 1924 h 8160"/>
                  <a:gd name="T68" fmla="*/ 3511 w 7665"/>
                  <a:gd name="T69" fmla="*/ 210 h 8160"/>
                  <a:gd name="T70" fmla="*/ 4320 w 7665"/>
                  <a:gd name="T71" fmla="*/ 1361 h 8160"/>
                  <a:gd name="T72" fmla="*/ 4686 w 7665"/>
                  <a:gd name="T73" fmla="*/ 2136 h 8160"/>
                  <a:gd name="T74" fmla="*/ 5039 w 7665"/>
                  <a:gd name="T75" fmla="*/ 2066 h 8160"/>
                  <a:gd name="T76" fmla="*/ 3713 w 7665"/>
                  <a:gd name="T77" fmla="*/ 642 h 8160"/>
                  <a:gd name="T78" fmla="*/ 3511 w 7665"/>
                  <a:gd name="T79" fmla="*/ 764 h 8160"/>
                  <a:gd name="T80" fmla="*/ 4320 w 7665"/>
                  <a:gd name="T81" fmla="*/ 1361 h 8160"/>
                  <a:gd name="T82" fmla="*/ 1517 w 7665"/>
                  <a:gd name="T83" fmla="*/ 2691 h 8160"/>
                  <a:gd name="T84" fmla="*/ 2294 w 7665"/>
                  <a:gd name="T85" fmla="*/ 2147 h 8160"/>
                  <a:gd name="T86" fmla="*/ 3899 w 7665"/>
                  <a:gd name="T87" fmla="*/ 2648 h 8160"/>
                  <a:gd name="T88" fmla="*/ 4226 w 7665"/>
                  <a:gd name="T89" fmla="*/ 1509 h 8160"/>
                  <a:gd name="T90" fmla="*/ 2941 w 7665"/>
                  <a:gd name="T91" fmla="*/ 575 h 8160"/>
                  <a:gd name="T92" fmla="*/ 1792 w 7665"/>
                  <a:gd name="T93" fmla="*/ 575 h 8160"/>
                  <a:gd name="T94" fmla="*/ 198 w 7665"/>
                  <a:gd name="T95" fmla="*/ 2794 h 8160"/>
                  <a:gd name="T96" fmla="*/ 2199 w 7665"/>
                  <a:gd name="T97" fmla="*/ 4658 h 8160"/>
                  <a:gd name="T98" fmla="*/ 3415 w 7665"/>
                  <a:gd name="T99" fmla="*/ 5443 h 8160"/>
                  <a:gd name="T100" fmla="*/ 999 w 7665"/>
                  <a:gd name="T101" fmla="*/ 5469 h 8160"/>
                  <a:gd name="T102" fmla="*/ 0 w 7665"/>
                  <a:gd name="T103" fmla="*/ 5961 h 8160"/>
                  <a:gd name="T104" fmla="*/ 1792 w 7665"/>
                  <a:gd name="T105" fmla="*/ 7111 h 8160"/>
                  <a:gd name="T106" fmla="*/ 2367 w 7665"/>
                  <a:gd name="T107" fmla="*/ 8160 h 8160"/>
                  <a:gd name="T108" fmla="*/ 2941 w 7665"/>
                  <a:gd name="T109" fmla="*/ 7158 h 8160"/>
                  <a:gd name="T110" fmla="*/ 4735 w 7665"/>
                  <a:gd name="T111" fmla="*/ 5296 h 8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665" h="8160">
                    <a:moveTo>
                      <a:pt x="5610" y="3809"/>
                    </a:moveTo>
                    <a:cubicBezTo>
                      <a:pt x="5613" y="3847"/>
                      <a:pt x="5599" y="3884"/>
                      <a:pt x="5573" y="3911"/>
                    </a:cubicBezTo>
                    <a:cubicBezTo>
                      <a:pt x="5547" y="3939"/>
                      <a:pt x="5511" y="3955"/>
                      <a:pt x="5473" y="3955"/>
                    </a:cubicBezTo>
                    <a:lnTo>
                      <a:pt x="4313" y="3955"/>
                    </a:lnTo>
                    <a:cubicBezTo>
                      <a:pt x="4087" y="3768"/>
                      <a:pt x="3811" y="3628"/>
                      <a:pt x="3511" y="3515"/>
                    </a:cubicBezTo>
                    <a:lnTo>
                      <a:pt x="3511" y="2721"/>
                    </a:lnTo>
                    <a:cubicBezTo>
                      <a:pt x="3637" y="2788"/>
                      <a:pt x="3761" y="2824"/>
                      <a:pt x="3899" y="2824"/>
                    </a:cubicBezTo>
                    <a:cubicBezTo>
                      <a:pt x="4217" y="2824"/>
                      <a:pt x="4484" y="2647"/>
                      <a:pt x="4612" y="2386"/>
                    </a:cubicBezTo>
                    <a:lnTo>
                      <a:pt x="5182" y="2386"/>
                    </a:lnTo>
                    <a:cubicBezTo>
                      <a:pt x="5238" y="2386"/>
                      <a:pt x="5288" y="2420"/>
                      <a:pt x="5309" y="2472"/>
                    </a:cubicBezTo>
                    <a:cubicBezTo>
                      <a:pt x="5480" y="2893"/>
                      <a:pt x="5582" y="3343"/>
                      <a:pt x="5610" y="3809"/>
                    </a:cubicBezTo>
                    <a:close/>
                    <a:moveTo>
                      <a:pt x="3648" y="7533"/>
                    </a:moveTo>
                    <a:cubicBezTo>
                      <a:pt x="3670" y="7533"/>
                      <a:pt x="3693" y="7528"/>
                      <a:pt x="3713" y="7518"/>
                    </a:cubicBezTo>
                    <a:cubicBezTo>
                      <a:pt x="4244" y="7237"/>
                      <a:pt x="4702" y="6793"/>
                      <a:pt x="5037" y="6233"/>
                    </a:cubicBezTo>
                    <a:cubicBezTo>
                      <a:pt x="5063" y="6190"/>
                      <a:pt x="5063" y="6137"/>
                      <a:pt x="5039" y="6094"/>
                    </a:cubicBezTo>
                    <a:cubicBezTo>
                      <a:pt x="5015" y="6051"/>
                      <a:pt x="4969" y="6025"/>
                      <a:pt x="4919" y="6025"/>
                    </a:cubicBezTo>
                    <a:lnTo>
                      <a:pt x="4793" y="6025"/>
                    </a:lnTo>
                    <a:cubicBezTo>
                      <a:pt x="4595" y="6595"/>
                      <a:pt x="4150" y="7008"/>
                      <a:pt x="3511" y="7213"/>
                    </a:cubicBezTo>
                    <a:lnTo>
                      <a:pt x="3511" y="7396"/>
                    </a:lnTo>
                    <a:cubicBezTo>
                      <a:pt x="3511" y="7444"/>
                      <a:pt x="3536" y="7489"/>
                      <a:pt x="3577" y="7514"/>
                    </a:cubicBezTo>
                    <a:cubicBezTo>
                      <a:pt x="3599" y="7527"/>
                      <a:pt x="3624" y="7533"/>
                      <a:pt x="3648" y="7533"/>
                    </a:cubicBezTo>
                    <a:close/>
                    <a:moveTo>
                      <a:pt x="5309" y="5688"/>
                    </a:moveTo>
                    <a:cubicBezTo>
                      <a:pt x="5480" y="5267"/>
                      <a:pt x="5582" y="4817"/>
                      <a:pt x="5610" y="4351"/>
                    </a:cubicBezTo>
                    <a:cubicBezTo>
                      <a:pt x="5613" y="4314"/>
                      <a:pt x="5599" y="4277"/>
                      <a:pt x="5573" y="4249"/>
                    </a:cubicBezTo>
                    <a:cubicBezTo>
                      <a:pt x="5547" y="4221"/>
                      <a:pt x="5511" y="4206"/>
                      <a:pt x="5473" y="4206"/>
                    </a:cubicBezTo>
                    <a:lnTo>
                      <a:pt x="4561" y="4206"/>
                    </a:lnTo>
                    <a:cubicBezTo>
                      <a:pt x="4779" y="4480"/>
                      <a:pt x="4911" y="4831"/>
                      <a:pt x="4911" y="5296"/>
                    </a:cubicBezTo>
                    <a:cubicBezTo>
                      <a:pt x="4911" y="5465"/>
                      <a:pt x="4889" y="5622"/>
                      <a:pt x="4857" y="5774"/>
                    </a:cubicBezTo>
                    <a:lnTo>
                      <a:pt x="5181" y="5774"/>
                    </a:lnTo>
                    <a:cubicBezTo>
                      <a:pt x="5238" y="5774"/>
                      <a:pt x="5288" y="5740"/>
                      <a:pt x="5309" y="5688"/>
                    </a:cubicBezTo>
                    <a:close/>
                    <a:moveTo>
                      <a:pt x="5606" y="2444"/>
                    </a:moveTo>
                    <a:cubicBezTo>
                      <a:pt x="5580" y="2481"/>
                      <a:pt x="5574" y="2527"/>
                      <a:pt x="5589" y="2569"/>
                    </a:cubicBezTo>
                    <a:cubicBezTo>
                      <a:pt x="5729" y="2964"/>
                      <a:pt x="5812" y="3386"/>
                      <a:pt x="5836" y="3824"/>
                    </a:cubicBezTo>
                    <a:cubicBezTo>
                      <a:pt x="5840" y="3898"/>
                      <a:pt x="5900" y="3955"/>
                      <a:pt x="5973" y="3955"/>
                    </a:cubicBezTo>
                    <a:lnTo>
                      <a:pt x="7525" y="3955"/>
                    </a:lnTo>
                    <a:cubicBezTo>
                      <a:pt x="7563" y="3955"/>
                      <a:pt x="7599" y="3939"/>
                      <a:pt x="7625" y="3911"/>
                    </a:cubicBezTo>
                    <a:cubicBezTo>
                      <a:pt x="7651" y="3883"/>
                      <a:pt x="7664" y="3846"/>
                      <a:pt x="7662" y="3808"/>
                    </a:cubicBezTo>
                    <a:cubicBezTo>
                      <a:pt x="7630" y="3339"/>
                      <a:pt x="7521" y="2888"/>
                      <a:pt x="7338" y="2468"/>
                    </a:cubicBezTo>
                    <a:cubicBezTo>
                      <a:pt x="7316" y="2418"/>
                      <a:pt x="7266" y="2386"/>
                      <a:pt x="7212" y="2386"/>
                    </a:cubicBezTo>
                    <a:lnTo>
                      <a:pt x="5718" y="2386"/>
                    </a:lnTo>
                    <a:cubicBezTo>
                      <a:pt x="5674" y="2386"/>
                      <a:pt x="5632" y="2408"/>
                      <a:pt x="5606" y="2444"/>
                    </a:cubicBezTo>
                    <a:close/>
                    <a:moveTo>
                      <a:pt x="6930" y="6025"/>
                    </a:moveTo>
                    <a:lnTo>
                      <a:pt x="5491" y="6025"/>
                    </a:lnTo>
                    <a:cubicBezTo>
                      <a:pt x="5439" y="6025"/>
                      <a:pt x="5392" y="6054"/>
                      <a:pt x="5368" y="6100"/>
                    </a:cubicBezTo>
                    <a:cubicBezTo>
                      <a:pt x="4966" y="6890"/>
                      <a:pt x="4335" y="7502"/>
                      <a:pt x="3594" y="7824"/>
                    </a:cubicBezTo>
                    <a:cubicBezTo>
                      <a:pt x="3544" y="7846"/>
                      <a:pt x="3511" y="7895"/>
                      <a:pt x="3511" y="7950"/>
                    </a:cubicBezTo>
                    <a:lnTo>
                      <a:pt x="3511" y="7969"/>
                    </a:lnTo>
                    <a:cubicBezTo>
                      <a:pt x="3511" y="8046"/>
                      <a:pt x="3573" y="8107"/>
                      <a:pt x="3649" y="8107"/>
                    </a:cubicBezTo>
                    <a:cubicBezTo>
                      <a:pt x="5031" y="8107"/>
                      <a:pt x="6301" y="7407"/>
                      <a:pt x="7046" y="6236"/>
                    </a:cubicBezTo>
                    <a:cubicBezTo>
                      <a:pt x="7073" y="6194"/>
                      <a:pt x="7075" y="6140"/>
                      <a:pt x="7051" y="6096"/>
                    </a:cubicBezTo>
                    <a:cubicBezTo>
                      <a:pt x="7026" y="6052"/>
                      <a:pt x="6980" y="6025"/>
                      <a:pt x="6930" y="6025"/>
                    </a:cubicBezTo>
                    <a:close/>
                    <a:moveTo>
                      <a:pt x="7525" y="4206"/>
                    </a:moveTo>
                    <a:lnTo>
                      <a:pt x="5974" y="4206"/>
                    </a:lnTo>
                    <a:cubicBezTo>
                      <a:pt x="5901" y="4206"/>
                      <a:pt x="5840" y="4263"/>
                      <a:pt x="5836" y="4335"/>
                    </a:cubicBezTo>
                    <a:cubicBezTo>
                      <a:pt x="5812" y="4774"/>
                      <a:pt x="5729" y="5196"/>
                      <a:pt x="5589" y="5591"/>
                    </a:cubicBezTo>
                    <a:cubicBezTo>
                      <a:pt x="5574" y="5632"/>
                      <a:pt x="5580" y="5679"/>
                      <a:pt x="5606" y="5716"/>
                    </a:cubicBezTo>
                    <a:cubicBezTo>
                      <a:pt x="5632" y="5752"/>
                      <a:pt x="5674" y="5774"/>
                      <a:pt x="5718" y="5774"/>
                    </a:cubicBezTo>
                    <a:lnTo>
                      <a:pt x="7212" y="5774"/>
                    </a:lnTo>
                    <a:cubicBezTo>
                      <a:pt x="7266" y="5774"/>
                      <a:pt x="7316" y="5742"/>
                      <a:pt x="7338" y="5692"/>
                    </a:cubicBezTo>
                    <a:cubicBezTo>
                      <a:pt x="7522" y="5273"/>
                      <a:pt x="7630" y="4822"/>
                      <a:pt x="7662" y="4352"/>
                    </a:cubicBezTo>
                    <a:cubicBezTo>
                      <a:pt x="7665" y="4314"/>
                      <a:pt x="7651" y="4277"/>
                      <a:pt x="7625" y="4249"/>
                    </a:cubicBezTo>
                    <a:cubicBezTo>
                      <a:pt x="7599" y="4221"/>
                      <a:pt x="7563" y="4206"/>
                      <a:pt x="7525" y="4206"/>
                    </a:cubicBezTo>
                    <a:close/>
                    <a:moveTo>
                      <a:pt x="3594" y="336"/>
                    </a:moveTo>
                    <a:cubicBezTo>
                      <a:pt x="4335" y="658"/>
                      <a:pt x="4966" y="1270"/>
                      <a:pt x="5368" y="2061"/>
                    </a:cubicBezTo>
                    <a:cubicBezTo>
                      <a:pt x="5392" y="2107"/>
                      <a:pt x="5439" y="2136"/>
                      <a:pt x="5491" y="2136"/>
                    </a:cubicBezTo>
                    <a:lnTo>
                      <a:pt x="6930" y="2136"/>
                    </a:lnTo>
                    <a:cubicBezTo>
                      <a:pt x="6980" y="2136"/>
                      <a:pt x="7026" y="2108"/>
                      <a:pt x="7051" y="2064"/>
                    </a:cubicBezTo>
                    <a:cubicBezTo>
                      <a:pt x="7075" y="2020"/>
                      <a:pt x="7073" y="1967"/>
                      <a:pt x="7046" y="1924"/>
                    </a:cubicBezTo>
                    <a:cubicBezTo>
                      <a:pt x="6301" y="752"/>
                      <a:pt x="5031" y="53"/>
                      <a:pt x="3648" y="53"/>
                    </a:cubicBezTo>
                    <a:cubicBezTo>
                      <a:pt x="3572" y="53"/>
                      <a:pt x="3511" y="134"/>
                      <a:pt x="3511" y="210"/>
                    </a:cubicBezTo>
                    <a:cubicBezTo>
                      <a:pt x="3511" y="265"/>
                      <a:pt x="3543" y="314"/>
                      <a:pt x="3594" y="336"/>
                    </a:cubicBezTo>
                    <a:close/>
                    <a:moveTo>
                      <a:pt x="4320" y="1361"/>
                    </a:moveTo>
                    <a:cubicBezTo>
                      <a:pt x="4499" y="1464"/>
                      <a:pt x="4696" y="1698"/>
                      <a:pt x="4696" y="2036"/>
                    </a:cubicBezTo>
                    <a:cubicBezTo>
                      <a:pt x="4696" y="2070"/>
                      <a:pt x="4690" y="2103"/>
                      <a:pt x="4686" y="2136"/>
                    </a:cubicBezTo>
                    <a:lnTo>
                      <a:pt x="4920" y="2136"/>
                    </a:lnTo>
                    <a:cubicBezTo>
                      <a:pt x="4969" y="2136"/>
                      <a:pt x="5015" y="2109"/>
                      <a:pt x="5039" y="2066"/>
                    </a:cubicBezTo>
                    <a:cubicBezTo>
                      <a:pt x="5064" y="2023"/>
                      <a:pt x="5063" y="1970"/>
                      <a:pt x="5038" y="1928"/>
                    </a:cubicBezTo>
                    <a:cubicBezTo>
                      <a:pt x="4702" y="1367"/>
                      <a:pt x="4244" y="923"/>
                      <a:pt x="3713" y="642"/>
                    </a:cubicBezTo>
                    <a:cubicBezTo>
                      <a:pt x="3670" y="620"/>
                      <a:pt x="3619" y="622"/>
                      <a:pt x="3577" y="646"/>
                    </a:cubicBezTo>
                    <a:cubicBezTo>
                      <a:pt x="3536" y="671"/>
                      <a:pt x="3511" y="716"/>
                      <a:pt x="3511" y="764"/>
                    </a:cubicBezTo>
                    <a:lnTo>
                      <a:pt x="3511" y="987"/>
                    </a:lnTo>
                    <a:cubicBezTo>
                      <a:pt x="3800" y="1079"/>
                      <a:pt x="4072" y="1202"/>
                      <a:pt x="4320" y="1361"/>
                    </a:cubicBezTo>
                    <a:close/>
                    <a:moveTo>
                      <a:pt x="2820" y="3484"/>
                    </a:moveTo>
                    <a:cubicBezTo>
                      <a:pt x="1775" y="3217"/>
                      <a:pt x="1517" y="3088"/>
                      <a:pt x="1517" y="2691"/>
                    </a:cubicBezTo>
                    <a:lnTo>
                      <a:pt x="1517" y="2673"/>
                    </a:lnTo>
                    <a:cubicBezTo>
                      <a:pt x="1517" y="2380"/>
                      <a:pt x="1784" y="2147"/>
                      <a:pt x="2294" y="2147"/>
                    </a:cubicBezTo>
                    <a:cubicBezTo>
                      <a:pt x="2708" y="2147"/>
                      <a:pt x="3122" y="2294"/>
                      <a:pt x="3562" y="2553"/>
                    </a:cubicBezTo>
                    <a:cubicBezTo>
                      <a:pt x="3665" y="2613"/>
                      <a:pt x="3769" y="2648"/>
                      <a:pt x="3899" y="2648"/>
                    </a:cubicBezTo>
                    <a:cubicBezTo>
                      <a:pt x="4244" y="2648"/>
                      <a:pt x="4520" y="2380"/>
                      <a:pt x="4520" y="2035"/>
                    </a:cubicBezTo>
                    <a:cubicBezTo>
                      <a:pt x="4520" y="1777"/>
                      <a:pt x="4373" y="1594"/>
                      <a:pt x="4226" y="1509"/>
                    </a:cubicBezTo>
                    <a:cubicBezTo>
                      <a:pt x="3846" y="1267"/>
                      <a:pt x="3415" y="1107"/>
                      <a:pt x="2941" y="1029"/>
                    </a:cubicBezTo>
                    <a:lnTo>
                      <a:pt x="2941" y="575"/>
                    </a:lnTo>
                    <a:cubicBezTo>
                      <a:pt x="2941" y="257"/>
                      <a:pt x="2685" y="0"/>
                      <a:pt x="2367" y="0"/>
                    </a:cubicBezTo>
                    <a:cubicBezTo>
                      <a:pt x="2049" y="0"/>
                      <a:pt x="1792" y="257"/>
                      <a:pt x="1792" y="575"/>
                    </a:cubicBezTo>
                    <a:lnTo>
                      <a:pt x="1792" y="1025"/>
                    </a:lnTo>
                    <a:cubicBezTo>
                      <a:pt x="840" y="1201"/>
                      <a:pt x="198" y="1860"/>
                      <a:pt x="198" y="2794"/>
                    </a:cubicBezTo>
                    <a:lnTo>
                      <a:pt x="198" y="2812"/>
                    </a:lnTo>
                    <a:cubicBezTo>
                      <a:pt x="198" y="4011"/>
                      <a:pt x="983" y="4348"/>
                      <a:pt x="2199" y="4658"/>
                    </a:cubicBezTo>
                    <a:cubicBezTo>
                      <a:pt x="3208" y="4918"/>
                      <a:pt x="3415" y="5090"/>
                      <a:pt x="3415" y="5426"/>
                    </a:cubicBezTo>
                    <a:lnTo>
                      <a:pt x="3415" y="5443"/>
                    </a:lnTo>
                    <a:cubicBezTo>
                      <a:pt x="3415" y="5797"/>
                      <a:pt x="3087" y="6012"/>
                      <a:pt x="2544" y="6012"/>
                    </a:cubicBezTo>
                    <a:cubicBezTo>
                      <a:pt x="1957" y="6012"/>
                      <a:pt x="1457" y="5805"/>
                      <a:pt x="999" y="5469"/>
                    </a:cubicBezTo>
                    <a:cubicBezTo>
                      <a:pt x="913" y="5409"/>
                      <a:pt x="793" y="5349"/>
                      <a:pt x="621" y="5349"/>
                    </a:cubicBezTo>
                    <a:cubicBezTo>
                      <a:pt x="275" y="5349"/>
                      <a:pt x="0" y="5616"/>
                      <a:pt x="0" y="5961"/>
                    </a:cubicBezTo>
                    <a:cubicBezTo>
                      <a:pt x="0" y="6168"/>
                      <a:pt x="103" y="6358"/>
                      <a:pt x="250" y="6461"/>
                    </a:cubicBezTo>
                    <a:cubicBezTo>
                      <a:pt x="717" y="6796"/>
                      <a:pt x="1247" y="7008"/>
                      <a:pt x="1792" y="7111"/>
                    </a:cubicBezTo>
                    <a:lnTo>
                      <a:pt x="1792" y="7586"/>
                    </a:lnTo>
                    <a:cubicBezTo>
                      <a:pt x="1792" y="7903"/>
                      <a:pt x="2049" y="8160"/>
                      <a:pt x="2367" y="8160"/>
                    </a:cubicBezTo>
                    <a:cubicBezTo>
                      <a:pt x="2684" y="8160"/>
                      <a:pt x="2941" y="7903"/>
                      <a:pt x="2941" y="7586"/>
                    </a:cubicBezTo>
                    <a:lnTo>
                      <a:pt x="2941" y="7158"/>
                    </a:lnTo>
                    <a:cubicBezTo>
                      <a:pt x="4013" y="7025"/>
                      <a:pt x="4735" y="6378"/>
                      <a:pt x="4735" y="5314"/>
                    </a:cubicBezTo>
                    <a:lnTo>
                      <a:pt x="4735" y="5296"/>
                    </a:lnTo>
                    <a:cubicBezTo>
                      <a:pt x="4735" y="4244"/>
                      <a:pt x="4044" y="3804"/>
                      <a:pt x="2820" y="3484"/>
                    </a:cubicBezTo>
                    <a:close/>
                  </a:path>
                </a:pathLst>
              </a:custGeom>
              <a:solidFill>
                <a:schemeClr val="bg1"/>
              </a:solidFill>
              <a:ln>
                <a:noFill/>
              </a:ln>
            </p:spPr>
            <p:txBody>
              <a:bodyPr wrap="square" lIns="91440" tIns="45720" rIns="91440" bIns="45720">
                <a:normAutofit fontScale="95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grpSp>
        <p:sp>
          <p:nvSpPr>
            <p:cNvPr id="110" name="îšľiḍé"/>
            <p:cNvSpPr/>
            <p:nvPr/>
          </p:nvSpPr>
          <p:spPr bwMode="auto">
            <a:xfrm>
              <a:off x="6610139" y="5307923"/>
              <a:ext cx="3468939" cy="1346048"/>
            </a:xfrm>
            <a:prstGeom prst="rect">
              <a:avLst/>
            </a:prstGeom>
            <a:noFill/>
            <a:ln>
              <a:noFill/>
            </a:ln>
          </p:spPr>
          <p:txBody>
            <a:bodyPr wrap="square" lIns="91440" tIns="45720" rIns="91440" bIns="4572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20000"/>
                </a:lnSpc>
              </a:pPr>
              <a:r>
                <a:rPr lang="zh-CN" altLang="en-US" sz="2800" b="1" dirty="0" smtClean="0">
                  <a:solidFill>
                    <a:schemeClr val="bg1"/>
                  </a:solidFill>
                  <a:latin typeface="宋体" panose="02010600030101010101" pitchFamily="2" charset="-122"/>
                  <a:ea typeface="宋体" panose="02010600030101010101" pitchFamily="2" charset="-122"/>
                </a:rPr>
                <a:t>提供经过加工后的数据，</a:t>
              </a:r>
              <a:r>
                <a:rPr lang="en-US" altLang="zh-CN" sz="2800" b="1" dirty="0" err="1" smtClean="0">
                  <a:solidFill>
                    <a:schemeClr val="bg1"/>
                  </a:solidFill>
                  <a:latin typeface="宋体" panose="02010600030101010101" pitchFamily="2" charset="-122"/>
                  <a:ea typeface="宋体" panose="02010600030101010101" pitchFamily="2" charset="-122"/>
                </a:rPr>
                <a:t>服务</a:t>
              </a:r>
              <a:r>
                <a:rPr lang="zh-CN" altLang="en-US" sz="2800" b="1" dirty="0">
                  <a:solidFill>
                    <a:schemeClr val="bg1"/>
                  </a:solidFill>
                  <a:latin typeface="宋体" panose="02010600030101010101" pitchFamily="2" charset="-122"/>
                  <a:ea typeface="宋体" panose="02010600030101010101" pitchFamily="2" charset="-122"/>
                </a:rPr>
                <a:t>于</a:t>
              </a:r>
              <a:r>
                <a:rPr lang="en-US" altLang="zh-CN" sz="2800" b="1" dirty="0" err="1" smtClean="0">
                  <a:solidFill>
                    <a:schemeClr val="bg1"/>
                  </a:solidFill>
                  <a:latin typeface="宋体" panose="02010600030101010101" pitchFamily="2" charset="-122"/>
                  <a:ea typeface="宋体" panose="02010600030101010101" pitchFamily="2" charset="-122"/>
                </a:rPr>
                <a:t>公安系统的信</a:t>
              </a:r>
              <a:r>
                <a:rPr lang="zh-CN" altLang="en-US" sz="2800" b="1" dirty="0" smtClean="0">
                  <a:solidFill>
                    <a:schemeClr val="bg1"/>
                  </a:solidFill>
                  <a:latin typeface="宋体" panose="02010600030101010101" pitchFamily="2" charset="-122"/>
                  <a:ea typeface="宋体" panose="02010600030101010101" pitchFamily="2" charset="-122"/>
                </a:rPr>
                <a:t>通</a:t>
              </a:r>
              <a:r>
                <a:rPr lang="en-US" altLang="zh-CN" sz="2800" b="1" dirty="0" smtClean="0">
                  <a:solidFill>
                    <a:schemeClr val="bg1"/>
                  </a:solidFill>
                  <a:latin typeface="宋体" panose="02010600030101010101" pitchFamily="2" charset="-122"/>
                  <a:ea typeface="宋体" panose="02010600030101010101" pitchFamily="2" charset="-122"/>
                </a:rPr>
                <a:t>、</a:t>
              </a:r>
              <a:r>
                <a:rPr lang="en-US" altLang="zh-CN" sz="2800" b="1" dirty="0" err="1">
                  <a:solidFill>
                    <a:schemeClr val="bg1"/>
                  </a:solidFill>
                  <a:latin typeface="宋体" panose="02010600030101010101" pitchFamily="2" charset="-122"/>
                  <a:ea typeface="宋体" panose="02010600030101010101" pitchFamily="2" charset="-122"/>
                </a:rPr>
                <a:t>情报、</a:t>
              </a:r>
              <a:r>
                <a:rPr lang="en-US" altLang="zh-CN" sz="2800" b="1" dirty="0" err="1" smtClean="0">
                  <a:solidFill>
                    <a:schemeClr val="bg1"/>
                  </a:solidFill>
                  <a:latin typeface="宋体" panose="02010600030101010101" pitchFamily="2" charset="-122"/>
                  <a:ea typeface="宋体" panose="02010600030101010101" pitchFamily="2" charset="-122"/>
                </a:rPr>
                <a:t>反恐等部门</a:t>
              </a:r>
              <a:r>
                <a:rPr lang="en-US" altLang="zh-CN" sz="2800" b="1" dirty="0" smtClean="0">
                  <a:solidFill>
                    <a:schemeClr val="bg1"/>
                  </a:solidFill>
                  <a:latin typeface="宋体" panose="02010600030101010101" pitchFamily="2" charset="-122"/>
                  <a:ea typeface="宋体" panose="02010600030101010101" pitchFamily="2" charset="-122"/>
                </a:rPr>
                <a:t>。</a:t>
              </a:r>
              <a:endParaRPr lang="en-US" altLang="zh-CN" sz="2800" b="1" dirty="0">
                <a:solidFill>
                  <a:schemeClr val="bg1"/>
                </a:solidFill>
                <a:latin typeface="宋体" panose="02010600030101010101" pitchFamily="2" charset="-122"/>
                <a:ea typeface="宋体" panose="02010600030101010101" pitchFamily="2" charset="-122"/>
              </a:endParaRPr>
            </a:p>
          </p:txBody>
        </p:sp>
      </p:grpSp>
      <p:sp>
        <p:nvSpPr>
          <p:cNvPr id="182" name="íśḷíḍè"/>
          <p:cNvSpPr txBox="1"/>
          <p:nvPr/>
        </p:nvSpPr>
        <p:spPr>
          <a:xfrm>
            <a:off x="2719054" y="358775"/>
            <a:ext cx="9269506" cy="1667786"/>
          </a:xfrm>
          <a:prstGeom prst="rect">
            <a:avLst/>
          </a:prstGeom>
          <a:noFill/>
          <a:ln>
            <a:noFill/>
          </a:ln>
        </p:spPr>
        <p:txBody>
          <a:bodyPr wrap="square" lIns="91440" tIns="45720" rIns="91440" bIns="45720" anchor="ctr" anchorCtr="0">
            <a:normAutofit fontScale="85000" lnSpcReduction="20000"/>
          </a:bodyPr>
          <a:lstStyle/>
          <a:p>
            <a:pPr marL="0" marR="0" lvl="0" indent="0" algn="ctr" defTabSz="913765" rtl="0" eaLnBrk="1" fontAlgn="auto" latinLnBrk="0" hangingPunct="1">
              <a:lnSpc>
                <a:spcPct val="150000"/>
              </a:lnSpc>
              <a:spcBef>
                <a:spcPts val="0"/>
              </a:spcBef>
              <a:spcAft>
                <a:spcPts val="0"/>
              </a:spcAft>
              <a:buClrTx/>
              <a:buSzPct val="25000"/>
              <a:buFontTx/>
              <a:buNone/>
            </a:pPr>
            <a:r>
              <a:rPr kumimoji="0" lang="zh-CN" altLang="en-US" sz="5200" b="1" i="0" u="none" strike="noStrike" kern="1200" cap="none" spc="0" normalizeH="0" baseline="0" noProof="0" dirty="0" smtClean="0">
                <a:ln>
                  <a:noFill/>
                </a:ln>
                <a:solidFill>
                  <a:schemeClr val="bg1"/>
                </a:solidFill>
                <a:effectLst/>
                <a:uLnTx/>
                <a:uFillTx/>
                <a:latin typeface="+mj-ea"/>
              </a:rPr>
              <a:t>大</a:t>
            </a:r>
            <a:r>
              <a:rPr kumimoji="0" lang="zh-CN" altLang="en-US" sz="5200" b="1" i="0" u="none" strike="noStrike" kern="1200" cap="none" spc="0" normalizeH="0" baseline="0" noProof="0" dirty="0">
                <a:ln>
                  <a:noFill/>
                </a:ln>
                <a:solidFill>
                  <a:schemeClr val="bg1"/>
                </a:solidFill>
                <a:effectLst/>
                <a:uLnTx/>
                <a:uFillTx/>
                <a:latin typeface="+mj-ea"/>
              </a:rPr>
              <a:t>数据和社会治安的纽带</a:t>
            </a:r>
          </a:p>
          <a:p>
            <a:pPr marL="0" marR="0" lvl="0" indent="0" algn="ctr" defTabSz="913765" rtl="0" eaLnBrk="1" fontAlgn="auto" latinLnBrk="0" hangingPunct="1">
              <a:lnSpc>
                <a:spcPct val="150000"/>
              </a:lnSpc>
              <a:spcBef>
                <a:spcPts val="0"/>
              </a:spcBef>
              <a:spcAft>
                <a:spcPts val="0"/>
              </a:spcAft>
              <a:buClrTx/>
              <a:buSzPct val="25000"/>
              <a:buFontTx/>
              <a:buNone/>
            </a:pPr>
            <a:r>
              <a:rPr lang="en-US" altLang="zh-CN" sz="3600" b="1" dirty="0" smtClean="0">
                <a:solidFill>
                  <a:schemeClr val="bg1"/>
                </a:solidFill>
                <a:latin typeface="宋体" panose="02010600030101010101" pitchFamily="2" charset="-122"/>
                <a:ea typeface="宋体" panose="02010600030101010101" pitchFamily="2" charset="-122"/>
                <a:sym typeface="+mn-ea"/>
              </a:rPr>
              <a:t>             ——</a:t>
            </a:r>
            <a:r>
              <a:rPr lang="en-US" altLang="zh-CN" sz="3600" b="1" dirty="0" err="1" smtClean="0">
                <a:solidFill>
                  <a:schemeClr val="bg1"/>
                </a:solidFill>
                <a:latin typeface="宋体" panose="02010600030101010101" pitchFamily="2" charset="-122"/>
                <a:ea typeface="宋体" panose="02010600030101010101" pitchFamily="2" charset="-122"/>
                <a:sym typeface="+mn-ea"/>
              </a:rPr>
              <a:t>公安</a:t>
            </a:r>
            <a:r>
              <a:rPr lang="zh-CN" altLang="en-US" sz="3600" b="1" dirty="0" smtClean="0">
                <a:solidFill>
                  <a:schemeClr val="bg1"/>
                </a:solidFill>
                <a:latin typeface="宋体" panose="02010600030101010101" pitchFamily="2" charset="-122"/>
                <a:ea typeface="宋体" panose="02010600030101010101" pitchFamily="2" charset="-122"/>
                <a:sym typeface="+mn-ea"/>
              </a:rPr>
              <a:t>社会</a:t>
            </a:r>
            <a:r>
              <a:rPr lang="en-US" altLang="zh-CN" sz="3600" b="1" dirty="0" err="1" smtClean="0">
                <a:solidFill>
                  <a:schemeClr val="bg1"/>
                </a:solidFill>
                <a:latin typeface="宋体" panose="02010600030101010101" pitchFamily="2" charset="-122"/>
                <a:ea typeface="宋体" panose="02010600030101010101" pitchFamily="2" charset="-122"/>
                <a:sym typeface="+mn-ea"/>
              </a:rPr>
              <a:t>信息采集</a:t>
            </a:r>
            <a:r>
              <a:rPr lang="zh-CN" altLang="en-US" sz="3600" b="1" dirty="0" smtClean="0">
                <a:solidFill>
                  <a:schemeClr val="bg1"/>
                </a:solidFill>
                <a:latin typeface="宋体" panose="02010600030101010101" pitchFamily="2" charset="-122"/>
                <a:ea typeface="宋体" panose="02010600030101010101" pitchFamily="2" charset="-122"/>
                <a:sym typeface="+mn-ea"/>
              </a:rPr>
              <a:t>及服务平台</a:t>
            </a:r>
            <a:endParaRPr kumimoji="0" lang="en-US" altLang="zh-CN" sz="3600" b="1" i="0" u="none" strike="noStrike" kern="120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sym typeface="+mn-ea"/>
            </a:endParaRPr>
          </a:p>
        </p:txBody>
      </p:sp>
      <p:sp>
        <p:nvSpPr>
          <p:cNvPr id="183" name="椭圆 182"/>
          <p:cNvSpPr/>
          <p:nvPr/>
        </p:nvSpPr>
        <p:spPr>
          <a:xfrm>
            <a:off x="226676" y="6320672"/>
            <a:ext cx="4162581" cy="179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800" b="1" dirty="0" smtClean="0">
              <a:solidFill>
                <a:schemeClr val="bg1"/>
              </a:solidFill>
            </a:endParaRPr>
          </a:p>
          <a:p>
            <a:pPr algn="ctr"/>
            <a:r>
              <a:rPr lang="zh-CN" altLang="en-US" sz="4800" b="1" dirty="0" smtClean="0">
                <a:solidFill>
                  <a:schemeClr val="bg1"/>
                </a:solidFill>
              </a:rPr>
              <a:t>我们的工作</a:t>
            </a:r>
            <a:endParaRPr lang="zh-CN" altLang="en-US" sz="4800" b="1" dirty="0">
              <a:solidFill>
                <a:schemeClr val="bg1"/>
              </a:solidFill>
            </a:endParaRPr>
          </a:p>
        </p:txBody>
      </p:sp>
    </p:spTree>
    <p:extLst>
      <p:ext uri="{BB962C8B-B14F-4D97-AF65-F5344CB8AC3E}">
        <p14:creationId xmlns:p14="http://schemas.microsoft.com/office/powerpoint/2010/main" val="19462166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11</a:t>
            </a:fld>
            <a:endParaRPr/>
          </a:p>
        </p:txBody>
      </p:sp>
      <p:cxnSp>
        <p:nvCxnSpPr>
          <p:cNvPr id="88" name="直接连接符 87"/>
          <p:cNvCxnSpPr/>
          <p:nvPr>
            <p:custDataLst>
              <p:tags r:id="rId1"/>
            </p:custDataLst>
          </p:nvPr>
        </p:nvCxnSpPr>
        <p:spPr>
          <a:xfrm>
            <a:off x="5030706" y="4406199"/>
            <a:ext cx="293391" cy="0"/>
          </a:xfrm>
          <a:prstGeom prst="line">
            <a:avLst/>
          </a:prstGeom>
          <a:ln>
            <a:solidFill>
              <a:srgbClr val="000000">
                <a:lumMod val="20000"/>
                <a:lumOff val="80000"/>
              </a:srgbClr>
            </a:solidFill>
          </a:ln>
        </p:spPr>
        <p:style>
          <a:lnRef idx="1">
            <a:srgbClr val="1F74AD"/>
          </a:lnRef>
          <a:fillRef idx="0">
            <a:srgbClr val="1F74AD"/>
          </a:fillRef>
          <a:effectRef idx="0">
            <a:srgbClr val="1F74AD"/>
          </a:effectRef>
          <a:fontRef idx="minor">
            <a:srgbClr val="000000"/>
          </a:fontRef>
        </p:style>
      </p:cxnSp>
      <p:sp>
        <p:nvSpPr>
          <p:cNvPr id="89" name="椭圆 88"/>
          <p:cNvSpPr/>
          <p:nvPr>
            <p:custDataLst>
              <p:tags r:id="rId2"/>
            </p:custDataLst>
          </p:nvPr>
        </p:nvSpPr>
        <p:spPr>
          <a:xfrm>
            <a:off x="3703637" y="3782323"/>
            <a:ext cx="1296144" cy="1296144"/>
          </a:xfrm>
          <a:prstGeom prst="ellipse">
            <a:avLst/>
          </a:prstGeom>
          <a:noFill/>
          <a:ln w="57150">
            <a:solidFill>
              <a:schemeClr val="tx1"/>
            </a:solidFill>
          </a:ln>
          <a:extLst>
            <a:ext uri="{909E8E84-426E-40DD-AFC4-6F175D3DCCD1}">
              <a14:hiddenFill xmlns:a14="http://schemas.microsoft.com/office/drawing/2010/main">
                <a:solidFill>
                  <a:sysClr val="window" lastClr="FFFFFF"/>
                </a:solidFill>
              </a14:hiddenFill>
            </a:ext>
          </a:extLst>
        </p:spPr>
        <p:style>
          <a:lnRef idx="2">
            <a:srgbClr val="1F74AD">
              <a:shade val="50000"/>
            </a:srgbClr>
          </a:lnRef>
          <a:fillRef idx="1">
            <a:srgbClr val="1F74AD"/>
          </a:fillRef>
          <a:effectRef idx="0">
            <a:srgbClr val="1F74AD"/>
          </a:effectRef>
          <a:fontRef idx="minor">
            <a:sysClr val="window" lastClr="FFFFFF"/>
          </a:fontRef>
        </p:style>
        <p:txBody>
          <a:bodyPr wrap="none" tIns="0" bIns="0" anchor="ctr">
            <a:normAutofit/>
          </a:bodyPr>
          <a:lstStyle/>
          <a:p>
            <a:pPr algn="ctr">
              <a:lnSpc>
                <a:spcPct val="130000"/>
              </a:lnSpc>
            </a:pPr>
            <a:endParaRPr lang="zh-CN" altLang="en-US" sz="2000" dirty="0">
              <a:solidFill>
                <a:srgbClr val="000000"/>
              </a:solidFill>
              <a:latin typeface="微软雅黑" panose="020B0503020204020204" charset="-122"/>
              <a:ea typeface="微软雅黑" panose="020B0503020204020204" charset="-122"/>
              <a:cs typeface="+mn-ea"/>
            </a:endParaRPr>
          </a:p>
        </p:txBody>
      </p:sp>
      <p:sp>
        <p:nvSpPr>
          <p:cNvPr id="90" name="文本框 7"/>
          <p:cNvSpPr txBox="1"/>
          <p:nvPr>
            <p:custDataLst>
              <p:tags r:id="rId3"/>
            </p:custDataLst>
          </p:nvPr>
        </p:nvSpPr>
        <p:spPr>
          <a:xfrm>
            <a:off x="3894881" y="4362821"/>
            <a:ext cx="1387576" cy="462915"/>
          </a:xfrm>
          <a:prstGeom prst="rect">
            <a:avLst/>
          </a:prstGeom>
          <a:noFill/>
        </p:spPr>
        <p:txBody>
          <a:bodyPr wrap="square" rtlCol="0"/>
          <a:lstStyle/>
          <a:p>
            <a:pPr algn="ctr" fontAlgn="auto">
              <a:lnSpc>
                <a:spcPct val="120000"/>
              </a:lnSpc>
            </a:pPr>
            <a:r>
              <a:rPr lang="zh-CN" altLang="en-US" sz="2200" b="1" kern="0" dirty="0" smtClean="0">
                <a:solidFill>
                  <a:schemeClr val="accent1"/>
                </a:solidFill>
                <a:latin typeface="微软雅黑" panose="020B0503020204020204" charset="-122"/>
                <a:ea typeface="微软雅黑" panose="020B0503020204020204" charset="-122"/>
                <a:sym typeface="+mn-ea"/>
              </a:rPr>
              <a:t>采集字段收集</a:t>
            </a:r>
            <a:endParaRPr lang="zh-CN" altLang="en-US" sz="2200" b="1" spc="300" dirty="0">
              <a:solidFill>
                <a:srgbClr val="000000">
                  <a:lumMod val="75000"/>
                  <a:lumOff val="25000"/>
                </a:srgbClr>
              </a:solidFill>
              <a:uFillTx/>
              <a:latin typeface="微软雅黑" panose="020B0503020204020204" charset="-122"/>
              <a:ea typeface="微软雅黑" panose="020B0503020204020204" charset="-122"/>
            </a:endParaRPr>
          </a:p>
        </p:txBody>
      </p:sp>
      <p:cxnSp>
        <p:nvCxnSpPr>
          <p:cNvPr id="91" name="直接连接符 90"/>
          <p:cNvCxnSpPr/>
          <p:nvPr>
            <p:custDataLst>
              <p:tags r:id="rId4"/>
            </p:custDataLst>
          </p:nvPr>
        </p:nvCxnSpPr>
        <p:spPr>
          <a:xfrm>
            <a:off x="5324097" y="5945561"/>
            <a:ext cx="655619" cy="0"/>
          </a:xfrm>
          <a:prstGeom prst="line">
            <a:avLst/>
          </a:prstGeom>
          <a:ln>
            <a:solidFill>
              <a:srgbClr val="000000">
                <a:lumMod val="20000"/>
                <a:lumOff val="80000"/>
              </a:srgbClr>
            </a:solidFill>
          </a:ln>
        </p:spPr>
        <p:style>
          <a:lnRef idx="1">
            <a:srgbClr val="1F74AD"/>
          </a:lnRef>
          <a:fillRef idx="0">
            <a:srgbClr val="1F74AD"/>
          </a:fillRef>
          <a:effectRef idx="0">
            <a:srgbClr val="1F74AD"/>
          </a:effectRef>
          <a:fontRef idx="minor">
            <a:srgbClr val="000000"/>
          </a:fontRef>
        </p:style>
      </p:cxnSp>
      <p:cxnSp>
        <p:nvCxnSpPr>
          <p:cNvPr id="92" name="直接连接符 91"/>
          <p:cNvCxnSpPr/>
          <p:nvPr>
            <p:custDataLst>
              <p:tags r:id="rId5"/>
            </p:custDataLst>
          </p:nvPr>
        </p:nvCxnSpPr>
        <p:spPr>
          <a:xfrm>
            <a:off x="5324097" y="5031618"/>
            <a:ext cx="655619" cy="0"/>
          </a:xfrm>
          <a:prstGeom prst="line">
            <a:avLst/>
          </a:prstGeom>
          <a:ln>
            <a:solidFill>
              <a:srgbClr val="000000">
                <a:lumMod val="20000"/>
                <a:lumOff val="80000"/>
              </a:srgbClr>
            </a:solidFill>
          </a:ln>
        </p:spPr>
        <p:style>
          <a:lnRef idx="1">
            <a:srgbClr val="1F74AD"/>
          </a:lnRef>
          <a:fillRef idx="0">
            <a:srgbClr val="1F74AD"/>
          </a:fillRef>
          <a:effectRef idx="0">
            <a:srgbClr val="1F74AD"/>
          </a:effectRef>
          <a:fontRef idx="minor">
            <a:srgbClr val="000000"/>
          </a:fontRef>
        </p:style>
      </p:cxnSp>
      <p:cxnSp>
        <p:nvCxnSpPr>
          <p:cNvPr id="93" name="直接连接符 92"/>
          <p:cNvCxnSpPr/>
          <p:nvPr>
            <p:custDataLst>
              <p:tags r:id="rId6"/>
            </p:custDataLst>
          </p:nvPr>
        </p:nvCxnSpPr>
        <p:spPr>
          <a:xfrm>
            <a:off x="5324097" y="4049414"/>
            <a:ext cx="655619" cy="0"/>
          </a:xfrm>
          <a:prstGeom prst="line">
            <a:avLst/>
          </a:prstGeom>
          <a:ln>
            <a:solidFill>
              <a:srgbClr val="000000">
                <a:lumMod val="20000"/>
                <a:lumOff val="80000"/>
              </a:srgbClr>
            </a:solidFill>
          </a:ln>
        </p:spPr>
        <p:style>
          <a:lnRef idx="1">
            <a:srgbClr val="1F74AD"/>
          </a:lnRef>
          <a:fillRef idx="0">
            <a:srgbClr val="1F74AD"/>
          </a:fillRef>
          <a:effectRef idx="0">
            <a:srgbClr val="1F74AD"/>
          </a:effectRef>
          <a:fontRef idx="minor">
            <a:srgbClr val="000000"/>
          </a:fontRef>
        </p:style>
      </p:cxnSp>
      <p:cxnSp>
        <p:nvCxnSpPr>
          <p:cNvPr id="94" name="直接连接符 93"/>
          <p:cNvCxnSpPr/>
          <p:nvPr>
            <p:custDataLst>
              <p:tags r:id="rId7"/>
            </p:custDataLst>
          </p:nvPr>
        </p:nvCxnSpPr>
        <p:spPr>
          <a:xfrm>
            <a:off x="5324260" y="3051827"/>
            <a:ext cx="655619" cy="0"/>
          </a:xfrm>
          <a:prstGeom prst="line">
            <a:avLst/>
          </a:prstGeom>
          <a:ln>
            <a:solidFill>
              <a:srgbClr val="000000">
                <a:lumMod val="20000"/>
                <a:lumOff val="80000"/>
              </a:srgbClr>
            </a:solidFill>
          </a:ln>
        </p:spPr>
        <p:style>
          <a:lnRef idx="1">
            <a:srgbClr val="1F74AD"/>
          </a:lnRef>
          <a:fillRef idx="0">
            <a:srgbClr val="1F74AD"/>
          </a:fillRef>
          <a:effectRef idx="0">
            <a:srgbClr val="1F74AD"/>
          </a:effectRef>
          <a:fontRef idx="minor">
            <a:srgbClr val="000000"/>
          </a:fontRef>
        </p:style>
      </p:cxnSp>
      <p:cxnSp>
        <p:nvCxnSpPr>
          <p:cNvPr id="95" name="直接连接符 94"/>
          <p:cNvCxnSpPr/>
          <p:nvPr>
            <p:custDataLst>
              <p:tags r:id="rId8"/>
            </p:custDataLst>
          </p:nvPr>
        </p:nvCxnSpPr>
        <p:spPr>
          <a:xfrm>
            <a:off x="5324260" y="2062533"/>
            <a:ext cx="655619" cy="0"/>
          </a:xfrm>
          <a:prstGeom prst="line">
            <a:avLst/>
          </a:prstGeom>
          <a:ln>
            <a:solidFill>
              <a:srgbClr val="000000">
                <a:lumMod val="20000"/>
                <a:lumOff val="80000"/>
              </a:srgbClr>
            </a:solidFill>
          </a:ln>
        </p:spPr>
        <p:style>
          <a:lnRef idx="1">
            <a:srgbClr val="1F74AD"/>
          </a:lnRef>
          <a:fillRef idx="0">
            <a:srgbClr val="1F74AD"/>
          </a:fillRef>
          <a:effectRef idx="0">
            <a:srgbClr val="1F74AD"/>
          </a:effectRef>
          <a:fontRef idx="minor">
            <a:srgbClr val="000000"/>
          </a:fontRef>
        </p:style>
      </p:cxnSp>
      <p:sp>
        <p:nvSpPr>
          <p:cNvPr id="96" name="椭圆 95"/>
          <p:cNvSpPr/>
          <p:nvPr>
            <p:custDataLst>
              <p:tags r:id="rId9"/>
            </p:custDataLst>
          </p:nvPr>
        </p:nvSpPr>
        <p:spPr>
          <a:xfrm>
            <a:off x="5708037" y="1844222"/>
            <a:ext cx="463934" cy="463934"/>
          </a:xfrm>
          <a:prstGeom prst="ellipse">
            <a:avLst/>
          </a:prstGeom>
          <a:solidFill>
            <a:srgbClr val="1F74AD"/>
          </a:solidFill>
          <a:ln w="3810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a:latin typeface="微软雅黑" panose="020B0503020204020204" charset="-122"/>
              <a:ea typeface="微软雅黑" panose="020B0503020204020204" charset="-122"/>
            </a:endParaRPr>
          </a:p>
        </p:txBody>
      </p:sp>
      <p:sp>
        <p:nvSpPr>
          <p:cNvPr id="97" name="椭圆 96"/>
          <p:cNvSpPr/>
          <p:nvPr>
            <p:custDataLst>
              <p:tags r:id="rId10"/>
            </p:custDataLst>
          </p:nvPr>
        </p:nvSpPr>
        <p:spPr>
          <a:xfrm>
            <a:off x="5708037" y="4778746"/>
            <a:ext cx="463934" cy="463934"/>
          </a:xfrm>
          <a:prstGeom prst="ellipse">
            <a:avLst/>
          </a:prstGeom>
          <a:solidFill>
            <a:srgbClr val="69A35B"/>
          </a:solidFill>
          <a:ln w="3810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a:latin typeface="微软雅黑" panose="020B0503020204020204" charset="-122"/>
              <a:ea typeface="微软雅黑" panose="020B0503020204020204" charset="-122"/>
            </a:endParaRPr>
          </a:p>
        </p:txBody>
      </p:sp>
      <p:sp>
        <p:nvSpPr>
          <p:cNvPr id="98" name="文本框 25"/>
          <p:cNvSpPr txBox="1"/>
          <p:nvPr>
            <p:custDataLst>
              <p:tags r:id="rId11"/>
            </p:custDataLst>
          </p:nvPr>
        </p:nvSpPr>
        <p:spPr>
          <a:xfrm>
            <a:off x="7307895" y="2009140"/>
            <a:ext cx="6590985" cy="405765"/>
          </a:xfrm>
          <a:prstGeom prst="rect">
            <a:avLst/>
          </a:prstGeom>
          <a:noFill/>
        </p:spPr>
        <p:txBody>
          <a:bodyPr wrap="square" lIns="90000" tIns="46800" rIns="90000" bIns="46800" anchor="t">
            <a:noAutofit/>
          </a:bodyPr>
          <a:lstStyle/>
          <a:p>
            <a:pPr defTabSz="914400">
              <a:defRPr/>
            </a:pPr>
            <a:r>
              <a:rPr lang="zh-CN" altLang="en-US" sz="2200" b="1" dirty="0" smtClean="0">
                <a:solidFill>
                  <a:schemeClr val="accent1"/>
                </a:solidFill>
                <a:latin typeface="微软雅黑" panose="020B0503020204020204" charset="-122"/>
                <a:ea typeface="微软雅黑" panose="020B0503020204020204" charset="-122"/>
                <a:sym typeface="+mn-ea"/>
              </a:rPr>
              <a:t>发件人姓名、身份证、发件时间、物流点名称、收件人名称、收件地点等</a:t>
            </a:r>
            <a:endParaRPr lang="zh-CN" altLang="en-US" sz="2200" b="1" spc="150" dirty="0" smtClean="0">
              <a:solidFill>
                <a:schemeClr val="accent1"/>
              </a:solidFill>
              <a:uFillTx/>
              <a:latin typeface="微软雅黑" panose="020B0503020204020204" charset="-122"/>
              <a:ea typeface="微软雅黑" panose="020B0503020204020204" charset="-122"/>
              <a:sym typeface="+mn-ea"/>
            </a:endParaRPr>
          </a:p>
        </p:txBody>
      </p:sp>
      <p:sp>
        <p:nvSpPr>
          <p:cNvPr id="99" name="文本框 6"/>
          <p:cNvSpPr txBox="1"/>
          <p:nvPr>
            <p:custDataLst>
              <p:tags r:id="rId12"/>
            </p:custDataLst>
          </p:nvPr>
        </p:nvSpPr>
        <p:spPr>
          <a:xfrm>
            <a:off x="7307664" y="1571848"/>
            <a:ext cx="3324089" cy="405765"/>
          </a:xfrm>
          <a:prstGeom prst="rect">
            <a:avLst/>
          </a:prstGeom>
          <a:noFill/>
        </p:spPr>
        <p:txBody>
          <a:bodyPr wrap="square" lIns="90000" tIns="46800" rIns="90000" bIns="0" anchor="b">
            <a:noAutofit/>
          </a:bodyPr>
          <a:lstStyle>
            <a:defPPr>
              <a:defRPr lang="zh-CN"/>
            </a:defPPr>
            <a:lvl1pPr lvl="0" defTabSz="913765">
              <a:lnSpc>
                <a:spcPct val="140000"/>
              </a:lnSpc>
              <a:spcBef>
                <a:spcPct val="0"/>
              </a:spcBef>
              <a:defRPr sz="1600" b="1">
                <a:solidFill>
                  <a:srgbClr val="1F74AD"/>
                </a:solidFill>
                <a:latin typeface="Arial" panose="020B0604020202020204" pitchFamily="34" charset="0"/>
                <a:ea typeface="微软雅黑" panose="020B0503020204020204" charset="-122"/>
                <a:cs typeface="+mn-ea"/>
              </a:defRPr>
            </a:lvl1pPr>
          </a:lstStyle>
          <a:p>
            <a:pPr defTabSz="914400">
              <a:defRPr/>
            </a:pPr>
            <a:r>
              <a:rPr lang="zh-CN" altLang="en-US" sz="2200" dirty="0" smtClean="0">
                <a:solidFill>
                  <a:schemeClr val="accent1"/>
                </a:solidFill>
                <a:latin typeface="微软雅黑" panose="020B0503020204020204" charset="-122"/>
                <a:sym typeface="+mn-ea"/>
              </a:rPr>
              <a:t>快递物流</a:t>
            </a:r>
            <a:endParaRPr lang="zh-CN" altLang="en-US" sz="2200" spc="300" dirty="0">
              <a:latin typeface="微软雅黑" panose="020B0503020204020204" charset="-122"/>
            </a:endParaRPr>
          </a:p>
        </p:txBody>
      </p:sp>
      <p:sp>
        <p:nvSpPr>
          <p:cNvPr id="100" name="文本框 27"/>
          <p:cNvSpPr txBox="1"/>
          <p:nvPr>
            <p:custDataLst>
              <p:tags r:id="rId13"/>
            </p:custDataLst>
          </p:nvPr>
        </p:nvSpPr>
        <p:spPr>
          <a:xfrm>
            <a:off x="7307895" y="4956175"/>
            <a:ext cx="5766414" cy="405765"/>
          </a:xfrm>
          <a:prstGeom prst="rect">
            <a:avLst/>
          </a:prstGeom>
          <a:noFill/>
        </p:spPr>
        <p:txBody>
          <a:bodyPr wrap="square" lIns="90000" tIns="46800" rIns="90000" bIns="46800" anchor="t">
            <a:normAutofit/>
          </a:bodyPr>
          <a:lstStyle/>
          <a:p>
            <a:pPr defTabSz="913765" fontAlgn="auto">
              <a:lnSpc>
                <a:spcPct val="120000"/>
              </a:lnSpc>
              <a:spcBef>
                <a:spcPct val="0"/>
              </a:spcBef>
              <a:defRPr/>
            </a:pPr>
            <a:r>
              <a:rPr lang="zh-CN" altLang="en-US" sz="2200" b="1" dirty="0" smtClean="0">
                <a:solidFill>
                  <a:schemeClr val="accent1"/>
                </a:solidFill>
                <a:latin typeface="微软雅黑" panose="020B0503020204020204" charset="-122"/>
                <a:ea typeface="微软雅黑" panose="020B0503020204020204" charset="-122"/>
                <a:sym typeface="+mn-ea"/>
              </a:rPr>
              <a:t>姓名、身份证、客运站名称、客运站地址、车次、目的地等</a:t>
            </a:r>
            <a:endParaRPr lang="zh-CN" altLang="en-US" sz="2200" b="1" dirty="0" smtClean="0">
              <a:solidFill>
                <a:schemeClr val="accent1"/>
              </a:solidFill>
              <a:latin typeface="微软雅黑" panose="020B0503020204020204" charset="-122"/>
              <a:ea typeface="微软雅黑" panose="020B0503020204020204" charset="-122"/>
            </a:endParaRPr>
          </a:p>
        </p:txBody>
      </p:sp>
      <p:sp>
        <p:nvSpPr>
          <p:cNvPr id="101" name="文本框 28"/>
          <p:cNvSpPr txBox="1"/>
          <p:nvPr>
            <p:custDataLst>
              <p:tags r:id="rId14"/>
            </p:custDataLst>
          </p:nvPr>
        </p:nvSpPr>
        <p:spPr>
          <a:xfrm>
            <a:off x="7307664" y="4518799"/>
            <a:ext cx="3324089" cy="405765"/>
          </a:xfrm>
          <a:prstGeom prst="rect">
            <a:avLst/>
          </a:prstGeom>
          <a:noFill/>
        </p:spPr>
        <p:txBody>
          <a:bodyPr wrap="square" lIns="90000" tIns="46800" rIns="90000" bIns="0" anchor="b">
            <a:noAutofit/>
          </a:bodyPr>
          <a:lstStyle>
            <a:defPPr>
              <a:defRPr lang="zh-CN"/>
            </a:defPPr>
            <a:lvl1pPr lvl="0" defTabSz="913765">
              <a:lnSpc>
                <a:spcPct val="140000"/>
              </a:lnSpc>
              <a:spcBef>
                <a:spcPct val="0"/>
              </a:spcBef>
              <a:defRPr sz="1600" b="1">
                <a:solidFill>
                  <a:srgbClr val="1F74AD"/>
                </a:solidFill>
                <a:latin typeface="Arial" panose="020B0604020202020204" pitchFamily="34" charset="0"/>
                <a:ea typeface="微软雅黑" panose="020B0503020204020204" charset="-122"/>
                <a:cs typeface="+mn-ea"/>
              </a:defRPr>
            </a:lvl1pPr>
          </a:lstStyle>
          <a:p>
            <a:pPr defTabSz="914400">
              <a:defRPr/>
            </a:pPr>
            <a:r>
              <a:rPr lang="zh-CN" altLang="en-US" sz="2200" dirty="0" smtClean="0">
                <a:solidFill>
                  <a:schemeClr val="accent1"/>
                </a:solidFill>
                <a:latin typeface="微软雅黑" panose="020B0503020204020204" charset="-122"/>
                <a:sym typeface="+mn-ea"/>
              </a:rPr>
              <a:t>客运站</a:t>
            </a:r>
            <a:endParaRPr lang="zh-CN" altLang="en-US" sz="2200" spc="300" dirty="0">
              <a:solidFill>
                <a:srgbClr val="69A35B"/>
              </a:solidFill>
              <a:latin typeface="微软雅黑" panose="020B0503020204020204" charset="-122"/>
            </a:endParaRPr>
          </a:p>
        </p:txBody>
      </p:sp>
      <p:cxnSp>
        <p:nvCxnSpPr>
          <p:cNvPr id="102" name="直接连接符 101"/>
          <p:cNvCxnSpPr/>
          <p:nvPr>
            <p:custDataLst>
              <p:tags r:id="rId15"/>
            </p:custDataLst>
          </p:nvPr>
        </p:nvCxnSpPr>
        <p:spPr>
          <a:xfrm>
            <a:off x="6280302" y="2062533"/>
            <a:ext cx="795131" cy="0"/>
          </a:xfrm>
          <a:prstGeom prst="line">
            <a:avLst/>
          </a:prstGeom>
          <a:ln>
            <a:solidFill>
              <a:srgbClr val="000000">
                <a:lumMod val="20000"/>
                <a:lumOff val="80000"/>
              </a:srgbClr>
            </a:solidFill>
          </a:ln>
        </p:spPr>
        <p:style>
          <a:lnRef idx="1">
            <a:srgbClr val="1F74AD"/>
          </a:lnRef>
          <a:fillRef idx="0">
            <a:srgbClr val="1F74AD"/>
          </a:fillRef>
          <a:effectRef idx="0">
            <a:srgbClr val="1F74AD"/>
          </a:effectRef>
          <a:fontRef idx="minor">
            <a:srgbClr val="000000"/>
          </a:fontRef>
        </p:style>
      </p:cxnSp>
      <p:sp>
        <p:nvSpPr>
          <p:cNvPr id="103" name="椭圆 102"/>
          <p:cNvSpPr/>
          <p:nvPr>
            <p:custDataLst>
              <p:tags r:id="rId16"/>
            </p:custDataLst>
          </p:nvPr>
        </p:nvSpPr>
        <p:spPr>
          <a:xfrm>
            <a:off x="5721826" y="5722830"/>
            <a:ext cx="463934" cy="463934"/>
          </a:xfrm>
          <a:prstGeom prst="ellipse">
            <a:avLst/>
          </a:prstGeom>
          <a:solidFill>
            <a:srgbClr val="9BBB59"/>
          </a:solidFill>
          <a:ln w="3810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a:latin typeface="微软雅黑" panose="020B0503020204020204" charset="-122"/>
              <a:ea typeface="微软雅黑" panose="020B0503020204020204" charset="-122"/>
            </a:endParaRPr>
          </a:p>
        </p:txBody>
      </p:sp>
      <p:sp>
        <p:nvSpPr>
          <p:cNvPr id="104" name="文本框 34"/>
          <p:cNvSpPr txBox="1"/>
          <p:nvPr>
            <p:custDataLst>
              <p:tags r:id="rId17"/>
            </p:custDataLst>
          </p:nvPr>
        </p:nvSpPr>
        <p:spPr>
          <a:xfrm>
            <a:off x="7307894" y="5939155"/>
            <a:ext cx="6411557" cy="405765"/>
          </a:xfrm>
          <a:prstGeom prst="rect">
            <a:avLst/>
          </a:prstGeom>
          <a:noFill/>
        </p:spPr>
        <p:txBody>
          <a:bodyPr wrap="square" lIns="90000" tIns="46800" rIns="90000" bIns="46800" anchor="t">
            <a:normAutofit/>
          </a:bodyPr>
          <a:lstStyle/>
          <a:p>
            <a:pPr defTabSz="914400">
              <a:defRPr/>
            </a:pPr>
            <a:r>
              <a:rPr lang="zh-CN" altLang="en-US" sz="2200" b="1" dirty="0" smtClean="0">
                <a:solidFill>
                  <a:schemeClr val="accent1"/>
                </a:solidFill>
                <a:latin typeface="微软雅黑" panose="020B0503020204020204" charset="-122"/>
                <a:ea typeface="微软雅黑" panose="020B0503020204020204" charset="-122"/>
                <a:sym typeface="+mn-ea"/>
              </a:rPr>
              <a:t>姓名、身份证号、住院时间、挂号时间、科室、医院名称、主治医师等</a:t>
            </a:r>
            <a:endParaRPr lang="zh-CN" altLang="en-US" sz="2200" b="1" dirty="0" smtClean="0">
              <a:solidFill>
                <a:schemeClr val="accent1"/>
              </a:solidFill>
              <a:latin typeface="微软雅黑" panose="020B0503020204020204" charset="-122"/>
              <a:ea typeface="微软雅黑" panose="020B0503020204020204" charset="-122"/>
            </a:endParaRPr>
          </a:p>
        </p:txBody>
      </p:sp>
      <p:sp>
        <p:nvSpPr>
          <p:cNvPr id="105" name="文本框 35"/>
          <p:cNvSpPr txBox="1"/>
          <p:nvPr>
            <p:custDataLst>
              <p:tags r:id="rId18"/>
            </p:custDataLst>
          </p:nvPr>
        </p:nvSpPr>
        <p:spPr>
          <a:xfrm>
            <a:off x="7307666" y="5492110"/>
            <a:ext cx="3324089" cy="405765"/>
          </a:xfrm>
          <a:prstGeom prst="rect">
            <a:avLst/>
          </a:prstGeom>
          <a:noFill/>
        </p:spPr>
        <p:txBody>
          <a:bodyPr wrap="square" lIns="90000" tIns="46800" rIns="90000" bIns="0" anchor="b">
            <a:noAutofit/>
          </a:bodyPr>
          <a:lstStyle>
            <a:defPPr>
              <a:defRPr lang="zh-CN"/>
            </a:defPPr>
            <a:lvl1pPr lvl="0" defTabSz="913765">
              <a:lnSpc>
                <a:spcPct val="140000"/>
              </a:lnSpc>
              <a:spcBef>
                <a:spcPct val="0"/>
              </a:spcBef>
              <a:defRPr sz="1600" b="1">
                <a:solidFill>
                  <a:srgbClr val="1F74AD"/>
                </a:solidFill>
                <a:latin typeface="Arial" panose="020B0604020202020204" pitchFamily="34" charset="0"/>
                <a:ea typeface="微软雅黑" panose="020B0503020204020204" charset="-122"/>
                <a:cs typeface="+mn-ea"/>
              </a:defRPr>
            </a:lvl1pPr>
          </a:lstStyle>
          <a:p>
            <a:pPr defTabSz="914400">
              <a:defRPr/>
            </a:pPr>
            <a:r>
              <a:rPr lang="zh-CN" altLang="en-US" sz="2200" dirty="0" smtClean="0">
                <a:solidFill>
                  <a:schemeClr val="accent1"/>
                </a:solidFill>
                <a:latin typeface="微软雅黑" panose="020B0503020204020204" charset="-122"/>
                <a:sym typeface="+mn-ea"/>
              </a:rPr>
              <a:t>医院</a:t>
            </a:r>
            <a:endParaRPr lang="zh-CN" altLang="en-US" sz="2200" spc="300" dirty="0">
              <a:solidFill>
                <a:srgbClr val="9BBB59"/>
              </a:solidFill>
              <a:latin typeface="微软雅黑" panose="020B0503020204020204" charset="-122"/>
            </a:endParaRPr>
          </a:p>
        </p:txBody>
      </p:sp>
      <p:sp>
        <p:nvSpPr>
          <p:cNvPr id="106" name="椭圆 105"/>
          <p:cNvSpPr/>
          <p:nvPr>
            <p:custDataLst>
              <p:tags r:id="rId19"/>
            </p:custDataLst>
          </p:nvPr>
        </p:nvSpPr>
        <p:spPr>
          <a:xfrm>
            <a:off x="5721826" y="2822397"/>
            <a:ext cx="463934" cy="463934"/>
          </a:xfrm>
          <a:prstGeom prst="ellipse">
            <a:avLst/>
          </a:prstGeom>
          <a:solidFill>
            <a:srgbClr val="3498DB"/>
          </a:solidFill>
          <a:ln w="3810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a:latin typeface="微软雅黑" panose="020B0503020204020204" charset="-122"/>
              <a:ea typeface="微软雅黑" panose="020B0503020204020204" charset="-122"/>
            </a:endParaRPr>
          </a:p>
        </p:txBody>
      </p:sp>
      <p:cxnSp>
        <p:nvCxnSpPr>
          <p:cNvPr id="107" name="直接连接符 106"/>
          <p:cNvCxnSpPr/>
          <p:nvPr>
            <p:custDataLst>
              <p:tags r:id="rId20"/>
            </p:custDataLst>
          </p:nvPr>
        </p:nvCxnSpPr>
        <p:spPr>
          <a:xfrm flipH="1">
            <a:off x="6278151" y="3051827"/>
            <a:ext cx="799432" cy="0"/>
          </a:xfrm>
          <a:prstGeom prst="line">
            <a:avLst/>
          </a:prstGeom>
          <a:ln>
            <a:solidFill>
              <a:srgbClr val="000000">
                <a:lumMod val="20000"/>
                <a:lumOff val="80000"/>
              </a:srgbClr>
            </a:solidFill>
          </a:ln>
        </p:spPr>
        <p:style>
          <a:lnRef idx="1">
            <a:srgbClr val="1F74AD"/>
          </a:lnRef>
          <a:fillRef idx="0">
            <a:srgbClr val="1F74AD"/>
          </a:fillRef>
          <a:effectRef idx="0">
            <a:srgbClr val="1F74AD"/>
          </a:effectRef>
          <a:fontRef idx="minor">
            <a:srgbClr val="000000"/>
          </a:fontRef>
        </p:style>
      </p:cxnSp>
      <p:sp>
        <p:nvSpPr>
          <p:cNvPr id="108" name="文本框 43"/>
          <p:cNvSpPr txBox="1"/>
          <p:nvPr>
            <p:custDataLst>
              <p:tags r:id="rId21"/>
            </p:custDataLst>
          </p:nvPr>
        </p:nvSpPr>
        <p:spPr>
          <a:xfrm>
            <a:off x="7307895" y="3977005"/>
            <a:ext cx="5873273" cy="405765"/>
          </a:xfrm>
          <a:prstGeom prst="rect">
            <a:avLst/>
          </a:prstGeom>
          <a:noFill/>
        </p:spPr>
        <p:txBody>
          <a:bodyPr wrap="square" lIns="90000" tIns="46800" rIns="90000" bIns="46800" anchor="t">
            <a:normAutofit/>
          </a:bodyPr>
          <a:lstStyle/>
          <a:p>
            <a:pPr defTabSz="914400">
              <a:defRPr/>
            </a:pPr>
            <a:r>
              <a:rPr lang="zh-CN" altLang="en-US" sz="2200" b="1" dirty="0" smtClean="0">
                <a:solidFill>
                  <a:schemeClr val="accent1"/>
                </a:solidFill>
                <a:latin typeface="微软雅黑" panose="020B0503020204020204" charset="-122"/>
                <a:ea typeface="微软雅黑" panose="020B0503020204020204" charset="-122"/>
                <a:sym typeface="+mn-ea"/>
              </a:rPr>
              <a:t>车牌号、车辆类型、停车时长、停车场名称、停车地点等</a:t>
            </a:r>
            <a:endParaRPr lang="zh-CN" altLang="en-US" sz="2200" b="1" dirty="0" smtClean="0">
              <a:solidFill>
                <a:schemeClr val="accent1"/>
              </a:solidFill>
              <a:latin typeface="微软雅黑" panose="020B0503020204020204" charset="-122"/>
              <a:ea typeface="微软雅黑" panose="020B0503020204020204" charset="-122"/>
            </a:endParaRPr>
          </a:p>
        </p:txBody>
      </p:sp>
      <p:sp>
        <p:nvSpPr>
          <p:cNvPr id="109" name="文本框 44"/>
          <p:cNvSpPr txBox="1"/>
          <p:nvPr>
            <p:custDataLst>
              <p:tags r:id="rId22"/>
            </p:custDataLst>
          </p:nvPr>
        </p:nvSpPr>
        <p:spPr>
          <a:xfrm>
            <a:off x="7307665" y="3539944"/>
            <a:ext cx="3324089" cy="405765"/>
          </a:xfrm>
          <a:prstGeom prst="rect">
            <a:avLst/>
          </a:prstGeom>
          <a:noFill/>
        </p:spPr>
        <p:txBody>
          <a:bodyPr wrap="square" lIns="90000" tIns="46800" rIns="90000" bIns="0" anchor="b">
            <a:noAutofit/>
          </a:bodyPr>
          <a:lstStyle>
            <a:defPPr>
              <a:defRPr lang="zh-CN"/>
            </a:defPPr>
            <a:lvl1pPr lvl="0" defTabSz="913765">
              <a:lnSpc>
                <a:spcPct val="140000"/>
              </a:lnSpc>
              <a:spcBef>
                <a:spcPct val="0"/>
              </a:spcBef>
              <a:defRPr sz="1600" b="1">
                <a:solidFill>
                  <a:srgbClr val="1F74AD"/>
                </a:solidFill>
                <a:latin typeface="Arial" panose="020B0604020202020204" pitchFamily="34" charset="0"/>
                <a:ea typeface="微软雅黑" panose="020B0503020204020204" charset="-122"/>
                <a:cs typeface="+mn-ea"/>
              </a:defRPr>
            </a:lvl1pPr>
          </a:lstStyle>
          <a:p>
            <a:pPr defTabSz="914400">
              <a:defRPr/>
            </a:pPr>
            <a:r>
              <a:rPr lang="zh-CN" altLang="en-US" sz="2200" dirty="0" smtClean="0">
                <a:solidFill>
                  <a:schemeClr val="accent1"/>
                </a:solidFill>
                <a:latin typeface="微软雅黑" panose="020B0503020204020204" charset="-122"/>
                <a:sym typeface="+mn-ea"/>
              </a:rPr>
              <a:t>停车场</a:t>
            </a:r>
            <a:endParaRPr lang="zh-CN" altLang="en-US" sz="2200" spc="300" dirty="0">
              <a:solidFill>
                <a:srgbClr val="1AA3AA"/>
              </a:solidFill>
              <a:latin typeface="微软雅黑" panose="020B0503020204020204" charset="-122"/>
            </a:endParaRPr>
          </a:p>
        </p:txBody>
      </p:sp>
      <p:cxnSp>
        <p:nvCxnSpPr>
          <p:cNvPr id="110" name="直接连接符 109"/>
          <p:cNvCxnSpPr/>
          <p:nvPr>
            <p:custDataLst>
              <p:tags r:id="rId23"/>
            </p:custDataLst>
          </p:nvPr>
        </p:nvCxnSpPr>
        <p:spPr>
          <a:xfrm>
            <a:off x="6280302" y="5031618"/>
            <a:ext cx="795131" cy="0"/>
          </a:xfrm>
          <a:prstGeom prst="line">
            <a:avLst/>
          </a:prstGeom>
          <a:ln>
            <a:solidFill>
              <a:srgbClr val="000000">
                <a:lumMod val="20000"/>
                <a:lumOff val="80000"/>
              </a:srgbClr>
            </a:solidFill>
          </a:ln>
        </p:spPr>
        <p:style>
          <a:lnRef idx="1">
            <a:srgbClr val="1F74AD"/>
          </a:lnRef>
          <a:fillRef idx="0">
            <a:srgbClr val="1F74AD"/>
          </a:fillRef>
          <a:effectRef idx="0">
            <a:srgbClr val="1F74AD"/>
          </a:effectRef>
          <a:fontRef idx="minor">
            <a:srgbClr val="000000"/>
          </a:fontRef>
        </p:style>
      </p:cxnSp>
      <p:sp>
        <p:nvSpPr>
          <p:cNvPr id="111" name="椭圆 110"/>
          <p:cNvSpPr/>
          <p:nvPr>
            <p:custDataLst>
              <p:tags r:id="rId24"/>
            </p:custDataLst>
          </p:nvPr>
        </p:nvSpPr>
        <p:spPr>
          <a:xfrm>
            <a:off x="5721826" y="3800572"/>
            <a:ext cx="463934" cy="463934"/>
          </a:xfrm>
          <a:prstGeom prst="ellipse">
            <a:avLst/>
          </a:prstGeom>
          <a:solidFill>
            <a:srgbClr val="1AA3AA"/>
          </a:solidFill>
          <a:ln w="3810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a:latin typeface="微软雅黑" panose="020B0503020204020204" charset="-122"/>
              <a:ea typeface="微软雅黑" panose="020B0503020204020204" charset="-122"/>
            </a:endParaRPr>
          </a:p>
        </p:txBody>
      </p:sp>
      <p:cxnSp>
        <p:nvCxnSpPr>
          <p:cNvPr id="112" name="直接连接符 111"/>
          <p:cNvCxnSpPr/>
          <p:nvPr>
            <p:custDataLst>
              <p:tags r:id="rId25"/>
            </p:custDataLst>
          </p:nvPr>
        </p:nvCxnSpPr>
        <p:spPr>
          <a:xfrm flipH="1">
            <a:off x="6278151" y="4049414"/>
            <a:ext cx="799432" cy="0"/>
          </a:xfrm>
          <a:prstGeom prst="line">
            <a:avLst/>
          </a:prstGeom>
          <a:ln>
            <a:solidFill>
              <a:srgbClr val="000000">
                <a:lumMod val="20000"/>
                <a:lumOff val="80000"/>
              </a:srgbClr>
            </a:solidFill>
          </a:ln>
        </p:spPr>
        <p:style>
          <a:lnRef idx="1">
            <a:srgbClr val="1F74AD"/>
          </a:lnRef>
          <a:fillRef idx="0">
            <a:srgbClr val="1F74AD"/>
          </a:fillRef>
          <a:effectRef idx="0">
            <a:srgbClr val="1F74AD"/>
          </a:effectRef>
          <a:fontRef idx="minor">
            <a:srgbClr val="000000"/>
          </a:fontRef>
        </p:style>
      </p:cxnSp>
      <p:sp>
        <p:nvSpPr>
          <p:cNvPr id="113" name="文本框 53"/>
          <p:cNvSpPr txBox="1"/>
          <p:nvPr>
            <p:custDataLst>
              <p:tags r:id="rId26"/>
            </p:custDataLst>
          </p:nvPr>
        </p:nvSpPr>
        <p:spPr>
          <a:xfrm>
            <a:off x="7307894" y="2997835"/>
            <a:ext cx="5874071" cy="405765"/>
          </a:xfrm>
          <a:prstGeom prst="rect">
            <a:avLst/>
          </a:prstGeom>
          <a:noFill/>
        </p:spPr>
        <p:txBody>
          <a:bodyPr wrap="square" lIns="90000" tIns="46800" rIns="90000" bIns="46800" anchor="t">
            <a:normAutofit/>
          </a:bodyPr>
          <a:lstStyle/>
          <a:p>
            <a:pPr defTabSz="914400">
              <a:defRPr/>
            </a:pPr>
            <a:r>
              <a:rPr lang="zh-CN" altLang="en-US" sz="2200" b="1" dirty="0" smtClean="0">
                <a:solidFill>
                  <a:schemeClr val="accent1"/>
                </a:solidFill>
                <a:latin typeface="微软雅黑" panose="020B0503020204020204" charset="-122"/>
                <a:ea typeface="微软雅黑" panose="020B0503020204020204" charset="-122"/>
                <a:sym typeface="+mn-ea"/>
              </a:rPr>
              <a:t>身份证、驾校名称、学车时间、驾校地址、家庭住址等</a:t>
            </a:r>
            <a:endParaRPr lang="zh-CN" altLang="en-US" sz="2200" b="1" dirty="0" smtClean="0">
              <a:solidFill>
                <a:schemeClr val="accent1"/>
              </a:solidFill>
              <a:latin typeface="微软雅黑" panose="020B0503020204020204" charset="-122"/>
              <a:ea typeface="微软雅黑" panose="020B0503020204020204" charset="-122"/>
            </a:endParaRPr>
          </a:p>
        </p:txBody>
      </p:sp>
      <p:sp>
        <p:nvSpPr>
          <p:cNvPr id="114" name="文本框 54"/>
          <p:cNvSpPr txBox="1"/>
          <p:nvPr>
            <p:custDataLst>
              <p:tags r:id="rId27"/>
            </p:custDataLst>
          </p:nvPr>
        </p:nvSpPr>
        <p:spPr>
          <a:xfrm>
            <a:off x="7307665" y="2560848"/>
            <a:ext cx="3324089" cy="405765"/>
          </a:xfrm>
          <a:prstGeom prst="rect">
            <a:avLst/>
          </a:prstGeom>
          <a:noFill/>
        </p:spPr>
        <p:txBody>
          <a:bodyPr wrap="square" lIns="90000" tIns="46800" rIns="90000" bIns="0" anchor="b">
            <a:noAutofit/>
          </a:bodyPr>
          <a:lstStyle>
            <a:defPPr>
              <a:defRPr lang="zh-CN"/>
            </a:defPPr>
            <a:lvl1pPr lvl="0" defTabSz="913765">
              <a:lnSpc>
                <a:spcPct val="140000"/>
              </a:lnSpc>
              <a:spcBef>
                <a:spcPct val="0"/>
              </a:spcBef>
              <a:defRPr sz="1600" b="1">
                <a:solidFill>
                  <a:srgbClr val="1F74AD"/>
                </a:solidFill>
                <a:latin typeface="Arial" panose="020B0604020202020204" pitchFamily="34" charset="0"/>
                <a:ea typeface="微软雅黑" panose="020B0503020204020204" charset="-122"/>
                <a:cs typeface="+mn-ea"/>
              </a:defRPr>
            </a:lvl1pPr>
          </a:lstStyle>
          <a:p>
            <a:pPr fontAlgn="auto">
              <a:lnSpc>
                <a:spcPct val="120000"/>
              </a:lnSpc>
            </a:pPr>
            <a:r>
              <a:rPr lang="zh-CN" altLang="en-US" sz="2200" dirty="0" smtClean="0">
                <a:solidFill>
                  <a:schemeClr val="accent1"/>
                </a:solidFill>
                <a:latin typeface="微软雅黑" panose="020B0503020204020204" charset="-122"/>
                <a:sym typeface="+mn-ea"/>
              </a:rPr>
              <a:t>驾校</a:t>
            </a:r>
            <a:endParaRPr lang="zh-CN" altLang="en-US" sz="2200" spc="300" dirty="0">
              <a:solidFill>
                <a:srgbClr val="3498DB"/>
              </a:solidFill>
              <a:latin typeface="微软雅黑" panose="020B0503020204020204" charset="-122"/>
            </a:endParaRPr>
          </a:p>
        </p:txBody>
      </p:sp>
      <p:cxnSp>
        <p:nvCxnSpPr>
          <p:cNvPr id="115" name="直接连接符 114"/>
          <p:cNvCxnSpPr/>
          <p:nvPr>
            <p:custDataLst>
              <p:tags r:id="rId28"/>
            </p:custDataLst>
          </p:nvPr>
        </p:nvCxnSpPr>
        <p:spPr>
          <a:xfrm>
            <a:off x="6280302" y="5945561"/>
            <a:ext cx="795131" cy="0"/>
          </a:xfrm>
          <a:prstGeom prst="line">
            <a:avLst/>
          </a:prstGeom>
          <a:ln>
            <a:solidFill>
              <a:srgbClr val="000000">
                <a:lumMod val="20000"/>
                <a:lumOff val="80000"/>
              </a:srgbClr>
            </a:solidFill>
          </a:ln>
        </p:spPr>
        <p:style>
          <a:lnRef idx="1">
            <a:srgbClr val="1F74AD"/>
          </a:lnRef>
          <a:fillRef idx="0">
            <a:srgbClr val="1F74AD"/>
          </a:fillRef>
          <a:effectRef idx="0">
            <a:srgbClr val="1F74AD"/>
          </a:effectRef>
          <a:fontRef idx="minor">
            <a:srgbClr val="000000"/>
          </a:fontRef>
        </p:style>
      </p:cxnSp>
      <p:cxnSp>
        <p:nvCxnSpPr>
          <p:cNvPr id="116" name="直接连接符 115"/>
          <p:cNvCxnSpPr/>
          <p:nvPr>
            <p:custDataLst>
              <p:tags r:id="rId29"/>
            </p:custDataLst>
          </p:nvPr>
        </p:nvCxnSpPr>
        <p:spPr>
          <a:xfrm>
            <a:off x="5324097" y="2072546"/>
            <a:ext cx="0" cy="4825178"/>
          </a:xfrm>
          <a:prstGeom prst="line">
            <a:avLst/>
          </a:prstGeom>
          <a:ln>
            <a:solidFill>
              <a:sysClr val="window" lastClr="FFFFFF">
                <a:lumMod val="85000"/>
              </a:sysClr>
            </a:solidFill>
          </a:ln>
        </p:spPr>
        <p:style>
          <a:lnRef idx="1">
            <a:srgbClr val="1F74AD"/>
          </a:lnRef>
          <a:fillRef idx="0">
            <a:srgbClr val="1F74AD"/>
          </a:fillRef>
          <a:effectRef idx="0">
            <a:srgbClr val="1F74AD"/>
          </a:effectRef>
          <a:fontRef idx="minor">
            <a:srgbClr val="000000"/>
          </a:fontRef>
        </p:style>
      </p:cxnSp>
      <p:cxnSp>
        <p:nvCxnSpPr>
          <p:cNvPr id="117" name="直接连接符 116"/>
          <p:cNvCxnSpPr/>
          <p:nvPr>
            <p:custDataLst>
              <p:tags r:id="rId30"/>
            </p:custDataLst>
          </p:nvPr>
        </p:nvCxnSpPr>
        <p:spPr>
          <a:xfrm>
            <a:off x="5324097" y="6889645"/>
            <a:ext cx="655619" cy="0"/>
          </a:xfrm>
          <a:prstGeom prst="line">
            <a:avLst/>
          </a:prstGeom>
          <a:ln>
            <a:solidFill>
              <a:srgbClr val="000000">
                <a:lumMod val="20000"/>
                <a:lumOff val="80000"/>
              </a:srgbClr>
            </a:solidFill>
          </a:ln>
        </p:spPr>
        <p:style>
          <a:lnRef idx="1">
            <a:srgbClr val="1F74AD"/>
          </a:lnRef>
          <a:fillRef idx="0">
            <a:srgbClr val="1F74AD"/>
          </a:fillRef>
          <a:effectRef idx="0">
            <a:srgbClr val="1F74AD"/>
          </a:effectRef>
          <a:fontRef idx="minor">
            <a:srgbClr val="000000"/>
          </a:fontRef>
        </p:style>
      </p:cxnSp>
      <p:sp>
        <p:nvSpPr>
          <p:cNvPr id="118" name="椭圆 117"/>
          <p:cNvSpPr/>
          <p:nvPr>
            <p:custDataLst>
              <p:tags r:id="rId31"/>
            </p:custDataLst>
          </p:nvPr>
        </p:nvSpPr>
        <p:spPr>
          <a:xfrm>
            <a:off x="5721826" y="6666914"/>
            <a:ext cx="463934" cy="463934"/>
          </a:xfrm>
          <a:prstGeom prst="ellipse">
            <a:avLst/>
          </a:prstGeom>
          <a:solidFill>
            <a:srgbClr val="FFC000"/>
          </a:solidFill>
          <a:ln w="3810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a:latin typeface="微软雅黑" panose="020B0503020204020204" charset="-122"/>
              <a:ea typeface="微软雅黑" panose="020B0503020204020204" charset="-122"/>
            </a:endParaRPr>
          </a:p>
        </p:txBody>
      </p:sp>
      <p:sp>
        <p:nvSpPr>
          <p:cNvPr id="119" name="文本框 50"/>
          <p:cNvSpPr txBox="1"/>
          <p:nvPr>
            <p:custDataLst>
              <p:tags r:id="rId32"/>
            </p:custDataLst>
          </p:nvPr>
        </p:nvSpPr>
        <p:spPr>
          <a:xfrm>
            <a:off x="7307895" y="6883400"/>
            <a:ext cx="6516024" cy="405765"/>
          </a:xfrm>
          <a:prstGeom prst="rect">
            <a:avLst/>
          </a:prstGeom>
          <a:noFill/>
        </p:spPr>
        <p:txBody>
          <a:bodyPr wrap="square" lIns="90000" tIns="46800" rIns="90000" bIns="46800" anchor="t">
            <a:normAutofit/>
          </a:bodyPr>
          <a:lstStyle/>
          <a:p>
            <a:pPr algn="l" defTabSz="914400" fontAlgn="base">
              <a:lnSpc>
                <a:spcPct val="100000"/>
              </a:lnSpc>
              <a:defRPr/>
            </a:pPr>
            <a:r>
              <a:rPr lang="zh-CN" altLang="en-US" sz="2200" b="1" dirty="0" smtClean="0">
                <a:solidFill>
                  <a:schemeClr val="accent1"/>
                </a:solidFill>
                <a:latin typeface="微软雅黑" panose="020B0503020204020204" charset="-122"/>
                <a:ea typeface="微软雅黑" panose="020B0503020204020204" charset="-122"/>
                <a:sym typeface="+mn-ea"/>
              </a:rPr>
              <a:t>加油站名称、加油类型、油种、身份证号码、加油时间等</a:t>
            </a:r>
            <a:endParaRPr lang="zh-CN" altLang="en-US" sz="2200" b="1" dirty="0" smtClean="0">
              <a:solidFill>
                <a:schemeClr val="accent1"/>
              </a:solidFill>
              <a:latin typeface="微软雅黑" panose="020B0503020204020204" charset="-122"/>
              <a:ea typeface="微软雅黑" panose="020B0503020204020204" charset="-122"/>
            </a:endParaRPr>
          </a:p>
        </p:txBody>
      </p:sp>
      <p:sp>
        <p:nvSpPr>
          <p:cNvPr id="120" name="文本框 55"/>
          <p:cNvSpPr txBox="1"/>
          <p:nvPr>
            <p:custDataLst>
              <p:tags r:id="rId33"/>
            </p:custDataLst>
          </p:nvPr>
        </p:nvSpPr>
        <p:spPr>
          <a:xfrm>
            <a:off x="7307666" y="6436194"/>
            <a:ext cx="3324089" cy="405765"/>
          </a:xfrm>
          <a:prstGeom prst="rect">
            <a:avLst/>
          </a:prstGeom>
          <a:noFill/>
        </p:spPr>
        <p:txBody>
          <a:bodyPr wrap="square" lIns="90000" tIns="46800" rIns="90000" bIns="0" anchor="b">
            <a:noAutofit/>
          </a:bodyPr>
          <a:lstStyle>
            <a:defPPr>
              <a:defRPr lang="zh-CN"/>
            </a:defPPr>
            <a:lvl1pPr lvl="0" defTabSz="913765">
              <a:lnSpc>
                <a:spcPct val="140000"/>
              </a:lnSpc>
              <a:spcBef>
                <a:spcPct val="0"/>
              </a:spcBef>
              <a:defRPr sz="1600" b="1">
                <a:solidFill>
                  <a:srgbClr val="1F74AD"/>
                </a:solidFill>
                <a:latin typeface="Arial" panose="020B0604020202020204" pitchFamily="34" charset="0"/>
                <a:ea typeface="微软雅黑" panose="020B0503020204020204" charset="-122"/>
                <a:cs typeface="+mn-ea"/>
              </a:defRPr>
            </a:lvl1pPr>
          </a:lstStyle>
          <a:p>
            <a:pPr defTabSz="914400">
              <a:defRPr/>
            </a:pPr>
            <a:r>
              <a:rPr lang="zh-CN" altLang="en-US" sz="2200" dirty="0" smtClean="0">
                <a:solidFill>
                  <a:schemeClr val="accent1"/>
                </a:solidFill>
                <a:latin typeface="微软雅黑" panose="020B0503020204020204" charset="-122"/>
                <a:sym typeface="+mn-ea"/>
              </a:rPr>
              <a:t>加油站</a:t>
            </a:r>
            <a:endParaRPr lang="zh-CN" altLang="en-US" sz="2200" spc="300" dirty="0">
              <a:solidFill>
                <a:srgbClr val="FFC000"/>
              </a:solidFill>
              <a:latin typeface="微软雅黑" panose="020B0503020204020204" charset="-122"/>
            </a:endParaRPr>
          </a:p>
        </p:txBody>
      </p:sp>
      <p:cxnSp>
        <p:nvCxnSpPr>
          <p:cNvPr id="121" name="直接连接符 120"/>
          <p:cNvCxnSpPr/>
          <p:nvPr>
            <p:custDataLst>
              <p:tags r:id="rId34"/>
            </p:custDataLst>
          </p:nvPr>
        </p:nvCxnSpPr>
        <p:spPr>
          <a:xfrm>
            <a:off x="6280302" y="6889645"/>
            <a:ext cx="795131" cy="0"/>
          </a:xfrm>
          <a:prstGeom prst="line">
            <a:avLst/>
          </a:prstGeom>
          <a:ln>
            <a:solidFill>
              <a:srgbClr val="000000">
                <a:lumMod val="20000"/>
                <a:lumOff val="80000"/>
              </a:srgbClr>
            </a:solidFill>
          </a:ln>
        </p:spPr>
        <p:style>
          <a:lnRef idx="1">
            <a:srgbClr val="1F74AD"/>
          </a:lnRef>
          <a:fillRef idx="0">
            <a:srgbClr val="1F74AD"/>
          </a:fillRef>
          <a:effectRef idx="0">
            <a:srgbClr val="1F74AD"/>
          </a:effectRef>
          <a:fontRef idx="minor">
            <a:srgbClr val="000000"/>
          </a:fontRef>
        </p:style>
      </p:cxnSp>
      <p:pic>
        <p:nvPicPr>
          <p:cNvPr id="122" name="图片 121" descr="4520023"/>
          <p:cNvPicPr>
            <a:picLocks noChangeAspect="1"/>
          </p:cNvPicPr>
          <p:nvPr/>
        </p:nvPicPr>
        <p:blipFill>
          <a:blip r:embed="rId37">
            <a:extLst>
              <a:ext uri="{96DAC541-7B7A-43D3-8B79-37D633B846F1}">
                <asvg:svgBlip xmlns:asvg="http://schemas.microsoft.com/office/drawing/2016/SVG/main" xmlns="" r:embed="rId38"/>
              </a:ext>
            </a:extLst>
          </a:blip>
          <a:stretch>
            <a:fillRect/>
          </a:stretch>
        </p:blipFill>
        <p:spPr>
          <a:xfrm>
            <a:off x="5775640" y="5787390"/>
            <a:ext cx="356235" cy="316230"/>
          </a:xfrm>
          <a:prstGeom prst="rect">
            <a:avLst/>
          </a:prstGeom>
        </p:spPr>
      </p:pic>
      <p:pic>
        <p:nvPicPr>
          <p:cNvPr id="123" name="图片 122" descr="加油站"/>
          <p:cNvPicPr>
            <a:picLocks noChangeAspect="1"/>
          </p:cNvPicPr>
          <p:nvPr/>
        </p:nvPicPr>
        <p:blipFill>
          <a:blip r:embed="rId39"/>
          <a:stretch>
            <a:fillRect/>
          </a:stretch>
        </p:blipFill>
        <p:spPr>
          <a:xfrm>
            <a:off x="5775640" y="6666865"/>
            <a:ext cx="381000" cy="413385"/>
          </a:xfrm>
          <a:prstGeom prst="rect">
            <a:avLst/>
          </a:prstGeom>
        </p:spPr>
      </p:pic>
      <p:sp>
        <p:nvSpPr>
          <p:cNvPr id="124" name="椭圆 123"/>
          <p:cNvSpPr/>
          <p:nvPr/>
        </p:nvSpPr>
        <p:spPr>
          <a:xfrm>
            <a:off x="74295" y="160655"/>
            <a:ext cx="3190875" cy="12534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600" b="1" dirty="0" smtClean="0"/>
          </a:p>
          <a:p>
            <a:pPr algn="ctr"/>
            <a:r>
              <a:rPr lang="zh-CN" altLang="en-US" sz="3600" b="1" dirty="0" smtClean="0"/>
              <a:t>采集</a:t>
            </a:r>
            <a:r>
              <a:rPr lang="zh-CN" altLang="en-US" sz="3600" b="1" dirty="0"/>
              <a:t>数据举例</a:t>
            </a:r>
          </a:p>
        </p:txBody>
      </p:sp>
      <p:pic>
        <p:nvPicPr>
          <p:cNvPr id="125" name="图片 124" descr="客运站"/>
          <p:cNvPicPr>
            <a:picLocks noChangeAspect="1"/>
          </p:cNvPicPr>
          <p:nvPr/>
        </p:nvPicPr>
        <p:blipFill>
          <a:blip r:embed="rId40"/>
          <a:stretch>
            <a:fillRect/>
          </a:stretch>
        </p:blipFill>
        <p:spPr>
          <a:xfrm>
            <a:off x="5766750" y="4804410"/>
            <a:ext cx="346710" cy="413385"/>
          </a:xfrm>
          <a:prstGeom prst="rect">
            <a:avLst/>
          </a:prstGeom>
        </p:spPr>
      </p:pic>
      <p:pic>
        <p:nvPicPr>
          <p:cNvPr id="126" name="图片 125" descr="停车场 (1)"/>
          <p:cNvPicPr>
            <a:picLocks noChangeAspect="1"/>
          </p:cNvPicPr>
          <p:nvPr/>
        </p:nvPicPr>
        <p:blipFill>
          <a:blip r:embed="rId41"/>
          <a:stretch>
            <a:fillRect/>
          </a:stretch>
        </p:blipFill>
        <p:spPr>
          <a:xfrm>
            <a:off x="5785165" y="3888740"/>
            <a:ext cx="337820" cy="287020"/>
          </a:xfrm>
          <a:prstGeom prst="rect">
            <a:avLst/>
          </a:prstGeom>
        </p:spPr>
      </p:pic>
      <p:pic>
        <p:nvPicPr>
          <p:cNvPr id="127" name="图片 126" descr="驾校"/>
          <p:cNvPicPr>
            <a:picLocks noChangeAspect="1"/>
          </p:cNvPicPr>
          <p:nvPr/>
        </p:nvPicPr>
        <p:blipFill>
          <a:blip r:embed="rId42"/>
          <a:stretch>
            <a:fillRect/>
          </a:stretch>
        </p:blipFill>
        <p:spPr>
          <a:xfrm>
            <a:off x="5759130" y="2886710"/>
            <a:ext cx="389255" cy="400050"/>
          </a:xfrm>
          <a:prstGeom prst="rect">
            <a:avLst/>
          </a:prstGeom>
        </p:spPr>
      </p:pic>
      <p:pic>
        <p:nvPicPr>
          <p:cNvPr id="128" name="图片 127" descr="快递物流 (1)"/>
          <p:cNvPicPr>
            <a:picLocks noChangeAspect="1"/>
          </p:cNvPicPr>
          <p:nvPr/>
        </p:nvPicPr>
        <p:blipFill>
          <a:blip r:embed="rId43"/>
          <a:stretch>
            <a:fillRect/>
          </a:stretch>
        </p:blipFill>
        <p:spPr>
          <a:xfrm>
            <a:off x="5766750" y="1941830"/>
            <a:ext cx="332105" cy="267970"/>
          </a:xfrm>
          <a:prstGeom prst="rect">
            <a:avLst/>
          </a:prstGeom>
        </p:spPr>
      </p:pic>
    </p:spTree>
    <p:extLst>
      <p:ext uri="{BB962C8B-B14F-4D97-AF65-F5344CB8AC3E}">
        <p14:creationId xmlns:p14="http://schemas.microsoft.com/office/powerpoint/2010/main" val="82311416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fade">
                                      <p:cBhvr>
                                        <p:cTn id="17" dur="1000"/>
                                        <p:tgtEl>
                                          <p:spTgt spid="90"/>
                                        </p:tgtEl>
                                      </p:cBhvr>
                                    </p:animEffect>
                                    <p:anim calcmode="lin" valueType="num">
                                      <p:cBhvr>
                                        <p:cTn id="18" dur="1000" fill="hold"/>
                                        <p:tgtEl>
                                          <p:spTgt spid="90"/>
                                        </p:tgtEl>
                                        <p:attrNameLst>
                                          <p:attrName>ppt_x</p:attrName>
                                        </p:attrNameLst>
                                      </p:cBhvr>
                                      <p:tavLst>
                                        <p:tav tm="0">
                                          <p:val>
                                            <p:strVal val="#ppt_x"/>
                                          </p:val>
                                        </p:tav>
                                        <p:tav tm="100000">
                                          <p:val>
                                            <p:strVal val="#ppt_x"/>
                                          </p:val>
                                        </p:tav>
                                      </p:tavLst>
                                    </p:anim>
                                    <p:anim calcmode="lin" valueType="num">
                                      <p:cBhvr>
                                        <p:cTn id="19" dur="1000" fill="hold"/>
                                        <p:tgtEl>
                                          <p:spTgt spid="9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1"/>
                                        </p:tgtEl>
                                        <p:attrNameLst>
                                          <p:attrName>style.visibility</p:attrName>
                                        </p:attrNameLst>
                                      </p:cBhvr>
                                      <p:to>
                                        <p:strVal val="visible"/>
                                      </p:to>
                                    </p:set>
                                    <p:animEffect transition="in" filter="fade">
                                      <p:cBhvr>
                                        <p:cTn id="22" dur="1000"/>
                                        <p:tgtEl>
                                          <p:spTgt spid="91"/>
                                        </p:tgtEl>
                                      </p:cBhvr>
                                    </p:animEffect>
                                    <p:anim calcmode="lin" valueType="num">
                                      <p:cBhvr>
                                        <p:cTn id="23" dur="1000" fill="hold"/>
                                        <p:tgtEl>
                                          <p:spTgt spid="91"/>
                                        </p:tgtEl>
                                        <p:attrNameLst>
                                          <p:attrName>ppt_x</p:attrName>
                                        </p:attrNameLst>
                                      </p:cBhvr>
                                      <p:tavLst>
                                        <p:tav tm="0">
                                          <p:val>
                                            <p:strVal val="#ppt_x"/>
                                          </p:val>
                                        </p:tav>
                                        <p:tav tm="100000">
                                          <p:val>
                                            <p:strVal val="#ppt_x"/>
                                          </p:val>
                                        </p:tav>
                                      </p:tavLst>
                                    </p:anim>
                                    <p:anim calcmode="lin" valueType="num">
                                      <p:cBhvr>
                                        <p:cTn id="24" dur="1000" fill="hold"/>
                                        <p:tgtEl>
                                          <p:spTgt spid="9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fade">
                                      <p:cBhvr>
                                        <p:cTn id="27" dur="1000"/>
                                        <p:tgtEl>
                                          <p:spTgt spid="92"/>
                                        </p:tgtEl>
                                      </p:cBhvr>
                                    </p:animEffect>
                                    <p:anim calcmode="lin" valueType="num">
                                      <p:cBhvr>
                                        <p:cTn id="28" dur="1000" fill="hold"/>
                                        <p:tgtEl>
                                          <p:spTgt spid="92"/>
                                        </p:tgtEl>
                                        <p:attrNameLst>
                                          <p:attrName>ppt_x</p:attrName>
                                        </p:attrNameLst>
                                      </p:cBhvr>
                                      <p:tavLst>
                                        <p:tav tm="0">
                                          <p:val>
                                            <p:strVal val="#ppt_x"/>
                                          </p:val>
                                        </p:tav>
                                        <p:tav tm="100000">
                                          <p:val>
                                            <p:strVal val="#ppt_x"/>
                                          </p:val>
                                        </p:tav>
                                      </p:tavLst>
                                    </p:anim>
                                    <p:anim calcmode="lin" valueType="num">
                                      <p:cBhvr>
                                        <p:cTn id="29" dur="1000" fill="hold"/>
                                        <p:tgtEl>
                                          <p:spTgt spid="9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3"/>
                                        </p:tgtEl>
                                        <p:attrNameLst>
                                          <p:attrName>style.visibility</p:attrName>
                                        </p:attrNameLst>
                                      </p:cBhvr>
                                      <p:to>
                                        <p:strVal val="visible"/>
                                      </p:to>
                                    </p:set>
                                    <p:animEffect transition="in" filter="fade">
                                      <p:cBhvr>
                                        <p:cTn id="32" dur="1000"/>
                                        <p:tgtEl>
                                          <p:spTgt spid="93"/>
                                        </p:tgtEl>
                                      </p:cBhvr>
                                    </p:animEffect>
                                    <p:anim calcmode="lin" valueType="num">
                                      <p:cBhvr>
                                        <p:cTn id="33" dur="1000" fill="hold"/>
                                        <p:tgtEl>
                                          <p:spTgt spid="93"/>
                                        </p:tgtEl>
                                        <p:attrNameLst>
                                          <p:attrName>ppt_x</p:attrName>
                                        </p:attrNameLst>
                                      </p:cBhvr>
                                      <p:tavLst>
                                        <p:tav tm="0">
                                          <p:val>
                                            <p:strVal val="#ppt_x"/>
                                          </p:val>
                                        </p:tav>
                                        <p:tav tm="100000">
                                          <p:val>
                                            <p:strVal val="#ppt_x"/>
                                          </p:val>
                                        </p:tav>
                                      </p:tavLst>
                                    </p:anim>
                                    <p:anim calcmode="lin" valueType="num">
                                      <p:cBhvr>
                                        <p:cTn id="34" dur="1000" fill="hold"/>
                                        <p:tgtEl>
                                          <p:spTgt spid="9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4"/>
                                        </p:tgtEl>
                                        <p:attrNameLst>
                                          <p:attrName>style.visibility</p:attrName>
                                        </p:attrNameLst>
                                      </p:cBhvr>
                                      <p:to>
                                        <p:strVal val="visible"/>
                                      </p:to>
                                    </p:set>
                                    <p:animEffect transition="in" filter="fade">
                                      <p:cBhvr>
                                        <p:cTn id="37" dur="1000"/>
                                        <p:tgtEl>
                                          <p:spTgt spid="94"/>
                                        </p:tgtEl>
                                      </p:cBhvr>
                                    </p:animEffect>
                                    <p:anim calcmode="lin" valueType="num">
                                      <p:cBhvr>
                                        <p:cTn id="38" dur="1000" fill="hold"/>
                                        <p:tgtEl>
                                          <p:spTgt spid="94"/>
                                        </p:tgtEl>
                                        <p:attrNameLst>
                                          <p:attrName>ppt_x</p:attrName>
                                        </p:attrNameLst>
                                      </p:cBhvr>
                                      <p:tavLst>
                                        <p:tav tm="0">
                                          <p:val>
                                            <p:strVal val="#ppt_x"/>
                                          </p:val>
                                        </p:tav>
                                        <p:tav tm="100000">
                                          <p:val>
                                            <p:strVal val="#ppt_x"/>
                                          </p:val>
                                        </p:tav>
                                      </p:tavLst>
                                    </p:anim>
                                    <p:anim calcmode="lin" valueType="num">
                                      <p:cBhvr>
                                        <p:cTn id="39" dur="1000" fill="hold"/>
                                        <p:tgtEl>
                                          <p:spTgt spid="9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5"/>
                                        </p:tgtEl>
                                        <p:attrNameLst>
                                          <p:attrName>style.visibility</p:attrName>
                                        </p:attrNameLst>
                                      </p:cBhvr>
                                      <p:to>
                                        <p:strVal val="visible"/>
                                      </p:to>
                                    </p:set>
                                    <p:animEffect transition="in" filter="fade">
                                      <p:cBhvr>
                                        <p:cTn id="42" dur="1000"/>
                                        <p:tgtEl>
                                          <p:spTgt spid="95"/>
                                        </p:tgtEl>
                                      </p:cBhvr>
                                    </p:animEffect>
                                    <p:anim calcmode="lin" valueType="num">
                                      <p:cBhvr>
                                        <p:cTn id="43" dur="1000" fill="hold"/>
                                        <p:tgtEl>
                                          <p:spTgt spid="95"/>
                                        </p:tgtEl>
                                        <p:attrNameLst>
                                          <p:attrName>ppt_x</p:attrName>
                                        </p:attrNameLst>
                                      </p:cBhvr>
                                      <p:tavLst>
                                        <p:tav tm="0">
                                          <p:val>
                                            <p:strVal val="#ppt_x"/>
                                          </p:val>
                                        </p:tav>
                                        <p:tav tm="100000">
                                          <p:val>
                                            <p:strVal val="#ppt_x"/>
                                          </p:val>
                                        </p:tav>
                                      </p:tavLst>
                                    </p:anim>
                                    <p:anim calcmode="lin" valueType="num">
                                      <p:cBhvr>
                                        <p:cTn id="44" dur="1000" fill="hold"/>
                                        <p:tgtEl>
                                          <p:spTgt spid="9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96"/>
                                        </p:tgtEl>
                                        <p:attrNameLst>
                                          <p:attrName>style.visibility</p:attrName>
                                        </p:attrNameLst>
                                      </p:cBhvr>
                                      <p:to>
                                        <p:strVal val="visible"/>
                                      </p:to>
                                    </p:set>
                                    <p:animEffect transition="in" filter="fade">
                                      <p:cBhvr>
                                        <p:cTn id="47" dur="1000"/>
                                        <p:tgtEl>
                                          <p:spTgt spid="96"/>
                                        </p:tgtEl>
                                      </p:cBhvr>
                                    </p:animEffect>
                                    <p:anim calcmode="lin" valueType="num">
                                      <p:cBhvr>
                                        <p:cTn id="48" dur="1000" fill="hold"/>
                                        <p:tgtEl>
                                          <p:spTgt spid="96"/>
                                        </p:tgtEl>
                                        <p:attrNameLst>
                                          <p:attrName>ppt_x</p:attrName>
                                        </p:attrNameLst>
                                      </p:cBhvr>
                                      <p:tavLst>
                                        <p:tav tm="0">
                                          <p:val>
                                            <p:strVal val="#ppt_x"/>
                                          </p:val>
                                        </p:tav>
                                        <p:tav tm="100000">
                                          <p:val>
                                            <p:strVal val="#ppt_x"/>
                                          </p:val>
                                        </p:tav>
                                      </p:tavLst>
                                    </p:anim>
                                    <p:anim calcmode="lin" valueType="num">
                                      <p:cBhvr>
                                        <p:cTn id="49" dur="1000" fill="hold"/>
                                        <p:tgtEl>
                                          <p:spTgt spid="9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97"/>
                                        </p:tgtEl>
                                        <p:attrNameLst>
                                          <p:attrName>style.visibility</p:attrName>
                                        </p:attrNameLst>
                                      </p:cBhvr>
                                      <p:to>
                                        <p:strVal val="visible"/>
                                      </p:to>
                                    </p:set>
                                    <p:animEffect transition="in" filter="fade">
                                      <p:cBhvr>
                                        <p:cTn id="52" dur="1000"/>
                                        <p:tgtEl>
                                          <p:spTgt spid="97"/>
                                        </p:tgtEl>
                                      </p:cBhvr>
                                    </p:animEffect>
                                    <p:anim calcmode="lin" valueType="num">
                                      <p:cBhvr>
                                        <p:cTn id="53" dur="1000" fill="hold"/>
                                        <p:tgtEl>
                                          <p:spTgt spid="97"/>
                                        </p:tgtEl>
                                        <p:attrNameLst>
                                          <p:attrName>ppt_x</p:attrName>
                                        </p:attrNameLst>
                                      </p:cBhvr>
                                      <p:tavLst>
                                        <p:tav tm="0">
                                          <p:val>
                                            <p:strVal val="#ppt_x"/>
                                          </p:val>
                                        </p:tav>
                                        <p:tav tm="100000">
                                          <p:val>
                                            <p:strVal val="#ppt_x"/>
                                          </p:val>
                                        </p:tav>
                                      </p:tavLst>
                                    </p:anim>
                                    <p:anim calcmode="lin" valueType="num">
                                      <p:cBhvr>
                                        <p:cTn id="54" dur="1000" fill="hold"/>
                                        <p:tgtEl>
                                          <p:spTgt spid="9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98"/>
                                        </p:tgtEl>
                                        <p:attrNameLst>
                                          <p:attrName>style.visibility</p:attrName>
                                        </p:attrNameLst>
                                      </p:cBhvr>
                                      <p:to>
                                        <p:strVal val="visible"/>
                                      </p:to>
                                    </p:set>
                                    <p:animEffect transition="in" filter="fade">
                                      <p:cBhvr>
                                        <p:cTn id="57" dur="1000"/>
                                        <p:tgtEl>
                                          <p:spTgt spid="98"/>
                                        </p:tgtEl>
                                      </p:cBhvr>
                                    </p:animEffect>
                                    <p:anim calcmode="lin" valueType="num">
                                      <p:cBhvr>
                                        <p:cTn id="58" dur="1000" fill="hold"/>
                                        <p:tgtEl>
                                          <p:spTgt spid="98"/>
                                        </p:tgtEl>
                                        <p:attrNameLst>
                                          <p:attrName>ppt_x</p:attrName>
                                        </p:attrNameLst>
                                      </p:cBhvr>
                                      <p:tavLst>
                                        <p:tav tm="0">
                                          <p:val>
                                            <p:strVal val="#ppt_x"/>
                                          </p:val>
                                        </p:tav>
                                        <p:tav tm="100000">
                                          <p:val>
                                            <p:strVal val="#ppt_x"/>
                                          </p:val>
                                        </p:tav>
                                      </p:tavLst>
                                    </p:anim>
                                    <p:anim calcmode="lin" valueType="num">
                                      <p:cBhvr>
                                        <p:cTn id="59" dur="1000" fill="hold"/>
                                        <p:tgtEl>
                                          <p:spTgt spid="9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99"/>
                                        </p:tgtEl>
                                        <p:attrNameLst>
                                          <p:attrName>style.visibility</p:attrName>
                                        </p:attrNameLst>
                                      </p:cBhvr>
                                      <p:to>
                                        <p:strVal val="visible"/>
                                      </p:to>
                                    </p:set>
                                    <p:animEffect transition="in" filter="fade">
                                      <p:cBhvr>
                                        <p:cTn id="62" dur="1000"/>
                                        <p:tgtEl>
                                          <p:spTgt spid="99"/>
                                        </p:tgtEl>
                                      </p:cBhvr>
                                    </p:animEffect>
                                    <p:anim calcmode="lin" valueType="num">
                                      <p:cBhvr>
                                        <p:cTn id="63" dur="1000" fill="hold"/>
                                        <p:tgtEl>
                                          <p:spTgt spid="99"/>
                                        </p:tgtEl>
                                        <p:attrNameLst>
                                          <p:attrName>ppt_x</p:attrName>
                                        </p:attrNameLst>
                                      </p:cBhvr>
                                      <p:tavLst>
                                        <p:tav tm="0">
                                          <p:val>
                                            <p:strVal val="#ppt_x"/>
                                          </p:val>
                                        </p:tav>
                                        <p:tav tm="100000">
                                          <p:val>
                                            <p:strVal val="#ppt_x"/>
                                          </p:val>
                                        </p:tav>
                                      </p:tavLst>
                                    </p:anim>
                                    <p:anim calcmode="lin" valueType="num">
                                      <p:cBhvr>
                                        <p:cTn id="64" dur="1000" fill="hold"/>
                                        <p:tgtEl>
                                          <p:spTgt spid="99"/>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00"/>
                                        </p:tgtEl>
                                        <p:attrNameLst>
                                          <p:attrName>style.visibility</p:attrName>
                                        </p:attrNameLst>
                                      </p:cBhvr>
                                      <p:to>
                                        <p:strVal val="visible"/>
                                      </p:to>
                                    </p:set>
                                    <p:animEffect transition="in" filter="fade">
                                      <p:cBhvr>
                                        <p:cTn id="67" dur="1000"/>
                                        <p:tgtEl>
                                          <p:spTgt spid="100"/>
                                        </p:tgtEl>
                                      </p:cBhvr>
                                    </p:animEffect>
                                    <p:anim calcmode="lin" valueType="num">
                                      <p:cBhvr>
                                        <p:cTn id="68" dur="1000" fill="hold"/>
                                        <p:tgtEl>
                                          <p:spTgt spid="100"/>
                                        </p:tgtEl>
                                        <p:attrNameLst>
                                          <p:attrName>ppt_x</p:attrName>
                                        </p:attrNameLst>
                                      </p:cBhvr>
                                      <p:tavLst>
                                        <p:tav tm="0">
                                          <p:val>
                                            <p:strVal val="#ppt_x"/>
                                          </p:val>
                                        </p:tav>
                                        <p:tav tm="100000">
                                          <p:val>
                                            <p:strVal val="#ppt_x"/>
                                          </p:val>
                                        </p:tav>
                                      </p:tavLst>
                                    </p:anim>
                                    <p:anim calcmode="lin" valueType="num">
                                      <p:cBhvr>
                                        <p:cTn id="69" dur="1000" fill="hold"/>
                                        <p:tgtEl>
                                          <p:spTgt spid="10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01"/>
                                        </p:tgtEl>
                                        <p:attrNameLst>
                                          <p:attrName>style.visibility</p:attrName>
                                        </p:attrNameLst>
                                      </p:cBhvr>
                                      <p:to>
                                        <p:strVal val="visible"/>
                                      </p:to>
                                    </p:set>
                                    <p:animEffect transition="in" filter="fade">
                                      <p:cBhvr>
                                        <p:cTn id="72" dur="1000"/>
                                        <p:tgtEl>
                                          <p:spTgt spid="101"/>
                                        </p:tgtEl>
                                      </p:cBhvr>
                                    </p:animEffect>
                                    <p:anim calcmode="lin" valueType="num">
                                      <p:cBhvr>
                                        <p:cTn id="73" dur="1000" fill="hold"/>
                                        <p:tgtEl>
                                          <p:spTgt spid="101"/>
                                        </p:tgtEl>
                                        <p:attrNameLst>
                                          <p:attrName>ppt_x</p:attrName>
                                        </p:attrNameLst>
                                      </p:cBhvr>
                                      <p:tavLst>
                                        <p:tav tm="0">
                                          <p:val>
                                            <p:strVal val="#ppt_x"/>
                                          </p:val>
                                        </p:tav>
                                        <p:tav tm="100000">
                                          <p:val>
                                            <p:strVal val="#ppt_x"/>
                                          </p:val>
                                        </p:tav>
                                      </p:tavLst>
                                    </p:anim>
                                    <p:anim calcmode="lin" valueType="num">
                                      <p:cBhvr>
                                        <p:cTn id="74" dur="1000" fill="hold"/>
                                        <p:tgtEl>
                                          <p:spTgt spid="10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02"/>
                                        </p:tgtEl>
                                        <p:attrNameLst>
                                          <p:attrName>style.visibility</p:attrName>
                                        </p:attrNameLst>
                                      </p:cBhvr>
                                      <p:to>
                                        <p:strVal val="visible"/>
                                      </p:to>
                                    </p:set>
                                    <p:animEffect transition="in" filter="fade">
                                      <p:cBhvr>
                                        <p:cTn id="77" dur="1000"/>
                                        <p:tgtEl>
                                          <p:spTgt spid="102"/>
                                        </p:tgtEl>
                                      </p:cBhvr>
                                    </p:animEffect>
                                    <p:anim calcmode="lin" valueType="num">
                                      <p:cBhvr>
                                        <p:cTn id="78" dur="1000" fill="hold"/>
                                        <p:tgtEl>
                                          <p:spTgt spid="102"/>
                                        </p:tgtEl>
                                        <p:attrNameLst>
                                          <p:attrName>ppt_x</p:attrName>
                                        </p:attrNameLst>
                                      </p:cBhvr>
                                      <p:tavLst>
                                        <p:tav tm="0">
                                          <p:val>
                                            <p:strVal val="#ppt_x"/>
                                          </p:val>
                                        </p:tav>
                                        <p:tav tm="100000">
                                          <p:val>
                                            <p:strVal val="#ppt_x"/>
                                          </p:val>
                                        </p:tav>
                                      </p:tavLst>
                                    </p:anim>
                                    <p:anim calcmode="lin" valueType="num">
                                      <p:cBhvr>
                                        <p:cTn id="79" dur="1000" fill="hold"/>
                                        <p:tgtEl>
                                          <p:spTgt spid="102"/>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03"/>
                                        </p:tgtEl>
                                        <p:attrNameLst>
                                          <p:attrName>style.visibility</p:attrName>
                                        </p:attrNameLst>
                                      </p:cBhvr>
                                      <p:to>
                                        <p:strVal val="visible"/>
                                      </p:to>
                                    </p:set>
                                    <p:animEffect transition="in" filter="fade">
                                      <p:cBhvr>
                                        <p:cTn id="82" dur="1000"/>
                                        <p:tgtEl>
                                          <p:spTgt spid="103"/>
                                        </p:tgtEl>
                                      </p:cBhvr>
                                    </p:animEffect>
                                    <p:anim calcmode="lin" valueType="num">
                                      <p:cBhvr>
                                        <p:cTn id="83" dur="1000" fill="hold"/>
                                        <p:tgtEl>
                                          <p:spTgt spid="103"/>
                                        </p:tgtEl>
                                        <p:attrNameLst>
                                          <p:attrName>ppt_x</p:attrName>
                                        </p:attrNameLst>
                                      </p:cBhvr>
                                      <p:tavLst>
                                        <p:tav tm="0">
                                          <p:val>
                                            <p:strVal val="#ppt_x"/>
                                          </p:val>
                                        </p:tav>
                                        <p:tav tm="100000">
                                          <p:val>
                                            <p:strVal val="#ppt_x"/>
                                          </p:val>
                                        </p:tav>
                                      </p:tavLst>
                                    </p:anim>
                                    <p:anim calcmode="lin" valueType="num">
                                      <p:cBhvr>
                                        <p:cTn id="84" dur="1000" fill="hold"/>
                                        <p:tgtEl>
                                          <p:spTgt spid="103"/>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104"/>
                                        </p:tgtEl>
                                        <p:attrNameLst>
                                          <p:attrName>style.visibility</p:attrName>
                                        </p:attrNameLst>
                                      </p:cBhvr>
                                      <p:to>
                                        <p:strVal val="visible"/>
                                      </p:to>
                                    </p:set>
                                    <p:animEffect transition="in" filter="fade">
                                      <p:cBhvr>
                                        <p:cTn id="87" dur="1000"/>
                                        <p:tgtEl>
                                          <p:spTgt spid="104"/>
                                        </p:tgtEl>
                                      </p:cBhvr>
                                    </p:animEffect>
                                    <p:anim calcmode="lin" valueType="num">
                                      <p:cBhvr>
                                        <p:cTn id="88" dur="1000" fill="hold"/>
                                        <p:tgtEl>
                                          <p:spTgt spid="104"/>
                                        </p:tgtEl>
                                        <p:attrNameLst>
                                          <p:attrName>ppt_x</p:attrName>
                                        </p:attrNameLst>
                                      </p:cBhvr>
                                      <p:tavLst>
                                        <p:tav tm="0">
                                          <p:val>
                                            <p:strVal val="#ppt_x"/>
                                          </p:val>
                                        </p:tav>
                                        <p:tav tm="100000">
                                          <p:val>
                                            <p:strVal val="#ppt_x"/>
                                          </p:val>
                                        </p:tav>
                                      </p:tavLst>
                                    </p:anim>
                                    <p:anim calcmode="lin" valueType="num">
                                      <p:cBhvr>
                                        <p:cTn id="89" dur="1000" fill="hold"/>
                                        <p:tgtEl>
                                          <p:spTgt spid="104"/>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05"/>
                                        </p:tgtEl>
                                        <p:attrNameLst>
                                          <p:attrName>style.visibility</p:attrName>
                                        </p:attrNameLst>
                                      </p:cBhvr>
                                      <p:to>
                                        <p:strVal val="visible"/>
                                      </p:to>
                                    </p:set>
                                    <p:animEffect transition="in" filter="fade">
                                      <p:cBhvr>
                                        <p:cTn id="92" dur="1000"/>
                                        <p:tgtEl>
                                          <p:spTgt spid="105"/>
                                        </p:tgtEl>
                                      </p:cBhvr>
                                    </p:animEffect>
                                    <p:anim calcmode="lin" valueType="num">
                                      <p:cBhvr>
                                        <p:cTn id="93" dur="1000" fill="hold"/>
                                        <p:tgtEl>
                                          <p:spTgt spid="105"/>
                                        </p:tgtEl>
                                        <p:attrNameLst>
                                          <p:attrName>ppt_x</p:attrName>
                                        </p:attrNameLst>
                                      </p:cBhvr>
                                      <p:tavLst>
                                        <p:tav tm="0">
                                          <p:val>
                                            <p:strVal val="#ppt_x"/>
                                          </p:val>
                                        </p:tav>
                                        <p:tav tm="100000">
                                          <p:val>
                                            <p:strVal val="#ppt_x"/>
                                          </p:val>
                                        </p:tav>
                                      </p:tavLst>
                                    </p:anim>
                                    <p:anim calcmode="lin" valueType="num">
                                      <p:cBhvr>
                                        <p:cTn id="94" dur="1000" fill="hold"/>
                                        <p:tgtEl>
                                          <p:spTgt spid="105"/>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106"/>
                                        </p:tgtEl>
                                        <p:attrNameLst>
                                          <p:attrName>style.visibility</p:attrName>
                                        </p:attrNameLst>
                                      </p:cBhvr>
                                      <p:to>
                                        <p:strVal val="visible"/>
                                      </p:to>
                                    </p:set>
                                    <p:animEffect transition="in" filter="fade">
                                      <p:cBhvr>
                                        <p:cTn id="97" dur="1000"/>
                                        <p:tgtEl>
                                          <p:spTgt spid="106"/>
                                        </p:tgtEl>
                                      </p:cBhvr>
                                    </p:animEffect>
                                    <p:anim calcmode="lin" valueType="num">
                                      <p:cBhvr>
                                        <p:cTn id="98" dur="1000" fill="hold"/>
                                        <p:tgtEl>
                                          <p:spTgt spid="106"/>
                                        </p:tgtEl>
                                        <p:attrNameLst>
                                          <p:attrName>ppt_x</p:attrName>
                                        </p:attrNameLst>
                                      </p:cBhvr>
                                      <p:tavLst>
                                        <p:tav tm="0">
                                          <p:val>
                                            <p:strVal val="#ppt_x"/>
                                          </p:val>
                                        </p:tav>
                                        <p:tav tm="100000">
                                          <p:val>
                                            <p:strVal val="#ppt_x"/>
                                          </p:val>
                                        </p:tav>
                                      </p:tavLst>
                                    </p:anim>
                                    <p:anim calcmode="lin" valueType="num">
                                      <p:cBhvr>
                                        <p:cTn id="99" dur="1000" fill="hold"/>
                                        <p:tgtEl>
                                          <p:spTgt spid="10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107"/>
                                        </p:tgtEl>
                                        <p:attrNameLst>
                                          <p:attrName>style.visibility</p:attrName>
                                        </p:attrNameLst>
                                      </p:cBhvr>
                                      <p:to>
                                        <p:strVal val="visible"/>
                                      </p:to>
                                    </p:set>
                                    <p:animEffect transition="in" filter="fade">
                                      <p:cBhvr>
                                        <p:cTn id="102" dur="1000"/>
                                        <p:tgtEl>
                                          <p:spTgt spid="107"/>
                                        </p:tgtEl>
                                      </p:cBhvr>
                                    </p:animEffect>
                                    <p:anim calcmode="lin" valueType="num">
                                      <p:cBhvr>
                                        <p:cTn id="103" dur="1000" fill="hold"/>
                                        <p:tgtEl>
                                          <p:spTgt spid="107"/>
                                        </p:tgtEl>
                                        <p:attrNameLst>
                                          <p:attrName>ppt_x</p:attrName>
                                        </p:attrNameLst>
                                      </p:cBhvr>
                                      <p:tavLst>
                                        <p:tav tm="0">
                                          <p:val>
                                            <p:strVal val="#ppt_x"/>
                                          </p:val>
                                        </p:tav>
                                        <p:tav tm="100000">
                                          <p:val>
                                            <p:strVal val="#ppt_x"/>
                                          </p:val>
                                        </p:tav>
                                      </p:tavLst>
                                    </p:anim>
                                    <p:anim calcmode="lin" valueType="num">
                                      <p:cBhvr>
                                        <p:cTn id="104" dur="1000" fill="hold"/>
                                        <p:tgtEl>
                                          <p:spTgt spid="107"/>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108"/>
                                        </p:tgtEl>
                                        <p:attrNameLst>
                                          <p:attrName>style.visibility</p:attrName>
                                        </p:attrNameLst>
                                      </p:cBhvr>
                                      <p:to>
                                        <p:strVal val="visible"/>
                                      </p:to>
                                    </p:set>
                                    <p:animEffect transition="in" filter="fade">
                                      <p:cBhvr>
                                        <p:cTn id="107" dur="1000"/>
                                        <p:tgtEl>
                                          <p:spTgt spid="108"/>
                                        </p:tgtEl>
                                      </p:cBhvr>
                                    </p:animEffect>
                                    <p:anim calcmode="lin" valueType="num">
                                      <p:cBhvr>
                                        <p:cTn id="108" dur="1000" fill="hold"/>
                                        <p:tgtEl>
                                          <p:spTgt spid="108"/>
                                        </p:tgtEl>
                                        <p:attrNameLst>
                                          <p:attrName>ppt_x</p:attrName>
                                        </p:attrNameLst>
                                      </p:cBhvr>
                                      <p:tavLst>
                                        <p:tav tm="0">
                                          <p:val>
                                            <p:strVal val="#ppt_x"/>
                                          </p:val>
                                        </p:tav>
                                        <p:tav tm="100000">
                                          <p:val>
                                            <p:strVal val="#ppt_x"/>
                                          </p:val>
                                        </p:tav>
                                      </p:tavLst>
                                    </p:anim>
                                    <p:anim calcmode="lin" valueType="num">
                                      <p:cBhvr>
                                        <p:cTn id="109" dur="1000" fill="hold"/>
                                        <p:tgtEl>
                                          <p:spTgt spid="108"/>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109"/>
                                        </p:tgtEl>
                                        <p:attrNameLst>
                                          <p:attrName>style.visibility</p:attrName>
                                        </p:attrNameLst>
                                      </p:cBhvr>
                                      <p:to>
                                        <p:strVal val="visible"/>
                                      </p:to>
                                    </p:set>
                                    <p:animEffect transition="in" filter="fade">
                                      <p:cBhvr>
                                        <p:cTn id="112" dur="1000"/>
                                        <p:tgtEl>
                                          <p:spTgt spid="109"/>
                                        </p:tgtEl>
                                      </p:cBhvr>
                                    </p:animEffect>
                                    <p:anim calcmode="lin" valueType="num">
                                      <p:cBhvr>
                                        <p:cTn id="113" dur="1000" fill="hold"/>
                                        <p:tgtEl>
                                          <p:spTgt spid="109"/>
                                        </p:tgtEl>
                                        <p:attrNameLst>
                                          <p:attrName>ppt_x</p:attrName>
                                        </p:attrNameLst>
                                      </p:cBhvr>
                                      <p:tavLst>
                                        <p:tav tm="0">
                                          <p:val>
                                            <p:strVal val="#ppt_x"/>
                                          </p:val>
                                        </p:tav>
                                        <p:tav tm="100000">
                                          <p:val>
                                            <p:strVal val="#ppt_x"/>
                                          </p:val>
                                        </p:tav>
                                      </p:tavLst>
                                    </p:anim>
                                    <p:anim calcmode="lin" valueType="num">
                                      <p:cBhvr>
                                        <p:cTn id="114" dur="1000" fill="hold"/>
                                        <p:tgtEl>
                                          <p:spTgt spid="109"/>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110"/>
                                        </p:tgtEl>
                                        <p:attrNameLst>
                                          <p:attrName>style.visibility</p:attrName>
                                        </p:attrNameLst>
                                      </p:cBhvr>
                                      <p:to>
                                        <p:strVal val="visible"/>
                                      </p:to>
                                    </p:set>
                                    <p:animEffect transition="in" filter="fade">
                                      <p:cBhvr>
                                        <p:cTn id="117" dur="1000"/>
                                        <p:tgtEl>
                                          <p:spTgt spid="110"/>
                                        </p:tgtEl>
                                      </p:cBhvr>
                                    </p:animEffect>
                                    <p:anim calcmode="lin" valueType="num">
                                      <p:cBhvr>
                                        <p:cTn id="118" dur="1000" fill="hold"/>
                                        <p:tgtEl>
                                          <p:spTgt spid="110"/>
                                        </p:tgtEl>
                                        <p:attrNameLst>
                                          <p:attrName>ppt_x</p:attrName>
                                        </p:attrNameLst>
                                      </p:cBhvr>
                                      <p:tavLst>
                                        <p:tav tm="0">
                                          <p:val>
                                            <p:strVal val="#ppt_x"/>
                                          </p:val>
                                        </p:tav>
                                        <p:tav tm="100000">
                                          <p:val>
                                            <p:strVal val="#ppt_x"/>
                                          </p:val>
                                        </p:tav>
                                      </p:tavLst>
                                    </p:anim>
                                    <p:anim calcmode="lin" valueType="num">
                                      <p:cBhvr>
                                        <p:cTn id="119" dur="1000" fill="hold"/>
                                        <p:tgtEl>
                                          <p:spTgt spid="110"/>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111"/>
                                        </p:tgtEl>
                                        <p:attrNameLst>
                                          <p:attrName>style.visibility</p:attrName>
                                        </p:attrNameLst>
                                      </p:cBhvr>
                                      <p:to>
                                        <p:strVal val="visible"/>
                                      </p:to>
                                    </p:set>
                                    <p:animEffect transition="in" filter="fade">
                                      <p:cBhvr>
                                        <p:cTn id="122" dur="1000"/>
                                        <p:tgtEl>
                                          <p:spTgt spid="111"/>
                                        </p:tgtEl>
                                      </p:cBhvr>
                                    </p:animEffect>
                                    <p:anim calcmode="lin" valueType="num">
                                      <p:cBhvr>
                                        <p:cTn id="123" dur="1000" fill="hold"/>
                                        <p:tgtEl>
                                          <p:spTgt spid="111"/>
                                        </p:tgtEl>
                                        <p:attrNameLst>
                                          <p:attrName>ppt_x</p:attrName>
                                        </p:attrNameLst>
                                      </p:cBhvr>
                                      <p:tavLst>
                                        <p:tav tm="0">
                                          <p:val>
                                            <p:strVal val="#ppt_x"/>
                                          </p:val>
                                        </p:tav>
                                        <p:tav tm="100000">
                                          <p:val>
                                            <p:strVal val="#ppt_x"/>
                                          </p:val>
                                        </p:tav>
                                      </p:tavLst>
                                    </p:anim>
                                    <p:anim calcmode="lin" valueType="num">
                                      <p:cBhvr>
                                        <p:cTn id="124" dur="1000" fill="hold"/>
                                        <p:tgtEl>
                                          <p:spTgt spid="111"/>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0"/>
                                  </p:stCondLst>
                                  <p:childTnLst>
                                    <p:set>
                                      <p:cBhvr>
                                        <p:cTn id="126" dur="1" fill="hold">
                                          <p:stCondLst>
                                            <p:cond delay="0"/>
                                          </p:stCondLst>
                                        </p:cTn>
                                        <p:tgtEl>
                                          <p:spTgt spid="112"/>
                                        </p:tgtEl>
                                        <p:attrNameLst>
                                          <p:attrName>style.visibility</p:attrName>
                                        </p:attrNameLst>
                                      </p:cBhvr>
                                      <p:to>
                                        <p:strVal val="visible"/>
                                      </p:to>
                                    </p:set>
                                    <p:animEffect transition="in" filter="fade">
                                      <p:cBhvr>
                                        <p:cTn id="127" dur="1000"/>
                                        <p:tgtEl>
                                          <p:spTgt spid="112"/>
                                        </p:tgtEl>
                                      </p:cBhvr>
                                    </p:animEffect>
                                    <p:anim calcmode="lin" valueType="num">
                                      <p:cBhvr>
                                        <p:cTn id="128" dur="1000" fill="hold"/>
                                        <p:tgtEl>
                                          <p:spTgt spid="112"/>
                                        </p:tgtEl>
                                        <p:attrNameLst>
                                          <p:attrName>ppt_x</p:attrName>
                                        </p:attrNameLst>
                                      </p:cBhvr>
                                      <p:tavLst>
                                        <p:tav tm="0">
                                          <p:val>
                                            <p:strVal val="#ppt_x"/>
                                          </p:val>
                                        </p:tav>
                                        <p:tav tm="100000">
                                          <p:val>
                                            <p:strVal val="#ppt_x"/>
                                          </p:val>
                                        </p:tav>
                                      </p:tavLst>
                                    </p:anim>
                                    <p:anim calcmode="lin" valueType="num">
                                      <p:cBhvr>
                                        <p:cTn id="129" dur="1000" fill="hold"/>
                                        <p:tgtEl>
                                          <p:spTgt spid="112"/>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113"/>
                                        </p:tgtEl>
                                        <p:attrNameLst>
                                          <p:attrName>style.visibility</p:attrName>
                                        </p:attrNameLst>
                                      </p:cBhvr>
                                      <p:to>
                                        <p:strVal val="visible"/>
                                      </p:to>
                                    </p:set>
                                    <p:animEffect transition="in" filter="fade">
                                      <p:cBhvr>
                                        <p:cTn id="132" dur="1000"/>
                                        <p:tgtEl>
                                          <p:spTgt spid="113"/>
                                        </p:tgtEl>
                                      </p:cBhvr>
                                    </p:animEffect>
                                    <p:anim calcmode="lin" valueType="num">
                                      <p:cBhvr>
                                        <p:cTn id="133" dur="1000" fill="hold"/>
                                        <p:tgtEl>
                                          <p:spTgt spid="113"/>
                                        </p:tgtEl>
                                        <p:attrNameLst>
                                          <p:attrName>ppt_x</p:attrName>
                                        </p:attrNameLst>
                                      </p:cBhvr>
                                      <p:tavLst>
                                        <p:tav tm="0">
                                          <p:val>
                                            <p:strVal val="#ppt_x"/>
                                          </p:val>
                                        </p:tav>
                                        <p:tav tm="100000">
                                          <p:val>
                                            <p:strVal val="#ppt_x"/>
                                          </p:val>
                                        </p:tav>
                                      </p:tavLst>
                                    </p:anim>
                                    <p:anim calcmode="lin" valueType="num">
                                      <p:cBhvr>
                                        <p:cTn id="134" dur="1000" fill="hold"/>
                                        <p:tgtEl>
                                          <p:spTgt spid="113"/>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114"/>
                                        </p:tgtEl>
                                        <p:attrNameLst>
                                          <p:attrName>style.visibility</p:attrName>
                                        </p:attrNameLst>
                                      </p:cBhvr>
                                      <p:to>
                                        <p:strVal val="visible"/>
                                      </p:to>
                                    </p:set>
                                    <p:animEffect transition="in" filter="fade">
                                      <p:cBhvr>
                                        <p:cTn id="137" dur="1000"/>
                                        <p:tgtEl>
                                          <p:spTgt spid="114"/>
                                        </p:tgtEl>
                                      </p:cBhvr>
                                    </p:animEffect>
                                    <p:anim calcmode="lin" valueType="num">
                                      <p:cBhvr>
                                        <p:cTn id="138" dur="1000" fill="hold"/>
                                        <p:tgtEl>
                                          <p:spTgt spid="114"/>
                                        </p:tgtEl>
                                        <p:attrNameLst>
                                          <p:attrName>ppt_x</p:attrName>
                                        </p:attrNameLst>
                                      </p:cBhvr>
                                      <p:tavLst>
                                        <p:tav tm="0">
                                          <p:val>
                                            <p:strVal val="#ppt_x"/>
                                          </p:val>
                                        </p:tav>
                                        <p:tav tm="100000">
                                          <p:val>
                                            <p:strVal val="#ppt_x"/>
                                          </p:val>
                                        </p:tav>
                                      </p:tavLst>
                                    </p:anim>
                                    <p:anim calcmode="lin" valueType="num">
                                      <p:cBhvr>
                                        <p:cTn id="139" dur="1000" fill="hold"/>
                                        <p:tgtEl>
                                          <p:spTgt spid="114"/>
                                        </p:tgtEl>
                                        <p:attrNameLst>
                                          <p:attrName>ppt_y</p:attrName>
                                        </p:attrNameLst>
                                      </p:cBhvr>
                                      <p:tavLst>
                                        <p:tav tm="0">
                                          <p:val>
                                            <p:strVal val="#ppt_y+.1"/>
                                          </p:val>
                                        </p:tav>
                                        <p:tav tm="100000">
                                          <p:val>
                                            <p:strVal val="#ppt_y"/>
                                          </p:val>
                                        </p:tav>
                                      </p:tavLst>
                                    </p:anim>
                                  </p:childTnLst>
                                </p:cTn>
                              </p:par>
                              <p:par>
                                <p:cTn id="140" presetID="42" presetClass="entr" presetSubtype="0" fill="hold" nodeType="withEffect">
                                  <p:stCondLst>
                                    <p:cond delay="0"/>
                                  </p:stCondLst>
                                  <p:childTnLst>
                                    <p:set>
                                      <p:cBhvr>
                                        <p:cTn id="141" dur="1" fill="hold">
                                          <p:stCondLst>
                                            <p:cond delay="0"/>
                                          </p:stCondLst>
                                        </p:cTn>
                                        <p:tgtEl>
                                          <p:spTgt spid="115"/>
                                        </p:tgtEl>
                                        <p:attrNameLst>
                                          <p:attrName>style.visibility</p:attrName>
                                        </p:attrNameLst>
                                      </p:cBhvr>
                                      <p:to>
                                        <p:strVal val="visible"/>
                                      </p:to>
                                    </p:set>
                                    <p:animEffect transition="in" filter="fade">
                                      <p:cBhvr>
                                        <p:cTn id="142" dur="1000"/>
                                        <p:tgtEl>
                                          <p:spTgt spid="115"/>
                                        </p:tgtEl>
                                      </p:cBhvr>
                                    </p:animEffect>
                                    <p:anim calcmode="lin" valueType="num">
                                      <p:cBhvr>
                                        <p:cTn id="143" dur="1000" fill="hold"/>
                                        <p:tgtEl>
                                          <p:spTgt spid="115"/>
                                        </p:tgtEl>
                                        <p:attrNameLst>
                                          <p:attrName>ppt_x</p:attrName>
                                        </p:attrNameLst>
                                      </p:cBhvr>
                                      <p:tavLst>
                                        <p:tav tm="0">
                                          <p:val>
                                            <p:strVal val="#ppt_x"/>
                                          </p:val>
                                        </p:tav>
                                        <p:tav tm="100000">
                                          <p:val>
                                            <p:strVal val="#ppt_x"/>
                                          </p:val>
                                        </p:tav>
                                      </p:tavLst>
                                    </p:anim>
                                    <p:anim calcmode="lin" valueType="num">
                                      <p:cBhvr>
                                        <p:cTn id="144" dur="1000" fill="hold"/>
                                        <p:tgtEl>
                                          <p:spTgt spid="115"/>
                                        </p:tgtEl>
                                        <p:attrNameLst>
                                          <p:attrName>ppt_y</p:attrName>
                                        </p:attrNameLst>
                                      </p:cBhvr>
                                      <p:tavLst>
                                        <p:tav tm="0">
                                          <p:val>
                                            <p:strVal val="#ppt_y+.1"/>
                                          </p:val>
                                        </p:tav>
                                        <p:tav tm="100000">
                                          <p:val>
                                            <p:strVal val="#ppt_y"/>
                                          </p:val>
                                        </p:tav>
                                      </p:tavLst>
                                    </p:anim>
                                  </p:childTnLst>
                                </p:cTn>
                              </p:par>
                              <p:par>
                                <p:cTn id="145" presetID="42" presetClass="entr" presetSubtype="0" fill="hold" nodeType="withEffect">
                                  <p:stCondLst>
                                    <p:cond delay="0"/>
                                  </p:stCondLst>
                                  <p:childTnLst>
                                    <p:set>
                                      <p:cBhvr>
                                        <p:cTn id="146" dur="1" fill="hold">
                                          <p:stCondLst>
                                            <p:cond delay="0"/>
                                          </p:stCondLst>
                                        </p:cTn>
                                        <p:tgtEl>
                                          <p:spTgt spid="116"/>
                                        </p:tgtEl>
                                        <p:attrNameLst>
                                          <p:attrName>style.visibility</p:attrName>
                                        </p:attrNameLst>
                                      </p:cBhvr>
                                      <p:to>
                                        <p:strVal val="visible"/>
                                      </p:to>
                                    </p:set>
                                    <p:animEffect transition="in" filter="fade">
                                      <p:cBhvr>
                                        <p:cTn id="147" dur="1000"/>
                                        <p:tgtEl>
                                          <p:spTgt spid="116"/>
                                        </p:tgtEl>
                                      </p:cBhvr>
                                    </p:animEffect>
                                    <p:anim calcmode="lin" valueType="num">
                                      <p:cBhvr>
                                        <p:cTn id="148" dur="1000" fill="hold"/>
                                        <p:tgtEl>
                                          <p:spTgt spid="116"/>
                                        </p:tgtEl>
                                        <p:attrNameLst>
                                          <p:attrName>ppt_x</p:attrName>
                                        </p:attrNameLst>
                                      </p:cBhvr>
                                      <p:tavLst>
                                        <p:tav tm="0">
                                          <p:val>
                                            <p:strVal val="#ppt_x"/>
                                          </p:val>
                                        </p:tav>
                                        <p:tav tm="100000">
                                          <p:val>
                                            <p:strVal val="#ppt_x"/>
                                          </p:val>
                                        </p:tav>
                                      </p:tavLst>
                                    </p:anim>
                                    <p:anim calcmode="lin" valueType="num">
                                      <p:cBhvr>
                                        <p:cTn id="149" dur="1000" fill="hold"/>
                                        <p:tgtEl>
                                          <p:spTgt spid="116"/>
                                        </p:tgtEl>
                                        <p:attrNameLst>
                                          <p:attrName>ppt_y</p:attrName>
                                        </p:attrNameLst>
                                      </p:cBhvr>
                                      <p:tavLst>
                                        <p:tav tm="0">
                                          <p:val>
                                            <p:strVal val="#ppt_y+.1"/>
                                          </p:val>
                                        </p:tav>
                                        <p:tav tm="100000">
                                          <p:val>
                                            <p:strVal val="#ppt_y"/>
                                          </p:val>
                                        </p:tav>
                                      </p:tavLst>
                                    </p:anim>
                                  </p:childTnLst>
                                </p:cTn>
                              </p:par>
                              <p:par>
                                <p:cTn id="150" presetID="42" presetClass="entr" presetSubtype="0" fill="hold" nodeType="withEffect">
                                  <p:stCondLst>
                                    <p:cond delay="0"/>
                                  </p:stCondLst>
                                  <p:childTnLst>
                                    <p:set>
                                      <p:cBhvr>
                                        <p:cTn id="151" dur="1" fill="hold">
                                          <p:stCondLst>
                                            <p:cond delay="0"/>
                                          </p:stCondLst>
                                        </p:cTn>
                                        <p:tgtEl>
                                          <p:spTgt spid="117"/>
                                        </p:tgtEl>
                                        <p:attrNameLst>
                                          <p:attrName>style.visibility</p:attrName>
                                        </p:attrNameLst>
                                      </p:cBhvr>
                                      <p:to>
                                        <p:strVal val="visible"/>
                                      </p:to>
                                    </p:set>
                                    <p:animEffect transition="in" filter="fade">
                                      <p:cBhvr>
                                        <p:cTn id="152" dur="1000"/>
                                        <p:tgtEl>
                                          <p:spTgt spid="117"/>
                                        </p:tgtEl>
                                      </p:cBhvr>
                                    </p:animEffect>
                                    <p:anim calcmode="lin" valueType="num">
                                      <p:cBhvr>
                                        <p:cTn id="153" dur="1000" fill="hold"/>
                                        <p:tgtEl>
                                          <p:spTgt spid="117"/>
                                        </p:tgtEl>
                                        <p:attrNameLst>
                                          <p:attrName>ppt_x</p:attrName>
                                        </p:attrNameLst>
                                      </p:cBhvr>
                                      <p:tavLst>
                                        <p:tav tm="0">
                                          <p:val>
                                            <p:strVal val="#ppt_x"/>
                                          </p:val>
                                        </p:tav>
                                        <p:tav tm="100000">
                                          <p:val>
                                            <p:strVal val="#ppt_x"/>
                                          </p:val>
                                        </p:tav>
                                      </p:tavLst>
                                    </p:anim>
                                    <p:anim calcmode="lin" valueType="num">
                                      <p:cBhvr>
                                        <p:cTn id="154" dur="1000" fill="hold"/>
                                        <p:tgtEl>
                                          <p:spTgt spid="117"/>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0"/>
                                  </p:stCondLst>
                                  <p:childTnLst>
                                    <p:set>
                                      <p:cBhvr>
                                        <p:cTn id="156" dur="1" fill="hold">
                                          <p:stCondLst>
                                            <p:cond delay="0"/>
                                          </p:stCondLst>
                                        </p:cTn>
                                        <p:tgtEl>
                                          <p:spTgt spid="118"/>
                                        </p:tgtEl>
                                        <p:attrNameLst>
                                          <p:attrName>style.visibility</p:attrName>
                                        </p:attrNameLst>
                                      </p:cBhvr>
                                      <p:to>
                                        <p:strVal val="visible"/>
                                      </p:to>
                                    </p:set>
                                    <p:animEffect transition="in" filter="fade">
                                      <p:cBhvr>
                                        <p:cTn id="157" dur="1000"/>
                                        <p:tgtEl>
                                          <p:spTgt spid="118"/>
                                        </p:tgtEl>
                                      </p:cBhvr>
                                    </p:animEffect>
                                    <p:anim calcmode="lin" valueType="num">
                                      <p:cBhvr>
                                        <p:cTn id="158" dur="1000" fill="hold"/>
                                        <p:tgtEl>
                                          <p:spTgt spid="118"/>
                                        </p:tgtEl>
                                        <p:attrNameLst>
                                          <p:attrName>ppt_x</p:attrName>
                                        </p:attrNameLst>
                                      </p:cBhvr>
                                      <p:tavLst>
                                        <p:tav tm="0">
                                          <p:val>
                                            <p:strVal val="#ppt_x"/>
                                          </p:val>
                                        </p:tav>
                                        <p:tav tm="100000">
                                          <p:val>
                                            <p:strVal val="#ppt_x"/>
                                          </p:val>
                                        </p:tav>
                                      </p:tavLst>
                                    </p:anim>
                                    <p:anim calcmode="lin" valueType="num">
                                      <p:cBhvr>
                                        <p:cTn id="159" dur="1000" fill="hold"/>
                                        <p:tgtEl>
                                          <p:spTgt spid="118"/>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0"/>
                                  </p:stCondLst>
                                  <p:childTnLst>
                                    <p:set>
                                      <p:cBhvr>
                                        <p:cTn id="161" dur="1" fill="hold">
                                          <p:stCondLst>
                                            <p:cond delay="0"/>
                                          </p:stCondLst>
                                        </p:cTn>
                                        <p:tgtEl>
                                          <p:spTgt spid="119"/>
                                        </p:tgtEl>
                                        <p:attrNameLst>
                                          <p:attrName>style.visibility</p:attrName>
                                        </p:attrNameLst>
                                      </p:cBhvr>
                                      <p:to>
                                        <p:strVal val="visible"/>
                                      </p:to>
                                    </p:set>
                                    <p:animEffect transition="in" filter="fade">
                                      <p:cBhvr>
                                        <p:cTn id="162" dur="1000"/>
                                        <p:tgtEl>
                                          <p:spTgt spid="119"/>
                                        </p:tgtEl>
                                      </p:cBhvr>
                                    </p:animEffect>
                                    <p:anim calcmode="lin" valueType="num">
                                      <p:cBhvr>
                                        <p:cTn id="163" dur="1000" fill="hold"/>
                                        <p:tgtEl>
                                          <p:spTgt spid="119"/>
                                        </p:tgtEl>
                                        <p:attrNameLst>
                                          <p:attrName>ppt_x</p:attrName>
                                        </p:attrNameLst>
                                      </p:cBhvr>
                                      <p:tavLst>
                                        <p:tav tm="0">
                                          <p:val>
                                            <p:strVal val="#ppt_x"/>
                                          </p:val>
                                        </p:tav>
                                        <p:tav tm="100000">
                                          <p:val>
                                            <p:strVal val="#ppt_x"/>
                                          </p:val>
                                        </p:tav>
                                      </p:tavLst>
                                    </p:anim>
                                    <p:anim calcmode="lin" valueType="num">
                                      <p:cBhvr>
                                        <p:cTn id="164" dur="1000" fill="hold"/>
                                        <p:tgtEl>
                                          <p:spTgt spid="119"/>
                                        </p:tgtEl>
                                        <p:attrNameLst>
                                          <p:attrName>ppt_y</p:attrName>
                                        </p:attrNameLst>
                                      </p:cBhvr>
                                      <p:tavLst>
                                        <p:tav tm="0">
                                          <p:val>
                                            <p:strVal val="#ppt_y+.1"/>
                                          </p:val>
                                        </p:tav>
                                        <p:tav tm="100000">
                                          <p:val>
                                            <p:strVal val="#ppt_y"/>
                                          </p:val>
                                        </p:tav>
                                      </p:tavLst>
                                    </p:anim>
                                  </p:childTnLst>
                                </p:cTn>
                              </p:par>
                              <p:par>
                                <p:cTn id="165" presetID="42" presetClass="entr" presetSubtype="0" fill="hold" grpId="0" nodeType="withEffect">
                                  <p:stCondLst>
                                    <p:cond delay="0"/>
                                  </p:stCondLst>
                                  <p:childTnLst>
                                    <p:set>
                                      <p:cBhvr>
                                        <p:cTn id="166" dur="1" fill="hold">
                                          <p:stCondLst>
                                            <p:cond delay="0"/>
                                          </p:stCondLst>
                                        </p:cTn>
                                        <p:tgtEl>
                                          <p:spTgt spid="120"/>
                                        </p:tgtEl>
                                        <p:attrNameLst>
                                          <p:attrName>style.visibility</p:attrName>
                                        </p:attrNameLst>
                                      </p:cBhvr>
                                      <p:to>
                                        <p:strVal val="visible"/>
                                      </p:to>
                                    </p:set>
                                    <p:animEffect transition="in" filter="fade">
                                      <p:cBhvr>
                                        <p:cTn id="167" dur="1000"/>
                                        <p:tgtEl>
                                          <p:spTgt spid="120"/>
                                        </p:tgtEl>
                                      </p:cBhvr>
                                    </p:animEffect>
                                    <p:anim calcmode="lin" valueType="num">
                                      <p:cBhvr>
                                        <p:cTn id="168" dur="1000" fill="hold"/>
                                        <p:tgtEl>
                                          <p:spTgt spid="120"/>
                                        </p:tgtEl>
                                        <p:attrNameLst>
                                          <p:attrName>ppt_x</p:attrName>
                                        </p:attrNameLst>
                                      </p:cBhvr>
                                      <p:tavLst>
                                        <p:tav tm="0">
                                          <p:val>
                                            <p:strVal val="#ppt_x"/>
                                          </p:val>
                                        </p:tav>
                                        <p:tav tm="100000">
                                          <p:val>
                                            <p:strVal val="#ppt_x"/>
                                          </p:val>
                                        </p:tav>
                                      </p:tavLst>
                                    </p:anim>
                                    <p:anim calcmode="lin" valueType="num">
                                      <p:cBhvr>
                                        <p:cTn id="169" dur="1000" fill="hold"/>
                                        <p:tgtEl>
                                          <p:spTgt spid="120"/>
                                        </p:tgtEl>
                                        <p:attrNameLst>
                                          <p:attrName>ppt_y</p:attrName>
                                        </p:attrNameLst>
                                      </p:cBhvr>
                                      <p:tavLst>
                                        <p:tav tm="0">
                                          <p:val>
                                            <p:strVal val="#ppt_y+.1"/>
                                          </p:val>
                                        </p:tav>
                                        <p:tav tm="100000">
                                          <p:val>
                                            <p:strVal val="#ppt_y"/>
                                          </p:val>
                                        </p:tav>
                                      </p:tavLst>
                                    </p:anim>
                                  </p:childTnLst>
                                </p:cTn>
                              </p:par>
                              <p:par>
                                <p:cTn id="170" presetID="42" presetClass="entr" presetSubtype="0" fill="hold" nodeType="withEffect">
                                  <p:stCondLst>
                                    <p:cond delay="0"/>
                                  </p:stCondLst>
                                  <p:childTnLst>
                                    <p:set>
                                      <p:cBhvr>
                                        <p:cTn id="171" dur="1" fill="hold">
                                          <p:stCondLst>
                                            <p:cond delay="0"/>
                                          </p:stCondLst>
                                        </p:cTn>
                                        <p:tgtEl>
                                          <p:spTgt spid="121"/>
                                        </p:tgtEl>
                                        <p:attrNameLst>
                                          <p:attrName>style.visibility</p:attrName>
                                        </p:attrNameLst>
                                      </p:cBhvr>
                                      <p:to>
                                        <p:strVal val="visible"/>
                                      </p:to>
                                    </p:set>
                                    <p:animEffect transition="in" filter="fade">
                                      <p:cBhvr>
                                        <p:cTn id="172" dur="1000"/>
                                        <p:tgtEl>
                                          <p:spTgt spid="121"/>
                                        </p:tgtEl>
                                      </p:cBhvr>
                                    </p:animEffect>
                                    <p:anim calcmode="lin" valueType="num">
                                      <p:cBhvr>
                                        <p:cTn id="173" dur="1000" fill="hold"/>
                                        <p:tgtEl>
                                          <p:spTgt spid="121"/>
                                        </p:tgtEl>
                                        <p:attrNameLst>
                                          <p:attrName>ppt_x</p:attrName>
                                        </p:attrNameLst>
                                      </p:cBhvr>
                                      <p:tavLst>
                                        <p:tav tm="0">
                                          <p:val>
                                            <p:strVal val="#ppt_x"/>
                                          </p:val>
                                        </p:tav>
                                        <p:tav tm="100000">
                                          <p:val>
                                            <p:strVal val="#ppt_x"/>
                                          </p:val>
                                        </p:tav>
                                      </p:tavLst>
                                    </p:anim>
                                    <p:anim calcmode="lin" valueType="num">
                                      <p:cBhvr>
                                        <p:cTn id="174" dur="1000" fill="hold"/>
                                        <p:tgtEl>
                                          <p:spTgt spid="121"/>
                                        </p:tgtEl>
                                        <p:attrNameLst>
                                          <p:attrName>ppt_y</p:attrName>
                                        </p:attrNameLst>
                                      </p:cBhvr>
                                      <p:tavLst>
                                        <p:tav tm="0">
                                          <p:val>
                                            <p:strVal val="#ppt_y+.1"/>
                                          </p:val>
                                        </p:tav>
                                        <p:tav tm="100000">
                                          <p:val>
                                            <p:strVal val="#ppt_y"/>
                                          </p:val>
                                        </p:tav>
                                      </p:tavLst>
                                    </p:anim>
                                  </p:childTnLst>
                                </p:cTn>
                              </p:par>
                              <p:par>
                                <p:cTn id="175" presetID="42" presetClass="entr" presetSubtype="0" fill="hold" nodeType="withEffect">
                                  <p:stCondLst>
                                    <p:cond delay="0"/>
                                  </p:stCondLst>
                                  <p:childTnLst>
                                    <p:set>
                                      <p:cBhvr>
                                        <p:cTn id="176" dur="1" fill="hold">
                                          <p:stCondLst>
                                            <p:cond delay="0"/>
                                          </p:stCondLst>
                                        </p:cTn>
                                        <p:tgtEl>
                                          <p:spTgt spid="122"/>
                                        </p:tgtEl>
                                        <p:attrNameLst>
                                          <p:attrName>style.visibility</p:attrName>
                                        </p:attrNameLst>
                                      </p:cBhvr>
                                      <p:to>
                                        <p:strVal val="visible"/>
                                      </p:to>
                                    </p:set>
                                    <p:animEffect transition="in" filter="fade">
                                      <p:cBhvr>
                                        <p:cTn id="177" dur="1000"/>
                                        <p:tgtEl>
                                          <p:spTgt spid="122"/>
                                        </p:tgtEl>
                                      </p:cBhvr>
                                    </p:animEffect>
                                    <p:anim calcmode="lin" valueType="num">
                                      <p:cBhvr>
                                        <p:cTn id="178" dur="1000" fill="hold"/>
                                        <p:tgtEl>
                                          <p:spTgt spid="122"/>
                                        </p:tgtEl>
                                        <p:attrNameLst>
                                          <p:attrName>ppt_x</p:attrName>
                                        </p:attrNameLst>
                                      </p:cBhvr>
                                      <p:tavLst>
                                        <p:tav tm="0">
                                          <p:val>
                                            <p:strVal val="#ppt_x"/>
                                          </p:val>
                                        </p:tav>
                                        <p:tav tm="100000">
                                          <p:val>
                                            <p:strVal val="#ppt_x"/>
                                          </p:val>
                                        </p:tav>
                                      </p:tavLst>
                                    </p:anim>
                                    <p:anim calcmode="lin" valueType="num">
                                      <p:cBhvr>
                                        <p:cTn id="179" dur="1000" fill="hold"/>
                                        <p:tgtEl>
                                          <p:spTgt spid="122"/>
                                        </p:tgtEl>
                                        <p:attrNameLst>
                                          <p:attrName>ppt_y</p:attrName>
                                        </p:attrNameLst>
                                      </p:cBhvr>
                                      <p:tavLst>
                                        <p:tav tm="0">
                                          <p:val>
                                            <p:strVal val="#ppt_y+.1"/>
                                          </p:val>
                                        </p:tav>
                                        <p:tav tm="100000">
                                          <p:val>
                                            <p:strVal val="#ppt_y"/>
                                          </p:val>
                                        </p:tav>
                                      </p:tavLst>
                                    </p:anim>
                                  </p:childTnLst>
                                </p:cTn>
                              </p:par>
                              <p:par>
                                <p:cTn id="180" presetID="42" presetClass="entr" presetSubtype="0" fill="hold" nodeType="withEffect">
                                  <p:stCondLst>
                                    <p:cond delay="0"/>
                                  </p:stCondLst>
                                  <p:childTnLst>
                                    <p:set>
                                      <p:cBhvr>
                                        <p:cTn id="181" dur="1" fill="hold">
                                          <p:stCondLst>
                                            <p:cond delay="0"/>
                                          </p:stCondLst>
                                        </p:cTn>
                                        <p:tgtEl>
                                          <p:spTgt spid="123"/>
                                        </p:tgtEl>
                                        <p:attrNameLst>
                                          <p:attrName>style.visibility</p:attrName>
                                        </p:attrNameLst>
                                      </p:cBhvr>
                                      <p:to>
                                        <p:strVal val="visible"/>
                                      </p:to>
                                    </p:set>
                                    <p:animEffect transition="in" filter="fade">
                                      <p:cBhvr>
                                        <p:cTn id="182" dur="1000"/>
                                        <p:tgtEl>
                                          <p:spTgt spid="123"/>
                                        </p:tgtEl>
                                      </p:cBhvr>
                                    </p:animEffect>
                                    <p:anim calcmode="lin" valueType="num">
                                      <p:cBhvr>
                                        <p:cTn id="183" dur="1000" fill="hold"/>
                                        <p:tgtEl>
                                          <p:spTgt spid="123"/>
                                        </p:tgtEl>
                                        <p:attrNameLst>
                                          <p:attrName>ppt_x</p:attrName>
                                        </p:attrNameLst>
                                      </p:cBhvr>
                                      <p:tavLst>
                                        <p:tav tm="0">
                                          <p:val>
                                            <p:strVal val="#ppt_x"/>
                                          </p:val>
                                        </p:tav>
                                        <p:tav tm="100000">
                                          <p:val>
                                            <p:strVal val="#ppt_x"/>
                                          </p:val>
                                        </p:tav>
                                      </p:tavLst>
                                    </p:anim>
                                    <p:anim calcmode="lin" valueType="num">
                                      <p:cBhvr>
                                        <p:cTn id="184" dur="1000" fill="hold"/>
                                        <p:tgtEl>
                                          <p:spTgt spid="123"/>
                                        </p:tgtEl>
                                        <p:attrNameLst>
                                          <p:attrName>ppt_y</p:attrName>
                                        </p:attrNameLst>
                                      </p:cBhvr>
                                      <p:tavLst>
                                        <p:tav tm="0">
                                          <p:val>
                                            <p:strVal val="#ppt_y+.1"/>
                                          </p:val>
                                        </p:tav>
                                        <p:tav tm="100000">
                                          <p:val>
                                            <p:strVal val="#ppt_y"/>
                                          </p:val>
                                        </p:tav>
                                      </p:tavLst>
                                    </p:anim>
                                  </p:childTnLst>
                                </p:cTn>
                              </p:par>
                              <p:par>
                                <p:cTn id="185" presetID="42" presetClass="entr" presetSubtype="0" fill="hold" nodeType="withEffect">
                                  <p:stCondLst>
                                    <p:cond delay="0"/>
                                  </p:stCondLst>
                                  <p:childTnLst>
                                    <p:set>
                                      <p:cBhvr>
                                        <p:cTn id="186" dur="1" fill="hold">
                                          <p:stCondLst>
                                            <p:cond delay="0"/>
                                          </p:stCondLst>
                                        </p:cTn>
                                        <p:tgtEl>
                                          <p:spTgt spid="125"/>
                                        </p:tgtEl>
                                        <p:attrNameLst>
                                          <p:attrName>style.visibility</p:attrName>
                                        </p:attrNameLst>
                                      </p:cBhvr>
                                      <p:to>
                                        <p:strVal val="visible"/>
                                      </p:to>
                                    </p:set>
                                    <p:animEffect transition="in" filter="fade">
                                      <p:cBhvr>
                                        <p:cTn id="187" dur="1000"/>
                                        <p:tgtEl>
                                          <p:spTgt spid="125"/>
                                        </p:tgtEl>
                                      </p:cBhvr>
                                    </p:animEffect>
                                    <p:anim calcmode="lin" valueType="num">
                                      <p:cBhvr>
                                        <p:cTn id="188" dur="1000" fill="hold"/>
                                        <p:tgtEl>
                                          <p:spTgt spid="125"/>
                                        </p:tgtEl>
                                        <p:attrNameLst>
                                          <p:attrName>ppt_x</p:attrName>
                                        </p:attrNameLst>
                                      </p:cBhvr>
                                      <p:tavLst>
                                        <p:tav tm="0">
                                          <p:val>
                                            <p:strVal val="#ppt_x"/>
                                          </p:val>
                                        </p:tav>
                                        <p:tav tm="100000">
                                          <p:val>
                                            <p:strVal val="#ppt_x"/>
                                          </p:val>
                                        </p:tav>
                                      </p:tavLst>
                                    </p:anim>
                                    <p:anim calcmode="lin" valueType="num">
                                      <p:cBhvr>
                                        <p:cTn id="189" dur="1000" fill="hold"/>
                                        <p:tgtEl>
                                          <p:spTgt spid="125"/>
                                        </p:tgtEl>
                                        <p:attrNameLst>
                                          <p:attrName>ppt_y</p:attrName>
                                        </p:attrNameLst>
                                      </p:cBhvr>
                                      <p:tavLst>
                                        <p:tav tm="0">
                                          <p:val>
                                            <p:strVal val="#ppt_y+.1"/>
                                          </p:val>
                                        </p:tav>
                                        <p:tav tm="100000">
                                          <p:val>
                                            <p:strVal val="#ppt_y"/>
                                          </p:val>
                                        </p:tav>
                                      </p:tavLst>
                                    </p:anim>
                                  </p:childTnLst>
                                </p:cTn>
                              </p:par>
                              <p:par>
                                <p:cTn id="190" presetID="42" presetClass="entr" presetSubtype="0" fill="hold" nodeType="withEffect">
                                  <p:stCondLst>
                                    <p:cond delay="0"/>
                                  </p:stCondLst>
                                  <p:childTnLst>
                                    <p:set>
                                      <p:cBhvr>
                                        <p:cTn id="191" dur="1" fill="hold">
                                          <p:stCondLst>
                                            <p:cond delay="0"/>
                                          </p:stCondLst>
                                        </p:cTn>
                                        <p:tgtEl>
                                          <p:spTgt spid="126"/>
                                        </p:tgtEl>
                                        <p:attrNameLst>
                                          <p:attrName>style.visibility</p:attrName>
                                        </p:attrNameLst>
                                      </p:cBhvr>
                                      <p:to>
                                        <p:strVal val="visible"/>
                                      </p:to>
                                    </p:set>
                                    <p:animEffect transition="in" filter="fade">
                                      <p:cBhvr>
                                        <p:cTn id="192" dur="1000"/>
                                        <p:tgtEl>
                                          <p:spTgt spid="126"/>
                                        </p:tgtEl>
                                      </p:cBhvr>
                                    </p:animEffect>
                                    <p:anim calcmode="lin" valueType="num">
                                      <p:cBhvr>
                                        <p:cTn id="193" dur="1000" fill="hold"/>
                                        <p:tgtEl>
                                          <p:spTgt spid="126"/>
                                        </p:tgtEl>
                                        <p:attrNameLst>
                                          <p:attrName>ppt_x</p:attrName>
                                        </p:attrNameLst>
                                      </p:cBhvr>
                                      <p:tavLst>
                                        <p:tav tm="0">
                                          <p:val>
                                            <p:strVal val="#ppt_x"/>
                                          </p:val>
                                        </p:tav>
                                        <p:tav tm="100000">
                                          <p:val>
                                            <p:strVal val="#ppt_x"/>
                                          </p:val>
                                        </p:tav>
                                      </p:tavLst>
                                    </p:anim>
                                    <p:anim calcmode="lin" valueType="num">
                                      <p:cBhvr>
                                        <p:cTn id="194" dur="1000" fill="hold"/>
                                        <p:tgtEl>
                                          <p:spTgt spid="126"/>
                                        </p:tgtEl>
                                        <p:attrNameLst>
                                          <p:attrName>ppt_y</p:attrName>
                                        </p:attrNameLst>
                                      </p:cBhvr>
                                      <p:tavLst>
                                        <p:tav tm="0">
                                          <p:val>
                                            <p:strVal val="#ppt_y+.1"/>
                                          </p:val>
                                        </p:tav>
                                        <p:tav tm="100000">
                                          <p:val>
                                            <p:strVal val="#ppt_y"/>
                                          </p:val>
                                        </p:tav>
                                      </p:tavLst>
                                    </p:anim>
                                  </p:childTnLst>
                                </p:cTn>
                              </p:par>
                              <p:par>
                                <p:cTn id="195" presetID="42" presetClass="entr" presetSubtype="0" fill="hold" nodeType="withEffect">
                                  <p:stCondLst>
                                    <p:cond delay="0"/>
                                  </p:stCondLst>
                                  <p:childTnLst>
                                    <p:set>
                                      <p:cBhvr>
                                        <p:cTn id="196" dur="1" fill="hold">
                                          <p:stCondLst>
                                            <p:cond delay="0"/>
                                          </p:stCondLst>
                                        </p:cTn>
                                        <p:tgtEl>
                                          <p:spTgt spid="127"/>
                                        </p:tgtEl>
                                        <p:attrNameLst>
                                          <p:attrName>style.visibility</p:attrName>
                                        </p:attrNameLst>
                                      </p:cBhvr>
                                      <p:to>
                                        <p:strVal val="visible"/>
                                      </p:to>
                                    </p:set>
                                    <p:animEffect transition="in" filter="fade">
                                      <p:cBhvr>
                                        <p:cTn id="197" dur="1000"/>
                                        <p:tgtEl>
                                          <p:spTgt spid="127"/>
                                        </p:tgtEl>
                                      </p:cBhvr>
                                    </p:animEffect>
                                    <p:anim calcmode="lin" valueType="num">
                                      <p:cBhvr>
                                        <p:cTn id="198" dur="1000" fill="hold"/>
                                        <p:tgtEl>
                                          <p:spTgt spid="127"/>
                                        </p:tgtEl>
                                        <p:attrNameLst>
                                          <p:attrName>ppt_x</p:attrName>
                                        </p:attrNameLst>
                                      </p:cBhvr>
                                      <p:tavLst>
                                        <p:tav tm="0">
                                          <p:val>
                                            <p:strVal val="#ppt_x"/>
                                          </p:val>
                                        </p:tav>
                                        <p:tav tm="100000">
                                          <p:val>
                                            <p:strVal val="#ppt_x"/>
                                          </p:val>
                                        </p:tav>
                                      </p:tavLst>
                                    </p:anim>
                                    <p:anim calcmode="lin" valueType="num">
                                      <p:cBhvr>
                                        <p:cTn id="199" dur="1000" fill="hold"/>
                                        <p:tgtEl>
                                          <p:spTgt spid="127"/>
                                        </p:tgtEl>
                                        <p:attrNameLst>
                                          <p:attrName>ppt_y</p:attrName>
                                        </p:attrNameLst>
                                      </p:cBhvr>
                                      <p:tavLst>
                                        <p:tav tm="0">
                                          <p:val>
                                            <p:strVal val="#ppt_y+.1"/>
                                          </p:val>
                                        </p:tav>
                                        <p:tav tm="100000">
                                          <p:val>
                                            <p:strVal val="#ppt_y"/>
                                          </p:val>
                                        </p:tav>
                                      </p:tavLst>
                                    </p:anim>
                                  </p:childTnLst>
                                </p:cTn>
                              </p:par>
                              <p:par>
                                <p:cTn id="200" presetID="42" presetClass="entr" presetSubtype="0" fill="hold" nodeType="withEffect">
                                  <p:stCondLst>
                                    <p:cond delay="0"/>
                                  </p:stCondLst>
                                  <p:childTnLst>
                                    <p:set>
                                      <p:cBhvr>
                                        <p:cTn id="201" dur="1" fill="hold">
                                          <p:stCondLst>
                                            <p:cond delay="0"/>
                                          </p:stCondLst>
                                        </p:cTn>
                                        <p:tgtEl>
                                          <p:spTgt spid="128"/>
                                        </p:tgtEl>
                                        <p:attrNameLst>
                                          <p:attrName>style.visibility</p:attrName>
                                        </p:attrNameLst>
                                      </p:cBhvr>
                                      <p:to>
                                        <p:strVal val="visible"/>
                                      </p:to>
                                    </p:set>
                                    <p:animEffect transition="in" filter="fade">
                                      <p:cBhvr>
                                        <p:cTn id="202" dur="1000"/>
                                        <p:tgtEl>
                                          <p:spTgt spid="128"/>
                                        </p:tgtEl>
                                      </p:cBhvr>
                                    </p:animEffect>
                                    <p:anim calcmode="lin" valueType="num">
                                      <p:cBhvr>
                                        <p:cTn id="203" dur="1000" fill="hold"/>
                                        <p:tgtEl>
                                          <p:spTgt spid="128"/>
                                        </p:tgtEl>
                                        <p:attrNameLst>
                                          <p:attrName>ppt_x</p:attrName>
                                        </p:attrNameLst>
                                      </p:cBhvr>
                                      <p:tavLst>
                                        <p:tav tm="0">
                                          <p:val>
                                            <p:strVal val="#ppt_x"/>
                                          </p:val>
                                        </p:tav>
                                        <p:tav tm="100000">
                                          <p:val>
                                            <p:strVal val="#ppt_x"/>
                                          </p:val>
                                        </p:tav>
                                      </p:tavLst>
                                    </p:anim>
                                    <p:anim calcmode="lin" valueType="num">
                                      <p:cBhvr>
                                        <p:cTn id="204" dur="1000" fill="hold"/>
                                        <p:tgtEl>
                                          <p:spTgt spid="1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p:bldP spid="96" grpId="0" animBg="1"/>
      <p:bldP spid="97" grpId="0" animBg="1"/>
      <p:bldP spid="98" grpId="0"/>
      <p:bldP spid="99" grpId="0"/>
      <p:bldP spid="100" grpId="0"/>
      <p:bldP spid="101" grpId="0"/>
      <p:bldP spid="103" grpId="0" animBg="1"/>
      <p:bldP spid="104" grpId="0"/>
      <p:bldP spid="105" grpId="0"/>
      <p:bldP spid="106" grpId="0" animBg="1"/>
      <p:bldP spid="108" grpId="0"/>
      <p:bldP spid="109" grpId="0"/>
      <p:bldP spid="111" grpId="0" animBg="1"/>
      <p:bldP spid="113" grpId="0"/>
      <p:bldP spid="114" grpId="0"/>
      <p:bldP spid="118" grpId="0" animBg="1"/>
      <p:bldP spid="119" grpId="0"/>
      <p:bldP spid="1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12</a:t>
            </a:fld>
            <a:endParaRPr/>
          </a:p>
        </p:txBody>
      </p:sp>
      <p:sp>
        <p:nvSpPr>
          <p:cNvPr id="3" name="椭圆 2"/>
          <p:cNvSpPr/>
          <p:nvPr/>
        </p:nvSpPr>
        <p:spPr>
          <a:xfrm>
            <a:off x="74296" y="160655"/>
            <a:ext cx="2884918" cy="9823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smtClean="0"/>
          </a:p>
          <a:p>
            <a:pPr algn="ctr"/>
            <a:r>
              <a:rPr lang="zh-CN" altLang="en-US" sz="2400" b="1" dirty="0" smtClean="0"/>
              <a:t>采集行业举例</a:t>
            </a:r>
            <a:endParaRPr lang="zh-CN" altLang="en-US" sz="2400" b="1" dirty="0"/>
          </a:p>
        </p:txBody>
      </p:sp>
      <p:graphicFrame>
        <p:nvGraphicFramePr>
          <p:cNvPr id="4" name="表格 3"/>
          <p:cNvGraphicFramePr>
            <a:graphicFrameLocks noGrp="1"/>
          </p:cNvGraphicFramePr>
          <p:nvPr>
            <p:extLst>
              <p:ext uri="{D42A27DB-BD31-4B8C-83A1-F6EECF244321}">
                <p14:modId xmlns:p14="http://schemas.microsoft.com/office/powerpoint/2010/main" val="1859863804"/>
              </p:ext>
            </p:extLst>
          </p:nvPr>
        </p:nvGraphicFramePr>
        <p:xfrm>
          <a:off x="1516755" y="1012372"/>
          <a:ext cx="14822600" cy="7709719"/>
        </p:xfrm>
        <a:graphic>
          <a:graphicData uri="http://schemas.openxmlformats.org/drawingml/2006/table">
            <a:tbl>
              <a:tblPr firstRow="1" bandRow="1">
                <a:tableStyleId>{5C22544A-7EE6-4342-B048-85BDC9FD1C3A}</a:tableStyleId>
              </a:tblPr>
              <a:tblGrid>
                <a:gridCol w="1055910"/>
                <a:gridCol w="2354261"/>
                <a:gridCol w="2670080"/>
                <a:gridCol w="2871051"/>
                <a:gridCol w="3043313"/>
                <a:gridCol w="2827985"/>
              </a:tblGrid>
              <a:tr h="702755">
                <a:tc>
                  <a:txBody>
                    <a:bodyPr/>
                    <a:lstStyle/>
                    <a:p>
                      <a:pPr algn="ctr"/>
                      <a:endParaRPr lang="zh-CN" altLang="en-US" sz="2000" dirty="0"/>
                    </a:p>
                  </a:txBody>
                  <a:tcPr anchor="ctr"/>
                </a:tc>
                <a:tc>
                  <a:txBody>
                    <a:bodyPr/>
                    <a:lstStyle/>
                    <a:p>
                      <a:pPr algn="ctr"/>
                      <a:r>
                        <a:rPr lang="en-US" altLang="zh-CN" sz="2000" dirty="0" smtClean="0"/>
                        <a:t>A</a:t>
                      </a:r>
                      <a:endParaRPr lang="zh-CN" altLang="en-US" sz="2000" dirty="0"/>
                    </a:p>
                  </a:txBody>
                  <a:tcPr anchor="ctr"/>
                </a:tc>
                <a:tc>
                  <a:txBody>
                    <a:bodyPr/>
                    <a:lstStyle/>
                    <a:p>
                      <a:pPr algn="ctr"/>
                      <a:r>
                        <a:rPr lang="en-US" altLang="zh-CN" sz="2000" dirty="0" smtClean="0"/>
                        <a:t>B</a:t>
                      </a:r>
                      <a:endParaRPr lang="zh-CN" altLang="en-US" sz="2000" dirty="0"/>
                    </a:p>
                  </a:txBody>
                  <a:tcPr anchor="ctr"/>
                </a:tc>
                <a:tc>
                  <a:txBody>
                    <a:bodyPr/>
                    <a:lstStyle/>
                    <a:p>
                      <a:pPr algn="ctr"/>
                      <a:r>
                        <a:rPr lang="en-US" altLang="zh-CN" sz="2000" dirty="0" smtClean="0"/>
                        <a:t>C</a:t>
                      </a:r>
                      <a:endParaRPr lang="zh-CN" altLang="en-US" sz="2000" dirty="0"/>
                    </a:p>
                  </a:txBody>
                  <a:tcPr anchor="ctr"/>
                </a:tc>
                <a:tc>
                  <a:txBody>
                    <a:bodyPr/>
                    <a:lstStyle/>
                    <a:p>
                      <a:pPr algn="ctr"/>
                      <a:r>
                        <a:rPr lang="en-US" altLang="zh-CN" sz="2000" dirty="0" smtClean="0"/>
                        <a:t>D</a:t>
                      </a:r>
                      <a:endParaRPr lang="zh-CN" altLang="en-US" sz="2000" dirty="0"/>
                    </a:p>
                  </a:txBody>
                  <a:tcPr anchor="ctr"/>
                </a:tc>
                <a:tc>
                  <a:txBody>
                    <a:bodyPr/>
                    <a:lstStyle/>
                    <a:p>
                      <a:pPr algn="ctr"/>
                      <a:r>
                        <a:rPr lang="en-US" altLang="zh-CN" sz="2000" dirty="0" smtClean="0"/>
                        <a:t>E</a:t>
                      </a:r>
                      <a:endParaRPr lang="zh-CN" altLang="en-US" sz="2000" dirty="0"/>
                    </a:p>
                  </a:txBody>
                  <a:tcPr anchor="ctr"/>
                </a:tc>
              </a:tr>
              <a:tr h="702755">
                <a:tc>
                  <a:txBody>
                    <a:bodyPr/>
                    <a:lstStyle/>
                    <a:p>
                      <a:pPr algn="ctr"/>
                      <a:r>
                        <a:rPr lang="en-US" altLang="zh-CN" sz="2000" b="1" dirty="0" smtClean="0">
                          <a:solidFill>
                            <a:schemeClr val="tx1">
                              <a:lumMod val="50000"/>
                            </a:schemeClr>
                          </a:solidFill>
                        </a:rPr>
                        <a:t>1</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快递物流</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危爆物品</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典当</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二手物品销售</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电动车管理</a:t>
                      </a:r>
                      <a:endParaRPr lang="zh-CN" altLang="en-US" sz="2000" b="1" dirty="0">
                        <a:solidFill>
                          <a:schemeClr val="tx1">
                            <a:lumMod val="50000"/>
                          </a:schemeClr>
                        </a:solidFill>
                      </a:endParaRPr>
                    </a:p>
                  </a:txBody>
                  <a:tcPr anchor="ctr"/>
                </a:tc>
              </a:tr>
              <a:tr h="702755">
                <a:tc>
                  <a:txBody>
                    <a:bodyPr/>
                    <a:lstStyle/>
                    <a:p>
                      <a:pPr algn="ctr"/>
                      <a:r>
                        <a:rPr lang="en-US" altLang="zh-CN" sz="2000" b="1" dirty="0" smtClean="0">
                          <a:solidFill>
                            <a:schemeClr val="tx1">
                              <a:lumMod val="50000"/>
                            </a:schemeClr>
                          </a:solidFill>
                        </a:rPr>
                        <a:t>2</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加油站</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社会治安</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旅馆业</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手机通讯</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保安保全</a:t>
                      </a:r>
                      <a:endParaRPr lang="zh-CN" altLang="en-US" sz="2000" b="1" dirty="0">
                        <a:solidFill>
                          <a:schemeClr val="tx1">
                            <a:lumMod val="50000"/>
                          </a:schemeClr>
                        </a:solidFill>
                      </a:endParaRPr>
                    </a:p>
                  </a:txBody>
                  <a:tcPr anchor="ctr"/>
                </a:tc>
              </a:tr>
              <a:tr h="706419">
                <a:tc>
                  <a:txBody>
                    <a:bodyPr/>
                    <a:lstStyle/>
                    <a:p>
                      <a:pPr algn="ctr"/>
                      <a:r>
                        <a:rPr lang="en-US" altLang="zh-CN" sz="2000" b="1" dirty="0" smtClean="0">
                          <a:solidFill>
                            <a:schemeClr val="tx1">
                              <a:lumMod val="50000"/>
                            </a:schemeClr>
                          </a:solidFill>
                        </a:rPr>
                        <a:t>3</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汽车站</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摩托车销售</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娱乐行业</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麻将游戏厅</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从业人员</a:t>
                      </a:r>
                      <a:endParaRPr lang="zh-CN" altLang="en-US" sz="2000" b="1" dirty="0">
                        <a:solidFill>
                          <a:schemeClr val="tx1">
                            <a:lumMod val="50000"/>
                          </a:schemeClr>
                        </a:solidFill>
                      </a:endParaRPr>
                    </a:p>
                  </a:txBody>
                  <a:tcPr anchor="ctr"/>
                </a:tc>
              </a:tr>
              <a:tr h="702755">
                <a:tc>
                  <a:txBody>
                    <a:bodyPr/>
                    <a:lstStyle/>
                    <a:p>
                      <a:pPr algn="ctr"/>
                      <a:r>
                        <a:rPr lang="en-US" altLang="zh-CN" sz="2000" b="1" dirty="0" smtClean="0">
                          <a:solidFill>
                            <a:schemeClr val="tx1">
                              <a:lumMod val="50000"/>
                            </a:schemeClr>
                          </a:solidFill>
                        </a:rPr>
                        <a:t>4</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火车站</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乱点整治</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临街商铺</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水电气</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职工健康证明</a:t>
                      </a:r>
                      <a:endParaRPr lang="zh-CN" altLang="en-US" sz="2000" b="1" dirty="0">
                        <a:solidFill>
                          <a:schemeClr val="tx1">
                            <a:lumMod val="50000"/>
                          </a:schemeClr>
                        </a:solidFill>
                      </a:endParaRPr>
                    </a:p>
                  </a:txBody>
                  <a:tcPr anchor="ctr"/>
                </a:tc>
              </a:tr>
              <a:tr h="702755">
                <a:tc>
                  <a:txBody>
                    <a:bodyPr/>
                    <a:lstStyle/>
                    <a:p>
                      <a:pPr algn="ctr"/>
                      <a:r>
                        <a:rPr lang="en-US" altLang="zh-CN" sz="2000" b="1" dirty="0" smtClean="0">
                          <a:solidFill>
                            <a:schemeClr val="tx1">
                              <a:lumMod val="50000"/>
                            </a:schemeClr>
                          </a:solidFill>
                        </a:rPr>
                        <a:t>5</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医院</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网吧</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住户出租屋</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实名制信息采集</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殡仪馆</a:t>
                      </a:r>
                      <a:endParaRPr lang="zh-CN" altLang="en-US" sz="2000" b="1" dirty="0">
                        <a:solidFill>
                          <a:schemeClr val="tx1">
                            <a:lumMod val="50000"/>
                          </a:schemeClr>
                        </a:solidFill>
                      </a:endParaRPr>
                    </a:p>
                  </a:txBody>
                  <a:tcPr anchor="ctr"/>
                </a:tc>
              </a:tr>
              <a:tr h="680187">
                <a:tc>
                  <a:txBody>
                    <a:bodyPr/>
                    <a:lstStyle/>
                    <a:p>
                      <a:pPr algn="ctr"/>
                      <a:r>
                        <a:rPr lang="en-US" altLang="zh-CN" sz="2000" b="1" dirty="0" smtClean="0">
                          <a:solidFill>
                            <a:schemeClr val="tx1">
                              <a:lumMod val="50000"/>
                            </a:schemeClr>
                          </a:solidFill>
                        </a:rPr>
                        <a:t>6</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汽车租赁</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汽车维修</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开锁业</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警用</a:t>
                      </a:r>
                      <a:r>
                        <a:rPr lang="en-US" altLang="zh-CN" sz="2000" b="1" dirty="0" smtClean="0">
                          <a:solidFill>
                            <a:schemeClr val="tx1">
                              <a:lumMod val="50000"/>
                            </a:schemeClr>
                          </a:solidFill>
                        </a:rPr>
                        <a:t>app</a:t>
                      </a:r>
                      <a:r>
                        <a:rPr lang="zh-CN" altLang="en-US" sz="2000" b="1" dirty="0" smtClean="0">
                          <a:solidFill>
                            <a:schemeClr val="tx1">
                              <a:lumMod val="50000"/>
                            </a:schemeClr>
                          </a:solidFill>
                        </a:rPr>
                        <a:t>信息采集</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新生儿</a:t>
                      </a:r>
                      <a:endParaRPr lang="zh-CN" altLang="en-US" sz="2000" b="1" dirty="0">
                        <a:solidFill>
                          <a:schemeClr val="tx1">
                            <a:lumMod val="50000"/>
                          </a:schemeClr>
                        </a:solidFill>
                      </a:endParaRPr>
                    </a:p>
                  </a:txBody>
                  <a:tcPr anchor="ctr"/>
                </a:tc>
              </a:tr>
              <a:tr h="701073">
                <a:tc>
                  <a:txBody>
                    <a:bodyPr/>
                    <a:lstStyle/>
                    <a:p>
                      <a:pPr algn="ctr"/>
                      <a:r>
                        <a:rPr lang="en-US" altLang="zh-CN" sz="2000" b="1" dirty="0" smtClean="0">
                          <a:solidFill>
                            <a:schemeClr val="tx1">
                              <a:lumMod val="50000"/>
                            </a:schemeClr>
                          </a:solidFill>
                        </a:rPr>
                        <a:t>7</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资源回收</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实验器材</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单位流动人口</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学生信息</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会员信息</a:t>
                      </a:r>
                      <a:endParaRPr lang="zh-CN" altLang="en-US" sz="2000" b="1" dirty="0">
                        <a:solidFill>
                          <a:schemeClr val="tx1">
                            <a:lumMod val="50000"/>
                          </a:schemeClr>
                        </a:solidFill>
                      </a:endParaRPr>
                    </a:p>
                  </a:txBody>
                  <a:tcPr anchor="ctr"/>
                </a:tc>
              </a:tr>
              <a:tr h="702755">
                <a:tc>
                  <a:txBody>
                    <a:bodyPr/>
                    <a:lstStyle/>
                    <a:p>
                      <a:pPr algn="ctr"/>
                      <a:r>
                        <a:rPr lang="en-US" altLang="zh-CN" sz="2000" b="1" dirty="0" smtClean="0">
                          <a:solidFill>
                            <a:schemeClr val="tx1">
                              <a:lumMod val="50000"/>
                            </a:schemeClr>
                          </a:solidFill>
                        </a:rPr>
                        <a:t>8</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停车场</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门卫</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人员签到</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政府机构</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旅行社</a:t>
                      </a:r>
                      <a:endParaRPr lang="zh-CN" altLang="en-US" sz="2000" b="1" dirty="0">
                        <a:solidFill>
                          <a:schemeClr val="tx1">
                            <a:lumMod val="50000"/>
                          </a:schemeClr>
                        </a:solidFill>
                      </a:endParaRPr>
                    </a:p>
                  </a:txBody>
                  <a:tcPr anchor="ctr"/>
                </a:tc>
              </a:tr>
              <a:tr h="702755">
                <a:tc>
                  <a:txBody>
                    <a:bodyPr/>
                    <a:lstStyle/>
                    <a:p>
                      <a:pPr algn="ctr"/>
                      <a:r>
                        <a:rPr lang="en-US" altLang="zh-CN" sz="2000" b="1" dirty="0" smtClean="0">
                          <a:solidFill>
                            <a:schemeClr val="tx1">
                              <a:lumMod val="50000"/>
                            </a:schemeClr>
                          </a:solidFill>
                        </a:rPr>
                        <a:t>9</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客运管理</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学校</a:t>
                      </a:r>
                      <a:endParaRPr lang="zh-CN" altLang="en-US" sz="2000" b="1" dirty="0">
                        <a:solidFill>
                          <a:schemeClr val="tx1">
                            <a:lumMod val="50000"/>
                          </a:schemeClr>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000" b="1" dirty="0" smtClean="0">
                          <a:solidFill>
                            <a:schemeClr val="tx1">
                              <a:lumMod val="50000"/>
                            </a:schemeClr>
                          </a:solidFill>
                        </a:rPr>
                        <a:t>医保信息</a:t>
                      </a:r>
                    </a:p>
                  </a:txBody>
                  <a:tcPr anchor="ctr"/>
                </a:tc>
                <a:tc>
                  <a:txBody>
                    <a:bodyPr/>
                    <a:lstStyle/>
                    <a:p>
                      <a:pPr algn="ctr"/>
                      <a:r>
                        <a:rPr lang="zh-CN" altLang="en-US" sz="2000" b="1" dirty="0" smtClean="0">
                          <a:solidFill>
                            <a:schemeClr val="tx1">
                              <a:lumMod val="50000"/>
                            </a:schemeClr>
                          </a:solidFill>
                        </a:rPr>
                        <a:t>公共交通</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婚姻登记</a:t>
                      </a:r>
                      <a:endParaRPr lang="zh-CN" altLang="en-US" sz="2000" b="1" dirty="0">
                        <a:solidFill>
                          <a:schemeClr val="tx1">
                            <a:lumMod val="50000"/>
                          </a:schemeClr>
                        </a:solidFill>
                      </a:endParaRPr>
                    </a:p>
                  </a:txBody>
                  <a:tcPr anchor="ctr"/>
                </a:tc>
              </a:tr>
              <a:tr h="702755">
                <a:tc>
                  <a:txBody>
                    <a:bodyPr/>
                    <a:lstStyle/>
                    <a:p>
                      <a:pPr algn="ctr"/>
                      <a:r>
                        <a:rPr lang="en-US" altLang="zh-CN" sz="2000" b="1" dirty="0" smtClean="0">
                          <a:solidFill>
                            <a:schemeClr val="tx1">
                              <a:lumMod val="50000"/>
                            </a:schemeClr>
                          </a:solidFill>
                        </a:rPr>
                        <a:t>10</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车站卡口</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车辆销售</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印章业</a:t>
                      </a:r>
                      <a:endParaRPr lang="zh-CN" altLang="en-US" sz="2000" b="1" dirty="0">
                        <a:solidFill>
                          <a:schemeClr val="tx1">
                            <a:lumMod val="50000"/>
                          </a:schemeClr>
                        </a:solidFill>
                      </a:endParaRPr>
                    </a:p>
                  </a:txBody>
                  <a:tcPr anchor="ctr"/>
                </a:tc>
                <a:tc>
                  <a:txBody>
                    <a:bodyPr/>
                    <a:lstStyle/>
                    <a:p>
                      <a:pPr algn="ctr"/>
                      <a:r>
                        <a:rPr lang="zh-CN" altLang="en-US" sz="2000" b="1" dirty="0" smtClean="0">
                          <a:solidFill>
                            <a:schemeClr val="tx1">
                              <a:lumMod val="50000"/>
                            </a:schemeClr>
                          </a:solidFill>
                        </a:rPr>
                        <a:t>教师信息</a:t>
                      </a:r>
                      <a:endParaRPr lang="zh-CN" altLang="en-US" sz="2000" b="1" dirty="0">
                        <a:solidFill>
                          <a:schemeClr val="tx1">
                            <a:lumMod val="50000"/>
                          </a:schemeClr>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000" b="1" dirty="0" smtClean="0">
                          <a:solidFill>
                            <a:schemeClr val="tx1">
                              <a:lumMod val="50000"/>
                            </a:schemeClr>
                          </a:solidFill>
                        </a:rPr>
                        <a:t>其他</a:t>
                      </a:r>
                    </a:p>
                  </a:txBody>
                  <a:tcPr anchor="ctr"/>
                </a:tc>
              </a:tr>
            </a:tbl>
          </a:graphicData>
        </a:graphic>
      </p:graphicFrame>
    </p:spTree>
    <p:extLst>
      <p:ext uri="{BB962C8B-B14F-4D97-AF65-F5344CB8AC3E}">
        <p14:creationId xmlns:p14="http://schemas.microsoft.com/office/powerpoint/2010/main" val="327857085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13</a:t>
            </a:fld>
            <a:endParaRPr/>
          </a:p>
        </p:txBody>
      </p:sp>
      <p:sp>
        <p:nvSpPr>
          <p:cNvPr id="3" name="椭圆 2"/>
          <p:cNvSpPr/>
          <p:nvPr/>
        </p:nvSpPr>
        <p:spPr>
          <a:xfrm>
            <a:off x="74295" y="160655"/>
            <a:ext cx="3190875" cy="455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smtClean="0"/>
          </a:p>
          <a:p>
            <a:pPr algn="ctr"/>
            <a:r>
              <a:rPr lang="zh-CN" altLang="en-US" sz="2400" b="1" dirty="0" smtClean="0"/>
              <a:t>对接厂家举例</a:t>
            </a:r>
            <a:endParaRPr lang="zh-CN" altLang="en-US" sz="2400" b="1" dirty="0"/>
          </a:p>
        </p:txBody>
      </p:sp>
      <p:graphicFrame>
        <p:nvGraphicFramePr>
          <p:cNvPr id="5" name="表格 4"/>
          <p:cNvGraphicFramePr>
            <a:graphicFrameLocks noGrp="1"/>
          </p:cNvGraphicFramePr>
          <p:nvPr>
            <p:extLst>
              <p:ext uri="{D42A27DB-BD31-4B8C-83A1-F6EECF244321}">
                <p14:modId xmlns:p14="http://schemas.microsoft.com/office/powerpoint/2010/main" val="802011177"/>
              </p:ext>
            </p:extLst>
          </p:nvPr>
        </p:nvGraphicFramePr>
        <p:xfrm>
          <a:off x="423834" y="972692"/>
          <a:ext cx="11776600" cy="5562600"/>
        </p:xfrm>
        <a:graphic>
          <a:graphicData uri="http://schemas.openxmlformats.org/drawingml/2006/table">
            <a:tbl>
              <a:tblPr firstRow="1" bandRow="1">
                <a:tableStyleId>{5C22544A-7EE6-4342-B048-85BDC9FD1C3A}</a:tableStyleId>
              </a:tblPr>
              <a:tblGrid>
                <a:gridCol w="872891"/>
                <a:gridCol w="1510748"/>
                <a:gridCol w="1798983"/>
                <a:gridCol w="924339"/>
                <a:gridCol w="1133061"/>
                <a:gridCol w="2107095"/>
                <a:gridCol w="924339"/>
                <a:gridCol w="924340"/>
                <a:gridCol w="1580804"/>
              </a:tblGrid>
              <a:tr h="370840">
                <a:tc>
                  <a:txBody>
                    <a:bodyPr/>
                    <a:lstStyle/>
                    <a:p>
                      <a:pPr algn="ctr"/>
                      <a:r>
                        <a:rPr lang="zh-CN" altLang="en-US" b="1" dirty="0" smtClean="0"/>
                        <a:t>行业</a:t>
                      </a:r>
                      <a:endParaRPr lang="zh-CN" altLang="en-US" b="1" dirty="0"/>
                    </a:p>
                  </a:txBody>
                  <a:tcPr/>
                </a:tc>
                <a:tc>
                  <a:txBody>
                    <a:bodyPr/>
                    <a:lstStyle/>
                    <a:p>
                      <a:pPr algn="ctr"/>
                      <a:r>
                        <a:rPr lang="zh-CN" altLang="en-US" b="1" dirty="0" smtClean="0"/>
                        <a:t>厂家</a:t>
                      </a:r>
                      <a:endParaRPr lang="zh-CN" altLang="en-US" b="1" dirty="0"/>
                    </a:p>
                  </a:txBody>
                  <a:tcPr/>
                </a:tc>
                <a:tc>
                  <a:txBody>
                    <a:bodyPr/>
                    <a:lstStyle/>
                    <a:p>
                      <a:pPr algn="ctr"/>
                      <a:r>
                        <a:rPr lang="zh-CN" altLang="en-US" b="1" dirty="0" smtClean="0"/>
                        <a:t>系统</a:t>
                      </a:r>
                      <a:endParaRPr lang="zh-CN" altLang="en-US" b="1" dirty="0"/>
                    </a:p>
                  </a:txBody>
                  <a:tcPr/>
                </a:tc>
                <a:tc>
                  <a:txBody>
                    <a:bodyPr/>
                    <a:lstStyle/>
                    <a:p>
                      <a:pPr algn="ctr"/>
                      <a:r>
                        <a:rPr lang="zh-CN" altLang="en-US" b="1" dirty="0" smtClean="0"/>
                        <a:t>行业</a:t>
                      </a:r>
                      <a:endParaRPr lang="zh-CN" altLang="en-US" b="1" dirty="0"/>
                    </a:p>
                  </a:txBody>
                  <a:tcPr/>
                </a:tc>
                <a:tc>
                  <a:txBody>
                    <a:bodyPr/>
                    <a:lstStyle/>
                    <a:p>
                      <a:pPr algn="ctr"/>
                      <a:r>
                        <a:rPr lang="zh-CN" altLang="en-US" b="1" dirty="0" smtClean="0"/>
                        <a:t>厂家</a:t>
                      </a:r>
                      <a:endParaRPr lang="zh-CN" altLang="en-US" b="1" dirty="0"/>
                    </a:p>
                  </a:txBody>
                  <a:tcPr/>
                </a:tc>
                <a:tc>
                  <a:txBody>
                    <a:bodyPr/>
                    <a:lstStyle/>
                    <a:p>
                      <a:pPr algn="ctr"/>
                      <a:r>
                        <a:rPr lang="zh-CN" altLang="en-US" b="1" dirty="0" smtClean="0"/>
                        <a:t>系统</a:t>
                      </a:r>
                      <a:endParaRPr lang="zh-CN" altLang="en-US" b="1" dirty="0"/>
                    </a:p>
                  </a:txBody>
                  <a:tcPr/>
                </a:tc>
                <a:tc>
                  <a:txBody>
                    <a:bodyPr/>
                    <a:lstStyle/>
                    <a:p>
                      <a:pPr algn="ctr"/>
                      <a:r>
                        <a:rPr lang="zh-CN" altLang="en-US" b="1" dirty="0" smtClean="0"/>
                        <a:t>行业</a:t>
                      </a:r>
                      <a:endParaRPr lang="zh-CN" altLang="en-US" b="1" dirty="0"/>
                    </a:p>
                  </a:txBody>
                  <a:tcPr/>
                </a:tc>
                <a:tc>
                  <a:txBody>
                    <a:bodyPr/>
                    <a:lstStyle/>
                    <a:p>
                      <a:pPr algn="ctr"/>
                      <a:r>
                        <a:rPr lang="zh-CN" altLang="en-US" b="1" dirty="0" smtClean="0"/>
                        <a:t>厂家</a:t>
                      </a:r>
                      <a:endParaRPr lang="zh-CN" altLang="en-US" b="1" dirty="0"/>
                    </a:p>
                  </a:txBody>
                  <a:tcPr/>
                </a:tc>
                <a:tc>
                  <a:txBody>
                    <a:bodyPr/>
                    <a:lstStyle/>
                    <a:p>
                      <a:pPr algn="ctr"/>
                      <a:r>
                        <a:rPr lang="zh-CN" altLang="en-US" b="1" dirty="0" smtClean="0"/>
                        <a:t>系统</a:t>
                      </a:r>
                      <a:endParaRPr lang="zh-CN" altLang="en-US" b="1" dirty="0"/>
                    </a:p>
                  </a:txBody>
                  <a:tcPr/>
                </a:tc>
              </a:tr>
              <a:tr h="370840">
                <a:tc rowSpan="14">
                  <a:txBody>
                    <a:bodyPr/>
                    <a:lstStyle/>
                    <a:p>
                      <a:pPr algn="ctr"/>
                      <a:r>
                        <a:rPr lang="zh-CN" altLang="en-US" b="1" dirty="0" smtClean="0">
                          <a:solidFill>
                            <a:schemeClr val="tx1">
                              <a:lumMod val="50000"/>
                            </a:schemeClr>
                          </a:solidFill>
                        </a:rPr>
                        <a:t>医院</a:t>
                      </a:r>
                      <a:endParaRPr lang="zh-CN" altLang="en-US" b="1" dirty="0">
                        <a:solidFill>
                          <a:schemeClr val="tx1">
                            <a:lumMod val="50000"/>
                          </a:schemeClr>
                        </a:solidFill>
                      </a:endParaRPr>
                    </a:p>
                  </a:txBody>
                  <a:tcPr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上海金仕达卫</a:t>
                      </a:r>
                      <a:r>
                        <a:rPr lang="zh-CN" altLang="en-US" sz="1100" b="1" i="0" u="none" strike="noStrike" kern="1200" dirty="0" smtClean="0">
                          <a:solidFill>
                            <a:schemeClr val="tx1">
                              <a:lumMod val="50000"/>
                            </a:schemeClr>
                          </a:solidFill>
                          <a:effectLst/>
                          <a:latin typeface="宋体"/>
                          <a:ea typeface="+mn-ea"/>
                          <a:cs typeface="+mn-cs"/>
                        </a:rPr>
                        <a:t>宁</a:t>
                      </a:r>
                      <a:endParaRPr lang="zh-CN" altLang="en-US" sz="1100" b="1" i="0" u="none" strike="noStrike" kern="1200" dirty="0">
                        <a:solidFill>
                          <a:schemeClr val="tx1">
                            <a:lumMod val="50000"/>
                          </a:schemeClr>
                        </a:solidFill>
                        <a:effectLst/>
                        <a:latin typeface="宋体"/>
                        <a:ea typeface="+mn-ea"/>
                        <a:cs typeface="+mn-cs"/>
                      </a:endParaRP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卫宁健康医院管理系统</a:t>
                      </a:r>
                    </a:p>
                  </a:txBody>
                  <a:tcPr marL="6350" marR="6350" marT="6350" marB="0" anchor="ctr"/>
                </a:tc>
                <a:tc rowSpan="12">
                  <a:txBody>
                    <a:bodyPr/>
                    <a:lstStyle/>
                    <a:p>
                      <a:pPr algn="ctr"/>
                      <a:r>
                        <a:rPr lang="zh-CN" altLang="en-US" b="1" dirty="0" smtClean="0">
                          <a:solidFill>
                            <a:schemeClr val="tx1">
                              <a:lumMod val="50000"/>
                            </a:schemeClr>
                          </a:solidFill>
                        </a:rPr>
                        <a:t>停车场</a:t>
                      </a:r>
                      <a:endParaRPr lang="zh-CN" altLang="en-US" b="1" dirty="0">
                        <a:solidFill>
                          <a:schemeClr val="tx1">
                            <a:lumMod val="50000"/>
                          </a:schemeClr>
                        </a:solidFill>
                      </a:endParaRP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捷顺</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捷顺停车场管理软件</a:t>
                      </a:r>
                    </a:p>
                  </a:txBody>
                  <a:tcPr marL="6350" marR="6350" marT="6350" marB="0" anchor="ctr"/>
                </a:tc>
                <a:tc rowSpan="5">
                  <a:txBody>
                    <a:bodyPr/>
                    <a:lstStyle/>
                    <a:p>
                      <a:pPr algn="ctr"/>
                      <a:r>
                        <a:rPr lang="zh-CN" altLang="en-US" b="1" dirty="0" smtClean="0">
                          <a:solidFill>
                            <a:schemeClr val="tx1">
                              <a:lumMod val="50000"/>
                            </a:schemeClr>
                          </a:solidFill>
                        </a:rPr>
                        <a:t>快递</a:t>
                      </a:r>
                      <a:endParaRPr lang="zh-CN" altLang="en-US" b="1" dirty="0">
                        <a:solidFill>
                          <a:schemeClr val="tx1">
                            <a:lumMod val="50000"/>
                          </a:schemeClr>
                        </a:solidFill>
                      </a:endParaRP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韵达</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韵达快递系统</a:t>
                      </a:r>
                    </a:p>
                  </a:txBody>
                  <a:tcPr marL="6350" marR="6350" marT="6350" marB="0" anchor="ctr"/>
                </a:tc>
              </a:tr>
              <a:tr h="370840">
                <a:tc vMerge="1">
                  <a:txBody>
                    <a:bodyPr/>
                    <a:lstStyle/>
                    <a:p>
                      <a:pPr algn="ctr"/>
                      <a:endParaRPr lang="zh-CN" altLang="en-US" dirty="0"/>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100" b="1" i="0" u="none" strike="noStrike" kern="1200" dirty="0">
                          <a:solidFill>
                            <a:schemeClr val="tx1">
                              <a:lumMod val="50000"/>
                            </a:schemeClr>
                          </a:solidFill>
                          <a:effectLst/>
                          <a:latin typeface="宋体"/>
                          <a:ea typeface="+mn-ea"/>
                          <a:cs typeface="+mn-cs"/>
                        </a:rPr>
                        <a:t>北京天</a:t>
                      </a:r>
                      <a:r>
                        <a:rPr lang="zh-CN" altLang="en-US" sz="1100" b="1" i="0" u="none" strike="noStrike" kern="1200" dirty="0" smtClean="0">
                          <a:solidFill>
                            <a:schemeClr val="tx1">
                              <a:lumMod val="50000"/>
                            </a:schemeClr>
                          </a:solidFill>
                          <a:effectLst/>
                          <a:latin typeface="宋体"/>
                          <a:ea typeface="+mn-ea"/>
                          <a:cs typeface="+mn-cs"/>
                        </a:rPr>
                        <a:t>健</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天健医院管理系统</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kern="1200" dirty="0" smtClean="0">
                          <a:solidFill>
                            <a:schemeClr val="tx1">
                              <a:lumMod val="50000"/>
                            </a:schemeClr>
                          </a:solidFill>
                          <a:effectLst/>
                          <a:latin typeface="宋体"/>
                          <a:ea typeface="+mn-ea"/>
                          <a:cs typeface="+mn-cs"/>
                        </a:rPr>
                        <a:t>福士智能</a:t>
                      </a:r>
                      <a:endParaRPr lang="zh-CN" altLang="en-US" sz="1100" b="1" i="0" u="none" strike="noStrike" kern="1200" dirty="0">
                        <a:solidFill>
                          <a:schemeClr val="tx1">
                            <a:lumMod val="50000"/>
                          </a:schemeClr>
                        </a:solidFill>
                        <a:effectLst/>
                        <a:latin typeface="宋体"/>
                        <a:ea typeface="+mn-ea"/>
                        <a:cs typeface="+mn-cs"/>
                      </a:endParaRPr>
                    </a:p>
                  </a:txBody>
                  <a:tcPr marL="6350" marR="6350" marT="6350" marB="0" anchor="ctr"/>
                </a:tc>
                <a:tc>
                  <a:txBody>
                    <a:bodyPr/>
                    <a:lstStyle/>
                    <a:p>
                      <a:pPr algn="ctr" fontAlgn="ctr"/>
                      <a:r>
                        <a:rPr lang="zh-CN" altLang="en-US" sz="1100" b="1" i="0" u="none" strike="noStrike" kern="1200" dirty="0" smtClean="0">
                          <a:solidFill>
                            <a:schemeClr val="tx1">
                              <a:lumMod val="50000"/>
                            </a:schemeClr>
                          </a:solidFill>
                          <a:effectLst/>
                          <a:latin typeface="宋体"/>
                          <a:ea typeface="+mn-ea"/>
                          <a:cs typeface="+mn-cs"/>
                        </a:rPr>
                        <a:t>福士智能停车场管理软件</a:t>
                      </a:r>
                      <a:endParaRPr lang="zh-CN" altLang="en-US" sz="1100" b="1" i="0" u="none" strike="noStrike" kern="1200" dirty="0">
                        <a:solidFill>
                          <a:schemeClr val="tx1">
                            <a:lumMod val="50000"/>
                          </a:schemeClr>
                        </a:solidFill>
                        <a:effectLst/>
                        <a:latin typeface="宋体"/>
                        <a:ea typeface="+mn-ea"/>
                        <a:cs typeface="+mn-cs"/>
                      </a:endParaRPr>
                    </a:p>
                  </a:txBody>
                  <a:tcPr marL="6350" marR="6350" marT="6350" marB="0" anchor="ctr"/>
                </a:tc>
                <a:tc vMerge="1">
                  <a:txBody>
                    <a:bodyPr/>
                    <a:lstStyle/>
                    <a:p>
                      <a:pPr algn="ctr"/>
                      <a:endParaRPr lang="zh-CN" altLang="en-US" b="1" dirty="0">
                        <a:solidFill>
                          <a:schemeClr val="tx1">
                            <a:lumMod val="50000"/>
                          </a:schemeClr>
                        </a:solidFill>
                      </a:endParaRP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中通</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中通快递系统</a:t>
                      </a:r>
                    </a:p>
                  </a:txBody>
                  <a:tcPr marL="6350" marR="6350" marT="6350" marB="0" anchor="ctr"/>
                </a:tc>
              </a:tr>
              <a:tr h="370840">
                <a:tc vMerge="1">
                  <a:txBody>
                    <a:bodyPr/>
                    <a:lstStyle/>
                    <a:p>
                      <a:pPr algn="ctr"/>
                      <a:endParaRPr lang="zh-CN" altLang="en-US" dirty="0"/>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100" b="1" i="0" u="none" strike="noStrike" kern="1200" dirty="0">
                          <a:solidFill>
                            <a:schemeClr val="tx1">
                              <a:lumMod val="50000"/>
                            </a:schemeClr>
                          </a:solidFill>
                          <a:effectLst/>
                          <a:latin typeface="宋体"/>
                          <a:ea typeface="+mn-ea"/>
                          <a:cs typeface="+mn-cs"/>
                        </a:rPr>
                        <a:t>上海</a:t>
                      </a:r>
                      <a:r>
                        <a:rPr lang="zh-CN" altLang="en-US" sz="1100" b="1" i="0" u="none" strike="noStrike" kern="1200" dirty="0" smtClean="0">
                          <a:solidFill>
                            <a:schemeClr val="tx1">
                              <a:lumMod val="50000"/>
                            </a:schemeClr>
                          </a:solidFill>
                          <a:effectLst/>
                          <a:latin typeface="宋体"/>
                          <a:ea typeface="+mn-ea"/>
                          <a:cs typeface="+mn-cs"/>
                        </a:rPr>
                        <a:t>复高</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复高医院管理系统</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车安</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车安停车场管理软件</a:t>
                      </a:r>
                    </a:p>
                  </a:txBody>
                  <a:tcPr marL="6350" marR="6350" marT="6350" marB="0" anchor="ctr"/>
                </a:tc>
                <a:tc vMerge="1">
                  <a:txBody>
                    <a:bodyPr/>
                    <a:lstStyle/>
                    <a:p>
                      <a:pPr algn="ctr"/>
                      <a:endParaRPr lang="zh-CN" altLang="en-US" b="1" dirty="0">
                        <a:solidFill>
                          <a:schemeClr val="tx1">
                            <a:lumMod val="50000"/>
                          </a:schemeClr>
                        </a:solidFill>
                      </a:endParaRP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天天</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天天快递系统</a:t>
                      </a:r>
                    </a:p>
                  </a:txBody>
                  <a:tcPr marL="6350" marR="6350" marT="6350" marB="0" anchor="ctr"/>
                </a:tc>
              </a:tr>
              <a:tr h="370840">
                <a:tc vMerge="1">
                  <a:txBody>
                    <a:bodyPr/>
                    <a:lstStyle/>
                    <a:p>
                      <a:pPr algn="ctr"/>
                      <a:endParaRPr lang="zh-CN" altLang="en-US" dirty="0"/>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100" b="1" i="0" u="none" strike="noStrike" kern="1200" dirty="0">
                          <a:solidFill>
                            <a:schemeClr val="tx1">
                              <a:lumMod val="50000"/>
                            </a:schemeClr>
                          </a:solidFill>
                          <a:effectLst/>
                          <a:latin typeface="宋体"/>
                          <a:ea typeface="+mn-ea"/>
                          <a:cs typeface="+mn-cs"/>
                        </a:rPr>
                        <a:t>北京方</a:t>
                      </a:r>
                      <a:r>
                        <a:rPr lang="zh-CN" altLang="en-US" sz="1100" b="1" i="0" u="none" strike="noStrike" kern="1200" dirty="0" smtClean="0">
                          <a:solidFill>
                            <a:schemeClr val="tx1">
                              <a:lumMod val="50000"/>
                            </a:schemeClr>
                          </a:solidFill>
                          <a:effectLst/>
                          <a:latin typeface="宋体"/>
                          <a:ea typeface="+mn-ea"/>
                          <a:cs typeface="+mn-cs"/>
                        </a:rPr>
                        <a:t>正</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方正医院管理系统</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北京蓝卡</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北京蓝卡科技停车场管理软件</a:t>
                      </a:r>
                    </a:p>
                  </a:txBody>
                  <a:tcPr marL="6350" marR="6350" marT="6350" marB="0" anchor="ctr"/>
                </a:tc>
                <a:tc vMerge="1">
                  <a:txBody>
                    <a:bodyPr/>
                    <a:lstStyle/>
                    <a:p>
                      <a:pPr algn="ctr"/>
                      <a:endParaRPr lang="zh-CN" altLang="en-US" b="1" dirty="0">
                        <a:solidFill>
                          <a:schemeClr val="tx1">
                            <a:lumMod val="50000"/>
                          </a:schemeClr>
                        </a:solidFill>
                      </a:endParaRP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德邦</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德邦快递系统</a:t>
                      </a:r>
                    </a:p>
                  </a:txBody>
                  <a:tcPr marL="6350" marR="6350" marT="6350" marB="0" anchor="ctr"/>
                </a:tc>
              </a:tr>
              <a:tr h="370840">
                <a:tc vMerge="1">
                  <a:txBody>
                    <a:bodyPr/>
                    <a:lstStyle/>
                    <a:p>
                      <a:pPr algn="ctr"/>
                      <a:endParaRPr lang="zh-CN" altLang="en-US" dirty="0"/>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100" b="1" i="0" u="none" strike="noStrike" kern="1200" dirty="0">
                          <a:solidFill>
                            <a:schemeClr val="tx1">
                              <a:lumMod val="50000"/>
                            </a:schemeClr>
                          </a:solidFill>
                          <a:effectLst/>
                          <a:latin typeface="宋体"/>
                          <a:ea typeface="+mn-ea"/>
                          <a:cs typeface="+mn-cs"/>
                        </a:rPr>
                        <a:t>广东</a:t>
                      </a:r>
                      <a:r>
                        <a:rPr lang="zh-CN" altLang="en-US" sz="1100" b="1" i="0" u="none" strike="noStrike" kern="1200" dirty="0" smtClean="0">
                          <a:solidFill>
                            <a:schemeClr val="tx1">
                              <a:lumMod val="50000"/>
                            </a:schemeClr>
                          </a:solidFill>
                          <a:effectLst/>
                          <a:latin typeface="宋体"/>
                          <a:ea typeface="+mn-ea"/>
                          <a:cs typeface="+mn-cs"/>
                        </a:rPr>
                        <a:t>巨龙</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巨龙医院管理系统</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红门</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红门停车场管理软件</a:t>
                      </a:r>
                    </a:p>
                  </a:txBody>
                  <a:tcPr marL="6350" marR="6350" marT="6350" marB="0" anchor="ctr"/>
                </a:tc>
                <a:tc vMerge="1">
                  <a:txBody>
                    <a:bodyPr/>
                    <a:lstStyle/>
                    <a:p>
                      <a:pPr algn="ctr"/>
                      <a:endParaRPr lang="zh-CN" altLang="en-US" b="1" dirty="0">
                        <a:solidFill>
                          <a:schemeClr val="tx1">
                            <a:lumMod val="50000"/>
                          </a:schemeClr>
                        </a:solidFill>
                      </a:endParaRP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百世汇通</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百世汇通快递系统</a:t>
                      </a:r>
                    </a:p>
                  </a:txBody>
                  <a:tcPr marL="6350" marR="6350" marT="6350" marB="0" anchor="ctr"/>
                </a:tc>
              </a:tr>
              <a:tr h="370840">
                <a:tc vMerge="1">
                  <a:txBody>
                    <a:bodyPr/>
                    <a:lstStyle/>
                    <a:p>
                      <a:pPr algn="ctr"/>
                      <a:endParaRPr lang="zh-CN" altLang="en-US" dirty="0"/>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100" b="1" i="0" u="none" strike="noStrike" kern="1200" dirty="0">
                          <a:solidFill>
                            <a:schemeClr val="tx1">
                              <a:lumMod val="50000"/>
                            </a:schemeClr>
                          </a:solidFill>
                          <a:effectLst/>
                          <a:latin typeface="宋体"/>
                          <a:ea typeface="+mn-ea"/>
                          <a:cs typeface="+mn-cs"/>
                        </a:rPr>
                        <a:t>浙江微</a:t>
                      </a:r>
                      <a:r>
                        <a:rPr lang="zh-CN" altLang="en-US" sz="1100" b="1" i="0" u="none" strike="noStrike" kern="1200" dirty="0" smtClean="0">
                          <a:solidFill>
                            <a:schemeClr val="tx1">
                              <a:lumMod val="50000"/>
                            </a:schemeClr>
                          </a:solidFill>
                          <a:effectLst/>
                          <a:latin typeface="宋体"/>
                          <a:ea typeface="+mn-ea"/>
                          <a:cs typeface="+mn-cs"/>
                        </a:rPr>
                        <a:t>医</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微医医院管理系统</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科拓</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科拓停车场管理软件</a:t>
                      </a:r>
                    </a:p>
                  </a:txBody>
                  <a:tcPr marL="6350" marR="6350" marT="6350" marB="0" anchor="ctr"/>
                </a:tc>
                <a:tc rowSpan="9">
                  <a:txBody>
                    <a:bodyPr/>
                    <a:lstStyle/>
                    <a:p>
                      <a:pPr algn="ctr"/>
                      <a:r>
                        <a:rPr lang="zh-CN" altLang="en-US" b="1" dirty="0" smtClean="0">
                          <a:solidFill>
                            <a:schemeClr val="tx1">
                              <a:lumMod val="50000"/>
                            </a:schemeClr>
                          </a:solidFill>
                        </a:rPr>
                        <a:t>物流</a:t>
                      </a:r>
                      <a:endParaRPr lang="zh-CN" altLang="en-US" b="1" dirty="0">
                        <a:solidFill>
                          <a:schemeClr val="tx1">
                            <a:lumMod val="50000"/>
                          </a:schemeClr>
                        </a:solidFill>
                      </a:endParaRP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德邦</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德邦物流系统</a:t>
                      </a:r>
                    </a:p>
                  </a:txBody>
                  <a:tcPr marL="6350" marR="6350" marT="6350" marB="0" anchor="ctr"/>
                </a:tc>
              </a:tr>
              <a:tr h="370840">
                <a:tc vMerge="1">
                  <a:txBody>
                    <a:bodyPr/>
                    <a:lstStyle/>
                    <a:p>
                      <a:pPr algn="ctr"/>
                      <a:endParaRPr lang="zh-CN" altLang="en-US" dirty="0"/>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100" b="1" i="0" u="none" strike="noStrike" kern="1200" dirty="0">
                          <a:solidFill>
                            <a:schemeClr val="tx1">
                              <a:lumMod val="50000"/>
                            </a:schemeClr>
                          </a:solidFill>
                          <a:effectLst/>
                          <a:latin typeface="宋体"/>
                          <a:ea typeface="+mn-ea"/>
                          <a:cs typeface="+mn-cs"/>
                        </a:rPr>
                        <a:t>广州</a:t>
                      </a:r>
                      <a:r>
                        <a:rPr lang="zh-CN" altLang="en-US" sz="1100" b="1" i="0" u="none" strike="noStrike" kern="1200" dirty="0" smtClean="0">
                          <a:solidFill>
                            <a:schemeClr val="tx1">
                              <a:lumMod val="50000"/>
                            </a:schemeClr>
                          </a:solidFill>
                          <a:effectLst/>
                          <a:latin typeface="宋体"/>
                          <a:ea typeface="+mn-ea"/>
                          <a:cs typeface="+mn-cs"/>
                        </a:rPr>
                        <a:t>安易</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安易医院管理系统</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kern="1200">
                          <a:solidFill>
                            <a:schemeClr val="tx1">
                              <a:lumMod val="50000"/>
                            </a:schemeClr>
                          </a:solidFill>
                          <a:effectLst/>
                          <a:latin typeface="宋体"/>
                          <a:ea typeface="+mn-ea"/>
                          <a:cs typeface="+mn-cs"/>
                        </a:rPr>
                        <a:t>安居宝</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安居宝停车场管理软件</a:t>
                      </a:r>
                    </a:p>
                  </a:txBody>
                  <a:tcPr marL="6350" marR="6350" marT="6350" marB="0" anchor="ctr"/>
                </a:tc>
                <a:tc vMerge="1">
                  <a:txBody>
                    <a:bodyPr/>
                    <a:lstStyle/>
                    <a:p>
                      <a:pPr algn="ctr"/>
                      <a:endParaRPr lang="zh-CN" altLang="en-US" b="1" dirty="0">
                        <a:solidFill>
                          <a:schemeClr val="tx1">
                            <a:lumMod val="50000"/>
                          </a:schemeClr>
                        </a:solidFill>
                      </a:endParaRP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远成</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远成物流系统</a:t>
                      </a:r>
                    </a:p>
                  </a:txBody>
                  <a:tcPr marL="6350" marR="6350" marT="6350" marB="0" anchor="ctr"/>
                </a:tc>
              </a:tr>
              <a:tr h="370840">
                <a:tc vMerge="1">
                  <a:txBody>
                    <a:bodyPr/>
                    <a:lstStyle/>
                    <a:p>
                      <a:pPr algn="ctr"/>
                      <a:endParaRPr lang="zh-CN" altLang="en-US" dirty="0"/>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100" b="1" i="0" u="none" strike="noStrike" kern="1200" dirty="0">
                          <a:solidFill>
                            <a:schemeClr val="tx1">
                              <a:lumMod val="50000"/>
                            </a:schemeClr>
                          </a:solidFill>
                          <a:effectLst/>
                          <a:latin typeface="宋体"/>
                          <a:ea typeface="+mn-ea"/>
                          <a:cs typeface="+mn-cs"/>
                        </a:rPr>
                        <a:t>重庆众</a:t>
                      </a:r>
                      <a:r>
                        <a:rPr lang="zh-CN" altLang="en-US" sz="1100" b="1" i="0" u="none" strike="noStrike" kern="1200" dirty="0" smtClean="0">
                          <a:solidFill>
                            <a:schemeClr val="tx1">
                              <a:lumMod val="50000"/>
                            </a:schemeClr>
                          </a:solidFill>
                          <a:effectLst/>
                          <a:latin typeface="宋体"/>
                          <a:ea typeface="+mn-ea"/>
                          <a:cs typeface="+mn-cs"/>
                        </a:rPr>
                        <a:t>联</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众联医院管理系统</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kern="1200">
                          <a:solidFill>
                            <a:schemeClr val="tx1">
                              <a:lumMod val="50000"/>
                            </a:schemeClr>
                          </a:solidFill>
                          <a:effectLst/>
                          <a:latin typeface="宋体"/>
                          <a:ea typeface="+mn-ea"/>
                          <a:cs typeface="+mn-cs"/>
                        </a:rPr>
                        <a:t>立方</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立方停车场管理软件</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京东</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京东物流系统</a:t>
                      </a:r>
                    </a:p>
                  </a:txBody>
                  <a:tcPr marL="6350" marR="6350" marT="6350" marB="0" anchor="ctr"/>
                </a:tc>
              </a:tr>
              <a:tr h="370840">
                <a:tc vMerge="1">
                  <a:txBody>
                    <a:bodyPr/>
                    <a:lstStyle/>
                    <a:p>
                      <a:pPr algn="ctr"/>
                      <a:endParaRPr lang="zh-CN" altLang="en-US" dirty="0"/>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100" b="1" i="0" u="none" strike="noStrike" kern="1200" dirty="0">
                          <a:solidFill>
                            <a:schemeClr val="tx1">
                              <a:lumMod val="50000"/>
                            </a:schemeClr>
                          </a:solidFill>
                          <a:effectLst/>
                          <a:latin typeface="宋体"/>
                          <a:ea typeface="+mn-ea"/>
                          <a:cs typeface="+mn-cs"/>
                        </a:rPr>
                        <a:t>沈阳东</a:t>
                      </a:r>
                      <a:r>
                        <a:rPr lang="zh-CN" altLang="en-US" sz="1100" b="1" i="0" u="none" strike="noStrike" kern="1200" dirty="0" smtClean="0">
                          <a:solidFill>
                            <a:schemeClr val="tx1">
                              <a:lumMod val="50000"/>
                            </a:schemeClr>
                          </a:solidFill>
                          <a:effectLst/>
                          <a:latin typeface="宋体"/>
                          <a:ea typeface="+mn-ea"/>
                          <a:cs typeface="+mn-cs"/>
                        </a:rPr>
                        <a:t>软</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东软医院管理系统</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kern="1200">
                          <a:solidFill>
                            <a:schemeClr val="tx1">
                              <a:lumMod val="50000"/>
                            </a:schemeClr>
                          </a:solidFill>
                          <a:effectLst/>
                          <a:latin typeface="宋体"/>
                          <a:ea typeface="+mn-ea"/>
                          <a:cs typeface="+mn-cs"/>
                        </a:rPr>
                        <a:t>道尔</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道尔停车场管理软件</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嘉里</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嘉里物流系统</a:t>
                      </a:r>
                    </a:p>
                  </a:txBody>
                  <a:tcPr marL="6350" marR="6350" marT="6350" marB="0" anchor="ctr"/>
                </a:tc>
              </a:tr>
              <a:tr h="370840">
                <a:tc vMerge="1">
                  <a:txBody>
                    <a:bodyPr/>
                    <a:lstStyle/>
                    <a:p>
                      <a:pPr algn="ctr"/>
                      <a:endParaRPr lang="zh-CN" altLang="en-US" dirty="0"/>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100" b="1" i="0" u="none" strike="noStrike" kern="1200" dirty="0">
                          <a:solidFill>
                            <a:schemeClr val="tx1">
                              <a:lumMod val="50000"/>
                            </a:schemeClr>
                          </a:solidFill>
                          <a:effectLst/>
                          <a:latin typeface="宋体"/>
                          <a:ea typeface="+mn-ea"/>
                          <a:cs typeface="+mn-cs"/>
                        </a:rPr>
                        <a:t>江苏鑫</a:t>
                      </a:r>
                      <a:r>
                        <a:rPr lang="zh-CN" altLang="en-US" sz="1100" b="1" i="0" u="none" strike="noStrike" kern="1200" dirty="0" smtClean="0">
                          <a:solidFill>
                            <a:schemeClr val="tx1">
                              <a:lumMod val="50000"/>
                            </a:schemeClr>
                          </a:solidFill>
                          <a:effectLst/>
                          <a:latin typeface="宋体"/>
                          <a:ea typeface="+mn-ea"/>
                          <a:cs typeface="+mn-cs"/>
                        </a:rPr>
                        <a:t>亿</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鑫亿医院管理系统</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kern="1200">
                          <a:solidFill>
                            <a:schemeClr val="tx1">
                              <a:lumMod val="50000"/>
                            </a:schemeClr>
                          </a:solidFill>
                          <a:effectLst/>
                          <a:latin typeface="宋体"/>
                          <a:ea typeface="+mn-ea"/>
                          <a:cs typeface="+mn-cs"/>
                        </a:rPr>
                        <a:t>金溢</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金溢停车场管理软件</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壹米滴答</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壹米滴答物流系统</a:t>
                      </a:r>
                    </a:p>
                  </a:txBody>
                  <a:tcPr marL="6350" marR="6350" marT="6350" marB="0" anchor="ctr"/>
                </a:tc>
              </a:tr>
              <a:tr h="370840">
                <a:tc vMerge="1">
                  <a:txBody>
                    <a:bodyPr/>
                    <a:lstStyle/>
                    <a:p>
                      <a:pPr algn="ctr"/>
                      <a:endParaRPr lang="zh-CN" altLang="en-US" dirty="0"/>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100" b="1" i="0" u="none" strike="noStrike" kern="1200" dirty="0">
                          <a:solidFill>
                            <a:schemeClr val="tx1">
                              <a:lumMod val="50000"/>
                            </a:schemeClr>
                          </a:solidFill>
                          <a:effectLst/>
                          <a:latin typeface="宋体"/>
                          <a:ea typeface="+mn-ea"/>
                          <a:cs typeface="+mn-cs"/>
                        </a:rPr>
                        <a:t>河南</a:t>
                      </a:r>
                      <a:r>
                        <a:rPr lang="zh-CN" altLang="en-US" sz="1100" b="1" i="0" u="none" strike="noStrike" kern="1200" dirty="0" smtClean="0">
                          <a:solidFill>
                            <a:schemeClr val="tx1">
                              <a:lumMod val="50000"/>
                            </a:schemeClr>
                          </a:solidFill>
                          <a:effectLst/>
                          <a:latin typeface="宋体"/>
                          <a:ea typeface="+mn-ea"/>
                          <a:cs typeface="+mn-cs"/>
                        </a:rPr>
                        <a:t>新星</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新星医院管理系统</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科松</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科松停车场管理软件</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kern="1200">
                          <a:solidFill>
                            <a:schemeClr val="tx1">
                              <a:lumMod val="50000"/>
                            </a:schemeClr>
                          </a:solidFill>
                          <a:effectLst/>
                          <a:latin typeface="宋体"/>
                          <a:ea typeface="+mn-ea"/>
                          <a:cs typeface="+mn-cs"/>
                        </a:rPr>
                        <a:t>安能</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安能物流系统</a:t>
                      </a:r>
                    </a:p>
                  </a:txBody>
                  <a:tcPr marL="6350" marR="6350" marT="6350" marB="0" anchor="ctr"/>
                </a:tc>
              </a:tr>
              <a:tr h="370840">
                <a:tc vMerge="1">
                  <a:txBody>
                    <a:bodyPr/>
                    <a:lstStyle/>
                    <a:p>
                      <a:pPr algn="ctr"/>
                      <a:endParaRPr lang="zh-CN" altLang="en-US" dirty="0"/>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100" b="1" i="0" u="none" strike="noStrike" kern="1200" dirty="0">
                          <a:solidFill>
                            <a:schemeClr val="tx1">
                              <a:lumMod val="50000"/>
                            </a:schemeClr>
                          </a:solidFill>
                          <a:effectLst/>
                          <a:latin typeface="宋体"/>
                          <a:ea typeface="+mn-ea"/>
                          <a:cs typeface="+mn-cs"/>
                        </a:rPr>
                        <a:t>河南新益</a:t>
                      </a:r>
                      <a:r>
                        <a:rPr lang="zh-CN" altLang="en-US" sz="1100" b="1" i="0" u="none" strike="noStrike" kern="1200" dirty="0" smtClean="0">
                          <a:solidFill>
                            <a:schemeClr val="tx1">
                              <a:lumMod val="50000"/>
                            </a:schemeClr>
                          </a:solidFill>
                          <a:effectLst/>
                          <a:latin typeface="宋体"/>
                          <a:ea typeface="+mn-ea"/>
                          <a:cs typeface="+mn-cs"/>
                        </a:rPr>
                        <a:t>华</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新益华医院管理系统</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en-US" sz="1100" b="1" i="0" u="none" strike="noStrike" kern="1200" dirty="0">
                          <a:solidFill>
                            <a:schemeClr val="tx1">
                              <a:lumMod val="50000"/>
                            </a:schemeClr>
                          </a:solidFill>
                          <a:effectLst/>
                          <a:latin typeface="宋体"/>
                          <a:ea typeface="+mn-ea"/>
                          <a:cs typeface="+mn-cs"/>
                        </a:rPr>
                        <a:t>ETCP</a:t>
                      </a:r>
                    </a:p>
                  </a:txBody>
                  <a:tcPr marL="6350" marR="6350" marT="6350" marB="0" anchor="ctr"/>
                </a:tc>
                <a:tc>
                  <a:txBody>
                    <a:bodyPr/>
                    <a:lstStyle/>
                    <a:p>
                      <a:pPr algn="ctr" fontAlgn="ctr"/>
                      <a:r>
                        <a:rPr lang="en-US" altLang="zh-CN" sz="1100" b="1" i="0" u="none" strike="noStrike" kern="1200" dirty="0">
                          <a:solidFill>
                            <a:schemeClr val="tx1">
                              <a:lumMod val="50000"/>
                            </a:schemeClr>
                          </a:solidFill>
                          <a:effectLst/>
                          <a:latin typeface="宋体"/>
                          <a:ea typeface="+mn-ea"/>
                          <a:cs typeface="+mn-cs"/>
                        </a:rPr>
                        <a:t>ETCP</a:t>
                      </a:r>
                      <a:r>
                        <a:rPr lang="zh-CN" altLang="en-US" sz="1100" b="1" i="0" u="none" strike="noStrike" kern="1200" dirty="0">
                          <a:solidFill>
                            <a:schemeClr val="tx1">
                              <a:lumMod val="50000"/>
                            </a:schemeClr>
                          </a:solidFill>
                          <a:effectLst/>
                          <a:latin typeface="宋体"/>
                          <a:ea typeface="+mn-ea"/>
                          <a:cs typeface="+mn-cs"/>
                        </a:rPr>
                        <a:t>停车场管理软件</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海丰</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海丰物流系统</a:t>
                      </a:r>
                    </a:p>
                  </a:txBody>
                  <a:tcPr marL="6350" marR="6350" marT="6350" marB="0" anchor="ctr"/>
                </a:tc>
              </a:tr>
              <a:tr h="370840">
                <a:tc vMerge="1">
                  <a:txBody>
                    <a:bodyPr/>
                    <a:lstStyle/>
                    <a:p>
                      <a:pPr algn="ctr"/>
                      <a:endParaRPr lang="zh-CN" altLang="en-US" dirty="0"/>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100" b="1" i="0" u="none" strike="noStrike" kern="1200" dirty="0">
                          <a:solidFill>
                            <a:schemeClr val="tx1">
                              <a:lumMod val="50000"/>
                            </a:schemeClr>
                          </a:solidFill>
                          <a:effectLst/>
                          <a:latin typeface="宋体"/>
                          <a:ea typeface="+mn-ea"/>
                          <a:cs typeface="+mn-cs"/>
                        </a:rPr>
                        <a:t>陕西</a:t>
                      </a:r>
                      <a:r>
                        <a:rPr lang="zh-CN" altLang="en-US" sz="1100" b="1" i="0" u="none" strike="noStrike" kern="1200" dirty="0" smtClean="0">
                          <a:solidFill>
                            <a:schemeClr val="tx1">
                              <a:lumMod val="50000"/>
                            </a:schemeClr>
                          </a:solidFill>
                          <a:effectLst/>
                          <a:latin typeface="宋体"/>
                          <a:ea typeface="+mn-ea"/>
                          <a:cs typeface="+mn-cs"/>
                        </a:rPr>
                        <a:t>盘谷</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盘谷医院管理系统</a:t>
                      </a:r>
                    </a:p>
                  </a:txBody>
                  <a:tcPr marL="6350" marR="6350" marT="6350" marB="0" anchor="ctr"/>
                </a:tc>
                <a:tc rowSpan="2">
                  <a:txBody>
                    <a:bodyPr/>
                    <a:lstStyle/>
                    <a:p>
                      <a:pPr algn="ctr"/>
                      <a:r>
                        <a:rPr lang="zh-CN" altLang="en-US" b="1" dirty="0" smtClean="0">
                          <a:solidFill>
                            <a:schemeClr val="tx1">
                              <a:lumMod val="50000"/>
                            </a:schemeClr>
                          </a:solidFill>
                        </a:rPr>
                        <a:t>快递</a:t>
                      </a:r>
                      <a:endParaRPr lang="zh-CN" altLang="en-US" b="1" dirty="0">
                        <a:solidFill>
                          <a:schemeClr val="tx1">
                            <a:lumMod val="50000"/>
                          </a:schemeClr>
                        </a:solidFill>
                      </a:endParaRP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圆通</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圆通快递系统</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kern="1200">
                          <a:solidFill>
                            <a:schemeClr val="tx1">
                              <a:lumMod val="50000"/>
                            </a:schemeClr>
                          </a:solidFill>
                          <a:effectLst/>
                          <a:latin typeface="宋体"/>
                          <a:ea typeface="+mn-ea"/>
                          <a:cs typeface="+mn-cs"/>
                        </a:rPr>
                        <a:t>万里</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万里物流系统</a:t>
                      </a:r>
                    </a:p>
                  </a:txBody>
                  <a:tcPr marL="6350" marR="6350" marT="6350" marB="0" anchor="ctr"/>
                </a:tc>
              </a:tr>
              <a:tr h="370840">
                <a:tc vMerge="1">
                  <a:txBody>
                    <a:bodyPr/>
                    <a:lstStyle/>
                    <a:p>
                      <a:pPr algn="ctr"/>
                      <a:endParaRPr lang="zh-CN" altLang="en-US" dirty="0"/>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100" b="1" i="0" u="none" strike="noStrike" kern="1200" dirty="0">
                          <a:solidFill>
                            <a:schemeClr val="tx1">
                              <a:lumMod val="50000"/>
                            </a:schemeClr>
                          </a:solidFill>
                          <a:effectLst/>
                          <a:latin typeface="宋体"/>
                          <a:ea typeface="+mn-ea"/>
                          <a:cs typeface="+mn-cs"/>
                        </a:rPr>
                        <a:t>深圳九</a:t>
                      </a:r>
                      <a:r>
                        <a:rPr lang="zh-CN" altLang="en-US" sz="1100" b="1" i="0" u="none" strike="noStrike" kern="1200" dirty="0" smtClean="0">
                          <a:solidFill>
                            <a:schemeClr val="tx1">
                              <a:lumMod val="50000"/>
                            </a:schemeClr>
                          </a:solidFill>
                          <a:effectLst/>
                          <a:latin typeface="宋体"/>
                          <a:ea typeface="+mn-ea"/>
                          <a:cs typeface="+mn-cs"/>
                        </a:rPr>
                        <a:t>明珠</a:t>
                      </a:r>
                    </a:p>
                  </a:txBody>
                  <a:tcPr marL="6350" marR="6350" marT="6350" marB="0" anchor="ctr"/>
                </a:tc>
                <a:tc>
                  <a:txBody>
                    <a:bodyPr/>
                    <a:lstStyle/>
                    <a:p>
                      <a:pPr algn="ctr" fontAlgn="ctr"/>
                      <a:r>
                        <a:rPr lang="en-US" sz="1100" b="1" i="0" u="none" strike="noStrike" kern="1200" dirty="0">
                          <a:solidFill>
                            <a:schemeClr val="tx1">
                              <a:lumMod val="50000"/>
                            </a:schemeClr>
                          </a:solidFill>
                          <a:effectLst/>
                          <a:latin typeface="宋体"/>
                          <a:ea typeface="+mn-ea"/>
                          <a:cs typeface="+mn-cs"/>
                        </a:rPr>
                        <a:t>B-his999</a:t>
                      </a:r>
                      <a:r>
                        <a:rPr lang="zh-CN" altLang="en-US" sz="1100" b="1" i="0" u="none" strike="noStrike" kern="1200" dirty="0">
                          <a:solidFill>
                            <a:schemeClr val="tx1">
                              <a:lumMod val="50000"/>
                            </a:schemeClr>
                          </a:solidFill>
                          <a:effectLst/>
                          <a:latin typeface="宋体"/>
                          <a:ea typeface="+mn-ea"/>
                          <a:cs typeface="+mn-cs"/>
                        </a:rPr>
                        <a:t>医院信息系统</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申通</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申通快递系统</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kern="1200">
                          <a:solidFill>
                            <a:schemeClr val="tx1">
                              <a:lumMod val="50000"/>
                            </a:schemeClr>
                          </a:solidFill>
                          <a:effectLst/>
                          <a:latin typeface="宋体"/>
                          <a:ea typeface="+mn-ea"/>
                          <a:cs typeface="+mn-cs"/>
                        </a:rPr>
                        <a:t>创新</a:t>
                      </a:r>
                    </a:p>
                  </a:txBody>
                  <a:tcPr marL="6350" marR="6350" marT="6350" marB="0" anchor="ctr"/>
                </a:tc>
                <a:tc>
                  <a:txBody>
                    <a:bodyPr/>
                    <a:lstStyle/>
                    <a:p>
                      <a:pPr algn="ctr" fontAlgn="ctr"/>
                      <a:r>
                        <a:rPr lang="zh-CN" altLang="en-US" sz="1100" b="1" i="0" u="none" strike="noStrike" kern="1200" dirty="0">
                          <a:solidFill>
                            <a:schemeClr val="tx1">
                              <a:lumMod val="50000"/>
                            </a:schemeClr>
                          </a:solidFill>
                          <a:effectLst/>
                          <a:latin typeface="宋体"/>
                          <a:ea typeface="+mn-ea"/>
                          <a:cs typeface="+mn-cs"/>
                        </a:rPr>
                        <a:t>创新物流系统</a:t>
                      </a:r>
                    </a:p>
                  </a:txBody>
                  <a:tcPr marL="6350" marR="6350" marT="6350" marB="0" anchor="ctr"/>
                </a:tc>
              </a:tr>
            </a:tbl>
          </a:graphicData>
        </a:graphic>
      </p:graphicFrame>
      <p:graphicFrame>
        <p:nvGraphicFramePr>
          <p:cNvPr id="4" name="表格 3"/>
          <p:cNvGraphicFramePr>
            <a:graphicFrameLocks noGrp="1"/>
          </p:cNvGraphicFramePr>
          <p:nvPr>
            <p:extLst>
              <p:ext uri="{D42A27DB-BD31-4B8C-83A1-F6EECF244321}">
                <p14:modId xmlns:p14="http://schemas.microsoft.com/office/powerpoint/2010/main" val="4096316463"/>
              </p:ext>
            </p:extLst>
          </p:nvPr>
        </p:nvGraphicFramePr>
        <p:xfrm>
          <a:off x="5300634" y="3092386"/>
          <a:ext cx="11776600" cy="5562600"/>
        </p:xfrm>
        <a:graphic>
          <a:graphicData uri="http://schemas.openxmlformats.org/drawingml/2006/table">
            <a:tbl>
              <a:tblPr firstRow="1" bandRow="1">
                <a:tableStyleId>{5C22544A-7EE6-4342-B048-85BDC9FD1C3A}</a:tableStyleId>
              </a:tblPr>
              <a:tblGrid>
                <a:gridCol w="872891"/>
                <a:gridCol w="1232452"/>
                <a:gridCol w="1729409"/>
                <a:gridCol w="1013791"/>
                <a:gridCol w="1391479"/>
                <a:gridCol w="1948069"/>
                <a:gridCol w="983974"/>
                <a:gridCol w="1262270"/>
                <a:gridCol w="1342265"/>
              </a:tblGrid>
              <a:tr h="370840">
                <a:tc>
                  <a:txBody>
                    <a:bodyPr/>
                    <a:lstStyle/>
                    <a:p>
                      <a:pPr algn="ctr"/>
                      <a:r>
                        <a:rPr lang="zh-CN" altLang="en-US" b="1" dirty="0" smtClean="0"/>
                        <a:t>行业</a:t>
                      </a:r>
                      <a:endParaRPr lang="zh-CN" altLang="en-US" b="1" dirty="0"/>
                    </a:p>
                  </a:txBody>
                  <a:tcPr/>
                </a:tc>
                <a:tc>
                  <a:txBody>
                    <a:bodyPr/>
                    <a:lstStyle/>
                    <a:p>
                      <a:pPr algn="ctr"/>
                      <a:r>
                        <a:rPr lang="zh-CN" altLang="en-US" b="1" dirty="0" smtClean="0"/>
                        <a:t>厂家</a:t>
                      </a:r>
                      <a:endParaRPr lang="zh-CN" altLang="en-US" b="1" dirty="0"/>
                    </a:p>
                  </a:txBody>
                  <a:tcPr/>
                </a:tc>
                <a:tc>
                  <a:txBody>
                    <a:bodyPr/>
                    <a:lstStyle/>
                    <a:p>
                      <a:pPr algn="ctr"/>
                      <a:r>
                        <a:rPr lang="zh-CN" altLang="en-US" b="1" dirty="0" smtClean="0"/>
                        <a:t>系统</a:t>
                      </a:r>
                      <a:endParaRPr lang="zh-CN" altLang="en-US" b="1" dirty="0"/>
                    </a:p>
                  </a:txBody>
                  <a:tcPr/>
                </a:tc>
                <a:tc>
                  <a:txBody>
                    <a:bodyPr/>
                    <a:lstStyle/>
                    <a:p>
                      <a:pPr algn="ctr"/>
                      <a:r>
                        <a:rPr lang="zh-CN" altLang="en-US" b="1" dirty="0" smtClean="0"/>
                        <a:t>行业</a:t>
                      </a:r>
                      <a:endParaRPr lang="zh-CN" altLang="en-US" b="1" dirty="0"/>
                    </a:p>
                  </a:txBody>
                  <a:tcPr/>
                </a:tc>
                <a:tc>
                  <a:txBody>
                    <a:bodyPr/>
                    <a:lstStyle/>
                    <a:p>
                      <a:pPr algn="ctr"/>
                      <a:r>
                        <a:rPr lang="zh-CN" altLang="en-US" b="1" dirty="0" smtClean="0"/>
                        <a:t>厂家</a:t>
                      </a:r>
                      <a:endParaRPr lang="zh-CN" altLang="en-US" b="1" dirty="0"/>
                    </a:p>
                  </a:txBody>
                  <a:tcPr/>
                </a:tc>
                <a:tc>
                  <a:txBody>
                    <a:bodyPr/>
                    <a:lstStyle/>
                    <a:p>
                      <a:pPr algn="ctr"/>
                      <a:r>
                        <a:rPr lang="zh-CN" altLang="en-US" b="1" dirty="0" smtClean="0"/>
                        <a:t>系统</a:t>
                      </a:r>
                      <a:endParaRPr lang="zh-CN" altLang="en-US" b="1" dirty="0"/>
                    </a:p>
                  </a:txBody>
                  <a:tcPr/>
                </a:tc>
                <a:tc>
                  <a:txBody>
                    <a:bodyPr/>
                    <a:lstStyle/>
                    <a:p>
                      <a:pPr algn="ctr"/>
                      <a:r>
                        <a:rPr lang="zh-CN" altLang="en-US" b="1" dirty="0" smtClean="0"/>
                        <a:t>行业</a:t>
                      </a:r>
                      <a:endParaRPr lang="zh-CN" altLang="en-US" b="1" dirty="0"/>
                    </a:p>
                  </a:txBody>
                  <a:tcPr/>
                </a:tc>
                <a:tc>
                  <a:txBody>
                    <a:bodyPr/>
                    <a:lstStyle/>
                    <a:p>
                      <a:pPr algn="ctr"/>
                      <a:r>
                        <a:rPr lang="zh-CN" altLang="en-US" b="1" dirty="0" smtClean="0"/>
                        <a:t>厂家</a:t>
                      </a:r>
                      <a:endParaRPr lang="zh-CN" altLang="en-US" b="1" dirty="0"/>
                    </a:p>
                  </a:txBody>
                  <a:tcPr/>
                </a:tc>
                <a:tc>
                  <a:txBody>
                    <a:bodyPr/>
                    <a:lstStyle/>
                    <a:p>
                      <a:pPr algn="ctr"/>
                      <a:r>
                        <a:rPr lang="zh-CN" altLang="en-US" b="1" dirty="0" smtClean="0"/>
                        <a:t>系统</a:t>
                      </a:r>
                      <a:endParaRPr lang="zh-CN" altLang="en-US" b="1" dirty="0"/>
                    </a:p>
                  </a:txBody>
                  <a:tcPr/>
                </a:tc>
              </a:tr>
              <a:tr h="370840">
                <a:tc rowSpan="9">
                  <a:txBody>
                    <a:bodyPr/>
                    <a:lstStyle/>
                    <a:p>
                      <a:pPr algn="ctr"/>
                      <a:r>
                        <a:rPr lang="zh-CN" altLang="en-US" b="1" dirty="0" smtClean="0">
                          <a:solidFill>
                            <a:schemeClr val="tx1">
                              <a:lumMod val="50000"/>
                            </a:schemeClr>
                          </a:solidFill>
                        </a:rPr>
                        <a:t>物流</a:t>
                      </a:r>
                      <a:endParaRPr lang="zh-CN" altLang="en-US" b="1" dirty="0">
                        <a:solidFill>
                          <a:schemeClr val="tx1">
                            <a:lumMod val="50000"/>
                          </a:schemeClr>
                        </a:solidFill>
                      </a:endParaRP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诚通</a:t>
                      </a:r>
                    </a:p>
                  </a:txBody>
                  <a:tcPr marL="6350" marR="6350" marT="6350" marB="0" anchor="ctr"/>
                </a:tc>
                <a:tc>
                  <a:txBody>
                    <a:bodyPr/>
                    <a:lstStyle/>
                    <a:p>
                      <a:pPr algn="ctr" fontAlgn="ctr"/>
                      <a:r>
                        <a:rPr lang="zh-CN" altLang="en-US" sz="1100" b="1" i="0" u="none" strike="noStrike">
                          <a:solidFill>
                            <a:schemeClr val="tx1">
                              <a:lumMod val="50000"/>
                            </a:schemeClr>
                          </a:solidFill>
                          <a:effectLst/>
                          <a:latin typeface="宋体"/>
                        </a:rPr>
                        <a:t>诚通物流系统</a:t>
                      </a:r>
                    </a:p>
                  </a:txBody>
                  <a:tcPr marL="6350" marR="6350" marT="6350" marB="0" anchor="ctr"/>
                </a:tc>
                <a:tc>
                  <a:txBody>
                    <a:bodyPr/>
                    <a:lstStyle/>
                    <a:p>
                      <a:pPr algn="ctr"/>
                      <a:r>
                        <a:rPr lang="zh-CN" altLang="en-US" b="1" dirty="0" smtClean="0">
                          <a:solidFill>
                            <a:schemeClr val="tx1">
                              <a:lumMod val="50000"/>
                            </a:schemeClr>
                          </a:solidFill>
                        </a:rPr>
                        <a:t>驾校</a:t>
                      </a:r>
                      <a:endParaRPr lang="zh-CN" altLang="en-US" b="1" dirty="0">
                        <a:solidFill>
                          <a:schemeClr val="tx1">
                            <a:lumMod val="50000"/>
                          </a:schemeClr>
                        </a:solidFill>
                      </a:endParaRP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佳校盈</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佳校盈驾校管理系统</a:t>
                      </a:r>
                    </a:p>
                  </a:txBody>
                  <a:tcPr marL="6350" marR="6350" marT="6350" marB="0" anchor="ctr"/>
                </a:tc>
                <a:tc rowSpan="3">
                  <a:txBody>
                    <a:bodyPr/>
                    <a:lstStyle/>
                    <a:p>
                      <a:pPr algn="ctr"/>
                      <a:r>
                        <a:rPr lang="zh-CN" altLang="en-US" b="1" dirty="0" smtClean="0">
                          <a:solidFill>
                            <a:schemeClr val="tx1">
                              <a:lumMod val="50000"/>
                            </a:schemeClr>
                          </a:solidFill>
                        </a:rPr>
                        <a:t>公共交通</a:t>
                      </a:r>
                      <a:endParaRPr lang="zh-CN" altLang="en-US" b="1" dirty="0">
                        <a:solidFill>
                          <a:schemeClr val="tx1">
                            <a:lumMod val="50000"/>
                          </a:schemeClr>
                        </a:solidFill>
                      </a:endParaRP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亿安</a:t>
                      </a:r>
                    </a:p>
                  </a:txBody>
                  <a:tcPr marL="6350" marR="6350" marT="6350" marB="0" anchor="ctr"/>
                </a:tc>
                <a:tc>
                  <a:txBody>
                    <a:bodyPr/>
                    <a:lstStyle/>
                    <a:p>
                      <a:pPr algn="ctr" fontAlgn="ctr"/>
                      <a:r>
                        <a:rPr lang="zh-CN" altLang="en-US" sz="1100" b="1" i="0" u="none" strike="noStrike">
                          <a:solidFill>
                            <a:schemeClr val="tx1">
                              <a:lumMod val="50000"/>
                            </a:schemeClr>
                          </a:solidFill>
                          <a:effectLst/>
                          <a:latin typeface="宋体"/>
                        </a:rPr>
                        <a:t>亿安卫星定位系统</a:t>
                      </a:r>
                    </a:p>
                  </a:txBody>
                  <a:tcPr marL="6350" marR="6350" marT="6350" marB="0" anchor="ctr"/>
                </a:tc>
              </a:tr>
              <a:tr h="370840">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甲乙丙丁</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甲乙丙丁系统</a:t>
                      </a:r>
                    </a:p>
                  </a:txBody>
                  <a:tcPr marL="6350" marR="6350" marT="6350" marB="0" anchor="ctr"/>
                </a:tc>
                <a:tc rowSpan="5">
                  <a:txBody>
                    <a:bodyPr/>
                    <a:lstStyle/>
                    <a:p>
                      <a:pPr marL="0" algn="ctr" defTabSz="914400" rtl="0" eaLnBrk="1" latinLnBrk="0" hangingPunct="1"/>
                      <a:r>
                        <a:rPr lang="zh-CN" altLang="en-US" sz="1800" b="1" kern="1200" dirty="0" smtClean="0">
                          <a:solidFill>
                            <a:schemeClr val="tx1">
                              <a:lumMod val="50000"/>
                            </a:schemeClr>
                          </a:solidFill>
                          <a:latin typeface="+mn-lt"/>
                          <a:ea typeface="+mn-ea"/>
                          <a:cs typeface="+mn-cs"/>
                        </a:rPr>
                        <a:t>供气</a:t>
                      </a:r>
                      <a:endParaRPr lang="zh-CN" altLang="en-US" sz="1800" b="1" kern="1200" dirty="0">
                        <a:solidFill>
                          <a:schemeClr val="tx1">
                            <a:lumMod val="50000"/>
                          </a:schemeClr>
                        </a:solidFill>
                        <a:latin typeface="+mn-lt"/>
                        <a:ea typeface="+mn-ea"/>
                        <a:cs typeface="+mn-cs"/>
                      </a:endParaRP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北京博达新创</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北京博达新创科技管理系统</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般若</a:t>
                      </a:r>
                    </a:p>
                  </a:txBody>
                  <a:tcPr marL="6350" marR="6350" marT="6350" marB="0" anchor="ctr"/>
                </a:tc>
                <a:tc>
                  <a:txBody>
                    <a:bodyPr/>
                    <a:lstStyle/>
                    <a:p>
                      <a:pPr algn="ctr" fontAlgn="ctr"/>
                      <a:r>
                        <a:rPr lang="zh-CN" altLang="en-US" sz="1100" b="1" i="0" u="none" strike="noStrike">
                          <a:solidFill>
                            <a:schemeClr val="tx1">
                              <a:lumMod val="50000"/>
                            </a:schemeClr>
                          </a:solidFill>
                          <a:effectLst/>
                          <a:latin typeface="宋体"/>
                        </a:rPr>
                        <a:t>般若卫星定位系统</a:t>
                      </a:r>
                    </a:p>
                  </a:txBody>
                  <a:tcPr marL="6350" marR="6350" marT="6350" marB="0" anchor="ctr"/>
                </a:tc>
              </a:tr>
              <a:tr h="370840">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金象</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金象物流系统</a:t>
                      </a:r>
                    </a:p>
                  </a:txBody>
                  <a:tcPr marL="6350" marR="6350" marT="6350" marB="0" anchor="ctr"/>
                </a:tc>
                <a:tc vMerge="1">
                  <a:txBody>
                    <a:bodyPr/>
                    <a:lstStyle/>
                    <a:p>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重庆界石燃气</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重庆界石燃气管理系统</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广安</a:t>
                      </a:r>
                    </a:p>
                  </a:txBody>
                  <a:tcPr marL="6350" marR="6350" marT="6350" marB="0" anchor="ctr"/>
                </a:tc>
                <a:tc>
                  <a:txBody>
                    <a:bodyPr/>
                    <a:lstStyle/>
                    <a:p>
                      <a:pPr algn="ctr" fontAlgn="ctr"/>
                      <a:r>
                        <a:rPr lang="zh-CN" altLang="en-US" sz="1100" b="1" i="0" u="none" strike="noStrike">
                          <a:solidFill>
                            <a:schemeClr val="tx1">
                              <a:lumMod val="50000"/>
                            </a:schemeClr>
                          </a:solidFill>
                          <a:effectLst/>
                          <a:latin typeface="宋体"/>
                        </a:rPr>
                        <a:t>广安卫星定位系统</a:t>
                      </a:r>
                    </a:p>
                  </a:txBody>
                  <a:tcPr marL="6350" marR="6350" marT="6350" marB="0" anchor="ctr"/>
                </a:tc>
              </a:tr>
              <a:tr h="370840">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腾达</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腾达物流系统</a:t>
                      </a:r>
                    </a:p>
                  </a:txBody>
                  <a:tcPr marL="6350" marR="6350" marT="6350" marB="0" anchor="ctr"/>
                </a:tc>
                <a:tc vMerge="1">
                  <a:txBody>
                    <a:bodyPr/>
                    <a:lstStyle/>
                    <a:p>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陕西航天动力高</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燃气营业销售管理系统</a:t>
                      </a:r>
                    </a:p>
                  </a:txBody>
                  <a:tcPr marL="6350" marR="6350" marT="6350" marB="0" anchor="ctr"/>
                </a:tc>
                <a:tc rowSpan="6">
                  <a:txBody>
                    <a:bodyPr/>
                    <a:lstStyle/>
                    <a:p>
                      <a:pPr algn="ctr"/>
                      <a:r>
                        <a:rPr lang="zh-CN" altLang="en-US" b="1" dirty="0" smtClean="0">
                          <a:solidFill>
                            <a:schemeClr val="tx1">
                              <a:lumMod val="50000"/>
                            </a:schemeClr>
                          </a:solidFill>
                        </a:rPr>
                        <a:t>租车</a:t>
                      </a:r>
                      <a:endParaRPr lang="zh-CN" altLang="en-US" b="1" dirty="0">
                        <a:solidFill>
                          <a:schemeClr val="tx1">
                            <a:lumMod val="50000"/>
                          </a:schemeClr>
                        </a:solidFill>
                      </a:endParaRPr>
                    </a:p>
                  </a:txBody>
                  <a:tcPr marL="6350" marR="6350" marT="6350" marB="0" anchor="ctr"/>
                </a:tc>
                <a:tc>
                  <a:txBody>
                    <a:bodyPr/>
                    <a:lstStyle/>
                    <a:p>
                      <a:pPr algn="ctr" fontAlgn="ctr"/>
                      <a:r>
                        <a:rPr lang="zh-CN" altLang="en-US" sz="1100" b="1" i="0" u="none" strike="noStrike">
                          <a:solidFill>
                            <a:schemeClr val="tx1">
                              <a:lumMod val="50000"/>
                            </a:schemeClr>
                          </a:solidFill>
                          <a:effectLst/>
                          <a:latin typeface="宋体"/>
                        </a:rPr>
                        <a:t>神州租车</a:t>
                      </a:r>
                    </a:p>
                  </a:txBody>
                  <a:tcPr marL="6350" marR="6350" marT="6350" marB="0" anchor="ctr"/>
                </a:tc>
                <a:tc>
                  <a:txBody>
                    <a:bodyPr/>
                    <a:lstStyle/>
                    <a:p>
                      <a:pPr algn="ctr" fontAlgn="ctr"/>
                      <a:r>
                        <a:rPr lang="zh-CN" altLang="en-US" sz="1100" b="1" i="0" u="none" strike="noStrike">
                          <a:solidFill>
                            <a:schemeClr val="tx1">
                              <a:lumMod val="50000"/>
                            </a:schemeClr>
                          </a:solidFill>
                          <a:effectLst/>
                          <a:latin typeface="宋体"/>
                        </a:rPr>
                        <a:t>神州汽车租赁系统</a:t>
                      </a:r>
                    </a:p>
                  </a:txBody>
                  <a:tcPr marL="6350" marR="6350" marT="6350" marB="0" anchor="ctr"/>
                </a:tc>
              </a:tr>
              <a:tr h="370840">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正和</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正和物流系统</a:t>
                      </a:r>
                    </a:p>
                  </a:txBody>
                  <a:tcPr marL="6350" marR="6350" marT="6350" marB="0" anchor="ctr"/>
                </a:tc>
                <a:tc vMerge="1">
                  <a:txBody>
                    <a:bodyPr/>
                    <a:lstStyle/>
                    <a:p>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新开普电子股份</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售气管理系统</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en-US" sz="1100" b="1" i="0" u="none" strike="noStrike">
                          <a:solidFill>
                            <a:schemeClr val="tx1">
                              <a:lumMod val="50000"/>
                            </a:schemeClr>
                          </a:solidFill>
                          <a:effectLst/>
                          <a:latin typeface="宋体"/>
                        </a:rPr>
                        <a:t>AA</a:t>
                      </a:r>
                      <a:r>
                        <a:rPr lang="zh-CN" altLang="en-US" sz="1100" b="1" i="0" u="none" strike="noStrike">
                          <a:solidFill>
                            <a:schemeClr val="tx1">
                              <a:lumMod val="50000"/>
                            </a:schemeClr>
                          </a:solidFill>
                          <a:effectLst/>
                          <a:latin typeface="宋体"/>
                        </a:rPr>
                        <a:t>租车</a:t>
                      </a:r>
                    </a:p>
                  </a:txBody>
                  <a:tcPr marL="6350" marR="6350" marT="6350" marB="0" anchor="ctr"/>
                </a:tc>
                <a:tc>
                  <a:txBody>
                    <a:bodyPr/>
                    <a:lstStyle/>
                    <a:p>
                      <a:pPr algn="ctr" fontAlgn="ctr"/>
                      <a:r>
                        <a:rPr lang="en-US" altLang="zh-CN" sz="1100" b="1" i="0" u="none" strike="noStrike">
                          <a:solidFill>
                            <a:schemeClr val="tx1">
                              <a:lumMod val="50000"/>
                            </a:schemeClr>
                          </a:solidFill>
                          <a:effectLst/>
                          <a:latin typeface="宋体"/>
                        </a:rPr>
                        <a:t>AA</a:t>
                      </a:r>
                      <a:r>
                        <a:rPr lang="zh-CN" altLang="en-US" sz="1100" b="1" i="0" u="none" strike="noStrike">
                          <a:solidFill>
                            <a:schemeClr val="tx1">
                              <a:lumMod val="50000"/>
                            </a:schemeClr>
                          </a:solidFill>
                          <a:effectLst/>
                          <a:latin typeface="宋体"/>
                        </a:rPr>
                        <a:t>汽车租赁系统</a:t>
                      </a:r>
                    </a:p>
                  </a:txBody>
                  <a:tcPr marL="6350" marR="6350" marT="6350" marB="0" anchor="ctr"/>
                </a:tc>
              </a:tr>
              <a:tr h="370840">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安利</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安利物流系统</a:t>
                      </a:r>
                    </a:p>
                  </a:txBody>
                  <a:tcPr marL="6350" marR="6350" marT="6350" marB="0" anchor="ctr"/>
                </a:tc>
                <a:tc vMerge="1">
                  <a:txBody>
                    <a:bodyPr/>
                    <a:lstStyle/>
                    <a:p>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宁波市鹏盛</a:t>
                      </a:r>
                    </a:p>
                  </a:txBody>
                  <a:tcPr marL="6350" marR="6350" marT="6350" marB="0" anchor="ctr"/>
                </a:tc>
                <a:tc>
                  <a:txBody>
                    <a:bodyPr/>
                    <a:lstStyle/>
                    <a:p>
                      <a:pPr algn="ctr" fontAlgn="ctr"/>
                      <a:r>
                        <a:rPr lang="en-US" altLang="zh-CN" sz="1100" b="1" i="0" u="none" strike="noStrike" dirty="0">
                          <a:solidFill>
                            <a:schemeClr val="tx1">
                              <a:lumMod val="50000"/>
                            </a:schemeClr>
                          </a:solidFill>
                          <a:effectLst/>
                          <a:latin typeface="宋体"/>
                        </a:rPr>
                        <a:t>IC</a:t>
                      </a:r>
                      <a:r>
                        <a:rPr lang="zh-CN" altLang="en-US" sz="1100" b="1" i="0" u="none" strike="noStrike" dirty="0">
                          <a:solidFill>
                            <a:schemeClr val="tx1">
                              <a:lumMod val="50000"/>
                            </a:schemeClr>
                          </a:solidFill>
                          <a:effectLst/>
                          <a:latin typeface="宋体"/>
                        </a:rPr>
                        <a:t>卡燃气表管理系统</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200" b="1" i="0" u="none" strike="noStrike">
                          <a:solidFill>
                            <a:schemeClr val="tx1">
                              <a:lumMod val="50000"/>
                            </a:schemeClr>
                          </a:solidFill>
                          <a:effectLst/>
                          <a:latin typeface="宋体"/>
                        </a:rPr>
                        <a:t>国信</a:t>
                      </a:r>
                      <a:r>
                        <a:rPr lang="zh-CN" altLang="en-US" sz="1100" b="1" i="0" u="none" strike="noStrike">
                          <a:solidFill>
                            <a:schemeClr val="tx1">
                              <a:lumMod val="50000"/>
                            </a:schemeClr>
                          </a:solidFill>
                          <a:effectLst/>
                          <a:latin typeface="宋体"/>
                        </a:rPr>
                        <a:t>租车</a:t>
                      </a:r>
                      <a:endParaRPr lang="zh-CN" altLang="en-US" sz="1200" b="1" i="0" u="none" strike="noStrike">
                        <a:solidFill>
                          <a:schemeClr val="tx1">
                            <a:lumMod val="50000"/>
                          </a:schemeClr>
                        </a:solidFill>
                        <a:effectLst/>
                        <a:latin typeface="宋体"/>
                      </a:endParaRPr>
                    </a:p>
                  </a:txBody>
                  <a:tcPr marL="6350" marR="6350" marT="6350" marB="0" anchor="ctr"/>
                </a:tc>
                <a:tc>
                  <a:txBody>
                    <a:bodyPr/>
                    <a:lstStyle/>
                    <a:p>
                      <a:pPr algn="ctr" fontAlgn="ctr"/>
                      <a:r>
                        <a:rPr lang="zh-CN" altLang="en-US" sz="1100" b="1" i="0" u="none" strike="noStrike">
                          <a:solidFill>
                            <a:schemeClr val="tx1">
                              <a:lumMod val="50000"/>
                            </a:schemeClr>
                          </a:solidFill>
                          <a:effectLst/>
                          <a:latin typeface="宋体"/>
                        </a:rPr>
                        <a:t>国信汽车租赁系统</a:t>
                      </a:r>
                    </a:p>
                  </a:txBody>
                  <a:tcPr marL="6350" marR="6350" marT="6350" marB="0" anchor="ctr"/>
                </a:tc>
              </a:tr>
              <a:tr h="370840">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豫锋</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豫锋物流系统</a:t>
                      </a:r>
                    </a:p>
                  </a:txBody>
                  <a:tcPr marL="6350" marR="6350" marT="6350" marB="0" anchor="ctr"/>
                </a:tc>
                <a:tc rowSpan="5">
                  <a:txBody>
                    <a:bodyPr/>
                    <a:lstStyle/>
                    <a:p>
                      <a:pPr marL="0" algn="ctr" defTabSz="914400" rtl="0" eaLnBrk="1" latinLnBrk="0" hangingPunct="1"/>
                      <a:r>
                        <a:rPr lang="zh-CN" altLang="en-US" sz="1800" b="1" kern="1200" dirty="0" smtClean="0">
                          <a:solidFill>
                            <a:schemeClr val="tx1">
                              <a:lumMod val="50000"/>
                            </a:schemeClr>
                          </a:solidFill>
                          <a:latin typeface="+mn-lt"/>
                          <a:ea typeface="+mn-ea"/>
                          <a:cs typeface="+mn-cs"/>
                        </a:rPr>
                        <a:t>供水</a:t>
                      </a:r>
                      <a:endParaRPr lang="zh-CN" altLang="en-US" sz="1800" b="1" kern="1200" dirty="0">
                        <a:solidFill>
                          <a:schemeClr val="tx1">
                            <a:lumMod val="50000"/>
                          </a:schemeClr>
                        </a:solidFill>
                        <a:latin typeface="+mn-lt"/>
                        <a:ea typeface="+mn-ea"/>
                        <a:cs typeface="+mn-cs"/>
                      </a:endParaRP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湖南成聪</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成聪水务管理</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悟空租车</a:t>
                      </a:r>
                    </a:p>
                  </a:txBody>
                  <a:tcPr marL="6350" marR="6350" marT="6350" marB="0" anchor="ctr"/>
                </a:tc>
                <a:tc>
                  <a:txBody>
                    <a:bodyPr/>
                    <a:lstStyle/>
                    <a:p>
                      <a:pPr algn="ctr" fontAlgn="ctr"/>
                      <a:r>
                        <a:rPr lang="zh-CN" altLang="en-US" sz="1100" b="1" i="0" u="none" strike="noStrike">
                          <a:solidFill>
                            <a:schemeClr val="tx1">
                              <a:lumMod val="50000"/>
                            </a:schemeClr>
                          </a:solidFill>
                          <a:effectLst/>
                          <a:latin typeface="宋体"/>
                        </a:rPr>
                        <a:t>悟空汽车租赁系统</a:t>
                      </a:r>
                    </a:p>
                  </a:txBody>
                  <a:tcPr marL="6350" marR="6350" marT="6350" marB="0" anchor="ctr"/>
                </a:tc>
              </a:tr>
              <a:tr h="370840">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东健</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东健物流系统</a:t>
                      </a:r>
                    </a:p>
                  </a:txBody>
                  <a:tcPr marL="6350" marR="6350" marT="6350" marB="0" anchor="ctr"/>
                </a:tc>
                <a:tc vMerge="1">
                  <a:txBody>
                    <a:bodyPr/>
                    <a:lstStyle/>
                    <a:p>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漯河时光</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漯河时光水务管理</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en-US" sz="1100" b="1" i="0" u="none" strike="noStrike">
                          <a:solidFill>
                            <a:schemeClr val="tx1">
                              <a:lumMod val="50000"/>
                            </a:schemeClr>
                          </a:solidFill>
                          <a:effectLst/>
                          <a:latin typeface="宋体"/>
                        </a:rPr>
                        <a:t>PP</a:t>
                      </a:r>
                      <a:r>
                        <a:rPr lang="zh-CN" altLang="en-US" sz="1100" b="1" i="0" u="none" strike="noStrike">
                          <a:solidFill>
                            <a:schemeClr val="tx1">
                              <a:lumMod val="50000"/>
                            </a:schemeClr>
                          </a:solidFill>
                          <a:effectLst/>
                          <a:latin typeface="宋体"/>
                        </a:rPr>
                        <a:t>租车</a:t>
                      </a:r>
                    </a:p>
                  </a:txBody>
                  <a:tcPr marL="6350" marR="6350" marT="6350" marB="0" anchor="ctr"/>
                </a:tc>
                <a:tc>
                  <a:txBody>
                    <a:bodyPr/>
                    <a:lstStyle/>
                    <a:p>
                      <a:pPr algn="ctr" fontAlgn="ctr"/>
                      <a:r>
                        <a:rPr lang="en-US" altLang="zh-CN" sz="1100" b="1" i="0" u="none" strike="noStrike">
                          <a:solidFill>
                            <a:schemeClr val="tx1">
                              <a:lumMod val="50000"/>
                            </a:schemeClr>
                          </a:solidFill>
                          <a:effectLst/>
                          <a:latin typeface="宋体"/>
                        </a:rPr>
                        <a:t>PP</a:t>
                      </a:r>
                      <a:r>
                        <a:rPr lang="zh-CN" altLang="en-US" sz="1100" b="1" i="0" u="none" strike="noStrike">
                          <a:solidFill>
                            <a:schemeClr val="tx1">
                              <a:lumMod val="50000"/>
                            </a:schemeClr>
                          </a:solidFill>
                          <a:effectLst/>
                          <a:latin typeface="宋体"/>
                        </a:rPr>
                        <a:t>汽车租赁系统</a:t>
                      </a:r>
                    </a:p>
                  </a:txBody>
                  <a:tcPr marL="6350" marR="6350" marT="6350" marB="0" anchor="ctr"/>
                </a:tc>
              </a:tr>
              <a:tr h="370840">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鸿泰</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鸿泰物流系统</a:t>
                      </a:r>
                    </a:p>
                  </a:txBody>
                  <a:tcPr marL="6350" marR="6350" marT="6350" marB="0" anchor="ctr"/>
                </a:tc>
                <a:tc vMerge="1">
                  <a:txBody>
                    <a:bodyPr/>
                    <a:lstStyle/>
                    <a:p>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重庆森鑫炬</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森鑫炬水务管理</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大众租车</a:t>
                      </a:r>
                    </a:p>
                  </a:txBody>
                  <a:tcPr marL="6350" marR="6350" marT="6350" marB="0" anchor="ctr"/>
                </a:tc>
                <a:tc>
                  <a:txBody>
                    <a:bodyPr/>
                    <a:lstStyle/>
                    <a:p>
                      <a:pPr algn="ctr" fontAlgn="ctr"/>
                      <a:r>
                        <a:rPr lang="zh-CN" altLang="en-US" sz="1100" b="1" i="0" u="none" strike="noStrike">
                          <a:solidFill>
                            <a:schemeClr val="tx1">
                              <a:lumMod val="50000"/>
                            </a:schemeClr>
                          </a:solidFill>
                          <a:effectLst/>
                          <a:latin typeface="宋体"/>
                        </a:rPr>
                        <a:t>大众汽车租赁系统</a:t>
                      </a:r>
                    </a:p>
                  </a:txBody>
                  <a:tcPr marL="6350" marR="6350" marT="6350" marB="0" anchor="ctr"/>
                </a:tc>
              </a:tr>
              <a:tr h="370840">
                <a:tc rowSpan="5">
                  <a:txBody>
                    <a:bodyPr/>
                    <a:lstStyle/>
                    <a:p>
                      <a:pPr algn="ctr"/>
                      <a:r>
                        <a:rPr lang="zh-CN" altLang="en-US" b="1" dirty="0" smtClean="0">
                          <a:solidFill>
                            <a:schemeClr val="tx1">
                              <a:lumMod val="50000"/>
                            </a:schemeClr>
                          </a:solidFill>
                        </a:rPr>
                        <a:t>驾校</a:t>
                      </a:r>
                      <a:endParaRPr lang="zh-CN" altLang="en-US" b="1" dirty="0">
                        <a:solidFill>
                          <a:schemeClr val="tx1">
                            <a:lumMod val="50000"/>
                          </a:schemeClr>
                        </a:solidFill>
                      </a:endParaRP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振阳</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振阳驾校管理系统</a:t>
                      </a:r>
                    </a:p>
                  </a:txBody>
                  <a:tcPr marL="6350" marR="6350" marT="6350" marB="0" anchor="ctr"/>
                </a:tc>
                <a:tc vMerge="1">
                  <a:txBody>
                    <a:bodyPr/>
                    <a:lstStyle/>
                    <a:p>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贵州深科</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深科水务管理</a:t>
                      </a:r>
                    </a:p>
                  </a:txBody>
                  <a:tcPr marL="6350" marR="6350" marT="6350" marB="0" anchor="ctr"/>
                </a:tc>
                <a:tc rowSpan="5">
                  <a:txBody>
                    <a:bodyPr/>
                    <a:lstStyle/>
                    <a:p>
                      <a:pPr algn="ctr"/>
                      <a:r>
                        <a:rPr lang="zh-CN" altLang="en-US" b="1" dirty="0" smtClean="0">
                          <a:solidFill>
                            <a:schemeClr val="tx1">
                              <a:lumMod val="50000"/>
                            </a:schemeClr>
                          </a:solidFill>
                        </a:rPr>
                        <a:t>平台对接</a:t>
                      </a:r>
                      <a:endParaRPr lang="zh-CN" altLang="en-US" b="1" dirty="0">
                        <a:solidFill>
                          <a:schemeClr val="tx1">
                            <a:lumMod val="50000"/>
                          </a:schemeClr>
                        </a:solidFill>
                      </a:endParaRP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新农合平台</a:t>
                      </a:r>
                    </a:p>
                  </a:txBody>
                  <a:tcPr marL="6350" marR="6350" marT="6350" marB="0" anchor="ctr"/>
                </a:tc>
                <a:tc>
                  <a:txBody>
                    <a:bodyPr/>
                    <a:lstStyle/>
                    <a:p>
                      <a:pPr algn="ctr" fontAlgn="ctr"/>
                      <a:r>
                        <a:rPr lang="zh-CN" altLang="en-US" sz="1100" b="1" i="0" u="none" strike="noStrike">
                          <a:solidFill>
                            <a:schemeClr val="tx1">
                              <a:lumMod val="50000"/>
                            </a:schemeClr>
                          </a:solidFill>
                          <a:effectLst/>
                          <a:latin typeface="宋体"/>
                        </a:rPr>
                        <a:t>　</a:t>
                      </a:r>
                    </a:p>
                  </a:txBody>
                  <a:tcPr marL="6350" marR="6350" marT="6350" marB="0" anchor="ctr"/>
                </a:tc>
              </a:tr>
              <a:tr h="370840">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省心</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省心驾校管理系统</a:t>
                      </a:r>
                    </a:p>
                  </a:txBody>
                  <a:tcPr marL="6350" marR="6350" marT="6350" marB="0" anchor="ctr"/>
                </a:tc>
                <a:tc vMerge="1">
                  <a:txBody>
                    <a:bodyPr/>
                    <a:lstStyle/>
                    <a:p>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济源市腾达</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腾达水务管理</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医保平台</a:t>
                      </a:r>
                    </a:p>
                  </a:txBody>
                  <a:tcPr marL="6350" marR="6350" marT="6350" marB="0" anchor="ctr"/>
                </a:tc>
                <a:tc>
                  <a:txBody>
                    <a:bodyPr/>
                    <a:lstStyle/>
                    <a:p>
                      <a:pPr algn="ctr" fontAlgn="ctr"/>
                      <a:r>
                        <a:rPr lang="zh-CN" altLang="en-US" sz="1100" b="1" i="0" u="none" strike="noStrike">
                          <a:solidFill>
                            <a:schemeClr val="tx1">
                              <a:lumMod val="50000"/>
                            </a:schemeClr>
                          </a:solidFill>
                          <a:effectLst/>
                          <a:latin typeface="宋体"/>
                        </a:rPr>
                        <a:t>　</a:t>
                      </a:r>
                    </a:p>
                  </a:txBody>
                  <a:tcPr marL="6350" marR="6350" marT="6350" marB="0" anchor="ctr"/>
                </a:tc>
              </a:tr>
              <a:tr h="370840">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易达</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易达驾校管理系统</a:t>
                      </a:r>
                    </a:p>
                  </a:txBody>
                  <a:tcPr marL="6350" marR="6350" marT="6350" marB="0" anchor="ctr"/>
                </a:tc>
                <a:tc rowSpan="3">
                  <a:txBody>
                    <a:bodyPr/>
                    <a:lstStyle/>
                    <a:p>
                      <a:pPr algn="ctr"/>
                      <a:r>
                        <a:rPr lang="zh-CN" altLang="en-US" b="1" dirty="0" smtClean="0">
                          <a:solidFill>
                            <a:schemeClr val="tx1">
                              <a:lumMod val="50000"/>
                            </a:schemeClr>
                          </a:solidFill>
                        </a:rPr>
                        <a:t>公共交通</a:t>
                      </a:r>
                      <a:endParaRPr lang="zh-CN" altLang="en-US" b="1" dirty="0">
                        <a:solidFill>
                          <a:schemeClr val="tx1">
                            <a:lumMod val="50000"/>
                          </a:schemeClr>
                        </a:solidFill>
                      </a:endParaRP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天迈</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天迈卫星定位系统</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新生儿系统平台</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　</a:t>
                      </a:r>
                    </a:p>
                  </a:txBody>
                  <a:tcPr marL="6350" marR="6350" marT="6350" marB="0" anchor="ctr"/>
                </a:tc>
              </a:tr>
              <a:tr h="370840">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军博</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军博驾校管理系统</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a:solidFill>
                            <a:schemeClr val="tx1">
                              <a:lumMod val="50000"/>
                            </a:schemeClr>
                          </a:solidFill>
                          <a:effectLst/>
                          <a:latin typeface="宋体"/>
                        </a:rPr>
                        <a:t>新兴</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微软雅黑"/>
                        </a:rPr>
                        <a:t>新兴卫星定位系统</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水务局系统平台</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　</a:t>
                      </a:r>
                    </a:p>
                  </a:txBody>
                  <a:tcPr marL="6350" marR="6350" marT="6350" marB="0" anchor="ctr"/>
                </a:tc>
              </a:tr>
              <a:tr h="370840">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维拓</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维拓驾校管理系统</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a:solidFill>
                            <a:schemeClr val="tx1">
                              <a:lumMod val="50000"/>
                            </a:schemeClr>
                          </a:solidFill>
                          <a:effectLst/>
                          <a:latin typeface="宋体"/>
                        </a:rPr>
                        <a:t>多伦</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微软雅黑"/>
                        </a:rPr>
                        <a:t>多伦卫星定位系统</a:t>
                      </a:r>
                    </a:p>
                  </a:txBody>
                  <a:tcPr marL="6350" marR="6350" marT="6350" marB="0" anchor="ctr"/>
                </a:tc>
                <a:tc vMerge="1">
                  <a:txBody>
                    <a:bodyPr/>
                    <a:lstStyle/>
                    <a:p>
                      <a:pPr algn="ctr"/>
                      <a:endParaRPr lang="zh-CN" altLang="en-US" dirty="0"/>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自来水公司平台</a:t>
                      </a:r>
                    </a:p>
                  </a:txBody>
                  <a:tcPr marL="6350" marR="6350" marT="6350" marB="0" anchor="ctr"/>
                </a:tc>
                <a:tc>
                  <a:txBody>
                    <a:bodyPr/>
                    <a:lstStyle/>
                    <a:p>
                      <a:pPr algn="ctr" fontAlgn="ctr"/>
                      <a:r>
                        <a:rPr lang="zh-CN" altLang="en-US" sz="1100" b="1" i="0" u="none" strike="noStrike" dirty="0">
                          <a:solidFill>
                            <a:schemeClr val="tx1">
                              <a:lumMod val="50000"/>
                            </a:schemeClr>
                          </a:solidFill>
                          <a:effectLst/>
                          <a:latin typeface="宋体"/>
                        </a:rPr>
                        <a:t>　</a:t>
                      </a:r>
                    </a:p>
                  </a:txBody>
                  <a:tcPr marL="6350" marR="6350" marT="6350" marB="0" anchor="ctr"/>
                </a:tc>
              </a:tr>
            </a:tbl>
          </a:graphicData>
        </a:graphic>
      </p:graphicFrame>
    </p:spTree>
    <p:extLst>
      <p:ext uri="{BB962C8B-B14F-4D97-AF65-F5344CB8AC3E}">
        <p14:creationId xmlns:p14="http://schemas.microsoft.com/office/powerpoint/2010/main" val="82311416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556027" y="5280811"/>
            <a:ext cx="9733253" cy="2521386"/>
          </a:xfrm>
          <a:prstGeom prst="roundRect">
            <a:avLst/>
          </a:prstGeom>
          <a:noFill/>
          <a:ln>
            <a:solidFill>
              <a:schemeClr val="accent2">
                <a:lumMod val="60000"/>
                <a:lumOff val="40000"/>
              </a:schemeClr>
            </a:solidFill>
            <a:prstDash val="dash"/>
          </a:ln>
        </p:spPr>
        <p:style>
          <a:lnRef idx="0">
            <a:schemeClr val="accent3"/>
          </a:lnRef>
          <a:fillRef idx="3">
            <a:schemeClr val="accent3"/>
          </a:fillRef>
          <a:effectRef idx="3">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14</a:t>
            </a:fld>
            <a:endParaRPr/>
          </a:p>
        </p:txBody>
      </p:sp>
      <p:sp>
        <p:nvSpPr>
          <p:cNvPr id="5" name="矩形 4"/>
          <p:cNvSpPr/>
          <p:nvPr/>
        </p:nvSpPr>
        <p:spPr>
          <a:xfrm>
            <a:off x="681395" y="1714307"/>
            <a:ext cx="7741257" cy="646331"/>
          </a:xfrm>
          <a:prstGeom prst="rect">
            <a:avLst/>
          </a:prstGeom>
        </p:spPr>
        <p:txBody>
          <a:bodyPr wrap="square">
            <a:spAutoFit/>
          </a:bodyPr>
          <a:lstStyle/>
          <a:p>
            <a:pPr>
              <a:lnSpc>
                <a:spcPct val="180000"/>
              </a:lnSpc>
            </a:pPr>
            <a:r>
              <a:rPr lang="zh-CN" altLang="en-US" sz="2000" baseline="0" dirty="0" smtClean="0">
                <a:solidFill>
                  <a:schemeClr val="bg1"/>
                </a:solidFill>
                <a:latin typeface="Microsoft YaHei" charset="-122"/>
                <a:ea typeface="Microsoft YaHei" charset="-122"/>
                <a:cs typeface="Microsoft YaHei" charset="-122"/>
              </a:rPr>
              <a:t>简单来说，我们帮助公安系统大数据做了</a:t>
            </a:r>
            <a:r>
              <a:rPr lang="en-US" altLang="zh-CN" sz="2000" b="1" baseline="0" dirty="0" smtClean="0">
                <a:solidFill>
                  <a:srgbClr val="00DAFF"/>
                </a:solidFill>
                <a:latin typeface="Microsoft YaHei" charset="-122"/>
                <a:ea typeface="Microsoft YaHei" charset="-122"/>
                <a:cs typeface="Microsoft YaHei" charset="-122"/>
              </a:rPr>
              <a:t>2</a:t>
            </a:r>
            <a:r>
              <a:rPr lang="zh-CN" altLang="en-US" sz="2000" baseline="0" dirty="0" smtClean="0">
                <a:solidFill>
                  <a:schemeClr val="bg1"/>
                </a:solidFill>
                <a:latin typeface="Microsoft YaHei" charset="-122"/>
                <a:ea typeface="Microsoft YaHei" charset="-122"/>
                <a:cs typeface="Microsoft YaHei" charset="-122"/>
              </a:rPr>
              <a:t>件事</a:t>
            </a:r>
            <a:endParaRPr lang="en-US" altLang="zh-CN" sz="2000" baseline="0" dirty="0" smtClean="0">
              <a:solidFill>
                <a:schemeClr val="bg1"/>
              </a:solidFill>
              <a:latin typeface="Microsoft YaHei" charset="-122"/>
              <a:ea typeface="Microsoft YaHei" charset="-122"/>
              <a:cs typeface="Microsoft YaHei" charset="-122"/>
            </a:endParaRPr>
          </a:p>
        </p:txBody>
      </p:sp>
      <p:sp>
        <p:nvSpPr>
          <p:cNvPr id="2" name="矩形 1"/>
          <p:cNvSpPr/>
          <p:nvPr/>
        </p:nvSpPr>
        <p:spPr>
          <a:xfrm>
            <a:off x="546010" y="2822494"/>
            <a:ext cx="13561876" cy="535531"/>
          </a:xfrm>
          <a:prstGeom prst="rect">
            <a:avLst/>
          </a:prstGeom>
        </p:spPr>
        <p:txBody>
          <a:bodyPr wrap="square">
            <a:spAutoFit/>
          </a:bodyPr>
          <a:lstStyle/>
          <a:p>
            <a:pPr>
              <a:lnSpc>
                <a:spcPct val="180000"/>
              </a:lnSpc>
            </a:pPr>
            <a:r>
              <a:rPr lang="en-US" altLang="zh-CN" baseline="0" dirty="0" smtClean="0">
                <a:solidFill>
                  <a:schemeClr val="bg1"/>
                </a:solidFill>
                <a:latin typeface="Microsoft YaHei" charset="-122"/>
                <a:ea typeface="Microsoft YaHei" charset="-122"/>
                <a:cs typeface="Microsoft YaHei" charset="-122"/>
              </a:rPr>
              <a:t>1</a:t>
            </a:r>
            <a:r>
              <a:rPr lang="zh-CN" altLang="en-US" baseline="0" dirty="0" smtClean="0">
                <a:solidFill>
                  <a:schemeClr val="bg1"/>
                </a:solidFill>
                <a:latin typeface="Microsoft YaHei" charset="-122"/>
                <a:ea typeface="Microsoft YaHei" charset="-122"/>
                <a:cs typeface="Microsoft YaHei" charset="-122"/>
              </a:rPr>
              <a:t>、提供大数据前端对接产品进行前端数据对接，就是把社会各行业、多种类数据对接、抽取、治理</a:t>
            </a:r>
            <a:r>
              <a:rPr lang="zh-CN" altLang="en-US" baseline="0" dirty="0">
                <a:solidFill>
                  <a:schemeClr val="bg1"/>
                </a:solidFill>
                <a:latin typeface="Microsoft YaHei" charset="-122"/>
                <a:ea typeface="Microsoft YaHei" charset="-122"/>
                <a:cs typeface="Microsoft YaHei" charset="-122"/>
              </a:rPr>
              <a:t>，</a:t>
            </a:r>
            <a:r>
              <a:rPr lang="zh-CN" altLang="en-US" baseline="0" dirty="0" smtClean="0">
                <a:solidFill>
                  <a:schemeClr val="bg1"/>
                </a:solidFill>
                <a:latin typeface="Microsoft YaHei" charset="-122"/>
                <a:ea typeface="Microsoft YaHei" charset="-122"/>
                <a:cs typeface="Microsoft YaHei" charset="-122"/>
              </a:rPr>
              <a:t>以一种统一的标准格式结构化存储；</a:t>
            </a:r>
            <a:endParaRPr lang="zh-CN" altLang="zh-CN" baseline="0" dirty="0">
              <a:solidFill>
                <a:schemeClr val="bg1"/>
              </a:solidFill>
              <a:latin typeface="Microsoft YaHei" charset="-122"/>
              <a:ea typeface="Microsoft YaHei" charset="-122"/>
              <a:cs typeface="Microsoft YaHei" charset="-122"/>
            </a:endParaRPr>
          </a:p>
        </p:txBody>
      </p:sp>
      <p:sp>
        <p:nvSpPr>
          <p:cNvPr id="6" name="矩形 5"/>
          <p:cNvSpPr/>
          <p:nvPr/>
        </p:nvSpPr>
        <p:spPr>
          <a:xfrm>
            <a:off x="546010" y="3919774"/>
            <a:ext cx="13561876" cy="535531"/>
          </a:xfrm>
          <a:prstGeom prst="rect">
            <a:avLst/>
          </a:prstGeom>
        </p:spPr>
        <p:txBody>
          <a:bodyPr wrap="square">
            <a:spAutoFit/>
          </a:bodyPr>
          <a:lstStyle/>
          <a:p>
            <a:pPr>
              <a:lnSpc>
                <a:spcPct val="180000"/>
              </a:lnSpc>
            </a:pPr>
            <a:r>
              <a:rPr lang="en-US" altLang="zh-CN" baseline="0" dirty="0" smtClean="0">
                <a:solidFill>
                  <a:schemeClr val="bg1"/>
                </a:solidFill>
                <a:latin typeface="Microsoft YaHei" charset="-122"/>
                <a:ea typeface="Microsoft YaHei" charset="-122"/>
                <a:cs typeface="Microsoft YaHei" charset="-122"/>
              </a:rPr>
              <a:t>2</a:t>
            </a:r>
            <a:r>
              <a:rPr lang="zh-CN" altLang="en-US" baseline="0" dirty="0" smtClean="0">
                <a:solidFill>
                  <a:schemeClr val="bg1"/>
                </a:solidFill>
                <a:latin typeface="Microsoft YaHei" charset="-122"/>
                <a:ea typeface="Microsoft YaHei" charset="-122"/>
                <a:cs typeface="Microsoft YaHei" charset="-122"/>
              </a:rPr>
              <a:t>、提供数据平台进行统一数据格式存储和输出，使得各类公安大数据后台应用专注挖掘和分析开发，由我们平台统一提供数据支撑。</a:t>
            </a:r>
            <a:endParaRPr lang="zh-CN" altLang="zh-CN" baseline="0" dirty="0">
              <a:solidFill>
                <a:schemeClr val="bg1"/>
              </a:solidFill>
              <a:latin typeface="Microsoft YaHei" charset="-122"/>
              <a:ea typeface="Microsoft YaHei" charset="-122"/>
              <a:cs typeface="Microsoft YaHei" charset="-122"/>
            </a:endParaRPr>
          </a:p>
        </p:txBody>
      </p:sp>
      <p:grpSp>
        <p:nvGrpSpPr>
          <p:cNvPr id="17" name="组合 16"/>
          <p:cNvGrpSpPr/>
          <p:nvPr/>
        </p:nvGrpSpPr>
        <p:grpSpPr>
          <a:xfrm>
            <a:off x="788076" y="5265571"/>
            <a:ext cx="15091384" cy="2656686"/>
            <a:chOff x="788076" y="5265571"/>
            <a:chExt cx="15091384" cy="2656686"/>
          </a:xfrm>
        </p:grpSpPr>
        <p:sp>
          <p:nvSpPr>
            <p:cNvPr id="3" name="矩形 2"/>
            <p:cNvSpPr/>
            <p:nvPr/>
          </p:nvSpPr>
          <p:spPr>
            <a:xfrm>
              <a:off x="3818490" y="6321073"/>
              <a:ext cx="1959429" cy="595035"/>
            </a:xfrm>
            <a:prstGeom prst="rect">
              <a:avLst/>
            </a:prstGeom>
            <a:blipFill rotWithShape="1">
              <a:blip r:embed="rId3"/>
              <a:srcRect/>
              <a:tile tx="0" ty="0" sx="100000" sy="100000" flip="none" algn="tl"/>
            </a:blipFill>
            <a:ln w="12700" cap="flat">
              <a:noFill/>
              <a:miter lim="400000"/>
            </a:ln>
            <a:effectLst>
              <a:glow rad="228600">
                <a:schemeClr val="accent3">
                  <a:satMod val="175000"/>
                  <a:alpha val="40000"/>
                </a:schemeClr>
              </a:glow>
              <a:outerShdw blurRad="50800" dist="38100" dir="2700000" algn="tl" rotWithShape="0">
                <a:prstClr val="black">
                  <a:alpha val="40000"/>
                </a:prstClr>
              </a:outerShdw>
              <a:reflection blurRad="6350" stA="50000" endA="300" endPos="55500" dist="101600" dir="5400000" sy="-100000" algn="bl" rotWithShape="0"/>
            </a:effectLst>
            <a:scene3d>
              <a:camera prst="orthographicFront"/>
              <a:lightRig rig="threePt" dir="t"/>
            </a:scene3d>
            <a:sp3d>
              <a:bevel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a:r>
                <a:rPr lang="zh-CN" altLang="en-US" sz="3200" baseline="0" dirty="0">
                  <a:latin typeface="Helvetica Light"/>
                  <a:ea typeface="Helvetica Light"/>
                  <a:cs typeface="Helvetica Light"/>
                  <a:sym typeface="Helvetica Light"/>
                </a:rPr>
                <a:t>前端采集</a:t>
              </a:r>
            </a:p>
          </p:txBody>
        </p:sp>
        <p:sp>
          <p:nvSpPr>
            <p:cNvPr id="8" name="矩形 7"/>
            <p:cNvSpPr/>
            <p:nvPr/>
          </p:nvSpPr>
          <p:spPr>
            <a:xfrm>
              <a:off x="7078583" y="6321073"/>
              <a:ext cx="1959429" cy="595035"/>
            </a:xfrm>
            <a:prstGeom prst="rect">
              <a:avLst/>
            </a:prstGeom>
            <a:blipFill rotWithShape="1">
              <a:blip r:embed="rId3"/>
              <a:srcRect/>
              <a:tile tx="0" ty="0" sx="100000" sy="100000" flip="none" algn="tl"/>
            </a:blipFill>
            <a:ln w="12700" cap="flat">
              <a:noFill/>
              <a:miter lim="400000"/>
            </a:ln>
            <a:effectLst>
              <a:glow rad="228600">
                <a:schemeClr val="accent3">
                  <a:satMod val="175000"/>
                  <a:alpha val="40000"/>
                </a:schemeClr>
              </a:glow>
              <a:outerShdw blurRad="50800" dist="38100" dir="2700000" algn="tl" rotWithShape="0">
                <a:prstClr val="black">
                  <a:alpha val="40000"/>
                </a:prstClr>
              </a:outerShdw>
              <a:reflection blurRad="6350" stA="50000" endA="300" endPos="55500" dist="101600" dir="5400000" sy="-100000" algn="bl" rotWithShape="0"/>
            </a:effectLst>
            <a:scene3d>
              <a:camera prst="orthographicFront"/>
              <a:lightRig rig="threePt" dir="t"/>
            </a:scene3d>
            <a:sp3d>
              <a:bevel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a:r>
                <a:rPr lang="zh-CN" altLang="en-US" sz="3200" baseline="0" dirty="0">
                  <a:latin typeface="Helvetica Light"/>
                  <a:ea typeface="Helvetica Light"/>
                  <a:cs typeface="Helvetica Light"/>
                  <a:sym typeface="Helvetica Light"/>
                </a:rPr>
                <a:t>数据平台</a:t>
              </a:r>
            </a:p>
          </p:txBody>
        </p:sp>
        <p:sp>
          <p:nvSpPr>
            <p:cNvPr id="9" name="矩形 8"/>
            <p:cNvSpPr/>
            <p:nvPr/>
          </p:nvSpPr>
          <p:spPr>
            <a:xfrm>
              <a:off x="10373399" y="6321073"/>
              <a:ext cx="2599506" cy="595035"/>
            </a:xfrm>
            <a:prstGeom prst="rect">
              <a:avLst/>
            </a:prstGeom>
            <a:blipFill rotWithShape="1">
              <a:blip r:embed="rId3"/>
              <a:srcRect/>
              <a:tile tx="0" ty="0" sx="100000" sy="100000" flip="none" algn="tl"/>
            </a:blipFill>
            <a:ln w="12700" cap="flat">
              <a:noFill/>
              <a:miter lim="400000"/>
            </a:ln>
            <a:effectLst>
              <a:glow rad="228600">
                <a:schemeClr val="accent3">
                  <a:satMod val="175000"/>
                  <a:alpha val="40000"/>
                </a:schemeClr>
              </a:glow>
              <a:outerShdw blurRad="50800" dist="38100" dir="2700000" algn="tl" rotWithShape="0">
                <a:prstClr val="black">
                  <a:alpha val="40000"/>
                </a:prstClr>
              </a:outerShdw>
              <a:reflection blurRad="6350" stA="50000" endA="300" endPos="55500" dist="101600" dir="5400000" sy="-100000" algn="bl" rotWithShape="0"/>
            </a:effectLst>
            <a:scene3d>
              <a:camera prst="orthographicFront"/>
              <a:lightRig rig="threePt" dir="t"/>
            </a:scene3d>
            <a:sp3d>
              <a:bevel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zh-CN" altLang="en-US" sz="3200" b="0" i="0" u="none" strike="noStrike" cap="none" spc="0" normalizeH="0" baseline="0" dirty="0" smtClean="0">
                  <a:ln>
                    <a:noFill/>
                  </a:ln>
                  <a:solidFill>
                    <a:srgbClr val="FFFFFF"/>
                  </a:solidFill>
                  <a:effectLst/>
                  <a:uFillTx/>
                  <a:latin typeface="Helvetica Light"/>
                  <a:ea typeface="Helvetica Light"/>
                  <a:cs typeface="Helvetica Light"/>
                  <a:sym typeface="Helvetica Light"/>
                </a:rPr>
                <a:t>资源</a:t>
              </a:r>
              <a:r>
                <a:rPr lang="zh-CN" altLang="en-US" sz="3200" baseline="0" dirty="0">
                  <a:latin typeface="Helvetica Light"/>
                  <a:ea typeface="Helvetica Light"/>
                  <a:cs typeface="Helvetica Light"/>
                  <a:sym typeface="Helvetica Light"/>
                </a:rPr>
                <a:t>服务中心</a:t>
              </a:r>
            </a:p>
          </p:txBody>
        </p:sp>
        <p:sp>
          <p:nvSpPr>
            <p:cNvPr id="7" name="右大括号 6"/>
            <p:cNvSpPr/>
            <p:nvPr/>
          </p:nvSpPr>
          <p:spPr>
            <a:xfrm>
              <a:off x="2924766" y="5540904"/>
              <a:ext cx="692331" cy="2155372"/>
            </a:xfrm>
            <a:prstGeom prst="rightBrace">
              <a:avLst/>
            </a:prstGeom>
            <a:solidFill>
              <a:schemeClr val="tx1"/>
            </a:solid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endParaRPr>
            </a:p>
          </p:txBody>
        </p:sp>
        <p:sp>
          <p:nvSpPr>
            <p:cNvPr id="10" name="左大括号 9"/>
            <p:cNvSpPr/>
            <p:nvPr/>
          </p:nvSpPr>
          <p:spPr>
            <a:xfrm>
              <a:off x="13128173" y="5650306"/>
              <a:ext cx="679268" cy="1936568"/>
            </a:xfrm>
            <a:prstGeom prst="leftBrac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endParaRPr>
            </a:p>
          </p:txBody>
        </p:sp>
        <p:sp>
          <p:nvSpPr>
            <p:cNvPr id="11" name="右箭头 10"/>
            <p:cNvSpPr/>
            <p:nvPr/>
          </p:nvSpPr>
          <p:spPr>
            <a:xfrm>
              <a:off x="5930539" y="6506204"/>
              <a:ext cx="914399" cy="222069"/>
            </a:xfrm>
            <a:prstGeom prst="rightArrow">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3" name="右箭头 12"/>
            <p:cNvSpPr/>
            <p:nvPr/>
          </p:nvSpPr>
          <p:spPr>
            <a:xfrm>
              <a:off x="9248507" y="6507555"/>
              <a:ext cx="914399" cy="222069"/>
            </a:xfrm>
            <a:prstGeom prst="rightArrow">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2" name="流程图: 磁盘 11"/>
            <p:cNvSpPr/>
            <p:nvPr/>
          </p:nvSpPr>
          <p:spPr>
            <a:xfrm>
              <a:off x="1645920" y="5265571"/>
              <a:ext cx="1045029" cy="670767"/>
            </a:xfrm>
            <a:prstGeom prst="flowChartMagneticDisk">
              <a:avLst/>
            </a:prstGeom>
            <a:blipFill rotWithShape="1">
              <a:blip r:embed="rId3"/>
              <a:srcRect/>
              <a:tile tx="0" ty="0" sx="100000" sy="100000" flip="none" algn="tl"/>
            </a:blipFill>
            <a:ln w="12700" cap="flat">
              <a:solidFill>
                <a:schemeClr val="accent5">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5" name="流程图: 磁盘 14"/>
            <p:cNvSpPr/>
            <p:nvPr/>
          </p:nvSpPr>
          <p:spPr>
            <a:xfrm>
              <a:off x="1645917" y="6281854"/>
              <a:ext cx="1045029" cy="670767"/>
            </a:xfrm>
            <a:prstGeom prst="flowChartMagneticDisk">
              <a:avLst/>
            </a:prstGeom>
            <a:blipFill rotWithShape="1">
              <a:blip r:embed="rId3"/>
              <a:srcRect/>
              <a:tile tx="0" ty="0" sx="100000" sy="100000" flip="none" algn="tl"/>
            </a:blipFill>
            <a:ln w="12700" cap="flat">
              <a:solidFill>
                <a:schemeClr val="accent5">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6" name="流程图: 磁盘 15"/>
            <p:cNvSpPr/>
            <p:nvPr/>
          </p:nvSpPr>
          <p:spPr>
            <a:xfrm>
              <a:off x="1645918" y="7251490"/>
              <a:ext cx="1045029" cy="670767"/>
            </a:xfrm>
            <a:prstGeom prst="flowChartMagneticDisk">
              <a:avLst/>
            </a:prstGeom>
            <a:blipFill rotWithShape="1">
              <a:blip r:embed="rId3"/>
              <a:srcRect/>
              <a:tile tx="0" ty="0" sx="100000" sy="100000" flip="none" algn="tl"/>
            </a:blipFill>
            <a:ln w="12700" cap="flat">
              <a:solidFill>
                <a:schemeClr val="accent5">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流程图: 直接访问存储器 13"/>
            <p:cNvSpPr/>
            <p:nvPr/>
          </p:nvSpPr>
          <p:spPr>
            <a:xfrm>
              <a:off x="13977258" y="5330265"/>
              <a:ext cx="1018902" cy="541378"/>
            </a:xfrm>
            <a:prstGeom prst="flowChartMagneticDrum">
              <a:avLst/>
            </a:prstGeom>
            <a:blipFill rotWithShape="1">
              <a:blip r:embed="rId3"/>
              <a:srcRect/>
              <a:tile tx="0" ty="0" sx="100000" sy="100000" flip="none" algn="tl"/>
            </a:blipFill>
            <a:ln w="12700" cap="flat">
              <a:solidFill>
                <a:schemeClr val="accent5">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9" name="流程图: 直接访问存储器 18"/>
            <p:cNvSpPr/>
            <p:nvPr/>
          </p:nvSpPr>
          <p:spPr>
            <a:xfrm>
              <a:off x="13977258" y="7245579"/>
              <a:ext cx="1018902" cy="541378"/>
            </a:xfrm>
            <a:prstGeom prst="flowChartMagneticDrum">
              <a:avLst/>
            </a:prstGeom>
            <a:blipFill rotWithShape="1">
              <a:blip r:embed="rId3"/>
              <a:srcRect/>
              <a:tile tx="0" ty="0" sx="100000" sy="100000" flip="none" algn="tl"/>
            </a:blipFill>
            <a:ln w="12700" cap="flat">
              <a:solidFill>
                <a:schemeClr val="accent5">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0" name="流程图: 直接访问存储器 19"/>
            <p:cNvSpPr/>
            <p:nvPr/>
          </p:nvSpPr>
          <p:spPr>
            <a:xfrm>
              <a:off x="13977258" y="6321073"/>
              <a:ext cx="1018902" cy="541378"/>
            </a:xfrm>
            <a:prstGeom prst="flowChartMagneticDrum">
              <a:avLst/>
            </a:prstGeom>
            <a:blipFill rotWithShape="1">
              <a:blip r:embed="rId3"/>
              <a:srcRect/>
              <a:tile tx="0" ty="0" sx="100000" sy="100000" flip="none" algn="tl"/>
            </a:blipFill>
            <a:ln w="12700" cap="flat">
              <a:solidFill>
                <a:schemeClr val="accent5">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extBox 3"/>
            <p:cNvSpPr txBox="1"/>
            <p:nvPr/>
          </p:nvSpPr>
          <p:spPr>
            <a:xfrm>
              <a:off x="788076" y="6222146"/>
              <a:ext cx="599883"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zh-CN" altLang="en-US" sz="2800" b="0" i="0" u="none" strike="noStrike" cap="none" spc="0" normalizeH="0" baseline="54545" dirty="0" smtClean="0">
                  <a:ln>
                    <a:noFill/>
                  </a:ln>
                  <a:solidFill>
                    <a:srgbClr val="FFFFFF"/>
                  </a:solidFill>
                  <a:effectLst/>
                  <a:uFillTx/>
                  <a:latin typeface="+mj-lt"/>
                  <a:ea typeface="+mj-ea"/>
                  <a:cs typeface="+mj-cs"/>
                  <a:sym typeface="Open Sans"/>
                </a:rPr>
                <a:t>前端各类数据</a:t>
              </a:r>
              <a:endParaRPr kumimoji="0" lang="zh-CN" altLang="en-US" sz="2800" b="0" i="0" u="none" strike="noStrike" cap="none" spc="0" normalizeH="0" baseline="54545" dirty="0">
                <a:ln>
                  <a:noFill/>
                </a:ln>
                <a:solidFill>
                  <a:srgbClr val="FFFFFF"/>
                </a:solidFill>
                <a:effectLst/>
                <a:uFillTx/>
                <a:latin typeface="+mj-lt"/>
                <a:ea typeface="+mj-ea"/>
                <a:cs typeface="+mj-cs"/>
                <a:sym typeface="Open Sans"/>
              </a:endParaRPr>
            </a:p>
          </p:txBody>
        </p:sp>
        <p:sp>
          <p:nvSpPr>
            <p:cNvPr id="22" name="TextBox 21"/>
            <p:cNvSpPr txBox="1"/>
            <p:nvPr/>
          </p:nvSpPr>
          <p:spPr>
            <a:xfrm>
              <a:off x="15279577" y="6246089"/>
              <a:ext cx="599883"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zh-CN" altLang="en-US" sz="2800" b="0" i="0" u="none" strike="noStrike" cap="none" spc="0" normalizeH="0" baseline="54545" dirty="0" smtClean="0">
                  <a:ln>
                    <a:noFill/>
                  </a:ln>
                  <a:solidFill>
                    <a:srgbClr val="FFFFFF"/>
                  </a:solidFill>
                  <a:effectLst/>
                  <a:uFillTx/>
                  <a:latin typeface="+mj-lt"/>
                  <a:ea typeface="+mj-ea"/>
                  <a:cs typeface="+mj-cs"/>
                  <a:sym typeface="Open Sans"/>
                </a:rPr>
                <a:t>后端各类应用</a:t>
              </a:r>
              <a:endParaRPr kumimoji="0" lang="zh-CN" altLang="en-US" sz="2800" b="0" i="0" u="none" strike="noStrike" cap="none" spc="0" normalizeH="0" baseline="54545" dirty="0">
                <a:ln>
                  <a:noFill/>
                </a:ln>
                <a:solidFill>
                  <a:srgbClr val="FFFFFF"/>
                </a:solidFill>
                <a:effectLst/>
                <a:uFillTx/>
                <a:latin typeface="+mj-lt"/>
                <a:ea typeface="+mj-ea"/>
                <a:cs typeface="+mj-cs"/>
                <a:sym typeface="Open Sans"/>
              </a:endParaRPr>
            </a:p>
          </p:txBody>
        </p:sp>
      </p:grpSp>
      <p:sp>
        <p:nvSpPr>
          <p:cNvPr id="21" name="矩形 20"/>
          <p:cNvSpPr/>
          <p:nvPr/>
        </p:nvSpPr>
        <p:spPr>
          <a:xfrm>
            <a:off x="6252828" y="7862234"/>
            <a:ext cx="4339650" cy="646331"/>
          </a:xfrm>
          <a:prstGeom prst="rect">
            <a:avLst/>
          </a:prstGeom>
          <a:noFill/>
        </p:spPr>
        <p:txBody>
          <a:bodyPr wrap="none" lIns="91440" tIns="45720" rIns="91440" bIns="45720">
            <a:spAutoFit/>
          </a:bodyPr>
          <a:lstStyle/>
          <a:p>
            <a:pPr algn="ctr"/>
            <a:r>
              <a:rPr lang="zh-CN" altLang="en-US" sz="5400" dirty="0">
                <a:ln w="18415" cmpd="sng">
                  <a:solidFill>
                    <a:srgbClr val="FFFFFF"/>
                  </a:solidFill>
                  <a:prstDash val="solid"/>
                </a:ln>
                <a:effectLst>
                  <a:outerShdw blurRad="63500" dir="3600000" algn="tl" rotWithShape="0">
                    <a:srgbClr val="000000">
                      <a:alpha val="70000"/>
                    </a:srgbClr>
                  </a:outerShdw>
                </a:effectLst>
              </a:rPr>
              <a:t>从</a:t>
            </a:r>
            <a:r>
              <a:rPr lang="zh-CN" altLang="en-US" sz="5400" dirty="0" smtClean="0">
                <a:ln w="18415" cmpd="sng">
                  <a:solidFill>
                    <a:srgbClr val="FFFFFF"/>
                  </a:solidFill>
                  <a:prstDash val="solid"/>
                </a:ln>
                <a:effectLst>
                  <a:outerShdw blurRad="63500" dir="3600000" algn="tl" rotWithShape="0">
                    <a:srgbClr val="000000">
                      <a:alpha val="70000"/>
                    </a:srgbClr>
                  </a:outerShdw>
                </a:effectLst>
              </a:rPr>
              <a:t>晶大数据融合体系</a:t>
            </a:r>
            <a:endParaRPr lang="zh-CN" alt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15329008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15</a:t>
            </a:fld>
            <a:endParaRPr/>
          </a:p>
        </p:txBody>
      </p:sp>
      <p:sp>
        <p:nvSpPr>
          <p:cNvPr id="25" name="Shape 53"/>
          <p:cNvSpPr/>
          <p:nvPr/>
        </p:nvSpPr>
        <p:spPr>
          <a:xfrm>
            <a:off x="6615251" y="1967649"/>
            <a:ext cx="2831850" cy="1069901"/>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90000"/>
              </a:lnSpc>
            </a:pPr>
            <a:r>
              <a:rPr lang="zh-CN" altLang="en-US" sz="7200" b="1" dirty="0" smtClean="0">
                <a:solidFill>
                  <a:srgbClr val="FFFFFF"/>
                </a:solidFill>
                <a:latin typeface="Microsoft YaHei" charset="-122"/>
                <a:ea typeface="Microsoft YaHei" charset="-122"/>
                <a:cs typeface="Microsoft YaHei" charset="-122"/>
              </a:rPr>
              <a:t>目   录</a:t>
            </a:r>
            <a:endParaRPr lang="zh-CN" altLang="en-US" sz="7200" b="1" dirty="0">
              <a:solidFill>
                <a:srgbClr val="FFFFFF"/>
              </a:solidFill>
              <a:latin typeface="Microsoft YaHei" charset="-122"/>
              <a:ea typeface="Microsoft YaHei" charset="-122"/>
              <a:cs typeface="Microsoft YaHei" charset="-122"/>
            </a:endParaRPr>
          </a:p>
        </p:txBody>
      </p:sp>
      <p:grpSp>
        <p:nvGrpSpPr>
          <p:cNvPr id="120" name="组合 119"/>
          <p:cNvGrpSpPr/>
          <p:nvPr/>
        </p:nvGrpSpPr>
        <p:grpSpPr>
          <a:xfrm>
            <a:off x="7458652" y="4079181"/>
            <a:ext cx="1172640" cy="1968289"/>
            <a:chOff x="4391361" y="4414461"/>
            <a:chExt cx="1172640" cy="1968289"/>
          </a:xfrm>
        </p:grpSpPr>
        <p:sp>
          <p:nvSpPr>
            <p:cNvPr id="121" name="Oval 5"/>
            <p:cNvSpPr>
              <a:spLocks noChangeArrowheads="1"/>
            </p:cNvSpPr>
            <p:nvPr/>
          </p:nvSpPr>
          <p:spPr bwMode="auto">
            <a:xfrm>
              <a:off x="4500348" y="4523448"/>
              <a:ext cx="955357" cy="955357"/>
            </a:xfrm>
            <a:prstGeom prst="ellipse">
              <a:avLst/>
            </a:prstGeom>
            <a:solidFill>
              <a:schemeClr val="bg1"/>
            </a:solidFill>
            <a:ln>
              <a:noFill/>
            </a:ln>
          </p:spPr>
          <p:txBody>
            <a:bodyPr vert="horz" wrap="square" lIns="91440" tIns="45720" rIns="91440" bIns="45720" numCol="1" anchor="t" anchorCtr="0" compatLnSpc="1"/>
            <a:lstStyle/>
            <a:p>
              <a:endParaRPr lang="id-ID"/>
            </a:p>
          </p:txBody>
        </p:sp>
        <p:grpSp>
          <p:nvGrpSpPr>
            <p:cNvPr id="122" name="Group 48"/>
            <p:cNvGrpSpPr/>
            <p:nvPr/>
          </p:nvGrpSpPr>
          <p:grpSpPr>
            <a:xfrm>
              <a:off x="4391361" y="4414461"/>
              <a:ext cx="1172640" cy="1172640"/>
              <a:chOff x="1119258" y="2257147"/>
              <a:chExt cx="1868076" cy="1868076"/>
            </a:xfrm>
            <a:solidFill>
              <a:schemeClr val="bg1"/>
            </a:solidFill>
          </p:grpSpPr>
          <p:sp>
            <p:nvSpPr>
              <p:cNvPr id="126" name="Freeform 6"/>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lstStyle/>
              <a:p>
                <a:endParaRPr lang="id-ID"/>
              </a:p>
            </p:txBody>
          </p:sp>
          <p:sp>
            <p:nvSpPr>
              <p:cNvPr id="127" name="Freeform 7"/>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lstStyle/>
              <a:p>
                <a:endParaRPr lang="id-ID"/>
              </a:p>
            </p:txBody>
          </p:sp>
          <p:sp>
            <p:nvSpPr>
              <p:cNvPr id="128" name="Freeform 8"/>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lstStyle/>
              <a:p>
                <a:endParaRPr lang="id-ID"/>
              </a:p>
            </p:txBody>
          </p:sp>
          <p:sp>
            <p:nvSpPr>
              <p:cNvPr id="129" name="Freeform 9"/>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lstStyle/>
              <a:p>
                <a:endParaRPr lang="id-ID"/>
              </a:p>
            </p:txBody>
          </p:sp>
          <p:sp>
            <p:nvSpPr>
              <p:cNvPr id="130" name="Freeform 10"/>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lstStyle/>
              <a:p>
                <a:endParaRPr lang="id-ID"/>
              </a:p>
            </p:txBody>
          </p:sp>
          <p:sp>
            <p:nvSpPr>
              <p:cNvPr id="131" name="Freeform 11"/>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lstStyle/>
              <a:p>
                <a:endParaRPr lang="id-ID"/>
              </a:p>
            </p:txBody>
          </p:sp>
          <p:sp>
            <p:nvSpPr>
              <p:cNvPr id="132" name="Freeform 12"/>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lstStyle/>
              <a:p>
                <a:endParaRPr lang="id-ID"/>
              </a:p>
            </p:txBody>
          </p:sp>
          <p:sp>
            <p:nvSpPr>
              <p:cNvPr id="133" name="Freeform 13"/>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lstStyle/>
              <a:p>
                <a:endParaRPr lang="id-ID"/>
              </a:p>
            </p:txBody>
          </p:sp>
          <p:sp>
            <p:nvSpPr>
              <p:cNvPr id="134" name="Freeform 14"/>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lstStyle/>
              <a:p>
                <a:endParaRPr lang="id-ID"/>
              </a:p>
            </p:txBody>
          </p:sp>
          <p:sp>
            <p:nvSpPr>
              <p:cNvPr id="135" name="Freeform 15"/>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91440" tIns="45720" rIns="91440" bIns="45720" numCol="1" anchor="t" anchorCtr="0" compatLnSpc="1"/>
              <a:lstStyle/>
              <a:p>
                <a:endParaRPr lang="id-ID"/>
              </a:p>
            </p:txBody>
          </p:sp>
          <p:sp>
            <p:nvSpPr>
              <p:cNvPr id="136" name="Freeform 16"/>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91440" tIns="45720" rIns="91440" bIns="45720" numCol="1" anchor="t" anchorCtr="0" compatLnSpc="1"/>
              <a:lstStyle/>
              <a:p>
                <a:endParaRPr lang="id-ID"/>
              </a:p>
            </p:txBody>
          </p:sp>
          <p:sp>
            <p:nvSpPr>
              <p:cNvPr id="137" name="Freeform 17"/>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91440" tIns="45720" rIns="91440" bIns="45720" numCol="1" anchor="t" anchorCtr="0" compatLnSpc="1"/>
              <a:lstStyle/>
              <a:p>
                <a:endParaRPr lang="id-ID"/>
              </a:p>
            </p:txBody>
          </p:sp>
        </p:grpSp>
        <p:sp>
          <p:nvSpPr>
            <p:cNvPr id="123" name="TextBox 122"/>
            <p:cNvSpPr txBox="1"/>
            <p:nvPr/>
          </p:nvSpPr>
          <p:spPr>
            <a:xfrm>
              <a:off x="4696864" y="4605391"/>
              <a:ext cx="558112"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nSpc>
                  <a:spcPct val="150000"/>
                </a:lnSpc>
                <a:defRPr/>
              </a:pPr>
              <a:r>
                <a:rPr lang="en-US" altLang="zh-CN" sz="2800" b="1" baseline="0" dirty="0" smtClean="0">
                  <a:solidFill>
                    <a:srgbClr val="00DAFF"/>
                  </a:solidFill>
                  <a:latin typeface="Microsoft YaHei" charset="-122"/>
                  <a:ea typeface="Microsoft YaHei" charset="-122"/>
                  <a:cs typeface="Microsoft YaHei" charset="-122"/>
                </a:rPr>
                <a:t>03</a:t>
              </a:r>
              <a:endParaRPr lang="zh-CN" altLang="en-US" sz="2800" b="1" baseline="0" dirty="0">
                <a:solidFill>
                  <a:srgbClr val="00DAFF"/>
                </a:solidFill>
                <a:latin typeface="Microsoft YaHei" charset="-122"/>
                <a:ea typeface="Microsoft YaHei" charset="-122"/>
                <a:cs typeface="Microsoft YaHei" charset="-122"/>
              </a:endParaRPr>
            </a:p>
          </p:txBody>
        </p:sp>
        <p:sp>
          <p:nvSpPr>
            <p:cNvPr id="124" name="Shape 54"/>
            <p:cNvSpPr/>
            <p:nvPr/>
          </p:nvSpPr>
          <p:spPr>
            <a:xfrm>
              <a:off x="4414929" y="5763617"/>
              <a:ext cx="1143631" cy="619133"/>
            </a:xfrm>
            <a:prstGeom prst="rect">
              <a:avLst/>
            </a:prstGeom>
            <a:ln w="12700">
              <a:miter lim="400000"/>
            </a:ln>
            <a:extLst>
              <a:ext uri="{C572A759-6A51-4108-AA02-DFA0A04FC94B}">
                <ma14:wrappingTextBoxFlag xmlns="" xmlns:ma14="http://schemas.microsoft.com/office/mac/drawingml/2011/main" val="1"/>
              </a:ext>
            </a:extLst>
          </p:spPr>
          <p:txBody>
            <a:bodyPr lIns="36001" tIns="36001" rIns="36001" bIns="36001" anchor="t"/>
            <a:lstStyle/>
            <a:p>
              <a:pPr>
                <a:lnSpc>
                  <a:spcPct val="150000"/>
                </a:lnSpc>
              </a:pPr>
              <a:r>
                <a:rPr lang="zh-CN" altLang="en-US" sz="2000" b="1" baseline="0" dirty="0" smtClean="0">
                  <a:solidFill>
                    <a:srgbClr val="00FDFC"/>
                  </a:solidFill>
                  <a:latin typeface="Microsoft YaHei" charset="-122"/>
                  <a:ea typeface="Microsoft YaHei" charset="-122"/>
                  <a:cs typeface="Microsoft YaHei" charset="-122"/>
                </a:rPr>
                <a:t>产品资料</a:t>
              </a:r>
              <a:endParaRPr lang="en-US" altLang="zh-CN" sz="2000" b="1" baseline="0" dirty="0">
                <a:solidFill>
                  <a:srgbClr val="00FDFC"/>
                </a:solidFill>
                <a:latin typeface="Microsoft YaHei" charset="-122"/>
                <a:ea typeface="Microsoft YaHei" charset="-122"/>
                <a:cs typeface="Microsoft YaHei" charset="-122"/>
              </a:endParaRPr>
            </a:p>
          </p:txBody>
        </p:sp>
      </p:grpSp>
    </p:spTree>
    <p:extLst>
      <p:ext uri="{BB962C8B-B14F-4D97-AF65-F5344CB8AC3E}">
        <p14:creationId xmlns:p14="http://schemas.microsoft.com/office/powerpoint/2010/main" val="38677585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p:nvPr/>
        </p:nvSpPr>
        <p:spPr>
          <a:xfrm>
            <a:off x="179614" y="321383"/>
            <a:ext cx="9755097" cy="737503"/>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90000"/>
              </a:lnSpc>
            </a:pPr>
            <a:r>
              <a:rPr lang="zh-CN" altLang="en-US" sz="4800" b="1" dirty="0" smtClean="0">
                <a:solidFill>
                  <a:srgbClr val="FFFFFF"/>
                </a:solidFill>
                <a:latin typeface="Microsoft YaHei" charset="-122"/>
                <a:ea typeface="Microsoft YaHei" charset="-122"/>
                <a:cs typeface="Microsoft YaHei" charset="-122"/>
              </a:rPr>
              <a:t>公安社会信息采集系统产品线</a:t>
            </a:r>
            <a:endParaRPr lang="zh-CN" altLang="en-US" sz="4800" b="1" dirty="0">
              <a:solidFill>
                <a:srgbClr val="FFFFFF"/>
              </a:solidFill>
              <a:latin typeface="Microsoft YaHei" charset="-122"/>
              <a:ea typeface="Microsoft YaHei" charset="-122"/>
              <a:cs typeface="Microsoft YaHei" charset="-122"/>
            </a:endParaRPr>
          </a:p>
        </p:txBody>
      </p:sp>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16</a:t>
            </a:fld>
            <a:endParaRPr/>
          </a:p>
        </p:txBody>
      </p:sp>
      <p:sp>
        <p:nvSpPr>
          <p:cNvPr id="29" name="Shape 54"/>
          <p:cNvSpPr/>
          <p:nvPr/>
        </p:nvSpPr>
        <p:spPr>
          <a:xfrm>
            <a:off x="179614" y="1532075"/>
            <a:ext cx="7486106" cy="2810861"/>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t"/>
          <a:lstStyle/>
          <a:p>
            <a:pPr>
              <a:lnSpc>
                <a:spcPct val="150000"/>
              </a:lnSpc>
            </a:pPr>
            <a:r>
              <a:rPr lang="en-US" altLang="zh-CN" sz="1500" baseline="0" dirty="0" smtClean="0">
                <a:solidFill>
                  <a:schemeClr val="bg1"/>
                </a:solidFill>
                <a:latin typeface="Microsoft YaHei" charset="-122"/>
                <a:ea typeface="Microsoft YaHei" charset="-122"/>
                <a:cs typeface="Microsoft YaHei" charset="-122"/>
              </a:rPr>
              <a:t>	</a:t>
            </a:r>
            <a:r>
              <a:rPr lang="zh-CN" altLang="en-US" sz="1500" baseline="0" dirty="0" smtClean="0">
                <a:solidFill>
                  <a:schemeClr val="bg1"/>
                </a:solidFill>
                <a:latin typeface="Microsoft YaHei" charset="-122"/>
                <a:ea typeface="Microsoft YaHei" charset="-122"/>
                <a:cs typeface="Microsoft YaHei" charset="-122"/>
              </a:rPr>
              <a:t>社会</a:t>
            </a:r>
            <a:r>
              <a:rPr lang="zh-CN" altLang="en-US" sz="1500" baseline="0" dirty="0">
                <a:solidFill>
                  <a:schemeClr val="bg1"/>
                </a:solidFill>
                <a:latin typeface="Microsoft YaHei" charset="-122"/>
                <a:ea typeface="Microsoft YaHei" charset="-122"/>
                <a:cs typeface="Microsoft YaHei" charset="-122"/>
              </a:rPr>
              <a:t>信息采集系统主要是由社会信息采集系统平台和</a:t>
            </a:r>
            <a:r>
              <a:rPr lang="zh-CN" altLang="en-US" sz="1500" baseline="0" dirty="0" smtClean="0">
                <a:solidFill>
                  <a:schemeClr val="bg1"/>
                </a:solidFill>
                <a:latin typeface="Microsoft YaHei" charset="-122"/>
                <a:ea typeface="Microsoft YaHei" charset="-122"/>
                <a:cs typeface="Microsoft YaHei" charset="-122"/>
              </a:rPr>
              <a:t>一系列终端硬件</a:t>
            </a:r>
            <a:r>
              <a:rPr lang="zh-CN" altLang="en-US" sz="1500" baseline="0" dirty="0">
                <a:solidFill>
                  <a:schemeClr val="bg1"/>
                </a:solidFill>
                <a:latin typeface="Microsoft YaHei" charset="-122"/>
                <a:ea typeface="Microsoft YaHei" charset="-122"/>
                <a:cs typeface="Microsoft YaHei" charset="-122"/>
              </a:rPr>
              <a:t>采集器设备组成（包括终端采集路由器、移动手持采集终端、数据同步固件、</a:t>
            </a:r>
            <a:r>
              <a:rPr lang="en-US" altLang="zh-CN" sz="1500" baseline="0" dirty="0">
                <a:solidFill>
                  <a:schemeClr val="bg1"/>
                </a:solidFill>
                <a:latin typeface="Microsoft YaHei" charset="-122"/>
                <a:ea typeface="Microsoft YaHei" charset="-122"/>
                <a:cs typeface="Microsoft YaHei" charset="-122"/>
              </a:rPr>
              <a:t>4G</a:t>
            </a:r>
            <a:r>
              <a:rPr lang="zh-CN" altLang="en-US" sz="1500" baseline="0" dirty="0">
                <a:solidFill>
                  <a:schemeClr val="bg1"/>
                </a:solidFill>
                <a:latin typeface="Microsoft YaHei" charset="-122"/>
                <a:ea typeface="Microsoft YaHei" charset="-122"/>
                <a:cs typeface="Microsoft YaHei" charset="-122"/>
              </a:rPr>
              <a:t>采集器、</a:t>
            </a:r>
            <a:r>
              <a:rPr lang="en-US" altLang="zh-CN" sz="1500" baseline="0" dirty="0">
                <a:solidFill>
                  <a:schemeClr val="bg1"/>
                </a:solidFill>
                <a:latin typeface="Microsoft YaHei" charset="-122"/>
                <a:ea typeface="Microsoft YaHei" charset="-122"/>
                <a:cs typeface="Microsoft YaHei" charset="-122"/>
              </a:rPr>
              <a:t>U</a:t>
            </a:r>
            <a:r>
              <a:rPr lang="zh-CN" altLang="en-US" sz="1500" baseline="0" dirty="0">
                <a:solidFill>
                  <a:schemeClr val="bg1"/>
                </a:solidFill>
                <a:latin typeface="Microsoft YaHei" charset="-122"/>
                <a:ea typeface="Microsoft YaHei" charset="-122"/>
                <a:cs typeface="Microsoft YaHei" charset="-122"/>
              </a:rPr>
              <a:t>盘采集器、手机采集软件）</a:t>
            </a:r>
            <a:r>
              <a:rPr lang="zh-CN" altLang="en-US" sz="1500" baseline="0" dirty="0" smtClean="0">
                <a:solidFill>
                  <a:schemeClr val="bg1"/>
                </a:solidFill>
                <a:latin typeface="Microsoft YaHei" charset="-122"/>
                <a:ea typeface="Microsoft YaHei" charset="-122"/>
                <a:cs typeface="Microsoft YaHei" charset="-122"/>
              </a:rPr>
              <a:t>。</a:t>
            </a:r>
            <a:endParaRPr lang="en-US" altLang="zh-CN" sz="1500" baseline="0" dirty="0" smtClean="0">
              <a:solidFill>
                <a:schemeClr val="bg1"/>
              </a:solidFill>
              <a:latin typeface="Microsoft YaHei" charset="-122"/>
              <a:ea typeface="Microsoft YaHei" charset="-122"/>
              <a:cs typeface="Microsoft YaHei" charset="-122"/>
            </a:endParaRPr>
          </a:p>
          <a:p>
            <a:pPr>
              <a:lnSpc>
                <a:spcPct val="150000"/>
              </a:lnSpc>
            </a:pPr>
            <a:r>
              <a:rPr lang="en-US" altLang="zh-CN" sz="1500" baseline="0" dirty="0" smtClean="0">
                <a:solidFill>
                  <a:schemeClr val="bg1"/>
                </a:solidFill>
                <a:latin typeface="Microsoft YaHei" charset="-122"/>
                <a:ea typeface="Microsoft YaHei" charset="-122"/>
                <a:cs typeface="Microsoft YaHei" charset="-122"/>
              </a:rPr>
              <a:t>	</a:t>
            </a:r>
            <a:r>
              <a:rPr lang="zh-CN" altLang="en-US" sz="1500" baseline="0" dirty="0" smtClean="0">
                <a:solidFill>
                  <a:schemeClr val="bg1"/>
                </a:solidFill>
                <a:latin typeface="Microsoft YaHei" charset="-122"/>
                <a:ea typeface="Microsoft YaHei" charset="-122"/>
                <a:cs typeface="Microsoft YaHei" charset="-122"/>
              </a:rPr>
              <a:t>采集</a:t>
            </a:r>
            <a:r>
              <a:rPr lang="zh-CN" altLang="en-US" sz="1500" baseline="0" dirty="0">
                <a:solidFill>
                  <a:schemeClr val="bg1"/>
                </a:solidFill>
                <a:latin typeface="Microsoft YaHei" charset="-122"/>
                <a:ea typeface="Microsoft YaHei" charset="-122"/>
                <a:cs typeface="Microsoft YaHei" charset="-122"/>
              </a:rPr>
              <a:t>的信息由社会</a:t>
            </a:r>
            <a:r>
              <a:rPr lang="zh-CN" altLang="en-US" sz="1500" baseline="0" dirty="0" smtClean="0">
                <a:solidFill>
                  <a:schemeClr val="bg1"/>
                </a:solidFill>
                <a:latin typeface="Microsoft YaHei" charset="-122"/>
                <a:ea typeface="Microsoft YaHei" charset="-122"/>
                <a:cs typeface="Microsoft YaHei" charset="-122"/>
              </a:rPr>
              <a:t>信息数据接受接口统一接收并入库</a:t>
            </a:r>
            <a:r>
              <a:rPr lang="zh-CN" altLang="en-US" sz="1500" baseline="0" dirty="0">
                <a:solidFill>
                  <a:schemeClr val="bg1"/>
                </a:solidFill>
                <a:latin typeface="Microsoft YaHei" charset="-122"/>
                <a:ea typeface="Microsoft YaHei" charset="-122"/>
                <a:cs typeface="Microsoft YaHei" charset="-122"/>
              </a:rPr>
              <a:t>存储。数据存储采取分布式存储方式，数据查询、展现采用分布式架构，支持分布式多线程查询、用户通过登录统一的数据查询平台进行权限之内的查询分析、布控预警</a:t>
            </a:r>
            <a:r>
              <a:rPr lang="zh-CN" altLang="en-US" sz="1500" baseline="0" dirty="0" smtClean="0">
                <a:solidFill>
                  <a:schemeClr val="bg1"/>
                </a:solidFill>
                <a:latin typeface="Microsoft YaHei" charset="-122"/>
                <a:ea typeface="Microsoft YaHei" charset="-122"/>
                <a:cs typeface="Microsoft YaHei" charset="-122"/>
              </a:rPr>
              <a:t>，并配有资源服务中心，</a:t>
            </a:r>
            <a:r>
              <a:rPr lang="zh-CN" altLang="en-US" sz="1500" baseline="0" dirty="0">
                <a:solidFill>
                  <a:schemeClr val="bg1"/>
                </a:solidFill>
                <a:latin typeface="Microsoft YaHei" charset="-122"/>
                <a:ea typeface="Microsoft YaHei" charset="-122"/>
                <a:cs typeface="Microsoft YaHei" charset="-122"/>
              </a:rPr>
              <a:t>可方便的和其他公安业务系统进行数据对接。</a:t>
            </a:r>
          </a:p>
          <a:p>
            <a:pPr>
              <a:lnSpc>
                <a:spcPct val="150000"/>
              </a:lnSpc>
            </a:pPr>
            <a:endParaRPr lang="zh-CN" altLang="en-US" sz="1500" baseline="0" dirty="0">
              <a:solidFill>
                <a:schemeClr val="bg1"/>
              </a:solidFill>
              <a:latin typeface="Microsoft YaHei" charset="-122"/>
              <a:ea typeface="Microsoft YaHei" charset="-122"/>
              <a:cs typeface="Microsoft YaHei" charset="-122"/>
            </a:endParaRPr>
          </a:p>
        </p:txBody>
      </p:sp>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5844" y="1332134"/>
            <a:ext cx="14364348" cy="7041840"/>
          </a:xfrm>
          <a:prstGeom prst="rect">
            <a:avLst/>
          </a:prstGeom>
        </p:spPr>
      </p:pic>
      <p:grpSp>
        <p:nvGrpSpPr>
          <p:cNvPr id="34" name="组合 33"/>
          <p:cNvGrpSpPr/>
          <p:nvPr/>
        </p:nvGrpSpPr>
        <p:grpSpPr>
          <a:xfrm>
            <a:off x="9241585" y="6424596"/>
            <a:ext cx="6294611" cy="1949378"/>
            <a:chOff x="8648305" y="6162657"/>
            <a:chExt cx="6294611" cy="1949378"/>
          </a:xfrm>
        </p:grpSpPr>
        <p:sp>
          <p:nvSpPr>
            <p:cNvPr id="35" name="圆角矩形 34"/>
            <p:cNvSpPr/>
            <p:nvPr/>
          </p:nvSpPr>
          <p:spPr>
            <a:xfrm>
              <a:off x="8648305" y="6162657"/>
              <a:ext cx="6294611" cy="1949378"/>
            </a:xfrm>
            <a:prstGeom prst="roundRect">
              <a:avLst/>
            </a:prstGeom>
            <a:solidFill>
              <a:schemeClr val="accent1">
                <a:alpha val="50000"/>
              </a:schemeClr>
            </a:solidFill>
            <a:ln/>
          </p:spPr>
          <p:style>
            <a:lnRef idx="0">
              <a:schemeClr val="accent3"/>
            </a:lnRef>
            <a:fillRef idx="3">
              <a:schemeClr val="accent3"/>
            </a:fillRef>
            <a:effectRef idx="3">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6" name="矩形 35"/>
            <p:cNvSpPr/>
            <p:nvPr/>
          </p:nvSpPr>
          <p:spPr>
            <a:xfrm>
              <a:off x="11189177" y="7179410"/>
              <a:ext cx="1569661" cy="646331"/>
            </a:xfrm>
            <a:prstGeom prst="rect">
              <a:avLst/>
            </a:prstGeom>
            <a:noFill/>
          </p:spPr>
          <p:txBody>
            <a:bodyPr wrap="none" lIns="91440" tIns="45720" rIns="91440" bIns="45720">
              <a:spAutoFit/>
            </a:bodyPr>
            <a:lstStyle/>
            <a:p>
              <a:pPr algn="ctr"/>
              <a:r>
                <a:rPr lang="zh-CN" altLang="en-US" sz="5400" dirty="0">
                  <a:ln w="18415" cmpd="sng">
                    <a:solidFill>
                      <a:srgbClr val="FFFFFF"/>
                    </a:solidFill>
                    <a:prstDash val="solid"/>
                  </a:ln>
                  <a:effectLst>
                    <a:outerShdw blurRad="63500" dir="3600000" algn="tl" rotWithShape="0">
                      <a:srgbClr val="000000">
                        <a:alpha val="70000"/>
                      </a:srgbClr>
                    </a:outerShdw>
                  </a:effectLst>
                </a:rPr>
                <a:t>数据源</a:t>
              </a:r>
              <a:endParaRPr lang="zh-CN" alt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37" name="组合 36"/>
          <p:cNvGrpSpPr/>
          <p:nvPr/>
        </p:nvGrpSpPr>
        <p:grpSpPr>
          <a:xfrm>
            <a:off x="9116197" y="2033048"/>
            <a:ext cx="6419999" cy="4143556"/>
            <a:chOff x="8522917" y="1724809"/>
            <a:chExt cx="6419999" cy="4143556"/>
          </a:xfrm>
        </p:grpSpPr>
        <p:sp>
          <p:nvSpPr>
            <p:cNvPr id="38" name="圆角矩形 37"/>
            <p:cNvSpPr/>
            <p:nvPr/>
          </p:nvSpPr>
          <p:spPr>
            <a:xfrm>
              <a:off x="8522917" y="1724809"/>
              <a:ext cx="6419999" cy="4143556"/>
            </a:xfrm>
            <a:prstGeom prst="roundRect">
              <a:avLst/>
            </a:prstGeom>
            <a:solidFill>
              <a:schemeClr val="accent1">
                <a:alpha val="50000"/>
              </a:schemeClr>
            </a:solidFill>
            <a:ln/>
          </p:spPr>
          <p:style>
            <a:lnRef idx="0">
              <a:schemeClr val="accent3"/>
            </a:lnRef>
            <a:fillRef idx="3">
              <a:schemeClr val="accent3"/>
            </a:fillRef>
            <a:effectRef idx="3">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9" name="矩形 38"/>
            <p:cNvSpPr/>
            <p:nvPr/>
          </p:nvSpPr>
          <p:spPr>
            <a:xfrm>
              <a:off x="10637134" y="3711532"/>
              <a:ext cx="2442258" cy="646331"/>
            </a:xfrm>
            <a:prstGeom prst="rect">
              <a:avLst/>
            </a:prstGeom>
            <a:noFill/>
          </p:spPr>
          <p:txBody>
            <a:bodyPr wrap="square" lIns="91440" tIns="45720" rIns="91440" bIns="45720">
              <a:spAutoFit/>
            </a:bodyPr>
            <a:lstStyle/>
            <a:p>
              <a:pPr algn="ctr"/>
              <a:r>
                <a:rPr lang="zh-CN" altLang="en-US" sz="5400" dirty="0" smtClean="0">
                  <a:ln w="18415" cmpd="sng">
                    <a:solidFill>
                      <a:srgbClr val="FFFFFF"/>
                    </a:solidFill>
                    <a:prstDash val="solid"/>
                  </a:ln>
                  <a:effectLst>
                    <a:outerShdw blurRad="63500" dir="3600000" algn="tl" rotWithShape="0">
                      <a:srgbClr val="000000">
                        <a:alpha val="70000"/>
                      </a:srgbClr>
                    </a:outerShdw>
                  </a:effectLst>
                </a:rPr>
                <a:t>数据处理</a:t>
              </a:r>
              <a:endParaRPr lang="zh-CN" alt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40" name="组合 39"/>
          <p:cNvGrpSpPr/>
          <p:nvPr/>
        </p:nvGrpSpPr>
        <p:grpSpPr>
          <a:xfrm>
            <a:off x="9116197" y="1332133"/>
            <a:ext cx="6292677" cy="977780"/>
            <a:chOff x="8522917" y="1070194"/>
            <a:chExt cx="6292677" cy="977780"/>
          </a:xfrm>
        </p:grpSpPr>
        <p:sp>
          <p:nvSpPr>
            <p:cNvPr id="41" name="圆角矩形 40"/>
            <p:cNvSpPr/>
            <p:nvPr/>
          </p:nvSpPr>
          <p:spPr>
            <a:xfrm>
              <a:off x="8522917" y="1070194"/>
              <a:ext cx="6292677" cy="523881"/>
            </a:xfrm>
            <a:prstGeom prst="roundRect">
              <a:avLst/>
            </a:prstGeom>
            <a:solidFill>
              <a:schemeClr val="accent1">
                <a:alpha val="50000"/>
              </a:schemeClr>
            </a:solidFill>
            <a:ln/>
          </p:spPr>
          <p:style>
            <a:lnRef idx="0">
              <a:schemeClr val="accent3"/>
            </a:lnRef>
            <a:fillRef idx="3">
              <a:schemeClr val="accent3"/>
            </a:fillRef>
            <a:effectRef idx="3">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2" name="矩形 41"/>
            <p:cNvSpPr/>
            <p:nvPr/>
          </p:nvSpPr>
          <p:spPr>
            <a:xfrm>
              <a:off x="9954227" y="1401643"/>
              <a:ext cx="4085863" cy="646331"/>
            </a:xfrm>
            <a:prstGeom prst="rect">
              <a:avLst/>
            </a:prstGeom>
            <a:noFill/>
          </p:spPr>
          <p:txBody>
            <a:bodyPr wrap="square" lIns="91440" tIns="45720" rIns="91440" bIns="45720" anchor="ctr">
              <a:spAutoFit/>
            </a:bodyPr>
            <a:lstStyle/>
            <a:p>
              <a:pPr algn="ctr"/>
              <a:r>
                <a:rPr lang="zh-CN" altLang="en-US" sz="5400" dirty="0" smtClean="0">
                  <a:ln w="18415" cmpd="sng">
                    <a:solidFill>
                      <a:srgbClr val="FFFFFF"/>
                    </a:solidFill>
                    <a:prstDash val="solid"/>
                  </a:ln>
                  <a:effectLst>
                    <a:outerShdw blurRad="63500" dir="3600000" algn="tl" rotWithShape="0">
                      <a:srgbClr val="000000">
                        <a:alpha val="70000"/>
                      </a:srgbClr>
                    </a:outerShdw>
                  </a:effectLst>
                </a:rPr>
                <a:t>数据资源服务中心</a:t>
              </a:r>
              <a:endParaRPr lang="zh-CN" alt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43" name="右箭头 42"/>
          <p:cNvSpPr/>
          <p:nvPr/>
        </p:nvSpPr>
        <p:spPr>
          <a:xfrm rot="16200000">
            <a:off x="11357735" y="5248009"/>
            <a:ext cx="2465406" cy="794841"/>
          </a:xfrm>
          <a:prstGeom prst="rightArrow">
            <a:avLst/>
          </a:prstGeom>
          <a:ln/>
        </p:spPr>
        <p:style>
          <a:lnRef idx="0">
            <a:schemeClr val="accent3"/>
          </a:lnRef>
          <a:fillRef idx="3">
            <a:schemeClr val="accent3"/>
          </a:fillRef>
          <a:effectRef idx="3">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4" name="右箭头 43"/>
          <p:cNvSpPr/>
          <p:nvPr/>
        </p:nvSpPr>
        <p:spPr>
          <a:xfrm rot="16200000">
            <a:off x="11745534" y="2411265"/>
            <a:ext cx="1689810" cy="794841"/>
          </a:xfrm>
          <a:prstGeom prst="rightArrow">
            <a:avLst/>
          </a:prstGeom>
          <a:ln/>
        </p:spPr>
        <p:style>
          <a:lnRef idx="0">
            <a:schemeClr val="accent3"/>
          </a:lnRef>
          <a:fillRef idx="3">
            <a:schemeClr val="accent3"/>
          </a:fillRef>
          <a:effectRef idx="3">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5" name="矩形 44"/>
          <p:cNvSpPr/>
          <p:nvPr/>
        </p:nvSpPr>
        <p:spPr>
          <a:xfrm>
            <a:off x="7877666" y="1587822"/>
            <a:ext cx="939505" cy="2862322"/>
          </a:xfrm>
          <a:prstGeom prst="rect">
            <a:avLst/>
          </a:prstGeom>
          <a:noFill/>
        </p:spPr>
        <p:txBody>
          <a:bodyPr wrap="square" lIns="91440" tIns="45720" rIns="91440" bIns="45720">
            <a:spAutoFit/>
          </a:bodyPr>
          <a:lstStyle/>
          <a:p>
            <a:pPr algn="ctr"/>
            <a:r>
              <a:rPr lang="zh-CN" altLang="en-US" sz="5400" dirty="0" smtClean="0">
                <a:ln w="18415" cmpd="sng">
                  <a:solidFill>
                    <a:srgbClr val="FFFFFF"/>
                  </a:solidFill>
                  <a:prstDash val="solid"/>
                </a:ln>
                <a:effectLst>
                  <a:outerShdw blurRad="63500" dir="3600000" algn="tl" rotWithShape="0">
                    <a:srgbClr val="000000">
                      <a:alpha val="70000"/>
                    </a:srgbClr>
                  </a:outerShdw>
                </a:effectLst>
              </a:rPr>
              <a:t>产品体系图</a:t>
            </a:r>
            <a:endParaRPr lang="zh-CN" alt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6" name="图片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2" y="3372539"/>
            <a:ext cx="8170049" cy="6127537"/>
          </a:xfrm>
          <a:prstGeom prst="rect">
            <a:avLst/>
          </a:prstGeom>
        </p:spPr>
      </p:pic>
    </p:spTree>
    <p:extLst>
      <p:ext uri="{BB962C8B-B14F-4D97-AF65-F5344CB8AC3E}">
        <p14:creationId xmlns:p14="http://schemas.microsoft.com/office/powerpoint/2010/main" val="313123307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ipe(down)">
                                      <p:cBhvr>
                                        <p:cTn id="19" dur="500"/>
                                        <p:tgtEl>
                                          <p:spTgt spid="44"/>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down)">
                                      <p:cBhvr>
                                        <p:cTn id="2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p:nvPr/>
        </p:nvSpPr>
        <p:spPr>
          <a:xfrm>
            <a:off x="1333376" y="852260"/>
            <a:ext cx="7219863" cy="1180701"/>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90000"/>
              </a:lnSpc>
            </a:pPr>
            <a:r>
              <a:rPr lang="zh-CN" altLang="en-US" sz="8000" b="1" dirty="0" smtClean="0">
                <a:latin typeface="Microsoft YaHei" charset="-122"/>
                <a:ea typeface="Microsoft YaHei" charset="-122"/>
                <a:cs typeface="Microsoft YaHei" charset="-122"/>
              </a:rPr>
              <a:t>明星产品</a:t>
            </a:r>
            <a:r>
              <a:rPr lang="zh-CN" altLang="zh-CN" sz="8000" b="1" dirty="0" smtClean="0">
                <a:latin typeface="Microsoft YaHei" charset="-122"/>
                <a:ea typeface="Microsoft YaHei" charset="-122"/>
                <a:cs typeface="Microsoft YaHei" charset="-122"/>
              </a:rPr>
              <a:t> </a:t>
            </a:r>
            <a:endParaRPr lang="zh-CN" altLang="en-US" sz="7200" b="1" dirty="0">
              <a:solidFill>
                <a:srgbClr val="FFFFFF"/>
              </a:solidFill>
              <a:latin typeface="Microsoft YaHei" charset="-122"/>
              <a:ea typeface="Microsoft YaHei" charset="-122"/>
              <a:cs typeface="Microsoft YaHei" charset="-122"/>
            </a:endParaRPr>
          </a:p>
        </p:txBody>
      </p:sp>
      <p:sp>
        <p:nvSpPr>
          <p:cNvPr id="55" name="Shape 55"/>
          <p:cNvSpPr>
            <a:spLocks noGrp="1"/>
          </p:cNvSpPr>
          <p:nvPr>
            <p:ph type="sldNum" sz="quarter" idx="2"/>
          </p:nvPr>
        </p:nvSpPr>
        <p:spPr>
          <a:xfrm>
            <a:off x="16148862" y="9324853"/>
            <a:ext cx="612392" cy="2908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17</a:t>
            </a:fld>
            <a:endParaRPr dirty="0"/>
          </a:p>
        </p:txBody>
      </p:sp>
      <p:pic>
        <p:nvPicPr>
          <p:cNvPr id="5" name="图片 4"/>
          <p:cNvPicPr>
            <a:picLocks/>
          </p:cNvPicPr>
          <p:nvPr/>
        </p:nvPicPr>
        <p:blipFill>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flipV="1">
            <a:off x="1388601" y="586570"/>
            <a:ext cx="6028199" cy="111929"/>
          </a:xfrm>
          <a:prstGeom prst="rect">
            <a:avLst/>
          </a:prstGeom>
        </p:spPr>
      </p:pic>
      <p:sp>
        <p:nvSpPr>
          <p:cNvPr id="17" name="Shape 54"/>
          <p:cNvSpPr/>
          <p:nvPr/>
        </p:nvSpPr>
        <p:spPr>
          <a:xfrm>
            <a:off x="1388601" y="2345378"/>
            <a:ext cx="10568047" cy="1662742"/>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t"/>
          <a:lstStyle/>
          <a:p>
            <a:pPr>
              <a:lnSpc>
                <a:spcPct val="150000"/>
              </a:lnSpc>
              <a:extLst>
                <a:ext uri="{35155182-B16C-46BC-9424-99874614C6A1}">
                  <wpsdc:indentchars xmlns="" xmlns:wpsdc="http://www.wps.cn/officeDocument/2017/drawingmlCustomData" xmlns:lc="http://schemas.openxmlformats.org/drawingml/2006/lockedCanvas" val="200" checksum="1956455923"/>
                </a:ext>
              </a:extLst>
            </a:pPr>
            <a:r>
              <a:rPr lang="zh-CN" altLang="en-US" sz="2800" b="1" baseline="0" dirty="0">
                <a:solidFill>
                  <a:srgbClr val="00FDFC"/>
                </a:solidFill>
                <a:latin typeface="Microsoft YaHei" charset="-122"/>
                <a:ea typeface="Microsoft YaHei" charset="-122"/>
                <a:cs typeface="Microsoft YaHei" charset="-122"/>
              </a:rPr>
              <a:t>从晶大数据融合平台</a:t>
            </a:r>
            <a:r>
              <a:rPr lang="en-US" altLang="zh-CN" sz="2800" b="1" baseline="0" dirty="0">
                <a:solidFill>
                  <a:srgbClr val="00FDFC"/>
                </a:solidFill>
                <a:latin typeface="Microsoft YaHei" charset="-122"/>
                <a:ea typeface="Microsoft YaHei" charset="-122"/>
                <a:cs typeface="Microsoft YaHei" charset="-122"/>
              </a:rPr>
              <a:t> </a:t>
            </a:r>
            <a:r>
              <a:rPr lang="zh-CN" altLang="en-US" sz="1400" baseline="0" dirty="0">
                <a:solidFill>
                  <a:schemeClr val="bg1"/>
                </a:solidFill>
                <a:latin typeface="Microsoft YaHei" charset="-122"/>
                <a:ea typeface="Microsoft YaHei" charset="-122"/>
                <a:cs typeface="Microsoft YaHei" charset="-122"/>
              </a:rPr>
              <a:t>是从晶大数据融合体系的核心</a:t>
            </a:r>
            <a:r>
              <a:rPr lang="zh-CN" altLang="zh-CN" sz="1400" baseline="0" dirty="0">
                <a:solidFill>
                  <a:schemeClr val="bg1"/>
                </a:solidFill>
                <a:latin typeface="Microsoft YaHei" charset="-122"/>
                <a:ea typeface="Microsoft YaHei" charset="-122"/>
                <a:cs typeface="Microsoft YaHei" charset="-122"/>
              </a:rPr>
              <a:t>产品</a:t>
            </a:r>
            <a:r>
              <a:rPr lang="zh-CN" altLang="zh-CN" sz="1400" baseline="0" dirty="0" smtClean="0">
                <a:solidFill>
                  <a:schemeClr val="bg1"/>
                </a:solidFill>
                <a:latin typeface="Microsoft YaHei" charset="-122"/>
                <a:ea typeface="Microsoft YaHei" charset="-122"/>
                <a:cs typeface="Microsoft YaHei" charset="-122"/>
              </a:rPr>
              <a:t>，</a:t>
            </a:r>
            <a:r>
              <a:rPr lang="zh-CN" altLang="en-US" sz="1400" baseline="0" dirty="0" smtClean="0">
                <a:solidFill>
                  <a:schemeClr val="bg1"/>
                </a:solidFill>
                <a:latin typeface="Microsoft YaHei" charset="-122"/>
                <a:ea typeface="Microsoft YaHei" charset="-122"/>
                <a:cs typeface="Microsoft YaHei" charset="-122"/>
              </a:rPr>
              <a:t>主要用来</a:t>
            </a:r>
            <a:r>
              <a:rPr lang="zh-CN" altLang="en-US" sz="1400" baseline="0" dirty="0">
                <a:solidFill>
                  <a:schemeClr val="bg1"/>
                </a:solidFill>
                <a:latin typeface="Microsoft YaHei" charset="-122"/>
                <a:ea typeface="Microsoft YaHei" charset="-122"/>
                <a:cs typeface="Microsoft YaHei" charset="-122"/>
              </a:rPr>
              <a:t>管理各个</a:t>
            </a:r>
            <a:r>
              <a:rPr lang="zh-CN" altLang="en-US" sz="1400" baseline="0" dirty="0" smtClean="0">
                <a:solidFill>
                  <a:schemeClr val="bg1"/>
                </a:solidFill>
                <a:latin typeface="Microsoft YaHei" charset="-122"/>
                <a:ea typeface="Microsoft YaHei" charset="-122"/>
                <a:cs typeface="Microsoft YaHei" charset="-122"/>
              </a:rPr>
              <a:t>前端设备和进行</a:t>
            </a:r>
            <a:r>
              <a:rPr lang="zh-CN" altLang="en-US" sz="1400" baseline="0" dirty="0">
                <a:solidFill>
                  <a:schemeClr val="bg1"/>
                </a:solidFill>
                <a:latin typeface="Microsoft YaHei" charset="-122"/>
                <a:ea typeface="Microsoft YaHei" charset="-122"/>
                <a:cs typeface="Microsoft YaHei" charset="-122"/>
              </a:rPr>
              <a:t>各类数据资源服务</a:t>
            </a:r>
            <a:r>
              <a:rPr lang="zh-CN" altLang="en-US" sz="1400" baseline="0" dirty="0" smtClean="0">
                <a:solidFill>
                  <a:schemeClr val="bg1"/>
                </a:solidFill>
                <a:latin typeface="Microsoft YaHei" charset="-122"/>
                <a:ea typeface="Microsoft YaHei" charset="-122"/>
                <a:cs typeface="Microsoft YaHei" charset="-122"/>
              </a:rPr>
              <a:t>，是</a:t>
            </a:r>
            <a:r>
              <a:rPr lang="zh-CN" altLang="en-US" sz="1400" baseline="0" dirty="0">
                <a:solidFill>
                  <a:schemeClr val="bg1"/>
                </a:solidFill>
                <a:latin typeface="Microsoft YaHei" charset="-122"/>
                <a:ea typeface="Microsoft YaHei" charset="-122"/>
                <a:cs typeface="Microsoft YaHei" charset="-122"/>
              </a:rPr>
              <a:t>整个数据融合体系的大脑，该平台支持</a:t>
            </a:r>
            <a:r>
              <a:rPr lang="zh-CN" altLang="en-US" sz="1400" baseline="0" dirty="0" smtClean="0">
                <a:solidFill>
                  <a:schemeClr val="bg1"/>
                </a:solidFill>
                <a:latin typeface="Microsoft YaHei" charset="-122"/>
                <a:ea typeface="Microsoft YaHei" charset="-122"/>
                <a:cs typeface="Microsoft YaHei" charset="-122"/>
              </a:rPr>
              <a:t>分布式部署多</a:t>
            </a:r>
            <a:r>
              <a:rPr lang="zh-CN" altLang="en-US" sz="1400" baseline="0" dirty="0">
                <a:solidFill>
                  <a:schemeClr val="bg1"/>
                </a:solidFill>
                <a:latin typeface="Microsoft YaHei" charset="-122"/>
                <a:ea typeface="Microsoft YaHei" charset="-122"/>
                <a:cs typeface="Microsoft YaHei" charset="-122"/>
              </a:rPr>
              <a:t>线程查询、用户可通过各自授权的模块对数据信息进行操作、具备终端设备管理、数据接入、统计分析、全文检索、快捷运维、实时展示等</a:t>
            </a:r>
            <a:r>
              <a:rPr lang="zh-CN" altLang="en-US" sz="1400" baseline="0" dirty="0" smtClean="0">
                <a:solidFill>
                  <a:schemeClr val="bg1"/>
                </a:solidFill>
                <a:latin typeface="Microsoft YaHei" charset="-122"/>
                <a:ea typeface="Microsoft YaHei" charset="-122"/>
                <a:cs typeface="Microsoft YaHei" charset="-122"/>
              </a:rPr>
              <a:t>功能。</a:t>
            </a:r>
            <a:endParaRPr lang="en-US" altLang="zh-CN" sz="1400" baseline="0" dirty="0" smtClean="0">
              <a:solidFill>
                <a:schemeClr val="bg1"/>
              </a:solidFill>
              <a:latin typeface="Microsoft YaHei" charset="-122"/>
              <a:ea typeface="Microsoft YaHei" charset="-122"/>
              <a:cs typeface="Microsoft YaHei" charset="-122"/>
            </a:endParaRPr>
          </a:p>
        </p:txBody>
      </p:sp>
      <p:sp>
        <p:nvSpPr>
          <p:cNvPr id="30" name="Shape 54"/>
          <p:cNvSpPr/>
          <p:nvPr/>
        </p:nvSpPr>
        <p:spPr>
          <a:xfrm>
            <a:off x="12709003" y="2345378"/>
            <a:ext cx="3522685" cy="1890956"/>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t"/>
          <a:lstStyle/>
          <a:p>
            <a:pPr>
              <a:lnSpc>
                <a:spcPct val="150000"/>
              </a:lnSpc>
            </a:pPr>
            <a:r>
              <a:rPr lang="zh-CN" altLang="en-US" sz="2800" b="1" baseline="0" dirty="0" smtClean="0">
                <a:solidFill>
                  <a:srgbClr val="00FDFC"/>
                </a:solidFill>
                <a:latin typeface="Microsoft YaHei" charset="-122"/>
                <a:ea typeface="Microsoft YaHei" charset="-122"/>
                <a:cs typeface="Microsoft YaHei" charset="-122"/>
              </a:rPr>
              <a:t>数据融合</a:t>
            </a:r>
            <a:r>
              <a:rPr lang="en-US" altLang="zh-CN" sz="2800" b="1" baseline="0" dirty="0" smtClean="0">
                <a:solidFill>
                  <a:srgbClr val="00FDFC"/>
                </a:solidFill>
                <a:latin typeface="Microsoft YaHei" charset="-122"/>
                <a:ea typeface="Microsoft YaHei" charset="-122"/>
                <a:cs typeface="Microsoft YaHei" charset="-122"/>
              </a:rPr>
              <a:t>APP</a:t>
            </a:r>
            <a:r>
              <a:rPr lang="zh-CN" altLang="en-US" sz="1400" baseline="0" dirty="0" smtClean="0">
                <a:solidFill>
                  <a:schemeClr val="bg1"/>
                </a:solidFill>
                <a:latin typeface="Microsoft YaHei" charset="-122"/>
                <a:ea typeface="Microsoft YaHei" charset="-122"/>
                <a:cs typeface="Microsoft YaHei" charset="-122"/>
              </a:rPr>
              <a:t>是大数据融合平台的移动端应用，拥有诸多数据报表和导出</a:t>
            </a:r>
            <a:r>
              <a:rPr lang="zh-CN" altLang="en-US" sz="1400" baseline="0" dirty="0">
                <a:solidFill>
                  <a:schemeClr val="bg1"/>
                </a:solidFill>
                <a:latin typeface="Microsoft YaHei" charset="-122"/>
                <a:ea typeface="Microsoft YaHei" charset="-122"/>
                <a:cs typeface="Microsoft YaHei" charset="-122"/>
              </a:rPr>
              <a:t>功能，可根据权限进行设备安装、</a:t>
            </a:r>
            <a:r>
              <a:rPr lang="zh-CN" altLang="en-US" sz="1400" baseline="0" dirty="0" smtClean="0">
                <a:solidFill>
                  <a:schemeClr val="bg1"/>
                </a:solidFill>
                <a:latin typeface="Microsoft YaHei" charset="-122"/>
                <a:ea typeface="Microsoft YaHei" charset="-122"/>
                <a:cs typeface="Microsoft YaHei" charset="-122"/>
              </a:rPr>
              <a:t>数据对接</a:t>
            </a:r>
            <a:r>
              <a:rPr lang="zh-CN" altLang="en-US" sz="1400" baseline="0" dirty="0">
                <a:solidFill>
                  <a:schemeClr val="bg1"/>
                </a:solidFill>
                <a:latin typeface="Microsoft YaHei" charset="-122"/>
                <a:ea typeface="Microsoft YaHei" charset="-122"/>
                <a:cs typeface="Microsoft YaHei" charset="-122"/>
              </a:rPr>
              <a:t>、平台管理等</a:t>
            </a:r>
            <a:r>
              <a:rPr lang="zh-CN" altLang="en-US" sz="1400" baseline="0" dirty="0" smtClean="0">
                <a:solidFill>
                  <a:schemeClr val="bg1"/>
                </a:solidFill>
                <a:latin typeface="Microsoft YaHei" charset="-122"/>
                <a:ea typeface="Microsoft YaHei" charset="-122"/>
                <a:cs typeface="Microsoft YaHei" charset="-122"/>
              </a:rPr>
              <a:t>功能。</a:t>
            </a:r>
            <a:endParaRPr lang="zh-CN" altLang="en-US" sz="1400" baseline="0" dirty="0">
              <a:solidFill>
                <a:schemeClr val="bg1"/>
              </a:solidFill>
              <a:latin typeface="Microsoft YaHei" charset="-122"/>
              <a:ea typeface="Microsoft YaHei" charset="-122"/>
              <a:cs typeface="Microsoft YaHei" charset="-122"/>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1876" y="4363659"/>
            <a:ext cx="2593076" cy="175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1876" y="6146161"/>
            <a:ext cx="2593076" cy="2338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4952" y="4363659"/>
            <a:ext cx="8391810" cy="412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70588" y="4236334"/>
            <a:ext cx="1999513" cy="4120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655713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p:nvPr/>
        </p:nvSpPr>
        <p:spPr>
          <a:xfrm>
            <a:off x="1333376" y="852260"/>
            <a:ext cx="7219863" cy="1180701"/>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90000"/>
              </a:lnSpc>
            </a:pPr>
            <a:r>
              <a:rPr lang="zh-CN" altLang="en-US" sz="8000" b="1" dirty="0" smtClean="0">
                <a:latin typeface="Microsoft YaHei" charset="-122"/>
                <a:ea typeface="Microsoft YaHei" charset="-122"/>
                <a:cs typeface="Microsoft YaHei" charset="-122"/>
              </a:rPr>
              <a:t>明星产品</a:t>
            </a:r>
            <a:r>
              <a:rPr lang="zh-CN" altLang="zh-CN" sz="8000" b="1" dirty="0" smtClean="0">
                <a:latin typeface="Microsoft YaHei" charset="-122"/>
                <a:ea typeface="Microsoft YaHei" charset="-122"/>
                <a:cs typeface="Microsoft YaHei" charset="-122"/>
              </a:rPr>
              <a:t> </a:t>
            </a:r>
            <a:endParaRPr lang="zh-CN" altLang="en-US" sz="7200" b="1" dirty="0">
              <a:solidFill>
                <a:srgbClr val="FFFFFF"/>
              </a:solidFill>
              <a:latin typeface="Microsoft YaHei" charset="-122"/>
              <a:ea typeface="Microsoft YaHei" charset="-122"/>
              <a:cs typeface="Microsoft YaHei" charset="-122"/>
            </a:endParaRPr>
          </a:p>
        </p:txBody>
      </p:sp>
      <p:sp>
        <p:nvSpPr>
          <p:cNvPr id="55" name="Shape 55"/>
          <p:cNvSpPr>
            <a:spLocks noGrp="1"/>
          </p:cNvSpPr>
          <p:nvPr>
            <p:ph type="sldNum" sz="quarter" idx="2"/>
          </p:nvPr>
        </p:nvSpPr>
        <p:spPr>
          <a:xfrm>
            <a:off x="16148862" y="9324853"/>
            <a:ext cx="612392" cy="2908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18</a:t>
            </a:fld>
            <a:endParaRPr dirty="0"/>
          </a:p>
        </p:txBody>
      </p:sp>
      <p:pic>
        <p:nvPicPr>
          <p:cNvPr id="5" name="图片 4"/>
          <p:cNvPicPr>
            <a:picLocks/>
          </p:cNvPicPr>
          <p:nvPr/>
        </p:nvPicPr>
        <p:blipFill>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flipV="1">
            <a:off x="1388601" y="586570"/>
            <a:ext cx="6028199" cy="111929"/>
          </a:xfrm>
          <a:prstGeom prst="rect">
            <a:avLst/>
          </a:prstGeom>
        </p:spPr>
      </p:pic>
      <p:sp>
        <p:nvSpPr>
          <p:cNvPr id="17" name="Shape 54"/>
          <p:cNvSpPr/>
          <p:nvPr/>
        </p:nvSpPr>
        <p:spPr>
          <a:xfrm>
            <a:off x="1388601" y="2345378"/>
            <a:ext cx="4430163" cy="2418584"/>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t"/>
          <a:lstStyle/>
          <a:p>
            <a:pPr>
              <a:lnSpc>
                <a:spcPct val="150000"/>
              </a:lnSpc>
            </a:pPr>
            <a:r>
              <a:rPr lang="zh-CN" altLang="en-US" sz="2800" b="1" baseline="0" dirty="0" smtClean="0">
                <a:solidFill>
                  <a:srgbClr val="00FDFC"/>
                </a:solidFill>
                <a:latin typeface="Microsoft YaHei" charset="-122"/>
                <a:ea typeface="Microsoft YaHei" charset="-122"/>
                <a:cs typeface="Microsoft YaHei" charset="-122"/>
              </a:rPr>
              <a:t>数据同步固件</a:t>
            </a:r>
            <a:r>
              <a:rPr lang="en-US" altLang="zh-CN" sz="1400" baseline="0" dirty="0" smtClean="0">
                <a:solidFill>
                  <a:schemeClr val="bg1"/>
                </a:solidFill>
                <a:latin typeface="Microsoft YaHei" charset="-122"/>
                <a:ea typeface="Microsoft YaHei" charset="-122"/>
                <a:cs typeface="Microsoft YaHei" charset="-122"/>
              </a:rPr>
              <a:t> </a:t>
            </a:r>
            <a:r>
              <a:rPr lang="zh-CN" altLang="zh-CN" sz="1350" baseline="0" dirty="0" smtClean="0">
                <a:solidFill>
                  <a:schemeClr val="bg1"/>
                </a:solidFill>
                <a:latin typeface="Microsoft YaHei" charset="-122"/>
                <a:ea typeface="Microsoft YaHei" charset="-122"/>
                <a:cs typeface="Microsoft YaHei" charset="-122"/>
              </a:rPr>
              <a:t>是</a:t>
            </a:r>
            <a:r>
              <a:rPr lang="zh-CN" altLang="zh-CN" sz="1350" baseline="0" dirty="0">
                <a:solidFill>
                  <a:schemeClr val="bg1"/>
                </a:solidFill>
                <a:latin typeface="Microsoft YaHei" charset="-122"/>
                <a:ea typeface="Microsoft YaHei" charset="-122"/>
                <a:cs typeface="Microsoft YaHei" charset="-122"/>
              </a:rPr>
              <a:t>针对数据库的信息采集产品，拥有快速部署、及时感知并传输数据的功能，适用于各类停车场、医院、车站、社保、商超等拥有数据库的机构和场景下的数据对接采集</a:t>
            </a:r>
            <a:r>
              <a:rPr lang="zh-CN" altLang="zh-CN" sz="1350" baseline="0" dirty="0" smtClean="0">
                <a:solidFill>
                  <a:schemeClr val="bg1"/>
                </a:solidFill>
                <a:latin typeface="Microsoft YaHei" charset="-122"/>
                <a:ea typeface="Microsoft YaHei" charset="-122"/>
                <a:cs typeface="Microsoft YaHei" charset="-122"/>
              </a:rPr>
              <a:t>。</a:t>
            </a:r>
            <a:endParaRPr lang="zh-CN" altLang="en-US" sz="1350" baseline="0" dirty="0">
              <a:solidFill>
                <a:schemeClr val="bg1"/>
              </a:solidFill>
              <a:latin typeface="Microsoft YaHei" charset="-122"/>
              <a:ea typeface="Microsoft YaHei" charset="-122"/>
              <a:cs typeface="Microsoft YaHei" charset="-122"/>
            </a:endParaRPr>
          </a:p>
        </p:txBody>
      </p:sp>
      <p:sp>
        <p:nvSpPr>
          <p:cNvPr id="27" name="Shape 54"/>
          <p:cNvSpPr/>
          <p:nvPr/>
        </p:nvSpPr>
        <p:spPr>
          <a:xfrm>
            <a:off x="6853131" y="2345378"/>
            <a:ext cx="4280374" cy="2418584"/>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t"/>
          <a:lstStyle/>
          <a:p>
            <a:pPr>
              <a:lnSpc>
                <a:spcPct val="150000"/>
              </a:lnSpc>
            </a:pPr>
            <a:r>
              <a:rPr lang="zh-CN" altLang="en-US" sz="2800" b="1" baseline="0" dirty="0" smtClean="0">
                <a:solidFill>
                  <a:srgbClr val="00FDFC"/>
                </a:solidFill>
                <a:latin typeface="Microsoft YaHei" charset="-122"/>
                <a:ea typeface="Microsoft YaHei" charset="-122"/>
                <a:cs typeface="Microsoft YaHei" charset="-122"/>
              </a:rPr>
              <a:t>信息采集路由器</a:t>
            </a:r>
            <a:r>
              <a:rPr lang="zh-CN" altLang="zh-CN" sz="1400" baseline="0" dirty="0">
                <a:solidFill>
                  <a:schemeClr val="bg1"/>
                </a:solidFill>
                <a:latin typeface="Microsoft YaHei" charset="-122"/>
                <a:ea typeface="Microsoft YaHei" charset="-122"/>
                <a:cs typeface="Microsoft YaHei" charset="-122"/>
              </a:rPr>
              <a:t>国内首创通讯过程感知采集手段，采用应用层数据感知的先进技术，可完成</a:t>
            </a:r>
            <a:r>
              <a:rPr lang="en-US" altLang="zh-CN" sz="1400" baseline="0" dirty="0">
                <a:solidFill>
                  <a:schemeClr val="bg1"/>
                </a:solidFill>
                <a:latin typeface="Microsoft YaHei" charset="-122"/>
                <a:ea typeface="Microsoft YaHei" charset="-122"/>
                <a:cs typeface="Microsoft YaHei" charset="-122"/>
              </a:rPr>
              <a:t>HTTP</a:t>
            </a:r>
            <a:r>
              <a:rPr lang="zh-CN" altLang="zh-CN" sz="1400" baseline="0" dirty="0">
                <a:solidFill>
                  <a:schemeClr val="bg1"/>
                </a:solidFill>
                <a:latin typeface="Microsoft YaHei" charset="-122"/>
                <a:ea typeface="Microsoft YaHei" charset="-122"/>
                <a:cs typeface="Microsoft YaHei" charset="-122"/>
              </a:rPr>
              <a:t>及</a:t>
            </a:r>
            <a:r>
              <a:rPr lang="en-US" altLang="zh-CN" sz="1400" baseline="0" dirty="0">
                <a:solidFill>
                  <a:schemeClr val="bg1"/>
                </a:solidFill>
                <a:latin typeface="Microsoft YaHei" charset="-122"/>
                <a:ea typeface="Microsoft YaHei" charset="-122"/>
                <a:cs typeface="Microsoft YaHei" charset="-122"/>
              </a:rPr>
              <a:t>HTTPS</a:t>
            </a:r>
            <a:r>
              <a:rPr lang="zh-CN" altLang="zh-CN" sz="1400" baseline="0" dirty="0">
                <a:solidFill>
                  <a:schemeClr val="bg1"/>
                </a:solidFill>
                <a:latin typeface="Microsoft YaHei" charset="-122"/>
                <a:ea typeface="Microsoft YaHei" charset="-122"/>
                <a:cs typeface="Microsoft YaHei" charset="-122"/>
              </a:rPr>
              <a:t>协议下的报文采集，适用于物流、汽车租赁、连锁经营等行业的终端网点信息采集</a:t>
            </a:r>
            <a:r>
              <a:rPr lang="zh-CN" altLang="zh-CN" sz="1400" baseline="0" dirty="0" smtClean="0">
                <a:solidFill>
                  <a:schemeClr val="bg1"/>
                </a:solidFill>
                <a:latin typeface="Microsoft YaHei" charset="-122"/>
                <a:ea typeface="Microsoft YaHei" charset="-122"/>
                <a:cs typeface="Microsoft YaHei" charset="-122"/>
              </a:rPr>
              <a:t>。</a:t>
            </a:r>
            <a:endParaRPr lang="zh-CN" altLang="en-US" sz="1400" baseline="0" dirty="0">
              <a:solidFill>
                <a:schemeClr val="bg1"/>
              </a:solidFill>
              <a:latin typeface="Microsoft YaHei" charset="-122"/>
              <a:ea typeface="Microsoft YaHei" charset="-122"/>
              <a:cs typeface="Microsoft YaHei" charset="-122"/>
            </a:endParaRPr>
          </a:p>
        </p:txBody>
      </p:sp>
      <p:sp>
        <p:nvSpPr>
          <p:cNvPr id="30" name="Shape 54"/>
          <p:cNvSpPr/>
          <p:nvPr/>
        </p:nvSpPr>
        <p:spPr>
          <a:xfrm>
            <a:off x="12392255" y="2345378"/>
            <a:ext cx="3839433" cy="2418584"/>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t"/>
          <a:lstStyle/>
          <a:p>
            <a:pPr>
              <a:lnSpc>
                <a:spcPct val="150000"/>
              </a:lnSpc>
            </a:pPr>
            <a:r>
              <a:rPr lang="zh-CN" altLang="en-US" sz="2800" b="1" baseline="0" dirty="0" smtClean="0">
                <a:solidFill>
                  <a:srgbClr val="00FDFC"/>
                </a:solidFill>
                <a:latin typeface="Microsoft YaHei" charset="-122"/>
                <a:ea typeface="Microsoft YaHei" charset="-122"/>
                <a:cs typeface="Microsoft YaHei" charset="-122"/>
              </a:rPr>
              <a:t>从晶</a:t>
            </a:r>
            <a:r>
              <a:rPr lang="en-US" altLang="zh-CN" sz="2800" b="1" baseline="0" dirty="0" smtClean="0">
                <a:solidFill>
                  <a:srgbClr val="00FDFC"/>
                </a:solidFill>
                <a:latin typeface="Microsoft YaHei" charset="-122"/>
                <a:ea typeface="Microsoft YaHei" charset="-122"/>
                <a:cs typeface="Microsoft YaHei" charset="-122"/>
              </a:rPr>
              <a:t>U</a:t>
            </a:r>
            <a:r>
              <a:rPr lang="zh-CN" altLang="en-US" sz="2800" b="1" baseline="0" dirty="0" smtClean="0">
                <a:solidFill>
                  <a:srgbClr val="00FDFC"/>
                </a:solidFill>
                <a:latin typeface="Microsoft YaHei" charset="-122"/>
                <a:ea typeface="Microsoft YaHei" charset="-122"/>
                <a:cs typeface="Microsoft YaHei" charset="-122"/>
              </a:rPr>
              <a:t>盘采集器</a:t>
            </a:r>
            <a:r>
              <a:rPr lang="zh-CN" altLang="zh-CN" sz="1400" baseline="0" dirty="0" smtClean="0">
                <a:solidFill>
                  <a:schemeClr val="bg1"/>
                </a:solidFill>
                <a:latin typeface="Microsoft YaHei" charset="-122"/>
                <a:ea typeface="Microsoft YaHei" charset="-122"/>
                <a:cs typeface="Microsoft YaHei" charset="-122"/>
              </a:rPr>
              <a:t>可</a:t>
            </a:r>
            <a:r>
              <a:rPr lang="zh-CN" altLang="zh-CN" sz="1400" baseline="0" dirty="0">
                <a:solidFill>
                  <a:schemeClr val="bg1"/>
                </a:solidFill>
                <a:latin typeface="Microsoft YaHei" charset="-122"/>
                <a:ea typeface="Microsoft YaHei" charset="-122"/>
                <a:cs typeface="Microsoft YaHei" charset="-122"/>
              </a:rPr>
              <a:t>针对标准文件格式文件进行远程采集，比如某些无法使用主动式采集的快递网点、销售网点等，大大优化了民警以往定期定点的采集工作</a:t>
            </a:r>
            <a:r>
              <a:rPr lang="zh-CN" altLang="zh-CN" sz="1400" baseline="0" dirty="0" smtClean="0">
                <a:solidFill>
                  <a:schemeClr val="bg1"/>
                </a:solidFill>
                <a:latin typeface="Microsoft YaHei" charset="-122"/>
                <a:ea typeface="Microsoft YaHei" charset="-122"/>
                <a:cs typeface="Microsoft YaHei" charset="-122"/>
              </a:rPr>
              <a:t>。</a:t>
            </a:r>
            <a:endParaRPr lang="zh-CN" altLang="en-US" sz="1400" baseline="0" dirty="0">
              <a:solidFill>
                <a:schemeClr val="bg1"/>
              </a:solidFill>
              <a:latin typeface="Microsoft YaHei" charset="-122"/>
              <a:ea typeface="Microsoft YaHei" charset="-122"/>
              <a:cs typeface="Microsoft YaHei" charset="-122"/>
            </a:endParaRP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0846" y="4249617"/>
            <a:ext cx="4344944" cy="4269772"/>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1622" y="5444898"/>
            <a:ext cx="5563391" cy="3324683"/>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4340" y="4302514"/>
            <a:ext cx="2933711" cy="4163977"/>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0641" y="7107240"/>
            <a:ext cx="5214551" cy="1412149"/>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41659" y="4302513"/>
            <a:ext cx="3908208" cy="2597195"/>
          </a:xfrm>
          <a:prstGeom prst="rect">
            <a:avLst/>
          </a:prstGeom>
        </p:spPr>
      </p:pic>
      <p:pic>
        <p:nvPicPr>
          <p:cNvPr id="15" name="图片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61282" y="5911723"/>
            <a:ext cx="3886341" cy="258759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339415" y="6399134"/>
            <a:ext cx="3886801" cy="2322752"/>
          </a:xfrm>
          <a:prstGeom prst="rect">
            <a:avLst/>
          </a:prstGeom>
        </p:spPr>
      </p:pic>
    </p:spTree>
    <p:extLst>
      <p:ext uri="{BB962C8B-B14F-4D97-AF65-F5344CB8AC3E}">
        <p14:creationId xmlns:p14="http://schemas.microsoft.com/office/powerpoint/2010/main" val="387213527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p:nvPr/>
        </p:nvSpPr>
        <p:spPr>
          <a:xfrm>
            <a:off x="1333376" y="852260"/>
            <a:ext cx="7219863" cy="1180701"/>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90000"/>
              </a:lnSpc>
            </a:pPr>
            <a:r>
              <a:rPr lang="zh-CN" altLang="en-US" sz="8000" b="1" dirty="0" smtClean="0">
                <a:latin typeface="Microsoft YaHei" charset="-122"/>
                <a:ea typeface="Microsoft YaHei" charset="-122"/>
                <a:cs typeface="Microsoft YaHei" charset="-122"/>
              </a:rPr>
              <a:t>明星产品</a:t>
            </a:r>
            <a:r>
              <a:rPr lang="zh-CN" altLang="zh-CN" sz="8000" b="1" dirty="0" smtClean="0">
                <a:latin typeface="Microsoft YaHei" charset="-122"/>
                <a:ea typeface="Microsoft YaHei" charset="-122"/>
                <a:cs typeface="Microsoft YaHei" charset="-122"/>
              </a:rPr>
              <a:t> </a:t>
            </a:r>
            <a:endParaRPr lang="zh-CN" altLang="en-US" sz="7200" b="1" dirty="0">
              <a:solidFill>
                <a:srgbClr val="FFFFFF"/>
              </a:solidFill>
              <a:latin typeface="Microsoft YaHei" charset="-122"/>
              <a:ea typeface="Microsoft YaHei" charset="-122"/>
              <a:cs typeface="Microsoft YaHei" charset="-122"/>
            </a:endParaRPr>
          </a:p>
        </p:txBody>
      </p:sp>
      <p:sp>
        <p:nvSpPr>
          <p:cNvPr id="55" name="Shape 55"/>
          <p:cNvSpPr>
            <a:spLocks noGrp="1"/>
          </p:cNvSpPr>
          <p:nvPr>
            <p:ph type="sldNum" sz="quarter" idx="2"/>
          </p:nvPr>
        </p:nvSpPr>
        <p:spPr>
          <a:xfrm>
            <a:off x="16148862" y="9324853"/>
            <a:ext cx="612392" cy="2908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19</a:t>
            </a:fld>
            <a:endParaRPr dirty="0"/>
          </a:p>
        </p:txBody>
      </p:sp>
      <p:pic>
        <p:nvPicPr>
          <p:cNvPr id="5" name="图片 4"/>
          <p:cNvPicPr>
            <a:picLocks/>
          </p:cNvPicPr>
          <p:nvPr/>
        </p:nvPicPr>
        <p:blipFill>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flipV="1">
            <a:off x="1388601" y="586570"/>
            <a:ext cx="6028199" cy="111929"/>
          </a:xfrm>
          <a:prstGeom prst="rect">
            <a:avLst/>
          </a:prstGeom>
        </p:spPr>
      </p:pic>
      <p:sp>
        <p:nvSpPr>
          <p:cNvPr id="17" name="Shape 54"/>
          <p:cNvSpPr/>
          <p:nvPr/>
        </p:nvSpPr>
        <p:spPr>
          <a:xfrm>
            <a:off x="1388601" y="2345378"/>
            <a:ext cx="4430163" cy="2418584"/>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t"/>
          <a:lstStyle/>
          <a:p>
            <a:pPr>
              <a:lnSpc>
                <a:spcPct val="150000"/>
              </a:lnSpc>
            </a:pPr>
            <a:r>
              <a:rPr lang="en-US" altLang="zh-CN" sz="2800" b="1" baseline="0" dirty="0" smtClean="0">
                <a:solidFill>
                  <a:srgbClr val="00FDFC"/>
                </a:solidFill>
                <a:latin typeface="Microsoft YaHei" charset="-122"/>
                <a:ea typeface="Microsoft YaHei" charset="-122"/>
                <a:cs typeface="Microsoft YaHei" charset="-122"/>
              </a:rPr>
              <a:t>4G</a:t>
            </a:r>
            <a:r>
              <a:rPr lang="zh-CN" altLang="en-US" sz="2800" b="1" baseline="0" dirty="0" smtClean="0">
                <a:solidFill>
                  <a:srgbClr val="00FDFC"/>
                </a:solidFill>
                <a:latin typeface="Microsoft YaHei" charset="-122"/>
                <a:ea typeface="Microsoft YaHei" charset="-122"/>
                <a:cs typeface="Microsoft YaHei" charset="-122"/>
              </a:rPr>
              <a:t>采集器</a:t>
            </a:r>
            <a:r>
              <a:rPr lang="zh-CN" altLang="zh-CN" sz="1350" baseline="0" dirty="0" smtClean="0">
                <a:solidFill>
                  <a:schemeClr val="bg1"/>
                </a:solidFill>
                <a:latin typeface="Microsoft YaHei" charset="-122"/>
                <a:ea typeface="Microsoft YaHei" charset="-122"/>
                <a:cs typeface="Microsoft YaHei" charset="-122"/>
              </a:rPr>
              <a:t>是针对数据库的</a:t>
            </a:r>
            <a:r>
              <a:rPr lang="zh-CN" altLang="en-US" sz="1350" baseline="0" dirty="0" smtClean="0">
                <a:solidFill>
                  <a:schemeClr val="bg1"/>
                </a:solidFill>
                <a:latin typeface="Microsoft YaHei" charset="-122"/>
                <a:ea typeface="Microsoft YaHei" charset="-122"/>
                <a:cs typeface="Microsoft YaHei" charset="-122"/>
              </a:rPr>
              <a:t>快捷对接</a:t>
            </a:r>
            <a:r>
              <a:rPr lang="zh-CN" altLang="zh-CN" sz="1350" baseline="0" dirty="0" smtClean="0">
                <a:solidFill>
                  <a:schemeClr val="bg1"/>
                </a:solidFill>
                <a:latin typeface="Microsoft YaHei" charset="-122"/>
                <a:ea typeface="Microsoft YaHei" charset="-122"/>
                <a:cs typeface="Microsoft YaHei" charset="-122"/>
              </a:rPr>
              <a:t>产品，</a:t>
            </a:r>
            <a:r>
              <a:rPr lang="zh-CN" altLang="en-US" sz="1350" baseline="0" dirty="0" smtClean="0">
                <a:solidFill>
                  <a:schemeClr val="bg1"/>
                </a:solidFill>
                <a:latin typeface="Microsoft YaHei" charset="-122"/>
                <a:ea typeface="Microsoft YaHei" charset="-122"/>
                <a:cs typeface="Microsoft YaHei" charset="-122"/>
              </a:rPr>
              <a:t>成本低、维护方便。</a:t>
            </a:r>
            <a:r>
              <a:rPr lang="zh-CN" altLang="zh-CN" sz="1350" baseline="0" dirty="0" smtClean="0">
                <a:solidFill>
                  <a:schemeClr val="bg1"/>
                </a:solidFill>
                <a:latin typeface="Microsoft YaHei" charset="-122"/>
                <a:ea typeface="Microsoft YaHei" charset="-122"/>
                <a:cs typeface="Microsoft YaHei" charset="-122"/>
              </a:rPr>
              <a:t>拥有</a:t>
            </a:r>
            <a:r>
              <a:rPr lang="zh-CN" altLang="zh-CN" sz="1350" baseline="0" dirty="0">
                <a:solidFill>
                  <a:schemeClr val="bg1"/>
                </a:solidFill>
                <a:latin typeface="Microsoft YaHei" charset="-122"/>
                <a:ea typeface="Microsoft YaHei" charset="-122"/>
                <a:cs typeface="Microsoft YaHei" charset="-122"/>
              </a:rPr>
              <a:t>快速部署、及时感知并传输数据的功能，适用于各</a:t>
            </a:r>
            <a:r>
              <a:rPr lang="zh-CN" altLang="zh-CN" sz="1350" baseline="0" dirty="0" smtClean="0">
                <a:solidFill>
                  <a:schemeClr val="bg1"/>
                </a:solidFill>
                <a:latin typeface="Microsoft YaHei" charset="-122"/>
                <a:ea typeface="Microsoft YaHei" charset="-122"/>
                <a:cs typeface="Microsoft YaHei" charset="-122"/>
              </a:rPr>
              <a:t>类</a:t>
            </a:r>
            <a:r>
              <a:rPr lang="zh-CN" altLang="en-US" sz="1350" baseline="0" dirty="0" smtClean="0">
                <a:solidFill>
                  <a:schemeClr val="bg1"/>
                </a:solidFill>
                <a:latin typeface="Microsoft YaHei" charset="-122"/>
                <a:ea typeface="Microsoft YaHei" charset="-122"/>
                <a:cs typeface="Microsoft YaHei" charset="-122"/>
              </a:rPr>
              <a:t>小型数据库</a:t>
            </a:r>
            <a:r>
              <a:rPr lang="zh-CN" altLang="en-US" sz="1350" baseline="0" dirty="0">
                <a:solidFill>
                  <a:schemeClr val="bg1"/>
                </a:solidFill>
                <a:latin typeface="Microsoft YaHei" charset="-122"/>
                <a:ea typeface="Microsoft YaHei" charset="-122"/>
                <a:cs typeface="Microsoft YaHei" charset="-122"/>
              </a:rPr>
              <a:t>的</a:t>
            </a:r>
            <a:r>
              <a:rPr lang="zh-CN" altLang="zh-CN" sz="1350" baseline="0" dirty="0" smtClean="0">
                <a:solidFill>
                  <a:schemeClr val="bg1"/>
                </a:solidFill>
                <a:latin typeface="Microsoft YaHei" charset="-122"/>
                <a:ea typeface="Microsoft YaHei" charset="-122"/>
                <a:cs typeface="Microsoft YaHei" charset="-122"/>
              </a:rPr>
              <a:t>场景</a:t>
            </a:r>
            <a:r>
              <a:rPr lang="zh-CN" altLang="zh-CN" sz="1350" baseline="0" dirty="0">
                <a:solidFill>
                  <a:schemeClr val="bg1"/>
                </a:solidFill>
                <a:latin typeface="Microsoft YaHei" charset="-122"/>
                <a:ea typeface="Microsoft YaHei" charset="-122"/>
                <a:cs typeface="Microsoft YaHei" charset="-122"/>
              </a:rPr>
              <a:t>下的数据对接采集</a:t>
            </a:r>
            <a:r>
              <a:rPr lang="zh-CN" altLang="zh-CN" sz="1350" baseline="0" dirty="0" smtClean="0">
                <a:solidFill>
                  <a:schemeClr val="bg1"/>
                </a:solidFill>
                <a:latin typeface="Microsoft YaHei" charset="-122"/>
                <a:ea typeface="Microsoft YaHei" charset="-122"/>
                <a:cs typeface="Microsoft YaHei" charset="-122"/>
              </a:rPr>
              <a:t>。</a:t>
            </a:r>
            <a:endParaRPr lang="zh-CN" altLang="en-US" sz="1350" baseline="0" dirty="0">
              <a:solidFill>
                <a:schemeClr val="bg1"/>
              </a:solidFill>
              <a:latin typeface="Microsoft YaHei" charset="-122"/>
              <a:ea typeface="Microsoft YaHei" charset="-122"/>
              <a:cs typeface="Microsoft YaHei" charset="-122"/>
            </a:endParaRPr>
          </a:p>
        </p:txBody>
      </p:sp>
      <p:sp>
        <p:nvSpPr>
          <p:cNvPr id="27" name="Shape 54"/>
          <p:cNvSpPr/>
          <p:nvPr/>
        </p:nvSpPr>
        <p:spPr>
          <a:xfrm>
            <a:off x="6853131" y="2345378"/>
            <a:ext cx="4280374" cy="2418584"/>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t"/>
          <a:lstStyle/>
          <a:p>
            <a:pPr>
              <a:lnSpc>
                <a:spcPct val="150000"/>
              </a:lnSpc>
            </a:pPr>
            <a:r>
              <a:rPr lang="zh-CN" altLang="en-US" sz="2800" b="1" baseline="0" dirty="0" smtClean="0">
                <a:solidFill>
                  <a:srgbClr val="00FDFC"/>
                </a:solidFill>
                <a:latin typeface="Microsoft YaHei" charset="-122"/>
                <a:ea typeface="Microsoft YaHei" charset="-122"/>
                <a:cs typeface="Microsoft YaHei" charset="-122"/>
              </a:rPr>
              <a:t>移动手持采集终端</a:t>
            </a:r>
            <a:r>
              <a:rPr lang="zh-CN" altLang="zh-CN" sz="1350" baseline="0" dirty="0">
                <a:solidFill>
                  <a:schemeClr val="bg1"/>
                </a:solidFill>
                <a:latin typeface="Microsoft YaHei" charset="-122"/>
                <a:ea typeface="Microsoft YaHei" charset="-122"/>
                <a:cs typeface="Microsoft YaHei" charset="-122"/>
              </a:rPr>
              <a:t>从晶移动手持采集终端和社会信息采集</a:t>
            </a:r>
            <a:r>
              <a:rPr lang="en-US" altLang="zh-CN" sz="1350" baseline="0" dirty="0">
                <a:solidFill>
                  <a:schemeClr val="bg1"/>
                </a:solidFill>
                <a:latin typeface="Microsoft YaHei" charset="-122"/>
                <a:ea typeface="Microsoft YaHei" charset="-122"/>
                <a:cs typeface="Microsoft YaHei" charset="-122"/>
              </a:rPr>
              <a:t>APP</a:t>
            </a:r>
            <a:r>
              <a:rPr lang="zh-CN" altLang="zh-CN" sz="1350" baseline="0" dirty="0">
                <a:solidFill>
                  <a:schemeClr val="bg1"/>
                </a:solidFill>
                <a:latin typeface="Microsoft YaHei" charset="-122"/>
                <a:ea typeface="Microsoft YaHei" charset="-122"/>
                <a:cs typeface="Microsoft YaHei" charset="-122"/>
              </a:rPr>
              <a:t>是两款个人身份信息终端采集的产品，它们集身份信息识别、人证比对，图像采集和智能通讯功能为一体，内置多个行业采集模板，可广泛应用于移动执勤、活动安保、加油站、银行、酒店、民政等行业。</a:t>
            </a:r>
            <a:endParaRPr lang="zh-CN" altLang="en-US" sz="1350" baseline="0" dirty="0">
              <a:solidFill>
                <a:schemeClr val="bg1"/>
              </a:solidFill>
              <a:latin typeface="Microsoft YaHei" charset="-122"/>
              <a:ea typeface="Microsoft YaHei" charset="-122"/>
              <a:cs typeface="Microsoft YaHei" charset="-122"/>
            </a:endParaRPr>
          </a:p>
        </p:txBody>
      </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6026" y="4557301"/>
            <a:ext cx="4556943" cy="4269772"/>
          </a:xfrm>
          <a:prstGeom prst="rect">
            <a:avLst/>
          </a:prstGeom>
        </p:spPr>
      </p:pic>
      <p:sp>
        <p:nvSpPr>
          <p:cNvPr id="16" name="Shape 54"/>
          <p:cNvSpPr/>
          <p:nvPr/>
        </p:nvSpPr>
        <p:spPr>
          <a:xfrm>
            <a:off x="12205293" y="2345378"/>
            <a:ext cx="4280374" cy="2418584"/>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t"/>
          <a:lstStyle/>
          <a:p>
            <a:pPr>
              <a:lnSpc>
                <a:spcPct val="150000"/>
              </a:lnSpc>
            </a:pPr>
            <a:r>
              <a:rPr lang="zh-CN" altLang="en-US" sz="2800" b="1" baseline="0" dirty="0">
                <a:solidFill>
                  <a:srgbClr val="00FDFC"/>
                </a:solidFill>
                <a:latin typeface="Microsoft YaHei" charset="-122"/>
                <a:ea typeface="Microsoft YaHei" charset="-122"/>
                <a:cs typeface="Microsoft YaHei" charset="-122"/>
              </a:rPr>
              <a:t>从</a:t>
            </a:r>
            <a:r>
              <a:rPr lang="zh-CN" altLang="en-US" sz="2800" b="1" baseline="0" dirty="0" smtClean="0">
                <a:solidFill>
                  <a:srgbClr val="00FDFC"/>
                </a:solidFill>
                <a:latin typeface="Microsoft YaHei" charset="-122"/>
                <a:ea typeface="Microsoft YaHei" charset="-122"/>
                <a:cs typeface="Microsoft YaHei" charset="-122"/>
              </a:rPr>
              <a:t>晶接口对接器</a:t>
            </a:r>
            <a:r>
              <a:rPr lang="zh-CN" altLang="zh-CN" sz="1350" baseline="0" dirty="0">
                <a:solidFill>
                  <a:schemeClr val="bg1"/>
                </a:solidFill>
                <a:latin typeface="Microsoft YaHei" charset="-122"/>
                <a:ea typeface="Microsoft YaHei" charset="-122"/>
                <a:cs typeface="Microsoft YaHei" charset="-122"/>
              </a:rPr>
              <a:t>接口协议主要用于不同系统之间的数据</a:t>
            </a:r>
            <a:r>
              <a:rPr lang="zh-CN" altLang="zh-CN" sz="1350" baseline="0" dirty="0" smtClean="0">
                <a:solidFill>
                  <a:schemeClr val="bg1"/>
                </a:solidFill>
                <a:latin typeface="Microsoft YaHei" charset="-122"/>
                <a:ea typeface="Microsoft YaHei" charset="-122"/>
                <a:cs typeface="Microsoft YaHei" charset="-122"/>
              </a:rPr>
              <a:t>交换</a:t>
            </a:r>
            <a:r>
              <a:rPr lang="zh-CN" altLang="en-US" sz="1350" baseline="0" dirty="0" smtClean="0">
                <a:solidFill>
                  <a:schemeClr val="bg1"/>
                </a:solidFill>
                <a:latin typeface="Microsoft YaHei" charset="-122"/>
                <a:ea typeface="Microsoft YaHei" charset="-122"/>
                <a:cs typeface="Microsoft YaHei" charset="-122"/>
              </a:rPr>
              <a:t>，我们</a:t>
            </a:r>
            <a:r>
              <a:rPr lang="zh-CN" altLang="en-US" sz="1350" baseline="0" dirty="0">
                <a:solidFill>
                  <a:schemeClr val="bg1"/>
                </a:solidFill>
                <a:latin typeface="Microsoft YaHei" charset="-122"/>
                <a:ea typeface="Microsoft YaHei" charset="-122"/>
                <a:cs typeface="Microsoft YaHei" charset="-122"/>
              </a:rPr>
              <a:t>通过这一产品可以方便的进行各类接口协议对接，它提供直观</a:t>
            </a:r>
            <a:r>
              <a:rPr lang="zh-CN" altLang="en-US" sz="1350" baseline="0" dirty="0" smtClean="0">
                <a:solidFill>
                  <a:schemeClr val="bg1"/>
                </a:solidFill>
                <a:latin typeface="Microsoft YaHei" charset="-122"/>
                <a:ea typeface="Microsoft YaHei" charset="-122"/>
                <a:cs typeface="Microsoft YaHei" charset="-122"/>
              </a:rPr>
              <a:t>、简单易懂的</a:t>
            </a:r>
            <a:r>
              <a:rPr lang="en-US" altLang="zh-CN" sz="1350" baseline="0" dirty="0" smtClean="0">
                <a:solidFill>
                  <a:schemeClr val="bg1"/>
                </a:solidFill>
                <a:latin typeface="Microsoft YaHei" charset="-122"/>
                <a:ea typeface="Microsoft YaHei" charset="-122"/>
                <a:cs typeface="Microsoft YaHei" charset="-122"/>
              </a:rPr>
              <a:t>WEB</a:t>
            </a:r>
            <a:r>
              <a:rPr lang="zh-CN" altLang="en-US" sz="1350" baseline="0" dirty="0" smtClean="0">
                <a:solidFill>
                  <a:schemeClr val="bg1"/>
                </a:solidFill>
                <a:latin typeface="Microsoft YaHei" charset="-122"/>
                <a:ea typeface="Microsoft YaHei" charset="-122"/>
                <a:cs typeface="Microsoft YaHei" charset="-122"/>
              </a:rPr>
              <a:t>操作界面</a:t>
            </a:r>
            <a:r>
              <a:rPr lang="zh-CN" altLang="zh-CN" sz="1350" baseline="0" dirty="0" smtClean="0">
                <a:solidFill>
                  <a:schemeClr val="bg1"/>
                </a:solidFill>
                <a:latin typeface="Microsoft YaHei" charset="-122"/>
                <a:ea typeface="Microsoft YaHei" charset="-122"/>
                <a:cs typeface="Microsoft YaHei" charset="-122"/>
              </a:rPr>
              <a:t>，</a:t>
            </a:r>
            <a:r>
              <a:rPr lang="zh-CN" altLang="zh-CN" sz="1350" baseline="0" dirty="0">
                <a:solidFill>
                  <a:schemeClr val="bg1"/>
                </a:solidFill>
                <a:latin typeface="Microsoft YaHei" charset="-122"/>
                <a:ea typeface="Microsoft YaHei" charset="-122"/>
                <a:cs typeface="Microsoft YaHei" charset="-122"/>
              </a:rPr>
              <a:t>让普通工程师即可完成程序员级别的对接工作。</a:t>
            </a:r>
            <a:endParaRPr lang="zh-CN" altLang="en-US" sz="1350" baseline="0" dirty="0">
              <a:solidFill>
                <a:schemeClr val="bg1"/>
              </a:solidFill>
              <a:latin typeface="Microsoft YaHei" charset="-122"/>
              <a:ea typeface="Microsoft YaHei" charset="-122"/>
              <a:cs typeface="Microsoft YaHei" charset="-122"/>
            </a:endParaRPr>
          </a:p>
        </p:txBody>
      </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5135" y="6485719"/>
            <a:ext cx="4932183" cy="2947473"/>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7234" y="5020735"/>
            <a:ext cx="6220856" cy="3817117"/>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88383" y="4581598"/>
            <a:ext cx="4305643" cy="4265478"/>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13537" y="4557301"/>
            <a:ext cx="2573865" cy="4289775"/>
          </a:xfrm>
          <a:prstGeom prst="rect">
            <a:avLst/>
          </a:prstGeom>
        </p:spPr>
      </p:pic>
    </p:spTree>
    <p:extLst>
      <p:ext uri="{BB962C8B-B14F-4D97-AF65-F5344CB8AC3E}">
        <p14:creationId xmlns:p14="http://schemas.microsoft.com/office/powerpoint/2010/main" val="344175769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a:t>
            </a:fld>
            <a:endParaRPr/>
          </a:p>
        </p:txBody>
      </p:sp>
      <p:sp>
        <p:nvSpPr>
          <p:cNvPr id="25" name="Shape 53"/>
          <p:cNvSpPr/>
          <p:nvPr/>
        </p:nvSpPr>
        <p:spPr>
          <a:xfrm>
            <a:off x="6615251" y="1445121"/>
            <a:ext cx="2831850" cy="1069901"/>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90000"/>
              </a:lnSpc>
            </a:pPr>
            <a:r>
              <a:rPr lang="zh-CN" altLang="en-US" sz="7200" b="1" dirty="0" smtClean="0">
                <a:solidFill>
                  <a:srgbClr val="FFFFFF"/>
                </a:solidFill>
                <a:latin typeface="Microsoft YaHei" charset="-122"/>
                <a:ea typeface="Microsoft YaHei" charset="-122"/>
                <a:cs typeface="Microsoft YaHei" charset="-122"/>
              </a:rPr>
              <a:t>前   言</a:t>
            </a:r>
            <a:endParaRPr lang="zh-CN" altLang="en-US" sz="7200" b="1" dirty="0">
              <a:solidFill>
                <a:srgbClr val="FFFFFF"/>
              </a:solidFill>
              <a:latin typeface="Microsoft YaHei" charset="-122"/>
              <a:ea typeface="Microsoft YaHei" charset="-122"/>
              <a:cs typeface="Microsoft YaHei" charset="-122"/>
            </a:endParaRPr>
          </a:p>
        </p:txBody>
      </p:sp>
      <p:sp>
        <p:nvSpPr>
          <p:cNvPr id="22" name="内容占位符 2"/>
          <p:cNvSpPr txBox="1">
            <a:spLocks/>
          </p:cNvSpPr>
          <p:nvPr/>
        </p:nvSpPr>
        <p:spPr>
          <a:xfrm>
            <a:off x="1981440" y="3043436"/>
            <a:ext cx="12099471" cy="4565677"/>
          </a:xfrm>
          <a:prstGeom prst="rect">
            <a:avLst/>
          </a:prstGeom>
        </p:spPr>
        <p:txBody>
          <a:bodyPr/>
          <a:lstStyle>
            <a:lvl1pPr marL="190389"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1pPr>
            <a:lvl2pPr marL="640403"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2pPr>
            <a:lvl3pPr marL="1090416"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3pPr>
            <a:lvl4pPr marL="1540430"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4pPr>
            <a:lvl5pPr marL="1990443"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5pPr>
            <a:lvl6pPr marL="2440457"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6pPr>
            <a:lvl7pPr marL="2890471"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7pPr>
            <a:lvl8pPr marL="3340485"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8pPr>
            <a:lvl9pPr marL="3790498"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9pPr>
          </a:lstStyle>
          <a:p>
            <a:pPr marL="0" indent="0">
              <a:lnSpc>
                <a:spcPct val="200000"/>
              </a:lnSpc>
              <a:buNone/>
            </a:pPr>
            <a:r>
              <a:rPr lang="en-US" altLang="zh-CN" sz="2800" b="1" baseline="0" dirty="0" smtClean="0">
                <a:solidFill>
                  <a:schemeClr val="bg1"/>
                </a:solidFill>
                <a:latin typeface="Microsoft YaHei" charset="-122"/>
                <a:ea typeface="Microsoft YaHei" charset="-122"/>
                <a:cs typeface="Microsoft YaHei" charset="-122"/>
              </a:rPr>
              <a:t>	</a:t>
            </a:r>
            <a:r>
              <a:rPr lang="zh-CN" altLang="en-US" sz="2800" b="1" baseline="0" dirty="0">
                <a:solidFill>
                  <a:schemeClr val="bg1"/>
                </a:solidFill>
                <a:latin typeface="Microsoft YaHei" charset="-122"/>
                <a:ea typeface="Microsoft YaHei" charset="-122"/>
                <a:cs typeface="Microsoft YaHei" charset="-122"/>
              </a:rPr>
              <a:t>在这个信息化的时代，我们经常会听到大数据</a:t>
            </a:r>
            <a:r>
              <a:rPr lang="zh-CN" altLang="en-US" sz="2800" b="1" baseline="0" dirty="0" smtClean="0">
                <a:solidFill>
                  <a:schemeClr val="bg1"/>
                </a:solidFill>
                <a:latin typeface="Microsoft YaHei" charset="-122"/>
                <a:ea typeface="Microsoft YaHei" charset="-122"/>
                <a:cs typeface="Microsoft YaHei" charset="-122"/>
              </a:rPr>
              <a:t>，数据采集</a:t>
            </a:r>
            <a:r>
              <a:rPr lang="zh-CN" altLang="en-US" sz="2800" b="1" baseline="0" dirty="0">
                <a:solidFill>
                  <a:schemeClr val="bg1"/>
                </a:solidFill>
                <a:latin typeface="Microsoft YaHei" charset="-122"/>
                <a:ea typeface="Microsoft YaHei" charset="-122"/>
                <a:cs typeface="Microsoft YaHei" charset="-122"/>
              </a:rPr>
              <a:t>、数据分析、</a:t>
            </a:r>
            <a:r>
              <a:rPr lang="zh-CN" altLang="en-US" sz="2800" b="1" baseline="0" dirty="0" smtClean="0">
                <a:solidFill>
                  <a:schemeClr val="bg1"/>
                </a:solidFill>
                <a:latin typeface="Microsoft YaHei" charset="-122"/>
                <a:ea typeface="Microsoft YaHei" charset="-122"/>
                <a:cs typeface="Microsoft YaHei" charset="-122"/>
              </a:rPr>
              <a:t>数据挖掘等</a:t>
            </a:r>
            <a:r>
              <a:rPr lang="zh-CN" altLang="en-US" sz="2800" b="1" baseline="0" dirty="0">
                <a:solidFill>
                  <a:schemeClr val="bg1"/>
                </a:solidFill>
                <a:latin typeface="Microsoft YaHei" charset="-122"/>
                <a:ea typeface="Microsoft YaHei" charset="-122"/>
                <a:cs typeface="Microsoft YaHei" charset="-122"/>
              </a:rPr>
              <a:t>碎片化词汇，如今关于大数据已逐渐形成一条完善的产业链条，这个链条贯穿了数据从产生到应用的整个生命周期。而大</a:t>
            </a:r>
            <a:r>
              <a:rPr lang="zh-CN" altLang="en-US" sz="2800" b="1" baseline="0" dirty="0" smtClean="0">
                <a:solidFill>
                  <a:schemeClr val="bg1"/>
                </a:solidFill>
                <a:latin typeface="Microsoft YaHei" charset="-122"/>
                <a:ea typeface="Microsoft YaHei" charset="-122"/>
                <a:cs typeface="Microsoft YaHei" charset="-122"/>
              </a:rPr>
              <a:t>数据中最重要的就是大数据的采集，</a:t>
            </a:r>
            <a:r>
              <a:rPr lang="zh-CN" altLang="en-US" sz="2800" b="1" baseline="0" dirty="0">
                <a:solidFill>
                  <a:schemeClr val="bg1"/>
                </a:solidFill>
                <a:latin typeface="Microsoft YaHei" charset="-122"/>
                <a:ea typeface="Microsoft YaHei" charset="-122"/>
                <a:cs typeface="Microsoft YaHei" charset="-122"/>
              </a:rPr>
              <a:t>深圳市从晶科技有限公司是一家专业做公安大数据前端采集的企业，主要解决公安数据来源的问题。</a:t>
            </a:r>
          </a:p>
        </p:txBody>
      </p:sp>
    </p:spTree>
    <p:extLst>
      <p:ext uri="{BB962C8B-B14F-4D97-AF65-F5344CB8AC3E}">
        <p14:creationId xmlns:p14="http://schemas.microsoft.com/office/powerpoint/2010/main" val="164120785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20</a:t>
            </a:fld>
            <a:endParaRPr/>
          </a:p>
        </p:txBody>
      </p:sp>
      <p:sp>
        <p:nvSpPr>
          <p:cNvPr id="25" name="Shape 53"/>
          <p:cNvSpPr/>
          <p:nvPr/>
        </p:nvSpPr>
        <p:spPr>
          <a:xfrm>
            <a:off x="6615251" y="1967649"/>
            <a:ext cx="2831850" cy="1069901"/>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90000"/>
              </a:lnSpc>
            </a:pPr>
            <a:r>
              <a:rPr lang="zh-CN" altLang="en-US" sz="7200" b="1" dirty="0" smtClean="0">
                <a:solidFill>
                  <a:srgbClr val="FFFFFF"/>
                </a:solidFill>
                <a:latin typeface="Microsoft YaHei" charset="-122"/>
                <a:ea typeface="Microsoft YaHei" charset="-122"/>
                <a:cs typeface="Microsoft YaHei" charset="-122"/>
              </a:rPr>
              <a:t>目   录</a:t>
            </a:r>
            <a:endParaRPr lang="zh-CN" altLang="en-US" sz="7200" b="1" dirty="0">
              <a:solidFill>
                <a:srgbClr val="FFFFFF"/>
              </a:solidFill>
              <a:latin typeface="Microsoft YaHei" charset="-122"/>
              <a:ea typeface="Microsoft YaHei" charset="-122"/>
              <a:cs typeface="Microsoft YaHei" charset="-122"/>
            </a:endParaRPr>
          </a:p>
        </p:txBody>
      </p:sp>
      <p:grpSp>
        <p:nvGrpSpPr>
          <p:cNvPr id="120" name="组合 119"/>
          <p:cNvGrpSpPr/>
          <p:nvPr/>
        </p:nvGrpSpPr>
        <p:grpSpPr>
          <a:xfrm>
            <a:off x="7458652" y="4079181"/>
            <a:ext cx="1172640" cy="1968289"/>
            <a:chOff x="4391361" y="4414461"/>
            <a:chExt cx="1172640" cy="1968289"/>
          </a:xfrm>
        </p:grpSpPr>
        <p:sp>
          <p:nvSpPr>
            <p:cNvPr id="121" name="Oval 5"/>
            <p:cNvSpPr>
              <a:spLocks noChangeArrowheads="1"/>
            </p:cNvSpPr>
            <p:nvPr/>
          </p:nvSpPr>
          <p:spPr bwMode="auto">
            <a:xfrm>
              <a:off x="4500348" y="4523448"/>
              <a:ext cx="955357" cy="955357"/>
            </a:xfrm>
            <a:prstGeom prst="ellipse">
              <a:avLst/>
            </a:prstGeom>
            <a:solidFill>
              <a:schemeClr val="bg1"/>
            </a:solidFill>
            <a:ln>
              <a:noFill/>
            </a:ln>
          </p:spPr>
          <p:txBody>
            <a:bodyPr vert="horz" wrap="square" lIns="91440" tIns="45720" rIns="91440" bIns="45720" numCol="1" anchor="t" anchorCtr="0" compatLnSpc="1"/>
            <a:lstStyle/>
            <a:p>
              <a:endParaRPr lang="id-ID"/>
            </a:p>
          </p:txBody>
        </p:sp>
        <p:grpSp>
          <p:nvGrpSpPr>
            <p:cNvPr id="122" name="Group 48"/>
            <p:cNvGrpSpPr/>
            <p:nvPr/>
          </p:nvGrpSpPr>
          <p:grpSpPr>
            <a:xfrm>
              <a:off x="4391361" y="4414461"/>
              <a:ext cx="1172640" cy="1172640"/>
              <a:chOff x="1119258" y="2257147"/>
              <a:chExt cx="1868076" cy="1868076"/>
            </a:xfrm>
            <a:solidFill>
              <a:schemeClr val="bg1"/>
            </a:solidFill>
          </p:grpSpPr>
          <p:sp>
            <p:nvSpPr>
              <p:cNvPr id="126" name="Freeform 6"/>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lstStyle/>
              <a:p>
                <a:endParaRPr lang="id-ID"/>
              </a:p>
            </p:txBody>
          </p:sp>
          <p:sp>
            <p:nvSpPr>
              <p:cNvPr id="127" name="Freeform 7"/>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lstStyle/>
              <a:p>
                <a:endParaRPr lang="id-ID"/>
              </a:p>
            </p:txBody>
          </p:sp>
          <p:sp>
            <p:nvSpPr>
              <p:cNvPr id="128" name="Freeform 8"/>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lstStyle/>
              <a:p>
                <a:endParaRPr lang="id-ID"/>
              </a:p>
            </p:txBody>
          </p:sp>
          <p:sp>
            <p:nvSpPr>
              <p:cNvPr id="129" name="Freeform 9"/>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lstStyle/>
              <a:p>
                <a:endParaRPr lang="id-ID"/>
              </a:p>
            </p:txBody>
          </p:sp>
          <p:sp>
            <p:nvSpPr>
              <p:cNvPr id="130" name="Freeform 10"/>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lstStyle/>
              <a:p>
                <a:endParaRPr lang="id-ID"/>
              </a:p>
            </p:txBody>
          </p:sp>
          <p:sp>
            <p:nvSpPr>
              <p:cNvPr id="131" name="Freeform 11"/>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lstStyle/>
              <a:p>
                <a:endParaRPr lang="id-ID"/>
              </a:p>
            </p:txBody>
          </p:sp>
          <p:sp>
            <p:nvSpPr>
              <p:cNvPr id="132" name="Freeform 12"/>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lstStyle/>
              <a:p>
                <a:endParaRPr lang="id-ID"/>
              </a:p>
            </p:txBody>
          </p:sp>
          <p:sp>
            <p:nvSpPr>
              <p:cNvPr id="133" name="Freeform 13"/>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lstStyle/>
              <a:p>
                <a:endParaRPr lang="id-ID"/>
              </a:p>
            </p:txBody>
          </p:sp>
          <p:sp>
            <p:nvSpPr>
              <p:cNvPr id="134" name="Freeform 14"/>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lstStyle/>
              <a:p>
                <a:endParaRPr lang="id-ID"/>
              </a:p>
            </p:txBody>
          </p:sp>
          <p:sp>
            <p:nvSpPr>
              <p:cNvPr id="135" name="Freeform 15"/>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91440" tIns="45720" rIns="91440" bIns="45720" numCol="1" anchor="t" anchorCtr="0" compatLnSpc="1"/>
              <a:lstStyle/>
              <a:p>
                <a:endParaRPr lang="id-ID"/>
              </a:p>
            </p:txBody>
          </p:sp>
          <p:sp>
            <p:nvSpPr>
              <p:cNvPr id="136" name="Freeform 16"/>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91440" tIns="45720" rIns="91440" bIns="45720" numCol="1" anchor="t" anchorCtr="0" compatLnSpc="1"/>
              <a:lstStyle/>
              <a:p>
                <a:endParaRPr lang="id-ID"/>
              </a:p>
            </p:txBody>
          </p:sp>
          <p:sp>
            <p:nvSpPr>
              <p:cNvPr id="137" name="Freeform 17"/>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91440" tIns="45720" rIns="91440" bIns="45720" numCol="1" anchor="t" anchorCtr="0" compatLnSpc="1"/>
              <a:lstStyle/>
              <a:p>
                <a:endParaRPr lang="id-ID"/>
              </a:p>
            </p:txBody>
          </p:sp>
        </p:grpSp>
        <p:sp>
          <p:nvSpPr>
            <p:cNvPr id="123" name="TextBox 122"/>
            <p:cNvSpPr txBox="1"/>
            <p:nvPr/>
          </p:nvSpPr>
          <p:spPr>
            <a:xfrm>
              <a:off x="4696864" y="4605391"/>
              <a:ext cx="558112"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nSpc>
                  <a:spcPct val="150000"/>
                </a:lnSpc>
                <a:defRPr/>
              </a:pPr>
              <a:r>
                <a:rPr lang="en-US" altLang="zh-CN" sz="2800" b="1" baseline="0" dirty="0" smtClean="0">
                  <a:solidFill>
                    <a:srgbClr val="00DAFF"/>
                  </a:solidFill>
                  <a:latin typeface="Microsoft YaHei" charset="-122"/>
                  <a:ea typeface="Microsoft YaHei" charset="-122"/>
                  <a:cs typeface="Microsoft YaHei" charset="-122"/>
                </a:rPr>
                <a:t>04</a:t>
              </a:r>
              <a:endParaRPr lang="zh-CN" altLang="en-US" sz="2800" b="1" baseline="0" dirty="0">
                <a:solidFill>
                  <a:srgbClr val="00DAFF"/>
                </a:solidFill>
                <a:latin typeface="Microsoft YaHei" charset="-122"/>
                <a:ea typeface="Microsoft YaHei" charset="-122"/>
                <a:cs typeface="Microsoft YaHei" charset="-122"/>
              </a:endParaRPr>
            </a:p>
          </p:txBody>
        </p:sp>
        <p:sp>
          <p:nvSpPr>
            <p:cNvPr id="124" name="Shape 54"/>
            <p:cNvSpPr/>
            <p:nvPr/>
          </p:nvSpPr>
          <p:spPr>
            <a:xfrm>
              <a:off x="4414929" y="5763617"/>
              <a:ext cx="1143631" cy="619133"/>
            </a:xfrm>
            <a:prstGeom prst="rect">
              <a:avLst/>
            </a:prstGeom>
            <a:ln w="12700">
              <a:miter lim="400000"/>
            </a:ln>
            <a:extLst>
              <a:ext uri="{C572A759-6A51-4108-AA02-DFA0A04FC94B}">
                <ma14:wrappingTextBoxFlag xmlns="" xmlns:ma14="http://schemas.microsoft.com/office/mac/drawingml/2011/main" val="1"/>
              </a:ext>
            </a:extLst>
          </p:spPr>
          <p:txBody>
            <a:bodyPr lIns="36001" tIns="36001" rIns="36001" bIns="36001" anchor="t"/>
            <a:lstStyle/>
            <a:p>
              <a:pPr>
                <a:lnSpc>
                  <a:spcPct val="150000"/>
                </a:lnSpc>
              </a:pPr>
              <a:r>
                <a:rPr lang="zh-CN" altLang="en-US" sz="2000" b="1" baseline="0" dirty="0" smtClean="0">
                  <a:solidFill>
                    <a:srgbClr val="00FDFC"/>
                  </a:solidFill>
                  <a:latin typeface="Microsoft YaHei" charset="-122"/>
                  <a:ea typeface="Microsoft YaHei" charset="-122"/>
                  <a:cs typeface="Microsoft YaHei" charset="-122"/>
                </a:rPr>
                <a:t>系统优势</a:t>
              </a:r>
              <a:endParaRPr lang="en-US" altLang="zh-CN" sz="2000" b="1" baseline="0" dirty="0">
                <a:solidFill>
                  <a:srgbClr val="00FDFC"/>
                </a:solidFill>
                <a:latin typeface="Microsoft YaHei" charset="-122"/>
                <a:ea typeface="Microsoft YaHei" charset="-122"/>
                <a:cs typeface="Microsoft YaHei" charset="-122"/>
              </a:endParaRPr>
            </a:p>
          </p:txBody>
        </p:sp>
      </p:grpSp>
    </p:spTree>
    <p:extLst>
      <p:ext uri="{BB962C8B-B14F-4D97-AF65-F5344CB8AC3E}">
        <p14:creationId xmlns:p14="http://schemas.microsoft.com/office/powerpoint/2010/main" val="184071182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21</a:t>
            </a:fld>
            <a:endParaRPr/>
          </a:p>
        </p:txBody>
      </p:sp>
      <p:sp>
        <p:nvSpPr>
          <p:cNvPr id="4" name="Shape 53"/>
          <p:cNvSpPr/>
          <p:nvPr/>
        </p:nvSpPr>
        <p:spPr>
          <a:xfrm>
            <a:off x="550050" y="838758"/>
            <a:ext cx="7219863" cy="460504"/>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90000"/>
              </a:lnSpc>
            </a:pPr>
            <a:r>
              <a:rPr lang="zh-CN" altLang="en-US" sz="2800" b="1" dirty="0" smtClean="0">
                <a:solidFill>
                  <a:srgbClr val="FFFFFF"/>
                </a:solidFill>
                <a:latin typeface="Microsoft YaHei" charset="-122"/>
                <a:ea typeface="Microsoft YaHei" charset="-122"/>
                <a:cs typeface="Microsoft YaHei" charset="-122"/>
              </a:rPr>
              <a:t>项目基本介绍</a:t>
            </a:r>
            <a:endParaRPr lang="zh-CN" altLang="en-US" sz="2800" b="1" dirty="0">
              <a:solidFill>
                <a:srgbClr val="FFFFFF"/>
              </a:solidFill>
              <a:latin typeface="Microsoft YaHei" charset="-122"/>
              <a:ea typeface="Microsoft YaHei" charset="-122"/>
              <a:cs typeface="Microsoft YaHei" charset="-122"/>
            </a:endParaRPr>
          </a:p>
        </p:txBody>
      </p:sp>
      <p:sp>
        <p:nvSpPr>
          <p:cNvPr id="5" name="Shape 53"/>
          <p:cNvSpPr/>
          <p:nvPr/>
        </p:nvSpPr>
        <p:spPr>
          <a:xfrm>
            <a:off x="550050" y="1606076"/>
            <a:ext cx="10932037" cy="996035"/>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150000"/>
              </a:lnSpc>
            </a:pPr>
            <a:r>
              <a:rPr lang="zh-CN" altLang="en-US" sz="2400" b="1" dirty="0" smtClean="0">
                <a:solidFill>
                  <a:srgbClr val="FFFFFF"/>
                </a:solidFill>
                <a:latin typeface="Microsoft YaHei" charset="-122"/>
                <a:ea typeface="Microsoft YaHei" charset="-122"/>
                <a:cs typeface="Microsoft YaHei" charset="-122"/>
              </a:rPr>
              <a:t>一、技术</a:t>
            </a:r>
            <a:r>
              <a:rPr lang="zh-CN" altLang="en-US" sz="2400" b="1" dirty="0">
                <a:solidFill>
                  <a:srgbClr val="FFFFFF"/>
                </a:solidFill>
                <a:latin typeface="Microsoft YaHei" charset="-122"/>
                <a:ea typeface="Microsoft YaHei" charset="-122"/>
                <a:cs typeface="Microsoft YaHei" charset="-122"/>
              </a:rPr>
              <a:t>核心</a:t>
            </a:r>
            <a:endParaRPr lang="en-US" altLang="zh-CN" sz="2400" b="1" dirty="0">
              <a:solidFill>
                <a:srgbClr val="FFFFFF"/>
              </a:solidFill>
              <a:latin typeface="Microsoft YaHei" charset="-122"/>
              <a:ea typeface="Microsoft YaHei" charset="-122"/>
              <a:cs typeface="Microsoft YaHei" charset="-122"/>
            </a:endParaRPr>
          </a:p>
          <a:p>
            <a:pPr>
              <a:lnSpc>
                <a:spcPct val="150000"/>
              </a:lnSpc>
            </a:pPr>
            <a:r>
              <a:rPr lang="zh-CN" altLang="en-US" sz="1600" dirty="0" smtClean="0">
                <a:solidFill>
                  <a:srgbClr val="FFFFFF"/>
                </a:solidFill>
                <a:latin typeface="Microsoft YaHei" charset="-122"/>
                <a:ea typeface="Microsoft YaHei" charset="-122"/>
                <a:cs typeface="Microsoft YaHei" charset="-122"/>
              </a:rPr>
              <a:t>以从晶自主</a:t>
            </a:r>
            <a:r>
              <a:rPr lang="zh-CN" altLang="en-US" sz="1600" dirty="0">
                <a:solidFill>
                  <a:srgbClr val="FFFFFF"/>
                </a:solidFill>
                <a:latin typeface="Microsoft YaHei" charset="-122"/>
                <a:ea typeface="Microsoft YaHei" charset="-122"/>
                <a:cs typeface="Microsoft YaHei" charset="-122"/>
              </a:rPr>
              <a:t>研发</a:t>
            </a:r>
            <a:r>
              <a:rPr lang="zh-CN" altLang="en-US" sz="1600" dirty="0" smtClean="0">
                <a:solidFill>
                  <a:srgbClr val="FFFFFF"/>
                </a:solidFill>
                <a:latin typeface="Microsoft YaHei" charset="-122"/>
                <a:ea typeface="Microsoft YaHei" charset="-122"/>
                <a:cs typeface="Microsoft YaHei" charset="-122"/>
              </a:rPr>
              <a:t>的各类</a:t>
            </a:r>
            <a:r>
              <a:rPr lang="zh-CN" altLang="en-US" sz="1600" b="1" dirty="0">
                <a:solidFill>
                  <a:srgbClr val="00FDFC"/>
                </a:solidFill>
                <a:latin typeface="Microsoft YaHei" charset="-122"/>
                <a:ea typeface="Microsoft YaHei" charset="-122"/>
                <a:cs typeface="Microsoft YaHei" charset="-122"/>
              </a:rPr>
              <a:t>信息采集产品为</a:t>
            </a:r>
            <a:r>
              <a:rPr lang="zh-CN" altLang="en-US" sz="1600" b="1" dirty="0" smtClean="0">
                <a:solidFill>
                  <a:srgbClr val="00FDFC"/>
                </a:solidFill>
                <a:latin typeface="Microsoft YaHei" charset="-122"/>
                <a:ea typeface="Microsoft YaHei" charset="-122"/>
                <a:cs typeface="Microsoft YaHei" charset="-122"/>
              </a:rPr>
              <a:t>基础</a:t>
            </a:r>
            <a:r>
              <a:rPr lang="zh-CN" altLang="en-US" sz="1600" dirty="0" smtClean="0">
                <a:solidFill>
                  <a:srgbClr val="FFFFFF"/>
                </a:solidFill>
                <a:latin typeface="Microsoft YaHei" charset="-122"/>
                <a:ea typeface="Microsoft YaHei" charset="-122"/>
                <a:cs typeface="Microsoft YaHei" charset="-122"/>
              </a:rPr>
              <a:t>构建的自由生态</a:t>
            </a:r>
            <a:r>
              <a:rPr lang="zh-CN" altLang="en-US" sz="1600" b="1" dirty="0">
                <a:solidFill>
                  <a:srgbClr val="00FDFC"/>
                </a:solidFill>
                <a:latin typeface="Microsoft YaHei" charset="-122"/>
                <a:ea typeface="Microsoft YaHei" charset="-122"/>
                <a:cs typeface="Microsoft YaHei" charset="-122"/>
              </a:rPr>
              <a:t>的大数据融合体系</a:t>
            </a:r>
            <a:endParaRPr lang="en-US" altLang="zh-CN" sz="1600" b="1" dirty="0">
              <a:solidFill>
                <a:srgbClr val="00FDFC"/>
              </a:solidFill>
              <a:latin typeface="Microsoft YaHei" charset="-122"/>
              <a:ea typeface="Microsoft YaHei" charset="-122"/>
              <a:cs typeface="Microsoft YaHei" charset="-122"/>
            </a:endParaRPr>
          </a:p>
        </p:txBody>
      </p:sp>
      <p:sp>
        <p:nvSpPr>
          <p:cNvPr id="8" name="Shape 53"/>
          <p:cNvSpPr/>
          <p:nvPr/>
        </p:nvSpPr>
        <p:spPr>
          <a:xfrm>
            <a:off x="550044" y="2858956"/>
            <a:ext cx="10932037" cy="4043023"/>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150000"/>
              </a:lnSpc>
            </a:pPr>
            <a:r>
              <a:rPr lang="zh-CN" altLang="en-US" sz="2400" b="1" dirty="0" smtClean="0">
                <a:solidFill>
                  <a:srgbClr val="FFFFFF"/>
                </a:solidFill>
                <a:latin typeface="Microsoft YaHei" charset="-122"/>
                <a:ea typeface="Microsoft YaHei" charset="-122"/>
                <a:cs typeface="Microsoft YaHei" charset="-122"/>
              </a:rPr>
              <a:t>二、技术创新点</a:t>
            </a:r>
            <a:endParaRPr lang="en-US" altLang="zh-CN" sz="2400" b="1" dirty="0" smtClean="0">
              <a:solidFill>
                <a:srgbClr val="FFFFFF"/>
              </a:solidFill>
              <a:latin typeface="Microsoft YaHei" charset="-122"/>
              <a:ea typeface="Microsoft YaHei" charset="-122"/>
              <a:cs typeface="Microsoft YaHei" charset="-122"/>
            </a:endParaRPr>
          </a:p>
          <a:p>
            <a:pPr>
              <a:lnSpc>
                <a:spcPct val="150000"/>
              </a:lnSpc>
            </a:pPr>
            <a:r>
              <a:rPr lang="zh-CN" altLang="en-US" sz="1600" dirty="0" smtClean="0">
                <a:solidFill>
                  <a:srgbClr val="FFFFFF"/>
                </a:solidFill>
                <a:latin typeface="Microsoft YaHei" charset="-122"/>
                <a:ea typeface="Microsoft YaHei" charset="-122"/>
                <a:cs typeface="Microsoft YaHei" charset="-122"/>
              </a:rPr>
              <a:t>区别于以往数据公司提供的</a:t>
            </a:r>
            <a:r>
              <a:rPr lang="en-US" altLang="zh-CN" sz="1600" dirty="0" smtClean="0">
                <a:solidFill>
                  <a:srgbClr val="FFFFFF"/>
                </a:solidFill>
                <a:latin typeface="Microsoft YaHei" charset="-122"/>
                <a:ea typeface="Microsoft YaHei" charset="-122"/>
                <a:cs typeface="Microsoft YaHei" charset="-122"/>
              </a:rPr>
              <a:t>ETL</a:t>
            </a:r>
            <a:r>
              <a:rPr lang="zh-CN" altLang="en-US" sz="1600" dirty="0" smtClean="0">
                <a:solidFill>
                  <a:srgbClr val="FFFFFF"/>
                </a:solidFill>
                <a:latin typeface="Microsoft YaHei" charset="-122"/>
                <a:ea typeface="Microsoft YaHei" charset="-122"/>
                <a:cs typeface="Microsoft YaHei" charset="-122"/>
              </a:rPr>
              <a:t>和数据中台</a:t>
            </a:r>
            <a:r>
              <a:rPr lang="zh-CN" altLang="en-US" sz="1600" b="1" dirty="0">
                <a:solidFill>
                  <a:srgbClr val="00FDFC"/>
                </a:solidFill>
                <a:latin typeface="Microsoft YaHei" charset="-122"/>
                <a:ea typeface="Microsoft YaHei" charset="-122"/>
                <a:cs typeface="Microsoft YaHei" charset="-122"/>
              </a:rPr>
              <a:t>服务</a:t>
            </a:r>
            <a:r>
              <a:rPr lang="zh-CN" altLang="en-US" sz="1600" dirty="0" smtClean="0">
                <a:solidFill>
                  <a:srgbClr val="FFFFFF"/>
                </a:solidFill>
                <a:latin typeface="Microsoft YaHei" charset="-122"/>
                <a:ea typeface="Microsoft YaHei" charset="-122"/>
                <a:cs typeface="Microsoft YaHei" charset="-122"/>
              </a:rPr>
              <a:t>，我们提供的是一套适合</a:t>
            </a:r>
            <a:r>
              <a:rPr lang="zh-CN" altLang="en-US" sz="1600" dirty="0">
                <a:solidFill>
                  <a:srgbClr val="FFFFFF"/>
                </a:solidFill>
                <a:latin typeface="Microsoft YaHei" charset="-122"/>
                <a:ea typeface="Microsoft YaHei" charset="-122"/>
                <a:cs typeface="Microsoft YaHei" charset="-122"/>
              </a:rPr>
              <a:t>快速部署和长期稳定应用</a:t>
            </a:r>
            <a:r>
              <a:rPr lang="zh-CN" altLang="en-US" sz="1600" dirty="0" smtClean="0">
                <a:solidFill>
                  <a:srgbClr val="FFFFFF"/>
                </a:solidFill>
                <a:latin typeface="Microsoft YaHei" charset="-122"/>
                <a:ea typeface="Microsoft YaHei" charset="-122"/>
                <a:cs typeface="Microsoft YaHei" charset="-122"/>
              </a:rPr>
              <a:t>的</a:t>
            </a:r>
            <a:r>
              <a:rPr lang="zh-CN" altLang="en-US" sz="1600" b="1" dirty="0">
                <a:solidFill>
                  <a:srgbClr val="00FDFC"/>
                </a:solidFill>
                <a:latin typeface="Microsoft YaHei" charset="-122"/>
                <a:ea typeface="Microsoft YaHei" charset="-122"/>
                <a:cs typeface="Microsoft YaHei" charset="-122"/>
              </a:rPr>
              <a:t>商业化大数据融合产品</a:t>
            </a:r>
            <a:r>
              <a:rPr lang="zh-CN" altLang="en-US" sz="1600" dirty="0" smtClean="0">
                <a:solidFill>
                  <a:srgbClr val="FFFFFF"/>
                </a:solidFill>
                <a:latin typeface="Microsoft YaHei" charset="-122"/>
                <a:ea typeface="Microsoft YaHei" charset="-122"/>
                <a:cs typeface="Microsoft YaHei" charset="-122"/>
              </a:rPr>
              <a:t>体系，它拥有以下几个特点：</a:t>
            </a:r>
            <a:endParaRPr lang="en-US" altLang="zh-CN" sz="1600" dirty="0" smtClean="0">
              <a:solidFill>
                <a:srgbClr val="FFFFFF"/>
              </a:solidFill>
              <a:latin typeface="Microsoft YaHei" charset="-122"/>
              <a:ea typeface="Microsoft YaHei" charset="-122"/>
              <a:cs typeface="Microsoft YaHei" charset="-122"/>
            </a:endParaRPr>
          </a:p>
          <a:p>
            <a:pPr marL="342900" indent="-342900">
              <a:lnSpc>
                <a:spcPct val="150000"/>
              </a:lnSpc>
              <a:buFont typeface="+mj-lt"/>
              <a:buAutoNum type="arabicPeriod"/>
            </a:pPr>
            <a:r>
              <a:rPr lang="zh-CN" altLang="en-US" sz="1600" b="1" dirty="0" smtClean="0">
                <a:solidFill>
                  <a:srgbClr val="00FDFC"/>
                </a:solidFill>
                <a:latin typeface="Microsoft YaHei" charset="-122"/>
                <a:ea typeface="Microsoft YaHei" charset="-122"/>
                <a:cs typeface="Microsoft YaHei" charset="-122"/>
              </a:rPr>
              <a:t>简单快速</a:t>
            </a:r>
            <a:r>
              <a:rPr lang="zh-CN" altLang="en-US" sz="1600" dirty="0" smtClean="0">
                <a:solidFill>
                  <a:srgbClr val="FFFFFF"/>
                </a:solidFill>
                <a:latin typeface="Microsoft YaHei" charset="-122"/>
                <a:ea typeface="Microsoft YaHei" charset="-122"/>
                <a:cs typeface="Microsoft YaHei" charset="-122"/>
              </a:rPr>
              <a:t>的安装流程、高效部署生产环境、即装即用，部署速度提高</a:t>
            </a:r>
            <a:r>
              <a:rPr lang="en-US" altLang="zh-CN" sz="1600" b="1" dirty="0">
                <a:solidFill>
                  <a:srgbClr val="00FDFC"/>
                </a:solidFill>
                <a:latin typeface="Microsoft YaHei" charset="-122"/>
                <a:ea typeface="Microsoft YaHei" charset="-122"/>
                <a:cs typeface="Microsoft YaHei" charset="-122"/>
              </a:rPr>
              <a:t>90%</a:t>
            </a:r>
          </a:p>
          <a:p>
            <a:pPr marL="342900" indent="-342900">
              <a:lnSpc>
                <a:spcPct val="150000"/>
              </a:lnSpc>
              <a:buFont typeface="+mj-lt"/>
              <a:buAutoNum type="arabicPeriod"/>
            </a:pPr>
            <a:r>
              <a:rPr lang="zh-CN" altLang="en-US" sz="1600" b="1" dirty="0">
                <a:solidFill>
                  <a:srgbClr val="00FDFC"/>
                </a:solidFill>
                <a:latin typeface="Microsoft YaHei" charset="-122"/>
                <a:ea typeface="Microsoft YaHei" charset="-122"/>
                <a:cs typeface="Microsoft YaHei" charset="-122"/>
              </a:rPr>
              <a:t>零代码</a:t>
            </a:r>
            <a:r>
              <a:rPr lang="zh-CN" altLang="en-US" sz="1600" dirty="0" smtClean="0">
                <a:solidFill>
                  <a:srgbClr val="FFFFFF"/>
                </a:solidFill>
                <a:latin typeface="Microsoft YaHei" charset="-122"/>
                <a:ea typeface="Microsoft YaHei" charset="-122"/>
                <a:cs typeface="Microsoft YaHei" charset="-122"/>
              </a:rPr>
              <a:t>安装部署，简单易用的用户体验，降低使用门槛，对人员需求降低</a:t>
            </a:r>
            <a:r>
              <a:rPr lang="en-US" altLang="zh-CN" sz="1600" b="1" dirty="0">
                <a:solidFill>
                  <a:srgbClr val="00FDFC"/>
                </a:solidFill>
                <a:latin typeface="Microsoft YaHei" charset="-122"/>
                <a:ea typeface="Microsoft YaHei" charset="-122"/>
                <a:cs typeface="Microsoft YaHei" charset="-122"/>
              </a:rPr>
              <a:t>80%</a:t>
            </a:r>
          </a:p>
          <a:p>
            <a:pPr marL="342900" indent="-342900">
              <a:lnSpc>
                <a:spcPct val="150000"/>
              </a:lnSpc>
              <a:buFont typeface="+mj-lt"/>
              <a:buAutoNum type="arabicPeriod"/>
            </a:pPr>
            <a:r>
              <a:rPr lang="zh-CN" altLang="en-US" sz="1600" b="1" dirty="0">
                <a:solidFill>
                  <a:srgbClr val="00FDFC"/>
                </a:solidFill>
                <a:latin typeface="Microsoft YaHei" charset="-122"/>
                <a:ea typeface="Microsoft YaHei" charset="-122"/>
                <a:cs typeface="Microsoft YaHei" charset="-122"/>
              </a:rPr>
              <a:t>低成本</a:t>
            </a:r>
            <a:r>
              <a:rPr lang="zh-CN" altLang="en-US" sz="1600" dirty="0" smtClean="0">
                <a:solidFill>
                  <a:srgbClr val="FFFFFF"/>
                </a:solidFill>
                <a:latin typeface="Microsoft YaHei" charset="-122"/>
                <a:ea typeface="Microsoft YaHei" charset="-122"/>
                <a:cs typeface="Microsoft YaHei" charset="-122"/>
              </a:rPr>
              <a:t>，比传统方式建设成本低</a:t>
            </a:r>
            <a:r>
              <a:rPr lang="en-US" altLang="zh-CN" sz="1600" b="1" dirty="0" smtClean="0">
                <a:solidFill>
                  <a:srgbClr val="00FDFC"/>
                </a:solidFill>
                <a:latin typeface="Microsoft YaHei" charset="-122"/>
                <a:ea typeface="Microsoft YaHei" charset="-122"/>
                <a:cs typeface="Microsoft YaHei" charset="-122"/>
              </a:rPr>
              <a:t>70</a:t>
            </a:r>
            <a:r>
              <a:rPr lang="en-US" altLang="zh-CN" sz="1600" b="1" dirty="0">
                <a:solidFill>
                  <a:srgbClr val="00FDFC"/>
                </a:solidFill>
                <a:latin typeface="Microsoft YaHei" charset="-122"/>
                <a:ea typeface="Microsoft YaHei" charset="-122"/>
                <a:cs typeface="Microsoft YaHei" charset="-122"/>
              </a:rPr>
              <a:t>%</a:t>
            </a:r>
            <a:r>
              <a:rPr lang="zh-CN" altLang="en-US" sz="1600" dirty="0" smtClean="0">
                <a:solidFill>
                  <a:srgbClr val="FFFFFF"/>
                </a:solidFill>
                <a:latin typeface="Microsoft YaHei" charset="-122"/>
                <a:ea typeface="Microsoft YaHei" charset="-122"/>
                <a:cs typeface="Microsoft YaHei" charset="-122"/>
              </a:rPr>
              <a:t>，数据融合效率提升</a:t>
            </a:r>
            <a:r>
              <a:rPr lang="en-US" altLang="zh-CN" sz="1600" b="1" dirty="0">
                <a:solidFill>
                  <a:srgbClr val="00FDFC"/>
                </a:solidFill>
                <a:latin typeface="Microsoft YaHei" charset="-122"/>
                <a:ea typeface="Microsoft YaHei" charset="-122"/>
                <a:cs typeface="Microsoft YaHei" charset="-122"/>
              </a:rPr>
              <a:t>8</a:t>
            </a:r>
            <a:r>
              <a:rPr lang="zh-CN" altLang="en-US" sz="1600" b="1" dirty="0">
                <a:solidFill>
                  <a:srgbClr val="00FDFC"/>
                </a:solidFill>
                <a:latin typeface="Microsoft YaHei" charset="-122"/>
                <a:ea typeface="Microsoft YaHei" charset="-122"/>
                <a:cs typeface="Microsoft YaHei" charset="-122"/>
              </a:rPr>
              <a:t>倍</a:t>
            </a:r>
            <a:r>
              <a:rPr lang="zh-CN" altLang="en-US" sz="1600" dirty="0" smtClean="0">
                <a:solidFill>
                  <a:srgbClr val="FFFFFF"/>
                </a:solidFill>
                <a:latin typeface="Microsoft YaHei" charset="-122"/>
                <a:ea typeface="Microsoft YaHei" charset="-122"/>
                <a:cs typeface="Microsoft YaHei" charset="-122"/>
              </a:rPr>
              <a:t>以上</a:t>
            </a:r>
            <a:endParaRPr lang="en-US" altLang="zh-CN" sz="1600" dirty="0" smtClean="0">
              <a:solidFill>
                <a:srgbClr val="FFFFFF"/>
              </a:solidFill>
              <a:latin typeface="Microsoft YaHei" charset="-122"/>
              <a:ea typeface="Microsoft YaHei" charset="-122"/>
              <a:cs typeface="Microsoft YaHei" charset="-122"/>
            </a:endParaRPr>
          </a:p>
          <a:p>
            <a:pPr marL="342900" indent="-342900">
              <a:lnSpc>
                <a:spcPct val="150000"/>
              </a:lnSpc>
              <a:buFont typeface="+mj-lt"/>
              <a:buAutoNum type="arabicPeriod"/>
            </a:pPr>
            <a:r>
              <a:rPr lang="zh-CN" altLang="en-US" sz="1600" b="1" dirty="0">
                <a:solidFill>
                  <a:srgbClr val="00FDFC"/>
                </a:solidFill>
                <a:latin typeface="Microsoft YaHei" charset="-122"/>
                <a:ea typeface="Microsoft YaHei" charset="-122"/>
                <a:cs typeface="Microsoft YaHei" charset="-122"/>
              </a:rPr>
              <a:t>全程可视化运维</a:t>
            </a:r>
            <a:r>
              <a:rPr lang="zh-CN" altLang="en-US" sz="1600" dirty="0" smtClean="0">
                <a:solidFill>
                  <a:srgbClr val="FFFFFF"/>
                </a:solidFill>
                <a:latin typeface="Microsoft YaHei" charset="-122"/>
                <a:ea typeface="Microsoft YaHei" charset="-122"/>
                <a:cs typeface="Microsoft YaHei" charset="-122"/>
              </a:rPr>
              <a:t>，可视化监控数据传输全过程，降低运维成本</a:t>
            </a:r>
            <a:r>
              <a:rPr lang="en-US" altLang="zh-CN" sz="1600" b="1" dirty="0">
                <a:solidFill>
                  <a:srgbClr val="00FDFC"/>
                </a:solidFill>
                <a:latin typeface="Microsoft YaHei" charset="-122"/>
                <a:ea typeface="Microsoft YaHei" charset="-122"/>
                <a:cs typeface="Microsoft YaHei" charset="-122"/>
              </a:rPr>
              <a:t>90%</a:t>
            </a:r>
          </a:p>
          <a:p>
            <a:pPr marL="342900" indent="-342900">
              <a:lnSpc>
                <a:spcPct val="150000"/>
              </a:lnSpc>
              <a:buFont typeface="+mj-lt"/>
              <a:buAutoNum type="arabicPeriod"/>
            </a:pPr>
            <a:r>
              <a:rPr lang="zh-CN" altLang="en-US" sz="1600" b="1" dirty="0">
                <a:solidFill>
                  <a:srgbClr val="00FDFC"/>
                </a:solidFill>
                <a:latin typeface="Microsoft YaHei" charset="-122"/>
                <a:ea typeface="Microsoft YaHei" charset="-122"/>
                <a:cs typeface="Microsoft YaHei" charset="-122"/>
              </a:rPr>
              <a:t>数据实时融合</a:t>
            </a:r>
            <a:r>
              <a:rPr lang="zh-CN" altLang="en-US" sz="1600" dirty="0" smtClean="0">
                <a:solidFill>
                  <a:srgbClr val="FFFFFF"/>
                </a:solidFill>
                <a:latin typeface="Microsoft YaHei" charset="-122"/>
                <a:ea typeface="Microsoft YaHei" charset="-122"/>
                <a:cs typeface="Microsoft YaHei" charset="-122"/>
              </a:rPr>
              <a:t>，数据对接即清洗，数据即传即用，不让延迟成为应用瓶颈，入库应用速度提高</a:t>
            </a:r>
            <a:r>
              <a:rPr lang="en-US" altLang="zh-CN" sz="1600" b="1" dirty="0">
                <a:solidFill>
                  <a:srgbClr val="00FDFC"/>
                </a:solidFill>
                <a:latin typeface="Microsoft YaHei" charset="-122"/>
                <a:ea typeface="Microsoft YaHei" charset="-122"/>
                <a:cs typeface="Microsoft YaHei" charset="-122"/>
              </a:rPr>
              <a:t>90%</a:t>
            </a:r>
          </a:p>
          <a:p>
            <a:pPr marL="342900" indent="-342900">
              <a:lnSpc>
                <a:spcPct val="150000"/>
              </a:lnSpc>
              <a:buFont typeface="+mj-lt"/>
              <a:buAutoNum type="arabicPeriod"/>
            </a:pPr>
            <a:r>
              <a:rPr lang="zh-CN" altLang="en-US" sz="1600" b="1" dirty="0">
                <a:solidFill>
                  <a:srgbClr val="00FDFC"/>
                </a:solidFill>
                <a:latin typeface="Microsoft YaHei" charset="-122"/>
                <a:ea typeface="Microsoft YaHei" charset="-122"/>
                <a:cs typeface="Microsoft YaHei" charset="-122"/>
              </a:rPr>
              <a:t>一键重置</a:t>
            </a:r>
            <a:r>
              <a:rPr lang="zh-CN" altLang="en-US" sz="1600" dirty="0" smtClean="0">
                <a:solidFill>
                  <a:srgbClr val="FFFFFF"/>
                </a:solidFill>
                <a:latin typeface="Microsoft YaHei" charset="-122"/>
                <a:ea typeface="Microsoft YaHei" charset="-122"/>
                <a:cs typeface="Microsoft YaHei" charset="-122"/>
              </a:rPr>
              <a:t>，依托采集云规则复用技术，支持大批量同步修改前端设备传输同步指令，当信息点数据结构发生变化时，可快速重构数据融合体系，根据对接规模不同，重置效率比传统模式高</a:t>
            </a:r>
            <a:r>
              <a:rPr lang="en-US" altLang="zh-CN" sz="1600" b="1" dirty="0">
                <a:solidFill>
                  <a:srgbClr val="00FDFC"/>
                </a:solidFill>
                <a:latin typeface="Microsoft YaHei" charset="-122"/>
                <a:ea typeface="Microsoft YaHei" charset="-122"/>
                <a:cs typeface="Microsoft YaHei" charset="-122"/>
              </a:rPr>
              <a:t>60%——95%</a:t>
            </a:r>
          </a:p>
        </p:txBody>
      </p:sp>
      <p:sp>
        <p:nvSpPr>
          <p:cNvPr id="9" name="Shape 53"/>
          <p:cNvSpPr/>
          <p:nvPr/>
        </p:nvSpPr>
        <p:spPr>
          <a:xfrm>
            <a:off x="550050" y="7023123"/>
            <a:ext cx="10932037" cy="1365367"/>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150000"/>
              </a:lnSpc>
            </a:pPr>
            <a:r>
              <a:rPr lang="zh-CN" altLang="en-US" sz="2400" b="1" dirty="0" smtClean="0">
                <a:solidFill>
                  <a:srgbClr val="FFFFFF"/>
                </a:solidFill>
                <a:latin typeface="Microsoft YaHei" charset="-122"/>
                <a:ea typeface="Microsoft YaHei" charset="-122"/>
                <a:cs typeface="Microsoft YaHei" charset="-122"/>
              </a:rPr>
              <a:t>三、知识产权</a:t>
            </a:r>
            <a:endParaRPr lang="en-US" altLang="zh-CN" sz="2400" b="1" dirty="0">
              <a:solidFill>
                <a:srgbClr val="FFFFFF"/>
              </a:solidFill>
              <a:latin typeface="Microsoft YaHei" charset="-122"/>
              <a:ea typeface="Microsoft YaHei" charset="-122"/>
              <a:cs typeface="Microsoft YaHei" charset="-122"/>
            </a:endParaRPr>
          </a:p>
          <a:p>
            <a:pPr>
              <a:lnSpc>
                <a:spcPct val="150000"/>
              </a:lnSpc>
            </a:pPr>
            <a:r>
              <a:rPr lang="zh-CN" altLang="en-US" sz="1600" dirty="0" smtClean="0">
                <a:solidFill>
                  <a:srgbClr val="FFFFFF"/>
                </a:solidFill>
                <a:latin typeface="Microsoft YaHei" charset="-122"/>
                <a:ea typeface="Microsoft YaHei" charset="-122"/>
                <a:cs typeface="Microsoft YaHei" charset="-122"/>
                <a:sym typeface="+mn-ea"/>
              </a:rPr>
              <a:t>国家级高新技术企业、发明</a:t>
            </a:r>
            <a:r>
              <a:rPr lang="zh-CN" altLang="en-US" sz="1600" dirty="0">
                <a:solidFill>
                  <a:srgbClr val="FFFFFF"/>
                </a:solidFill>
                <a:latin typeface="Microsoft YaHei" charset="-122"/>
                <a:ea typeface="Microsoft YaHei" charset="-122"/>
                <a:cs typeface="Microsoft YaHei" charset="-122"/>
                <a:sym typeface="+mn-ea"/>
              </a:rPr>
              <a:t>专利</a:t>
            </a:r>
            <a:r>
              <a:rPr lang="en-US" altLang="zh-CN" sz="1600" dirty="0">
                <a:solidFill>
                  <a:srgbClr val="FFFFFF"/>
                </a:solidFill>
                <a:latin typeface="Microsoft YaHei" charset="-122"/>
                <a:ea typeface="Microsoft YaHei" charset="-122"/>
                <a:cs typeface="Microsoft YaHei" charset="-122"/>
                <a:sym typeface="+mn-ea"/>
              </a:rPr>
              <a:t>5</a:t>
            </a:r>
            <a:r>
              <a:rPr lang="zh-CN" altLang="en-US" sz="1600" dirty="0">
                <a:solidFill>
                  <a:srgbClr val="FFFFFF"/>
                </a:solidFill>
                <a:latin typeface="Microsoft YaHei" charset="-122"/>
                <a:ea typeface="Microsoft YaHei" charset="-122"/>
                <a:cs typeface="Microsoft YaHei" charset="-122"/>
                <a:sym typeface="+mn-ea"/>
              </a:rPr>
              <a:t>项、实用新型专利</a:t>
            </a:r>
            <a:r>
              <a:rPr lang="en-US" altLang="zh-CN" sz="1600" dirty="0">
                <a:solidFill>
                  <a:srgbClr val="FFFFFF"/>
                </a:solidFill>
                <a:latin typeface="Microsoft YaHei" charset="-122"/>
                <a:ea typeface="Microsoft YaHei" charset="-122"/>
                <a:cs typeface="Microsoft YaHei" charset="-122"/>
                <a:sym typeface="+mn-ea"/>
              </a:rPr>
              <a:t>1</a:t>
            </a:r>
            <a:r>
              <a:rPr lang="zh-CN" altLang="en-US" sz="1600" dirty="0">
                <a:solidFill>
                  <a:srgbClr val="FFFFFF"/>
                </a:solidFill>
                <a:latin typeface="Microsoft YaHei" charset="-122"/>
                <a:ea typeface="Microsoft YaHei" charset="-122"/>
                <a:cs typeface="Microsoft YaHei" charset="-122"/>
                <a:sym typeface="+mn-ea"/>
              </a:rPr>
              <a:t>项，</a:t>
            </a:r>
            <a:r>
              <a:rPr lang="zh-CN" altLang="en-US" sz="1600" dirty="0" smtClean="0">
                <a:solidFill>
                  <a:srgbClr val="FFFFFF"/>
                </a:solidFill>
                <a:latin typeface="Microsoft YaHei" charset="-122"/>
                <a:ea typeface="Microsoft YaHei" charset="-122"/>
                <a:cs typeface="Microsoft YaHei" charset="-122"/>
                <a:sym typeface="+mn-ea"/>
              </a:rPr>
              <a:t>1</a:t>
            </a:r>
            <a:r>
              <a:rPr lang="en-US" altLang="zh-CN" sz="1600" dirty="0" smtClean="0">
                <a:solidFill>
                  <a:srgbClr val="FFFFFF"/>
                </a:solidFill>
                <a:latin typeface="Microsoft YaHei" charset="-122"/>
                <a:ea typeface="Microsoft YaHei" charset="-122"/>
                <a:cs typeface="Microsoft YaHei" charset="-122"/>
                <a:sym typeface="+mn-ea"/>
              </a:rPr>
              <a:t>9</a:t>
            </a:r>
            <a:r>
              <a:rPr lang="zh-CN" altLang="en-US" sz="1600" dirty="0" smtClean="0">
                <a:solidFill>
                  <a:srgbClr val="FFFFFF"/>
                </a:solidFill>
                <a:latin typeface="Microsoft YaHei" charset="-122"/>
                <a:ea typeface="Microsoft YaHei" charset="-122"/>
                <a:cs typeface="Microsoft YaHei" charset="-122"/>
                <a:sym typeface="+mn-ea"/>
              </a:rPr>
              <a:t>项</a:t>
            </a:r>
            <a:r>
              <a:rPr lang="zh-CN" altLang="en-US" sz="1600" dirty="0">
                <a:solidFill>
                  <a:srgbClr val="FFFFFF"/>
                </a:solidFill>
                <a:latin typeface="Microsoft YaHei" charset="-122"/>
                <a:ea typeface="Microsoft YaHei" charset="-122"/>
                <a:cs typeface="Microsoft YaHei" charset="-122"/>
                <a:sym typeface="+mn-ea"/>
              </a:rPr>
              <a:t>软件著作权、</a:t>
            </a:r>
            <a:r>
              <a:rPr lang="en-US" altLang="zh-CN" sz="1600" dirty="0">
                <a:solidFill>
                  <a:srgbClr val="FFFFFF"/>
                </a:solidFill>
                <a:latin typeface="Microsoft YaHei" charset="-122"/>
                <a:ea typeface="Microsoft YaHei" charset="-122"/>
                <a:cs typeface="Microsoft YaHei" charset="-122"/>
                <a:sym typeface="+mn-ea"/>
              </a:rPr>
              <a:t>2</a:t>
            </a:r>
            <a:r>
              <a:rPr lang="zh-CN" altLang="en-US" sz="1600" dirty="0">
                <a:solidFill>
                  <a:srgbClr val="FFFFFF"/>
                </a:solidFill>
                <a:latin typeface="Microsoft YaHei" charset="-122"/>
                <a:ea typeface="Microsoft YaHei" charset="-122"/>
                <a:cs typeface="Microsoft YaHei" charset="-122"/>
                <a:sym typeface="+mn-ea"/>
              </a:rPr>
              <a:t>项软件检测报告、</a:t>
            </a:r>
            <a:r>
              <a:rPr lang="en-US" altLang="zh-CN" sz="1600" dirty="0">
                <a:solidFill>
                  <a:srgbClr val="FFFFFF"/>
                </a:solidFill>
                <a:latin typeface="Microsoft YaHei" charset="-122"/>
                <a:ea typeface="Microsoft YaHei" charset="-122"/>
                <a:cs typeface="Microsoft YaHei" charset="-122"/>
                <a:sym typeface="+mn-ea"/>
              </a:rPr>
              <a:t>2</a:t>
            </a:r>
            <a:r>
              <a:rPr lang="zh-CN" altLang="en-US" sz="1600" dirty="0">
                <a:solidFill>
                  <a:srgbClr val="FFFFFF"/>
                </a:solidFill>
                <a:latin typeface="Microsoft YaHei" charset="-122"/>
                <a:ea typeface="Microsoft YaHei" charset="-122"/>
                <a:cs typeface="Microsoft YaHei" charset="-122"/>
                <a:sym typeface="+mn-ea"/>
              </a:rPr>
              <a:t>项</a:t>
            </a:r>
            <a:r>
              <a:rPr lang="en-US" altLang="zh-CN" sz="1600" dirty="0">
                <a:solidFill>
                  <a:srgbClr val="FFFFFF"/>
                </a:solidFill>
                <a:latin typeface="Microsoft YaHei" charset="-122"/>
                <a:ea typeface="Microsoft YaHei" charset="-122"/>
                <a:cs typeface="Microsoft YaHei" charset="-122"/>
                <a:sym typeface="+mn-ea"/>
              </a:rPr>
              <a:t>3C</a:t>
            </a:r>
            <a:r>
              <a:rPr lang="zh-CN" altLang="en-US" sz="1600" dirty="0">
                <a:solidFill>
                  <a:srgbClr val="FFFFFF"/>
                </a:solidFill>
                <a:latin typeface="Microsoft YaHei" charset="-122"/>
                <a:ea typeface="Microsoft YaHei" charset="-122"/>
                <a:cs typeface="Microsoft YaHei" charset="-122"/>
                <a:sym typeface="+mn-ea"/>
              </a:rPr>
              <a:t>证书，</a:t>
            </a:r>
            <a:r>
              <a:rPr lang="en-US" altLang="zh-CN" sz="1600" dirty="0">
                <a:solidFill>
                  <a:srgbClr val="FFFFFF"/>
                </a:solidFill>
                <a:latin typeface="Microsoft YaHei" charset="-122"/>
                <a:ea typeface="Microsoft YaHei" charset="-122"/>
                <a:cs typeface="Microsoft YaHei" charset="-122"/>
                <a:sym typeface="+mn-ea"/>
              </a:rPr>
              <a:t>2</a:t>
            </a:r>
            <a:r>
              <a:rPr lang="zh-CN" altLang="en-US" sz="1600" dirty="0">
                <a:solidFill>
                  <a:srgbClr val="FFFFFF"/>
                </a:solidFill>
                <a:latin typeface="Microsoft YaHei" charset="-122"/>
                <a:ea typeface="Microsoft YaHei" charset="-122"/>
                <a:cs typeface="Microsoft YaHei" charset="-122"/>
                <a:sym typeface="+mn-ea"/>
              </a:rPr>
              <a:t>项公安部的检测报告和安全</a:t>
            </a:r>
            <a:r>
              <a:rPr lang="zh-CN" altLang="en-US" sz="1600" dirty="0" smtClean="0">
                <a:solidFill>
                  <a:srgbClr val="FFFFFF"/>
                </a:solidFill>
                <a:latin typeface="Microsoft YaHei" charset="-122"/>
                <a:ea typeface="Microsoft YaHei" charset="-122"/>
                <a:cs typeface="Microsoft YaHei" charset="-122"/>
                <a:sym typeface="+mn-ea"/>
              </a:rPr>
              <a:t>许可证，信息系统安全等级保护备案证明</a:t>
            </a:r>
            <a:endParaRPr lang="en-US" altLang="zh-CN" sz="1600" dirty="0">
              <a:solidFill>
                <a:srgbClr val="FFFFFF"/>
              </a:solidFill>
              <a:latin typeface="Microsoft YaHei" charset="-122"/>
              <a:ea typeface="Microsoft YaHei" charset="-122"/>
              <a:cs typeface="Microsoft YaHei" charset="-122"/>
            </a:endParaRPr>
          </a:p>
        </p:txBody>
      </p:sp>
      <p:sp>
        <p:nvSpPr>
          <p:cNvPr id="2" name="矩形 1"/>
          <p:cNvSpPr/>
          <p:nvPr/>
        </p:nvSpPr>
        <p:spPr>
          <a:xfrm rot="2377433">
            <a:off x="11676934" y="4511568"/>
            <a:ext cx="2964274" cy="1200329"/>
          </a:xfrm>
          <a:prstGeom prst="rect">
            <a:avLst/>
          </a:prstGeom>
          <a:noFill/>
        </p:spPr>
        <p:txBody>
          <a:bodyPr wrap="none" lIns="91440" tIns="45720" rIns="91440" bIns="45720">
            <a:spAutoFit/>
            <a:scene3d>
              <a:camera prst="perspectiveLef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zh-CN" altLang="en-US" sz="5400" b="1" cap="none" spc="0" dirty="0" smtClean="0">
                <a:ln/>
                <a:solidFill>
                  <a:schemeClr val="accent3"/>
                </a:solidFill>
                <a:effectLst>
                  <a:glow rad="228600">
                    <a:schemeClr val="accent1">
                      <a:satMod val="175000"/>
                      <a:alpha val="40000"/>
                    </a:schemeClr>
                  </a:glow>
                </a:effectLst>
              </a:rPr>
              <a:t>综合使用成本</a:t>
            </a:r>
            <a:endParaRPr lang="en-US" altLang="zh-CN" sz="5400" b="1" cap="none" spc="0" dirty="0" smtClean="0">
              <a:ln/>
              <a:solidFill>
                <a:schemeClr val="accent3"/>
              </a:solidFill>
              <a:effectLst>
                <a:glow rad="228600">
                  <a:schemeClr val="accent1">
                    <a:satMod val="175000"/>
                    <a:alpha val="40000"/>
                  </a:schemeClr>
                </a:glow>
              </a:effectLst>
            </a:endParaRPr>
          </a:p>
          <a:p>
            <a:pPr algn="ctr"/>
            <a:r>
              <a:rPr lang="zh-CN" altLang="en-US" sz="5400" b="1" cap="none" spc="0" dirty="0" smtClean="0">
                <a:ln/>
                <a:solidFill>
                  <a:schemeClr val="accent3"/>
                </a:solidFill>
                <a:effectLst>
                  <a:glow rad="228600">
                    <a:schemeClr val="accent1">
                      <a:satMod val="175000"/>
                      <a:alpha val="40000"/>
                    </a:schemeClr>
                  </a:glow>
                </a:effectLst>
              </a:rPr>
              <a:t>减低</a:t>
            </a:r>
            <a:r>
              <a:rPr lang="en-US" altLang="zh-CN" sz="5400" b="1" cap="none" spc="0" dirty="0" smtClean="0">
                <a:ln/>
                <a:solidFill>
                  <a:schemeClr val="accent3"/>
                </a:solidFill>
                <a:effectLst>
                  <a:glow rad="228600">
                    <a:schemeClr val="accent1">
                      <a:satMod val="175000"/>
                      <a:alpha val="40000"/>
                    </a:schemeClr>
                  </a:glow>
                </a:effectLst>
              </a:rPr>
              <a:t>80%</a:t>
            </a:r>
          </a:p>
        </p:txBody>
      </p:sp>
    </p:spTree>
    <p:extLst>
      <p:ext uri="{BB962C8B-B14F-4D97-AF65-F5344CB8AC3E}">
        <p14:creationId xmlns:p14="http://schemas.microsoft.com/office/powerpoint/2010/main" val="85802153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p:nvPr/>
        </p:nvSpPr>
        <p:spPr>
          <a:xfrm>
            <a:off x="1033032" y="1245679"/>
            <a:ext cx="5312476" cy="903702"/>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90000"/>
              </a:lnSpc>
            </a:pPr>
            <a:r>
              <a:rPr lang="zh-CN" altLang="en-US" sz="6000" b="1" dirty="0" smtClean="0">
                <a:solidFill>
                  <a:srgbClr val="45CEFF"/>
                </a:solidFill>
                <a:latin typeface="Microsoft YaHei" charset="-122"/>
                <a:ea typeface="Microsoft YaHei" charset="-122"/>
                <a:cs typeface="Microsoft YaHei" charset="-122"/>
              </a:rPr>
              <a:t>类同</a:t>
            </a:r>
            <a:r>
              <a:rPr lang="zh-CN" altLang="en-US" sz="6000" b="1" dirty="0">
                <a:solidFill>
                  <a:srgbClr val="45CEFF"/>
                </a:solidFill>
                <a:latin typeface="Microsoft YaHei" charset="-122"/>
                <a:ea typeface="Microsoft YaHei" charset="-122"/>
                <a:cs typeface="Microsoft YaHei" charset="-122"/>
              </a:rPr>
              <a:t>公司</a:t>
            </a:r>
            <a:r>
              <a:rPr lang="zh-CN" altLang="en-US" sz="6000" b="1" dirty="0" smtClean="0">
                <a:solidFill>
                  <a:srgbClr val="45CEFF"/>
                </a:solidFill>
                <a:latin typeface="Microsoft YaHei" charset="-122"/>
                <a:ea typeface="Microsoft YaHei" charset="-122"/>
                <a:cs typeface="Microsoft YaHei" charset="-122"/>
              </a:rPr>
              <a:t>对比 </a:t>
            </a:r>
            <a:endParaRPr lang="zh-CN" altLang="en-US" sz="6000" b="1" dirty="0">
              <a:solidFill>
                <a:srgbClr val="45CEFF"/>
              </a:solidFill>
              <a:latin typeface="Microsoft YaHei" charset="-122"/>
              <a:ea typeface="Microsoft YaHei" charset="-122"/>
              <a:cs typeface="Microsoft YaHei" charset="-122"/>
            </a:endParaRPr>
          </a:p>
        </p:txBody>
      </p:sp>
      <p:pic>
        <p:nvPicPr>
          <p:cNvPr id="5" name="图片 4"/>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flipV="1">
            <a:off x="1033035" y="811159"/>
            <a:ext cx="5075996" cy="105414"/>
          </a:xfrm>
          <a:prstGeom prst="rect">
            <a:avLst/>
          </a:prstGeom>
        </p:spPr>
      </p:pic>
      <p:sp>
        <p:nvSpPr>
          <p:cNvPr id="60" name="Shape 54"/>
          <p:cNvSpPr/>
          <p:nvPr/>
        </p:nvSpPr>
        <p:spPr>
          <a:xfrm>
            <a:off x="1033036" y="2484609"/>
            <a:ext cx="4580186" cy="6243736"/>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t"/>
          <a:lstStyle/>
          <a:p>
            <a:pPr>
              <a:lnSpc>
                <a:spcPct val="150000"/>
              </a:lnSpc>
            </a:pPr>
            <a:r>
              <a:rPr lang="en-US" altLang="zh-CN" sz="2500" baseline="0" dirty="0" smtClean="0">
                <a:solidFill>
                  <a:schemeClr val="bg1"/>
                </a:solidFill>
                <a:latin typeface="Microsoft YaHei" charset="-122"/>
                <a:ea typeface="Microsoft YaHei" charset="-122"/>
                <a:cs typeface="Microsoft YaHei" charset="-122"/>
              </a:rPr>
              <a:t>	</a:t>
            </a:r>
            <a:r>
              <a:rPr lang="zh-CN" altLang="en-US" sz="2500" baseline="0" dirty="0" smtClean="0">
                <a:solidFill>
                  <a:schemeClr val="bg1"/>
                </a:solidFill>
                <a:latin typeface="Microsoft YaHei" charset="-122"/>
                <a:ea typeface="Microsoft YaHei" charset="-122"/>
                <a:cs typeface="Microsoft YaHei" charset="-122"/>
              </a:rPr>
              <a:t>右</a:t>
            </a:r>
            <a:r>
              <a:rPr lang="zh-CN" altLang="en-US" sz="2500" baseline="0" dirty="0">
                <a:solidFill>
                  <a:schemeClr val="bg1"/>
                </a:solidFill>
                <a:latin typeface="Microsoft YaHei" charset="-122"/>
                <a:ea typeface="Microsoft YaHei" charset="-122"/>
                <a:cs typeface="Microsoft YaHei" charset="-122"/>
              </a:rPr>
              <a:t>图是类同公司对比，上面三个都是美国知名大数据企业，其产品涉及</a:t>
            </a:r>
            <a:r>
              <a:rPr lang="en-US" altLang="zh-CN" sz="2500" baseline="0" dirty="0">
                <a:solidFill>
                  <a:schemeClr val="bg1"/>
                </a:solidFill>
                <a:latin typeface="Microsoft YaHei" charset="-122"/>
                <a:ea typeface="Microsoft YaHei" charset="-122"/>
                <a:cs typeface="Microsoft YaHei" charset="-122"/>
              </a:rPr>
              <a:t>ETL</a:t>
            </a:r>
            <a:r>
              <a:rPr lang="zh-CN" altLang="en-US" sz="2500" baseline="0" dirty="0">
                <a:solidFill>
                  <a:schemeClr val="bg1"/>
                </a:solidFill>
                <a:latin typeface="Microsoft YaHei" charset="-122"/>
                <a:ea typeface="Microsoft YaHei" charset="-122"/>
                <a:cs typeface="Microsoft YaHei" charset="-122"/>
              </a:rPr>
              <a:t>、数据开发、存储、数据挖掘分析等诸多领域，我们则专注于</a:t>
            </a:r>
            <a:r>
              <a:rPr lang="en-US" altLang="zh-CN" sz="2500" baseline="0" dirty="0">
                <a:solidFill>
                  <a:schemeClr val="bg1"/>
                </a:solidFill>
                <a:latin typeface="Microsoft YaHei" charset="-122"/>
                <a:ea typeface="Microsoft YaHei" charset="-122"/>
                <a:cs typeface="Microsoft YaHei" charset="-122"/>
              </a:rPr>
              <a:t>ETL</a:t>
            </a:r>
            <a:r>
              <a:rPr lang="zh-CN" altLang="en-US" sz="2500" baseline="0" dirty="0">
                <a:solidFill>
                  <a:schemeClr val="bg1"/>
                </a:solidFill>
                <a:latin typeface="Microsoft YaHei" charset="-122"/>
                <a:ea typeface="Microsoft YaHei" charset="-122"/>
                <a:cs typeface="Microsoft YaHei" charset="-122"/>
              </a:rPr>
              <a:t>及数据中台解决方案，在数据融合方面与其相比拥有更商业化体系化的融合模式、更加有好的交互、更大的覆盖面、本地化的技术支持等优势。</a:t>
            </a:r>
          </a:p>
          <a:p>
            <a:pPr>
              <a:lnSpc>
                <a:spcPct val="150000"/>
              </a:lnSpc>
            </a:pPr>
            <a:endParaRPr lang="zh-CN" altLang="en-US" sz="2500" baseline="0" dirty="0" smtClean="0">
              <a:solidFill>
                <a:schemeClr val="bg1"/>
              </a:solidFill>
              <a:latin typeface="Microsoft YaHei" charset="-122"/>
              <a:ea typeface="Microsoft YaHei" charset="-122"/>
              <a:cs typeface="Microsoft YaHei" charset="-122"/>
            </a:endParaRPr>
          </a:p>
          <a:p>
            <a:pPr>
              <a:lnSpc>
                <a:spcPct val="150000"/>
              </a:lnSpc>
            </a:pPr>
            <a:endParaRPr lang="zh-CN" altLang="en-US" sz="2500" baseline="0" dirty="0">
              <a:solidFill>
                <a:schemeClr val="bg1"/>
              </a:solidFill>
              <a:latin typeface="Microsoft YaHei" charset="-122"/>
              <a:ea typeface="Microsoft YaHei" charset="-122"/>
              <a:cs typeface="Microsoft YaHei" charset="-122"/>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8710" y="2149381"/>
            <a:ext cx="11294523" cy="6243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882125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 10"/>
          <p:cNvGrpSpPr/>
          <p:nvPr/>
        </p:nvGrpSpPr>
        <p:grpSpPr>
          <a:xfrm>
            <a:off x="8106174" y="4027443"/>
            <a:ext cx="8514847" cy="4802629"/>
            <a:chOff x="7883468" y="5459846"/>
            <a:chExt cx="8157617" cy="3189774"/>
          </a:xfrm>
        </p:grpSpPr>
        <p:pic>
          <p:nvPicPr>
            <p:cNvPr id="27" name="图片 26"/>
            <p:cNvPicPr>
              <a:picLocks noChangeAspect="1"/>
            </p:cNvPicPr>
            <p:nvPr/>
          </p:nvPicPr>
          <p:blipFill>
            <a:blip r:embed="rId3"/>
            <a:stretch>
              <a:fillRect/>
            </a:stretch>
          </p:blipFill>
          <p:spPr>
            <a:xfrm>
              <a:off x="7883468" y="5459846"/>
              <a:ext cx="8157617" cy="3189774"/>
            </a:xfrm>
            <a:prstGeom prst="rect">
              <a:avLst/>
            </a:prstGeom>
          </p:spPr>
        </p:pic>
        <p:sp>
          <p:nvSpPr>
            <p:cNvPr id="28" name="文本框 12"/>
            <p:cNvSpPr txBox="1"/>
            <p:nvPr/>
          </p:nvSpPr>
          <p:spPr>
            <a:xfrm>
              <a:off x="8431424" y="5496130"/>
              <a:ext cx="491440" cy="231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zh-CN" altLang="en-US" u="none" strike="noStrike" cap="none" spc="0" normalizeH="0" baseline="0" dirty="0" smtClean="0">
                  <a:ln>
                    <a:noFill/>
                  </a:ln>
                  <a:solidFill>
                    <a:srgbClr val="00DAFF"/>
                  </a:solidFill>
                  <a:effectLst/>
                  <a:uFillTx/>
                  <a:latin typeface="Microsoft YaHei" charset="-122"/>
                  <a:ea typeface="Microsoft YaHei" charset="-122"/>
                  <a:cs typeface="Microsoft YaHei" charset="-122"/>
                  <a:sym typeface="Open Sans"/>
                </a:rPr>
                <a:t>类目</a:t>
              </a:r>
              <a:endParaRPr kumimoji="0" lang="zh-CN" altLang="en-US" u="none" strike="noStrike" cap="none" spc="0" normalizeH="0" baseline="0" dirty="0">
                <a:ln>
                  <a:noFill/>
                </a:ln>
                <a:solidFill>
                  <a:srgbClr val="00DAFF"/>
                </a:solidFill>
                <a:effectLst/>
                <a:uFillTx/>
                <a:latin typeface="Microsoft YaHei" charset="-122"/>
                <a:ea typeface="Microsoft YaHei" charset="-122"/>
                <a:cs typeface="Microsoft YaHei" charset="-122"/>
                <a:sym typeface="Open Sans"/>
              </a:endParaRPr>
            </a:p>
          </p:txBody>
        </p:sp>
        <p:sp>
          <p:nvSpPr>
            <p:cNvPr id="29" name="文本框 13"/>
            <p:cNvSpPr txBox="1"/>
            <p:nvPr/>
          </p:nvSpPr>
          <p:spPr>
            <a:xfrm>
              <a:off x="12016669" y="5496130"/>
              <a:ext cx="1867474" cy="231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zh-CN" altLang="en-US" u="none" strike="noStrike" cap="none" spc="0" normalizeH="0" baseline="0" dirty="0" smtClean="0">
                  <a:ln>
                    <a:noFill/>
                  </a:ln>
                  <a:solidFill>
                    <a:srgbClr val="FFFF00"/>
                  </a:solidFill>
                  <a:effectLst/>
                  <a:uFillTx/>
                  <a:latin typeface="Microsoft YaHei" charset="-122"/>
                  <a:ea typeface="Microsoft YaHei" charset="-122"/>
                  <a:cs typeface="Microsoft YaHei" charset="-122"/>
                  <a:sym typeface="Open Sans"/>
                </a:rPr>
                <a:t>从晶大数据融合体系</a:t>
              </a:r>
              <a:endParaRPr kumimoji="0" lang="zh-CN" altLang="en-US" u="none" strike="noStrike" cap="none" spc="0" normalizeH="0" baseline="0" dirty="0">
                <a:ln>
                  <a:noFill/>
                </a:ln>
                <a:solidFill>
                  <a:srgbClr val="FFFF00"/>
                </a:solidFill>
                <a:effectLst/>
                <a:uFillTx/>
                <a:latin typeface="Microsoft YaHei" charset="-122"/>
                <a:ea typeface="Microsoft YaHei" charset="-122"/>
                <a:cs typeface="Microsoft YaHei" charset="-122"/>
                <a:sym typeface="Open Sans"/>
              </a:endParaRPr>
            </a:p>
          </p:txBody>
        </p:sp>
        <p:sp>
          <p:nvSpPr>
            <p:cNvPr id="30" name="文本框 14"/>
            <p:cNvSpPr txBox="1"/>
            <p:nvPr/>
          </p:nvSpPr>
          <p:spPr>
            <a:xfrm>
              <a:off x="8234849" y="5916885"/>
              <a:ext cx="884593" cy="231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zh-CN" altLang="en-US" baseline="0" dirty="0">
                  <a:solidFill>
                    <a:schemeClr val="bg1"/>
                  </a:solidFill>
                  <a:latin typeface="Microsoft YaHei" charset="-122"/>
                  <a:ea typeface="Microsoft YaHei" charset="-122"/>
                  <a:cs typeface="Microsoft YaHei" charset="-122"/>
                </a:rPr>
                <a:t>产品特性</a:t>
              </a:r>
            </a:p>
          </p:txBody>
        </p:sp>
        <p:sp>
          <p:nvSpPr>
            <p:cNvPr id="31" name="文本框 15"/>
            <p:cNvSpPr txBox="1"/>
            <p:nvPr/>
          </p:nvSpPr>
          <p:spPr>
            <a:xfrm>
              <a:off x="10944593" y="5916884"/>
              <a:ext cx="3636659" cy="231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zh-CN" altLang="en-US" baseline="0" dirty="0">
                  <a:solidFill>
                    <a:schemeClr val="bg1"/>
                  </a:solidFill>
                  <a:latin typeface="Microsoft YaHei" charset="-122"/>
                  <a:ea typeface="Microsoft YaHei" charset="-122"/>
                  <a:cs typeface="Microsoft YaHei" charset="-122"/>
                </a:rPr>
                <a:t>自主品牌系列</a:t>
              </a:r>
              <a:r>
                <a:rPr lang="zh-CN" altLang="en-US" b="1" baseline="0" dirty="0">
                  <a:solidFill>
                    <a:srgbClr val="00DAFF"/>
                  </a:solidFill>
                  <a:latin typeface="Microsoft YaHei" charset="-122"/>
                  <a:ea typeface="Microsoft YaHei" charset="-122"/>
                  <a:cs typeface="Microsoft YaHei" charset="-122"/>
                </a:rPr>
                <a:t>产品</a:t>
              </a:r>
              <a:r>
                <a:rPr lang="zh-CN" altLang="en-US" baseline="0" dirty="0" smtClean="0">
                  <a:solidFill>
                    <a:schemeClr val="bg1"/>
                  </a:solidFill>
                  <a:latin typeface="Microsoft YaHei" charset="-122"/>
                  <a:ea typeface="Microsoft YaHei" charset="-122"/>
                  <a:cs typeface="Microsoft YaHei" charset="-122"/>
                </a:rPr>
                <a:t>，掌握</a:t>
              </a:r>
              <a:r>
                <a:rPr lang="zh-CN" altLang="en-US" b="1" baseline="0" dirty="0">
                  <a:solidFill>
                    <a:srgbClr val="00DAFF"/>
                  </a:solidFill>
                  <a:latin typeface="Microsoft YaHei" charset="-122"/>
                  <a:ea typeface="Microsoft YaHei" charset="-122"/>
                  <a:cs typeface="Microsoft YaHei" charset="-122"/>
                </a:rPr>
                <a:t>核心驱动级</a:t>
              </a:r>
              <a:r>
                <a:rPr lang="zh-CN" altLang="en-US" baseline="0" dirty="0" smtClean="0">
                  <a:solidFill>
                    <a:schemeClr val="bg1"/>
                  </a:solidFill>
                  <a:latin typeface="Microsoft YaHei" charset="-122"/>
                  <a:ea typeface="Microsoft YaHei" charset="-122"/>
                  <a:cs typeface="Microsoft YaHei" charset="-122"/>
                </a:rPr>
                <a:t>技术</a:t>
              </a:r>
              <a:endParaRPr lang="zh-CN" altLang="en-US" baseline="0" dirty="0">
                <a:solidFill>
                  <a:schemeClr val="bg1"/>
                </a:solidFill>
                <a:latin typeface="Microsoft YaHei" charset="-122"/>
                <a:ea typeface="Microsoft YaHei" charset="-122"/>
                <a:cs typeface="Microsoft YaHei" charset="-122"/>
              </a:endParaRPr>
            </a:p>
          </p:txBody>
        </p:sp>
        <p:sp>
          <p:nvSpPr>
            <p:cNvPr id="32" name="文本框 16"/>
            <p:cNvSpPr txBox="1"/>
            <p:nvPr/>
          </p:nvSpPr>
          <p:spPr>
            <a:xfrm>
              <a:off x="8234849" y="6409446"/>
              <a:ext cx="884593" cy="231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zh-CN" altLang="en-US" baseline="0" dirty="0" smtClean="0">
                  <a:solidFill>
                    <a:schemeClr val="bg1"/>
                  </a:solidFill>
                  <a:latin typeface="Microsoft YaHei" charset="-122"/>
                  <a:ea typeface="Microsoft YaHei" charset="-122"/>
                  <a:cs typeface="Microsoft YaHei" charset="-122"/>
                </a:rPr>
                <a:t>开发特点</a:t>
              </a:r>
              <a:endParaRPr lang="zh-CN" altLang="en-US" baseline="0" dirty="0">
                <a:solidFill>
                  <a:schemeClr val="bg1"/>
                </a:solidFill>
                <a:latin typeface="Microsoft YaHei" charset="-122"/>
                <a:ea typeface="Microsoft YaHei" charset="-122"/>
                <a:cs typeface="Microsoft YaHei" charset="-122"/>
              </a:endParaRPr>
            </a:p>
          </p:txBody>
        </p:sp>
        <p:sp>
          <p:nvSpPr>
            <p:cNvPr id="33" name="文本框 17"/>
            <p:cNvSpPr txBox="1"/>
            <p:nvPr/>
          </p:nvSpPr>
          <p:spPr>
            <a:xfrm>
              <a:off x="10660479" y="6409444"/>
              <a:ext cx="4204887" cy="231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zh-CN" altLang="en-US" b="1" baseline="0" dirty="0">
                  <a:solidFill>
                    <a:srgbClr val="00DAFF"/>
                  </a:solidFill>
                  <a:latin typeface="Microsoft YaHei" charset="-122"/>
                  <a:ea typeface="Microsoft YaHei" charset="-122"/>
                  <a:cs typeface="Microsoft YaHei" charset="-122"/>
                </a:rPr>
                <a:t>接口、</a:t>
              </a:r>
              <a:r>
                <a:rPr lang="zh-CN" altLang="en-US" baseline="0" dirty="0" smtClean="0">
                  <a:solidFill>
                    <a:schemeClr val="bg1"/>
                  </a:solidFill>
                  <a:latin typeface="Microsoft YaHei" charset="-122"/>
                  <a:ea typeface="Microsoft YaHei" charset="-122"/>
                  <a:cs typeface="Microsoft YaHei" charset="-122"/>
                </a:rPr>
                <a:t>数据库、 </a:t>
              </a:r>
              <a:r>
                <a:rPr lang="zh-CN" altLang="en-US" b="1" baseline="0" dirty="0">
                  <a:solidFill>
                    <a:srgbClr val="00DAFF"/>
                  </a:solidFill>
                  <a:latin typeface="Microsoft YaHei" charset="-122"/>
                  <a:ea typeface="Microsoft YaHei" charset="-122"/>
                  <a:cs typeface="Microsoft YaHei" charset="-122"/>
                </a:rPr>
                <a:t>通讯报文、 网页、文本、 </a:t>
              </a:r>
              <a:r>
                <a:rPr lang="zh-CN" altLang="en-US" baseline="0" dirty="0">
                  <a:solidFill>
                    <a:schemeClr val="bg1"/>
                  </a:solidFill>
                  <a:latin typeface="Microsoft YaHei" charset="-122"/>
                  <a:ea typeface="Microsoft YaHei" charset="-122"/>
                  <a:cs typeface="Microsoft YaHei" charset="-122"/>
                </a:rPr>
                <a:t>表</a:t>
              </a:r>
              <a:r>
                <a:rPr lang="zh-CN" altLang="en-US" baseline="0" dirty="0" smtClean="0">
                  <a:solidFill>
                    <a:schemeClr val="bg1"/>
                  </a:solidFill>
                  <a:latin typeface="Microsoft YaHei" charset="-122"/>
                  <a:ea typeface="Microsoft YaHei" charset="-122"/>
                  <a:cs typeface="Microsoft YaHei" charset="-122"/>
                </a:rPr>
                <a:t>单</a:t>
              </a:r>
              <a:endParaRPr lang="zh-CN" altLang="en-US" baseline="0" dirty="0">
                <a:solidFill>
                  <a:schemeClr val="bg1"/>
                </a:solidFill>
                <a:latin typeface="Microsoft YaHei" charset="-122"/>
                <a:ea typeface="Microsoft YaHei" charset="-122"/>
                <a:cs typeface="Microsoft YaHei" charset="-122"/>
              </a:endParaRPr>
            </a:p>
          </p:txBody>
        </p:sp>
        <p:sp>
          <p:nvSpPr>
            <p:cNvPr id="34" name="文本框 18"/>
            <p:cNvSpPr txBox="1"/>
            <p:nvPr/>
          </p:nvSpPr>
          <p:spPr>
            <a:xfrm>
              <a:off x="8234849" y="6937748"/>
              <a:ext cx="884593" cy="231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zh-CN" altLang="en-US" baseline="0" dirty="0">
                  <a:solidFill>
                    <a:schemeClr val="bg1"/>
                  </a:solidFill>
                  <a:latin typeface="Microsoft YaHei" charset="-122"/>
                  <a:ea typeface="Microsoft YaHei" charset="-122"/>
                  <a:cs typeface="Microsoft YaHei" charset="-122"/>
                </a:rPr>
                <a:t>消费群体</a:t>
              </a:r>
            </a:p>
          </p:txBody>
        </p:sp>
        <p:sp>
          <p:nvSpPr>
            <p:cNvPr id="35" name="文本框 19"/>
            <p:cNvSpPr txBox="1"/>
            <p:nvPr/>
          </p:nvSpPr>
          <p:spPr>
            <a:xfrm>
              <a:off x="10630498" y="6937746"/>
              <a:ext cx="4226386" cy="231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zh-CN" altLang="en-US" b="1" baseline="0" dirty="0">
                  <a:solidFill>
                    <a:srgbClr val="00DAFF"/>
                  </a:solidFill>
                  <a:latin typeface="Microsoft YaHei" charset="-122"/>
                  <a:ea typeface="Microsoft YaHei" charset="-122"/>
                  <a:cs typeface="Microsoft YaHei" charset="-122"/>
                </a:rPr>
                <a:t>多行业</a:t>
              </a:r>
              <a:r>
                <a:rPr lang="zh-CN" altLang="en-US" baseline="0" dirty="0" smtClean="0">
                  <a:solidFill>
                    <a:schemeClr val="bg1"/>
                  </a:solidFill>
                  <a:latin typeface="Microsoft YaHei" charset="-122"/>
                  <a:ea typeface="Microsoft YaHei" charset="-122"/>
                  <a:cs typeface="Microsoft YaHei" charset="-122"/>
                </a:rPr>
                <a:t>、</a:t>
              </a:r>
              <a:r>
                <a:rPr lang="zh-CN" altLang="en-US" b="1" baseline="0" dirty="0">
                  <a:solidFill>
                    <a:srgbClr val="00DAFF"/>
                  </a:solidFill>
                  <a:latin typeface="Microsoft YaHei" charset="-122"/>
                  <a:ea typeface="Microsoft YaHei" charset="-122"/>
                  <a:cs typeface="Microsoft YaHei" charset="-122"/>
                </a:rPr>
                <a:t>多种类</a:t>
              </a:r>
              <a:r>
                <a:rPr lang="zh-CN" altLang="en-US" baseline="0" dirty="0" smtClean="0">
                  <a:solidFill>
                    <a:schemeClr val="bg1"/>
                  </a:solidFill>
                  <a:latin typeface="Microsoft YaHei" charset="-122"/>
                  <a:ea typeface="Microsoft YaHei" charset="-122"/>
                  <a:cs typeface="Microsoft YaHei" charset="-122"/>
                </a:rPr>
                <a:t>数据</a:t>
              </a:r>
              <a:r>
                <a:rPr lang="zh-CN" altLang="en-US" b="1" baseline="0" dirty="0">
                  <a:solidFill>
                    <a:srgbClr val="00DAFF"/>
                  </a:solidFill>
                  <a:latin typeface="Microsoft YaHei" charset="-122"/>
                  <a:ea typeface="Microsoft YaHei" charset="-122"/>
                  <a:cs typeface="Microsoft YaHei" charset="-122"/>
                </a:rPr>
                <a:t>大</a:t>
              </a:r>
              <a:r>
                <a:rPr lang="zh-CN" altLang="en-US" b="1" baseline="0" dirty="0" smtClean="0">
                  <a:solidFill>
                    <a:srgbClr val="00DAFF"/>
                  </a:solidFill>
                  <a:latin typeface="Microsoft YaHei" charset="-122"/>
                  <a:ea typeface="Microsoft YaHei" charset="-122"/>
                  <a:cs typeface="Microsoft YaHei" charset="-122"/>
                </a:rPr>
                <a:t>批量、快速</a:t>
              </a:r>
              <a:r>
                <a:rPr lang="zh-CN" altLang="en-US" baseline="0" dirty="0" smtClean="0">
                  <a:solidFill>
                    <a:schemeClr val="bg1"/>
                  </a:solidFill>
                  <a:latin typeface="Microsoft YaHei" charset="-122"/>
                  <a:ea typeface="Microsoft YaHei" charset="-122"/>
                  <a:cs typeface="Microsoft YaHei" charset="-122"/>
                </a:rPr>
                <a:t>整合交互共享</a:t>
              </a:r>
              <a:endParaRPr lang="zh-CN" altLang="en-US" baseline="0" dirty="0">
                <a:solidFill>
                  <a:schemeClr val="bg1"/>
                </a:solidFill>
                <a:latin typeface="Microsoft YaHei" charset="-122"/>
                <a:ea typeface="Microsoft YaHei" charset="-122"/>
                <a:cs typeface="Microsoft YaHei" charset="-122"/>
              </a:endParaRPr>
            </a:p>
          </p:txBody>
        </p:sp>
        <p:sp>
          <p:nvSpPr>
            <p:cNvPr id="36" name="文本框 20"/>
            <p:cNvSpPr txBox="1"/>
            <p:nvPr/>
          </p:nvSpPr>
          <p:spPr>
            <a:xfrm>
              <a:off x="8234849" y="7467209"/>
              <a:ext cx="884593" cy="231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zh-CN" altLang="en-US" baseline="0" dirty="0" smtClean="0">
                  <a:solidFill>
                    <a:schemeClr val="bg1"/>
                  </a:solidFill>
                  <a:latin typeface="Microsoft YaHei" charset="-122"/>
                  <a:ea typeface="Microsoft YaHei" charset="-122"/>
                  <a:cs typeface="Microsoft YaHei" charset="-122"/>
                </a:rPr>
                <a:t>销售渠道</a:t>
              </a:r>
              <a:endParaRPr lang="zh-CN" altLang="en-US" baseline="0" dirty="0">
                <a:solidFill>
                  <a:schemeClr val="bg1"/>
                </a:solidFill>
                <a:latin typeface="Microsoft YaHei" charset="-122"/>
                <a:ea typeface="Microsoft YaHei" charset="-122"/>
                <a:cs typeface="Microsoft YaHei" charset="-122"/>
              </a:endParaRPr>
            </a:p>
          </p:txBody>
        </p:sp>
        <p:sp>
          <p:nvSpPr>
            <p:cNvPr id="37" name="文本框 21"/>
            <p:cNvSpPr txBox="1"/>
            <p:nvPr/>
          </p:nvSpPr>
          <p:spPr>
            <a:xfrm>
              <a:off x="10139057" y="7467206"/>
              <a:ext cx="5209268" cy="231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zh-CN" altLang="en-US" baseline="0" dirty="0" smtClean="0">
                  <a:solidFill>
                    <a:schemeClr val="bg1"/>
                  </a:solidFill>
                  <a:latin typeface="Microsoft YaHei" charset="-122"/>
                  <a:ea typeface="Microsoft YaHei" charset="-122"/>
                  <a:cs typeface="Microsoft YaHei" charset="-122"/>
                </a:rPr>
                <a:t>传输</a:t>
              </a:r>
              <a:r>
                <a:rPr lang="zh-CN" altLang="en-US" b="1" baseline="0" dirty="0">
                  <a:solidFill>
                    <a:srgbClr val="00DAFF"/>
                  </a:solidFill>
                  <a:latin typeface="Microsoft YaHei" charset="-122"/>
                  <a:ea typeface="Microsoft YaHei" charset="-122"/>
                  <a:cs typeface="Microsoft YaHei" charset="-122"/>
                </a:rPr>
                <a:t>加密</a:t>
              </a:r>
              <a:r>
                <a:rPr lang="zh-CN" altLang="en-US" baseline="0" dirty="0" smtClean="0">
                  <a:solidFill>
                    <a:schemeClr val="bg1"/>
                  </a:solidFill>
                  <a:latin typeface="Microsoft YaHei" charset="-122"/>
                  <a:ea typeface="Microsoft YaHei" charset="-122"/>
                  <a:cs typeface="Microsoft YaHei" charset="-122"/>
                </a:rPr>
                <a:t>（支持</a:t>
              </a:r>
              <a:r>
                <a:rPr lang="zh-CN" altLang="en-US" b="1" baseline="0" dirty="0">
                  <a:solidFill>
                    <a:srgbClr val="00DAFF"/>
                  </a:solidFill>
                  <a:latin typeface="Microsoft YaHei" charset="-122"/>
                  <a:ea typeface="Microsoft YaHei" charset="-122"/>
                  <a:cs typeface="Microsoft YaHei" charset="-122"/>
                </a:rPr>
                <a:t>国有</a:t>
              </a:r>
              <a:r>
                <a:rPr lang="zh-CN" altLang="en-US" baseline="0" dirty="0" smtClean="0">
                  <a:solidFill>
                    <a:schemeClr val="bg1"/>
                  </a:solidFill>
                  <a:latin typeface="Microsoft YaHei" charset="-122"/>
                  <a:ea typeface="Microsoft YaHei" charset="-122"/>
                  <a:cs typeface="Microsoft YaHei" charset="-122"/>
                </a:rPr>
                <a:t>加密算法）、网络</a:t>
              </a:r>
              <a:r>
                <a:rPr lang="zh-CN" altLang="en-US" b="1" baseline="0" dirty="0">
                  <a:solidFill>
                    <a:srgbClr val="00DAFF"/>
                  </a:solidFill>
                  <a:latin typeface="Microsoft YaHei" charset="-122"/>
                  <a:ea typeface="Microsoft YaHei" charset="-122"/>
                  <a:cs typeface="Microsoft YaHei" charset="-122"/>
                </a:rPr>
                <a:t>隔离</a:t>
              </a:r>
              <a:r>
                <a:rPr lang="zh-CN" altLang="en-US" baseline="0" dirty="0" smtClean="0">
                  <a:solidFill>
                    <a:schemeClr val="bg1"/>
                  </a:solidFill>
                  <a:latin typeface="Microsoft YaHei" charset="-122"/>
                  <a:ea typeface="Microsoft YaHei" charset="-122"/>
                  <a:cs typeface="Microsoft YaHei" charset="-122"/>
                </a:rPr>
                <a:t>、故障</a:t>
              </a:r>
              <a:r>
                <a:rPr lang="zh-CN" altLang="en-US" b="1" baseline="0" dirty="0" smtClean="0">
                  <a:solidFill>
                    <a:srgbClr val="00DAFF"/>
                  </a:solidFill>
                  <a:latin typeface="Microsoft YaHei" charset="-122"/>
                  <a:ea typeface="Microsoft YaHei" charset="-122"/>
                  <a:cs typeface="Microsoft YaHei" charset="-122"/>
                </a:rPr>
                <a:t>智能</a:t>
              </a:r>
              <a:r>
                <a:rPr lang="zh-CN" altLang="en-US" baseline="0" dirty="0" smtClean="0">
                  <a:solidFill>
                    <a:schemeClr val="bg1"/>
                  </a:solidFill>
                  <a:latin typeface="Microsoft YaHei" charset="-122"/>
                  <a:ea typeface="Microsoft YaHei" charset="-122"/>
                  <a:cs typeface="Microsoft YaHei" charset="-122"/>
                </a:rPr>
                <a:t>排查</a:t>
              </a:r>
              <a:endParaRPr lang="zh-CN" altLang="en-US" baseline="0" dirty="0">
                <a:solidFill>
                  <a:schemeClr val="bg1"/>
                </a:solidFill>
                <a:latin typeface="Microsoft YaHei" charset="-122"/>
                <a:ea typeface="Microsoft YaHei" charset="-122"/>
                <a:cs typeface="Microsoft YaHei" charset="-122"/>
              </a:endParaRPr>
            </a:p>
          </p:txBody>
        </p:sp>
        <p:sp>
          <p:nvSpPr>
            <p:cNvPr id="38" name="文本框 22"/>
            <p:cNvSpPr txBox="1"/>
            <p:nvPr/>
          </p:nvSpPr>
          <p:spPr>
            <a:xfrm>
              <a:off x="8234849" y="8111849"/>
              <a:ext cx="884593" cy="231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zh-CN" altLang="en-US" baseline="0" dirty="0" smtClean="0">
                  <a:solidFill>
                    <a:schemeClr val="bg1"/>
                  </a:solidFill>
                  <a:latin typeface="Microsoft YaHei" charset="-122"/>
                  <a:ea typeface="Microsoft YaHei" charset="-122"/>
                  <a:cs typeface="Microsoft YaHei" charset="-122"/>
                </a:rPr>
                <a:t>销售渠道</a:t>
              </a:r>
              <a:endParaRPr lang="zh-CN" altLang="en-US" baseline="0" dirty="0">
                <a:solidFill>
                  <a:schemeClr val="bg1"/>
                </a:solidFill>
                <a:latin typeface="Microsoft YaHei" charset="-122"/>
                <a:ea typeface="Microsoft YaHei" charset="-122"/>
                <a:cs typeface="Microsoft YaHei" charset="-122"/>
              </a:endParaRPr>
            </a:p>
          </p:txBody>
        </p:sp>
        <p:sp>
          <p:nvSpPr>
            <p:cNvPr id="39" name="文本框 23"/>
            <p:cNvSpPr txBox="1"/>
            <p:nvPr/>
          </p:nvSpPr>
          <p:spPr>
            <a:xfrm>
              <a:off x="9745903" y="8060711"/>
              <a:ext cx="5995571" cy="2970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lnSpc>
                  <a:spcPct val="140000"/>
                </a:lnSpc>
              </a:pPr>
              <a:r>
                <a:rPr lang="zh-CN" altLang="en-US" baseline="0" dirty="0" smtClean="0">
                  <a:solidFill>
                    <a:schemeClr val="bg1"/>
                  </a:solidFill>
                  <a:latin typeface="Microsoft YaHei" charset="-122"/>
                  <a:ea typeface="Microsoft YaHei" charset="-122"/>
                  <a:cs typeface="Microsoft YaHei" charset="-122"/>
                </a:rPr>
                <a:t>人员</a:t>
              </a:r>
              <a:r>
                <a:rPr lang="zh-CN" altLang="en-US" b="1" baseline="0" dirty="0">
                  <a:solidFill>
                    <a:srgbClr val="00DAFF"/>
                  </a:solidFill>
                  <a:latin typeface="Microsoft YaHei" charset="-122"/>
                  <a:ea typeface="Microsoft YaHei" charset="-122"/>
                  <a:cs typeface="Microsoft YaHei" charset="-122"/>
                </a:rPr>
                <a:t>要求低</a:t>
              </a:r>
              <a:r>
                <a:rPr lang="zh-CN" altLang="en-US" baseline="0" dirty="0" smtClean="0">
                  <a:solidFill>
                    <a:schemeClr val="bg1"/>
                  </a:solidFill>
                  <a:latin typeface="Microsoft YaHei" charset="-122"/>
                  <a:ea typeface="Microsoft YaHei" charset="-122"/>
                  <a:cs typeface="Microsoft YaHei" charset="-122"/>
                </a:rPr>
                <a:t>、</a:t>
              </a:r>
              <a:r>
                <a:rPr lang="zh-CN" altLang="en-US" b="1" baseline="0" dirty="0">
                  <a:solidFill>
                    <a:srgbClr val="00DAFF"/>
                  </a:solidFill>
                  <a:latin typeface="Microsoft YaHei" charset="-122"/>
                  <a:ea typeface="Microsoft YaHei" charset="-122"/>
                  <a:cs typeface="Microsoft YaHei" charset="-122"/>
                </a:rPr>
                <a:t>批量</a:t>
              </a:r>
              <a:r>
                <a:rPr lang="zh-CN" altLang="en-US" baseline="0" dirty="0" smtClean="0">
                  <a:solidFill>
                    <a:schemeClr val="bg1"/>
                  </a:solidFill>
                  <a:latin typeface="Microsoft YaHei" charset="-122"/>
                  <a:ea typeface="Microsoft YaHei" charset="-122"/>
                  <a:cs typeface="Microsoft YaHei" charset="-122"/>
                </a:rPr>
                <a:t>部署、运维</a:t>
              </a:r>
              <a:r>
                <a:rPr lang="zh-CN" altLang="en-US" b="1" baseline="0" dirty="0">
                  <a:solidFill>
                    <a:srgbClr val="00DAFF"/>
                  </a:solidFill>
                  <a:latin typeface="Microsoft YaHei" charset="-122"/>
                  <a:ea typeface="Microsoft YaHei" charset="-122"/>
                  <a:cs typeface="Microsoft YaHei" charset="-122"/>
                </a:rPr>
                <a:t>简单</a:t>
              </a:r>
              <a:r>
                <a:rPr lang="zh-CN" altLang="en-US" baseline="0" dirty="0" smtClean="0">
                  <a:solidFill>
                    <a:schemeClr val="bg1"/>
                  </a:solidFill>
                  <a:latin typeface="Microsoft YaHei" charset="-122"/>
                  <a:ea typeface="Microsoft YaHei" charset="-122"/>
                  <a:cs typeface="Microsoft YaHei" charset="-122"/>
                </a:rPr>
                <a:t>、实施精准</a:t>
              </a:r>
              <a:r>
                <a:rPr lang="zh-CN" altLang="en-US" b="1" baseline="0" dirty="0" smtClean="0">
                  <a:solidFill>
                    <a:srgbClr val="00DAFF"/>
                  </a:solidFill>
                  <a:latin typeface="Microsoft YaHei" charset="-122"/>
                  <a:ea typeface="Microsoft YaHei" charset="-122"/>
                  <a:cs typeface="Microsoft YaHei" charset="-122"/>
                </a:rPr>
                <a:t>快速、</a:t>
              </a:r>
              <a:r>
                <a:rPr lang="zh-CN" altLang="en-US" baseline="0" dirty="0">
                  <a:solidFill>
                    <a:schemeClr val="bg1"/>
                  </a:solidFill>
                  <a:latin typeface="Microsoft YaHei" charset="-122"/>
                  <a:ea typeface="Microsoft YaHei" charset="-122"/>
                  <a:cs typeface="Microsoft YaHei" charset="-122"/>
                </a:rPr>
                <a:t>数据</a:t>
              </a:r>
              <a:r>
                <a:rPr lang="zh-CN" altLang="en-US" b="1" baseline="0" dirty="0" smtClean="0">
                  <a:solidFill>
                    <a:srgbClr val="00DAFF"/>
                  </a:solidFill>
                  <a:latin typeface="Microsoft YaHei" charset="-122"/>
                  <a:ea typeface="Microsoft YaHei" charset="-122"/>
                  <a:cs typeface="Microsoft YaHei" charset="-122"/>
                </a:rPr>
                <a:t>即传即用</a:t>
              </a:r>
              <a:endParaRPr lang="zh-CN" altLang="en-US" b="1" baseline="0" dirty="0">
                <a:solidFill>
                  <a:srgbClr val="00DAFF"/>
                </a:solidFill>
                <a:latin typeface="Microsoft YaHei" charset="-122"/>
                <a:ea typeface="Microsoft YaHei" charset="-122"/>
                <a:cs typeface="Microsoft YaHei" charset="-122"/>
              </a:endParaRPr>
            </a:p>
          </p:txBody>
        </p:sp>
      </p:grpSp>
      <p:sp>
        <p:nvSpPr>
          <p:cNvPr id="53" name="Shape 53"/>
          <p:cNvSpPr/>
          <p:nvPr/>
        </p:nvSpPr>
        <p:spPr>
          <a:xfrm>
            <a:off x="1149282" y="940402"/>
            <a:ext cx="6683528" cy="1328434"/>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120000"/>
              </a:lnSpc>
            </a:pPr>
            <a:r>
              <a:rPr lang="zh-CN" altLang="en-US" sz="4000" b="1" dirty="0" smtClean="0">
                <a:solidFill>
                  <a:schemeClr val="bg1"/>
                </a:solidFill>
                <a:latin typeface="Microsoft YaHei" charset="-122"/>
                <a:ea typeface="Microsoft YaHei" charset="-122"/>
                <a:cs typeface="Microsoft YaHei" charset="-122"/>
              </a:rPr>
              <a:t>技术创新及产品优势</a:t>
            </a:r>
            <a:endParaRPr lang="en-US" altLang="zh-CN" sz="4000" b="1" dirty="0" smtClean="0">
              <a:solidFill>
                <a:schemeClr val="bg1"/>
              </a:solidFill>
              <a:latin typeface="Microsoft YaHei" charset="-122"/>
              <a:ea typeface="Microsoft YaHei" charset="-122"/>
              <a:cs typeface="Microsoft YaHei" charset="-122"/>
            </a:endParaRPr>
          </a:p>
          <a:p>
            <a:pPr>
              <a:lnSpc>
                <a:spcPct val="120000"/>
              </a:lnSpc>
            </a:pPr>
            <a:r>
              <a:rPr lang="zh-CN" altLang="en-US" sz="2800" b="1" dirty="0" smtClean="0">
                <a:solidFill>
                  <a:schemeClr val="bg1"/>
                </a:solidFill>
                <a:latin typeface="Microsoft YaHei" charset="-122"/>
                <a:ea typeface="Microsoft YaHei" charset="-122"/>
                <a:cs typeface="Microsoft YaHei" charset="-122"/>
              </a:rPr>
              <a:t>全新的商业化数据融合模式</a:t>
            </a:r>
            <a:endParaRPr lang="zh-CN" altLang="en-US" sz="2800" b="1" dirty="0">
              <a:solidFill>
                <a:schemeClr val="bg1"/>
              </a:solidFill>
              <a:latin typeface="Microsoft YaHei" charset="-122"/>
              <a:ea typeface="Microsoft YaHei" charset="-122"/>
              <a:cs typeface="Microsoft YaHei" charset="-122"/>
            </a:endParaRPr>
          </a:p>
        </p:txBody>
      </p:sp>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23</a:t>
            </a:fld>
            <a:endParaRPr/>
          </a:p>
        </p:txBody>
      </p:sp>
      <p:pic>
        <p:nvPicPr>
          <p:cNvPr id="5" name="图片 4"/>
          <p:cNvPicPr>
            <a:picLocks/>
          </p:cNvPicPr>
          <p:nvPr/>
        </p:nvPicPr>
        <p:blipFill>
          <a:blip r:embed="rId4" cstate="screen">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flipV="1">
            <a:off x="1149281" y="825498"/>
            <a:ext cx="6484625" cy="137549"/>
          </a:xfrm>
          <a:prstGeom prst="rect">
            <a:avLst/>
          </a:prstGeom>
        </p:spPr>
      </p:pic>
      <p:sp>
        <p:nvSpPr>
          <p:cNvPr id="7" name="Shape 54"/>
          <p:cNvSpPr/>
          <p:nvPr/>
        </p:nvSpPr>
        <p:spPr>
          <a:xfrm>
            <a:off x="1149281" y="2192206"/>
            <a:ext cx="6484624" cy="1758689"/>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t"/>
          <a:lstStyle/>
          <a:p>
            <a:pPr algn="just">
              <a:lnSpc>
                <a:spcPct val="150000"/>
              </a:lnSpc>
            </a:pPr>
            <a:r>
              <a:rPr lang="zh-CN" altLang="zh-CN" b="1" baseline="0" dirty="0" smtClean="0">
                <a:solidFill>
                  <a:schemeClr val="bg1"/>
                </a:solidFill>
                <a:latin typeface="Microsoft YaHei" charset="-122"/>
                <a:ea typeface="Microsoft YaHei" charset="-122"/>
                <a:cs typeface="Microsoft YaHei" charset="-122"/>
              </a:rPr>
              <a:t>从晶</a:t>
            </a:r>
            <a:r>
              <a:rPr lang="zh-CN" altLang="en-US" b="1" baseline="0" dirty="0" smtClean="0">
                <a:solidFill>
                  <a:schemeClr val="bg1"/>
                </a:solidFill>
                <a:latin typeface="Microsoft YaHei" charset="-122"/>
                <a:ea typeface="Microsoft YaHei" charset="-122"/>
                <a:cs typeface="Microsoft YaHei" charset="-122"/>
              </a:rPr>
              <a:t>是国内</a:t>
            </a:r>
            <a:r>
              <a:rPr lang="zh-CN" altLang="zh-CN" b="1" baseline="0" dirty="0" smtClean="0">
                <a:solidFill>
                  <a:schemeClr val="bg1"/>
                </a:solidFill>
                <a:latin typeface="Microsoft YaHei" charset="-122"/>
                <a:ea typeface="Microsoft YaHei" charset="-122"/>
                <a:cs typeface="Microsoft YaHei" charset="-122"/>
              </a:rPr>
              <a:t>首</a:t>
            </a:r>
            <a:r>
              <a:rPr lang="zh-CN" altLang="en-US" b="1" baseline="0" dirty="0" smtClean="0">
                <a:solidFill>
                  <a:schemeClr val="bg1"/>
                </a:solidFill>
                <a:latin typeface="Microsoft YaHei" charset="-122"/>
                <a:ea typeface="Microsoft YaHei" charset="-122"/>
                <a:cs typeface="Microsoft YaHei" charset="-122"/>
              </a:rPr>
              <a:t>个</a:t>
            </a:r>
            <a:r>
              <a:rPr lang="zh-CN" altLang="zh-CN" b="1" baseline="0" dirty="0" smtClean="0">
                <a:solidFill>
                  <a:schemeClr val="bg1"/>
                </a:solidFill>
                <a:latin typeface="Microsoft YaHei" charset="-122"/>
                <a:ea typeface="Microsoft YaHei" charset="-122"/>
                <a:cs typeface="Microsoft YaHei" charset="-122"/>
              </a:rPr>
              <a:t>引入</a:t>
            </a:r>
            <a:r>
              <a:rPr lang="zh-CN" altLang="zh-CN" b="1" baseline="0" dirty="0" smtClean="0">
                <a:solidFill>
                  <a:srgbClr val="00DAFF"/>
                </a:solidFill>
                <a:latin typeface="Microsoft YaHei" charset="-122"/>
                <a:ea typeface="Microsoft YaHei" charset="-122"/>
                <a:cs typeface="Microsoft YaHei" charset="-122"/>
              </a:rPr>
              <a:t>数据</a:t>
            </a:r>
            <a:r>
              <a:rPr lang="zh-CN" altLang="en-US" b="1" baseline="0" dirty="0" smtClean="0">
                <a:solidFill>
                  <a:srgbClr val="00DAFF"/>
                </a:solidFill>
                <a:latin typeface="Microsoft YaHei" charset="-122"/>
                <a:ea typeface="Microsoft YaHei" charset="-122"/>
                <a:cs typeface="Microsoft YaHei" charset="-122"/>
              </a:rPr>
              <a:t>接入</a:t>
            </a:r>
            <a:r>
              <a:rPr lang="zh-CN" altLang="zh-CN" b="1" baseline="0" dirty="0" smtClean="0">
                <a:solidFill>
                  <a:srgbClr val="00DAFF"/>
                </a:solidFill>
                <a:latin typeface="Microsoft YaHei" charset="-122"/>
                <a:ea typeface="Microsoft YaHei" charset="-122"/>
                <a:cs typeface="Microsoft YaHei" charset="-122"/>
              </a:rPr>
              <a:t>终端</a:t>
            </a:r>
            <a:r>
              <a:rPr lang="zh-CN" altLang="zh-CN" b="1" baseline="0" dirty="0">
                <a:solidFill>
                  <a:srgbClr val="00DAFF"/>
                </a:solidFill>
                <a:latin typeface="Microsoft YaHei" charset="-122"/>
                <a:ea typeface="Microsoft YaHei" charset="-122"/>
                <a:cs typeface="Microsoft YaHei" charset="-122"/>
              </a:rPr>
              <a:t>化、硬件</a:t>
            </a:r>
            <a:r>
              <a:rPr lang="zh-CN" altLang="zh-CN" b="1" baseline="0" dirty="0" smtClean="0">
                <a:solidFill>
                  <a:srgbClr val="00DAFF"/>
                </a:solidFill>
                <a:latin typeface="Microsoft YaHei" charset="-122"/>
                <a:ea typeface="Microsoft YaHei" charset="-122"/>
                <a:cs typeface="Microsoft YaHei" charset="-122"/>
              </a:rPr>
              <a:t>化</a:t>
            </a:r>
            <a:r>
              <a:rPr lang="zh-CN" altLang="zh-CN" b="1" baseline="0" dirty="0" smtClean="0">
                <a:solidFill>
                  <a:schemeClr val="bg1"/>
                </a:solidFill>
                <a:latin typeface="Microsoft YaHei" charset="-122"/>
                <a:ea typeface="Microsoft YaHei" charset="-122"/>
                <a:cs typeface="Microsoft YaHei" charset="-122"/>
              </a:rPr>
              <a:t>创新理念</a:t>
            </a:r>
            <a:r>
              <a:rPr lang="zh-CN" altLang="en-US" b="1" baseline="0" dirty="0" smtClean="0">
                <a:solidFill>
                  <a:schemeClr val="bg1"/>
                </a:solidFill>
                <a:latin typeface="Microsoft YaHei" charset="-122"/>
                <a:ea typeface="Microsoft YaHei" charset="-122"/>
                <a:cs typeface="Microsoft YaHei" charset="-122"/>
              </a:rPr>
              <a:t>的公司</a:t>
            </a:r>
            <a:r>
              <a:rPr lang="zh-CN" altLang="zh-CN" b="1" baseline="0" dirty="0" smtClean="0">
                <a:solidFill>
                  <a:schemeClr val="bg1"/>
                </a:solidFill>
                <a:latin typeface="Microsoft YaHei" charset="-122"/>
                <a:ea typeface="Microsoft YaHei" charset="-122"/>
                <a:cs typeface="Microsoft YaHei" charset="-122"/>
              </a:rPr>
              <a:t>，</a:t>
            </a:r>
            <a:r>
              <a:rPr lang="zh-CN" altLang="en-US" b="1" baseline="0" dirty="0" smtClean="0">
                <a:solidFill>
                  <a:schemeClr val="bg1"/>
                </a:solidFill>
                <a:latin typeface="Microsoft YaHei" charset="-122"/>
                <a:ea typeface="Microsoft YaHei" charset="-122"/>
                <a:cs typeface="Microsoft YaHei" charset="-122"/>
              </a:rPr>
              <a:t>与传统的数据整合产品相比，我们拥有在数据种类、适用范围、安全性、人员要求、部署难度、运维方式、实施周期、数据实时性等方面的诸多优势。</a:t>
            </a:r>
            <a:endParaRPr lang="zh-CN" altLang="en-US" b="1" baseline="0" dirty="0">
              <a:solidFill>
                <a:schemeClr val="bg1"/>
              </a:solidFill>
              <a:latin typeface="Microsoft YaHei" charset="-122"/>
              <a:ea typeface="Microsoft YaHei" charset="-122"/>
              <a:cs typeface="Microsoft YaHei" charset="-122"/>
            </a:endParaRPr>
          </a:p>
        </p:txBody>
      </p:sp>
      <p:grpSp>
        <p:nvGrpSpPr>
          <p:cNvPr id="11" name="组 10"/>
          <p:cNvGrpSpPr/>
          <p:nvPr/>
        </p:nvGrpSpPr>
        <p:grpSpPr>
          <a:xfrm>
            <a:off x="1149282" y="4027443"/>
            <a:ext cx="8514847" cy="4802629"/>
            <a:chOff x="7883468" y="5459846"/>
            <a:chExt cx="8157617" cy="3189774"/>
          </a:xfrm>
        </p:grpSpPr>
        <p:pic>
          <p:nvPicPr>
            <p:cNvPr id="9" name="图片 8"/>
            <p:cNvPicPr>
              <a:picLocks noChangeAspect="1"/>
            </p:cNvPicPr>
            <p:nvPr/>
          </p:nvPicPr>
          <p:blipFill>
            <a:blip r:embed="rId3"/>
            <a:stretch>
              <a:fillRect/>
            </a:stretch>
          </p:blipFill>
          <p:spPr>
            <a:xfrm>
              <a:off x="7883468" y="5459846"/>
              <a:ext cx="8157617" cy="3189774"/>
            </a:xfrm>
            <a:prstGeom prst="rect">
              <a:avLst/>
            </a:prstGeom>
          </p:spPr>
        </p:pic>
        <p:sp>
          <p:nvSpPr>
            <p:cNvPr id="13" name="文本框 12"/>
            <p:cNvSpPr txBox="1"/>
            <p:nvPr/>
          </p:nvSpPr>
          <p:spPr>
            <a:xfrm>
              <a:off x="8431424" y="5496130"/>
              <a:ext cx="491440" cy="231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zh-CN" altLang="en-US" u="none" strike="noStrike" cap="none" spc="0" normalizeH="0" baseline="0" dirty="0" smtClean="0">
                  <a:ln>
                    <a:noFill/>
                  </a:ln>
                  <a:solidFill>
                    <a:srgbClr val="00DAFF"/>
                  </a:solidFill>
                  <a:effectLst/>
                  <a:uFillTx/>
                  <a:latin typeface="Microsoft YaHei" charset="-122"/>
                  <a:ea typeface="Microsoft YaHei" charset="-122"/>
                  <a:cs typeface="Microsoft YaHei" charset="-122"/>
                  <a:sym typeface="Open Sans"/>
                </a:rPr>
                <a:t>类目</a:t>
              </a:r>
              <a:endParaRPr kumimoji="0" lang="zh-CN" altLang="en-US" u="none" strike="noStrike" cap="none" spc="0" normalizeH="0" baseline="0" dirty="0">
                <a:ln>
                  <a:noFill/>
                </a:ln>
                <a:solidFill>
                  <a:srgbClr val="00DAFF"/>
                </a:solidFill>
                <a:effectLst/>
                <a:uFillTx/>
                <a:latin typeface="Microsoft YaHei" charset="-122"/>
                <a:ea typeface="Microsoft YaHei" charset="-122"/>
                <a:cs typeface="Microsoft YaHei" charset="-122"/>
                <a:sym typeface="Open Sans"/>
              </a:endParaRPr>
            </a:p>
          </p:txBody>
        </p:sp>
        <p:sp>
          <p:nvSpPr>
            <p:cNvPr id="14" name="文本框 13"/>
            <p:cNvSpPr txBox="1"/>
            <p:nvPr/>
          </p:nvSpPr>
          <p:spPr>
            <a:xfrm>
              <a:off x="11820089" y="5496130"/>
              <a:ext cx="2260625" cy="231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zh-CN" altLang="en-US" baseline="0" dirty="0" smtClean="0">
                  <a:solidFill>
                    <a:schemeClr val="bg1"/>
                  </a:solidFill>
                  <a:latin typeface="Microsoft YaHei" charset="-122"/>
                  <a:ea typeface="Microsoft YaHei" charset="-122"/>
                  <a:cs typeface="Microsoft YaHei" charset="-122"/>
                </a:rPr>
                <a:t>国内</a:t>
              </a:r>
              <a:r>
                <a:rPr lang="zh-CN" altLang="en-US" baseline="0" dirty="0">
                  <a:solidFill>
                    <a:schemeClr val="bg1"/>
                  </a:solidFill>
                  <a:latin typeface="Microsoft YaHei" charset="-122"/>
                  <a:ea typeface="Microsoft YaHei" charset="-122"/>
                  <a:cs typeface="Microsoft YaHei" charset="-122"/>
                </a:rPr>
                <a:t>传统</a:t>
              </a:r>
              <a:r>
                <a:rPr lang="zh-CN" altLang="en-US" baseline="0" dirty="0" smtClean="0">
                  <a:solidFill>
                    <a:schemeClr val="bg1"/>
                  </a:solidFill>
                  <a:latin typeface="Microsoft YaHei" charset="-122"/>
                  <a:ea typeface="Microsoft YaHei" charset="-122"/>
                  <a:cs typeface="Microsoft YaHei" charset="-122"/>
                </a:rPr>
                <a:t>的数据整合产品</a:t>
              </a:r>
              <a:endParaRPr kumimoji="0" lang="zh-CN" altLang="en-US" u="none" strike="noStrike" cap="none" spc="0" normalizeH="0" baseline="0" dirty="0">
                <a:ln>
                  <a:noFill/>
                </a:ln>
                <a:solidFill>
                  <a:schemeClr val="bg1"/>
                </a:solidFill>
                <a:effectLst/>
                <a:uFillTx/>
                <a:latin typeface="Microsoft YaHei" charset="-122"/>
                <a:ea typeface="Microsoft YaHei" charset="-122"/>
                <a:cs typeface="Microsoft YaHei" charset="-122"/>
                <a:sym typeface="Open Sans"/>
              </a:endParaRPr>
            </a:p>
          </p:txBody>
        </p:sp>
        <p:sp>
          <p:nvSpPr>
            <p:cNvPr id="15" name="文本框 14"/>
            <p:cNvSpPr txBox="1"/>
            <p:nvPr/>
          </p:nvSpPr>
          <p:spPr>
            <a:xfrm>
              <a:off x="8234848" y="5916885"/>
              <a:ext cx="884593" cy="231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zh-CN" altLang="en-US" baseline="0" dirty="0" smtClean="0">
                  <a:solidFill>
                    <a:schemeClr val="bg1"/>
                  </a:solidFill>
                  <a:latin typeface="Microsoft YaHei" charset="-122"/>
                  <a:ea typeface="Microsoft YaHei" charset="-122"/>
                  <a:cs typeface="Microsoft YaHei" charset="-122"/>
                </a:rPr>
                <a:t>产品类型</a:t>
              </a:r>
              <a:endParaRPr lang="zh-CN" altLang="en-US" baseline="0" dirty="0">
                <a:solidFill>
                  <a:schemeClr val="bg1"/>
                </a:solidFill>
                <a:latin typeface="Microsoft YaHei" charset="-122"/>
                <a:ea typeface="Microsoft YaHei" charset="-122"/>
                <a:cs typeface="Microsoft YaHei" charset="-122"/>
              </a:endParaRPr>
            </a:p>
          </p:txBody>
        </p:sp>
        <p:sp>
          <p:nvSpPr>
            <p:cNvPr id="16" name="文本框 15"/>
            <p:cNvSpPr txBox="1"/>
            <p:nvPr/>
          </p:nvSpPr>
          <p:spPr>
            <a:xfrm>
              <a:off x="10944595" y="5916884"/>
              <a:ext cx="3636659" cy="231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zh-CN" altLang="en-US" b="1" baseline="0" dirty="0">
                  <a:solidFill>
                    <a:srgbClr val="00DAFF"/>
                  </a:solidFill>
                  <a:latin typeface="Microsoft YaHei" charset="-122"/>
                  <a:ea typeface="Microsoft YaHei" charset="-122"/>
                  <a:cs typeface="Microsoft YaHei" charset="-122"/>
                </a:rPr>
                <a:t>国外</a:t>
              </a:r>
              <a:r>
                <a:rPr lang="zh-CN" altLang="en-US" baseline="0" dirty="0" smtClean="0">
                  <a:solidFill>
                    <a:schemeClr val="bg1"/>
                  </a:solidFill>
                  <a:latin typeface="Microsoft YaHei" charset="-122"/>
                  <a:ea typeface="Microsoft YaHei" charset="-122"/>
                  <a:cs typeface="Microsoft YaHei" charset="-122"/>
                </a:rPr>
                <a:t>开源技术、以</a:t>
              </a:r>
              <a:r>
                <a:rPr lang="zh-CN" altLang="en-US" b="1" baseline="0" dirty="0">
                  <a:solidFill>
                    <a:srgbClr val="00DAFF"/>
                  </a:solidFill>
                  <a:latin typeface="Microsoft YaHei" charset="-122"/>
                  <a:ea typeface="Microsoft YaHei" charset="-122"/>
                  <a:cs typeface="Microsoft YaHei" charset="-122"/>
                </a:rPr>
                <a:t>服务</a:t>
              </a:r>
              <a:r>
                <a:rPr lang="zh-CN" altLang="en-US" baseline="0" dirty="0" smtClean="0">
                  <a:solidFill>
                    <a:schemeClr val="bg1"/>
                  </a:solidFill>
                  <a:latin typeface="Microsoft YaHei" charset="-122"/>
                  <a:ea typeface="Microsoft YaHei" charset="-122"/>
                  <a:cs typeface="Microsoft YaHei" charset="-122"/>
                </a:rPr>
                <a:t>方式提供数据整合</a:t>
              </a:r>
              <a:endParaRPr lang="zh-CN" altLang="en-US" baseline="0" dirty="0">
                <a:solidFill>
                  <a:schemeClr val="bg1"/>
                </a:solidFill>
                <a:latin typeface="Microsoft YaHei" charset="-122"/>
                <a:ea typeface="Microsoft YaHei" charset="-122"/>
                <a:cs typeface="Microsoft YaHei" charset="-122"/>
              </a:endParaRPr>
            </a:p>
          </p:txBody>
        </p:sp>
        <p:sp>
          <p:nvSpPr>
            <p:cNvPr id="17" name="文本框 16"/>
            <p:cNvSpPr txBox="1"/>
            <p:nvPr/>
          </p:nvSpPr>
          <p:spPr>
            <a:xfrm>
              <a:off x="8234849" y="6409446"/>
              <a:ext cx="884593" cy="231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zh-CN" altLang="en-US" baseline="0" dirty="0">
                  <a:solidFill>
                    <a:schemeClr val="bg1"/>
                  </a:solidFill>
                  <a:latin typeface="Microsoft YaHei" charset="-122"/>
                  <a:ea typeface="Microsoft YaHei" charset="-122"/>
                  <a:cs typeface="Microsoft YaHei" charset="-122"/>
                </a:rPr>
                <a:t>数据种类</a:t>
              </a:r>
            </a:p>
          </p:txBody>
        </p:sp>
        <p:sp>
          <p:nvSpPr>
            <p:cNvPr id="18" name="文本框 17"/>
            <p:cNvSpPr txBox="1"/>
            <p:nvPr/>
          </p:nvSpPr>
          <p:spPr>
            <a:xfrm>
              <a:off x="11836098" y="6409444"/>
              <a:ext cx="1853652" cy="231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zh-CN" altLang="en-US" baseline="0" dirty="0">
                  <a:solidFill>
                    <a:schemeClr val="bg1"/>
                  </a:solidFill>
                  <a:latin typeface="Microsoft YaHei" charset="-122"/>
                  <a:ea typeface="Microsoft YaHei" charset="-122"/>
                  <a:cs typeface="Microsoft YaHei" charset="-122"/>
                </a:rPr>
                <a:t>数据库、</a:t>
              </a:r>
              <a:r>
                <a:rPr lang="en-US" altLang="zh-CN" baseline="0" dirty="0">
                  <a:solidFill>
                    <a:schemeClr val="bg1"/>
                  </a:solidFill>
                  <a:latin typeface="Microsoft YaHei" charset="-122"/>
                  <a:ea typeface="Microsoft YaHei" charset="-122"/>
                  <a:cs typeface="Microsoft YaHei" charset="-122"/>
                </a:rPr>
                <a:t>EXCEL</a:t>
              </a:r>
              <a:r>
                <a:rPr lang="zh-CN" altLang="en-US" baseline="0" dirty="0">
                  <a:solidFill>
                    <a:schemeClr val="bg1"/>
                  </a:solidFill>
                  <a:latin typeface="Microsoft YaHei" charset="-122"/>
                  <a:ea typeface="Microsoft YaHei" charset="-122"/>
                  <a:cs typeface="Microsoft YaHei" charset="-122"/>
                </a:rPr>
                <a:t>文件</a:t>
              </a:r>
            </a:p>
          </p:txBody>
        </p:sp>
        <p:sp>
          <p:nvSpPr>
            <p:cNvPr id="19" name="文本框 18"/>
            <p:cNvSpPr txBox="1"/>
            <p:nvPr/>
          </p:nvSpPr>
          <p:spPr>
            <a:xfrm>
              <a:off x="8234849" y="6937748"/>
              <a:ext cx="884593" cy="231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zh-CN" altLang="en-US" baseline="0" dirty="0" smtClean="0">
                  <a:solidFill>
                    <a:schemeClr val="bg1"/>
                  </a:solidFill>
                  <a:latin typeface="Microsoft YaHei" charset="-122"/>
                  <a:ea typeface="Microsoft YaHei" charset="-122"/>
                  <a:cs typeface="Microsoft YaHei" charset="-122"/>
                </a:rPr>
                <a:t>适用范围</a:t>
              </a:r>
              <a:endParaRPr lang="zh-CN" altLang="en-US" baseline="0" dirty="0">
                <a:solidFill>
                  <a:schemeClr val="bg1"/>
                </a:solidFill>
                <a:latin typeface="Microsoft YaHei" charset="-122"/>
                <a:ea typeface="Microsoft YaHei" charset="-122"/>
                <a:cs typeface="Microsoft YaHei" charset="-122"/>
              </a:endParaRPr>
            </a:p>
          </p:txBody>
        </p:sp>
        <p:sp>
          <p:nvSpPr>
            <p:cNvPr id="20" name="文本框 19"/>
            <p:cNvSpPr txBox="1"/>
            <p:nvPr/>
          </p:nvSpPr>
          <p:spPr>
            <a:xfrm>
              <a:off x="11318510" y="6937746"/>
              <a:ext cx="2850354" cy="231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zh-CN" altLang="en-US" baseline="0" dirty="0" smtClean="0">
                  <a:solidFill>
                    <a:schemeClr val="bg1"/>
                  </a:solidFill>
                  <a:latin typeface="Microsoft YaHei" charset="-122"/>
                  <a:ea typeface="Microsoft YaHei" charset="-122"/>
                  <a:cs typeface="Microsoft YaHei" charset="-122"/>
                </a:rPr>
                <a:t>内部</a:t>
              </a:r>
              <a:r>
                <a:rPr lang="zh-CN" altLang="en-US" b="1" baseline="0" dirty="0">
                  <a:solidFill>
                    <a:srgbClr val="00DAFF"/>
                  </a:solidFill>
                  <a:latin typeface="Microsoft YaHei" charset="-122"/>
                  <a:ea typeface="Microsoft YaHei" charset="-122"/>
                  <a:cs typeface="Microsoft YaHei" charset="-122"/>
                </a:rPr>
                <a:t>同类型</a:t>
              </a:r>
              <a:r>
                <a:rPr lang="zh-CN" altLang="en-US" baseline="0" dirty="0" smtClean="0">
                  <a:solidFill>
                    <a:schemeClr val="bg1"/>
                  </a:solidFill>
                  <a:latin typeface="Microsoft YaHei" charset="-122"/>
                  <a:ea typeface="Microsoft YaHei" charset="-122"/>
                  <a:cs typeface="Microsoft YaHei" charset="-122"/>
                </a:rPr>
                <a:t>、</a:t>
              </a:r>
              <a:r>
                <a:rPr lang="zh-CN" altLang="en-US" b="1" baseline="0" dirty="0">
                  <a:solidFill>
                    <a:srgbClr val="00DAFF"/>
                  </a:solidFill>
                  <a:latin typeface="Microsoft YaHei" charset="-122"/>
                  <a:ea typeface="Microsoft YaHei" charset="-122"/>
                  <a:cs typeface="Microsoft YaHei" charset="-122"/>
                </a:rPr>
                <a:t>少量</a:t>
              </a:r>
              <a:r>
                <a:rPr lang="zh-CN" altLang="en-US" baseline="0" dirty="0" smtClean="0">
                  <a:solidFill>
                    <a:schemeClr val="bg1"/>
                  </a:solidFill>
                  <a:latin typeface="Microsoft YaHei" charset="-122"/>
                  <a:ea typeface="Microsoft YaHei" charset="-122"/>
                  <a:cs typeface="Microsoft YaHei" charset="-122"/>
                </a:rPr>
                <a:t>资源整合共享</a:t>
              </a:r>
              <a:endParaRPr lang="zh-CN" altLang="en-US" baseline="0" dirty="0">
                <a:solidFill>
                  <a:schemeClr val="bg1"/>
                </a:solidFill>
                <a:latin typeface="Microsoft YaHei" charset="-122"/>
                <a:ea typeface="Microsoft YaHei" charset="-122"/>
                <a:cs typeface="Microsoft YaHei" charset="-122"/>
              </a:endParaRPr>
            </a:p>
          </p:txBody>
        </p:sp>
        <p:sp>
          <p:nvSpPr>
            <p:cNvPr id="21" name="文本框 20"/>
            <p:cNvSpPr txBox="1"/>
            <p:nvPr/>
          </p:nvSpPr>
          <p:spPr>
            <a:xfrm>
              <a:off x="8333136" y="7467209"/>
              <a:ext cx="688016" cy="231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zh-CN" altLang="en-US" baseline="0" dirty="0" smtClean="0">
                  <a:solidFill>
                    <a:schemeClr val="bg1"/>
                  </a:solidFill>
                  <a:latin typeface="Microsoft YaHei" charset="-122"/>
                  <a:ea typeface="Microsoft YaHei" charset="-122"/>
                  <a:cs typeface="Microsoft YaHei" charset="-122"/>
                </a:rPr>
                <a:t>安全性</a:t>
              </a:r>
              <a:endParaRPr lang="zh-CN" altLang="en-US" baseline="0" dirty="0">
                <a:solidFill>
                  <a:schemeClr val="bg1"/>
                </a:solidFill>
                <a:latin typeface="Microsoft YaHei" charset="-122"/>
                <a:ea typeface="Microsoft YaHei" charset="-122"/>
                <a:cs typeface="Microsoft YaHei" charset="-122"/>
              </a:endParaRPr>
            </a:p>
          </p:txBody>
        </p:sp>
        <p:sp>
          <p:nvSpPr>
            <p:cNvPr id="22" name="文本框 21"/>
            <p:cNvSpPr txBox="1"/>
            <p:nvPr/>
          </p:nvSpPr>
          <p:spPr>
            <a:xfrm>
              <a:off x="10728783" y="7467206"/>
              <a:ext cx="4029811" cy="231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zh-CN" altLang="en-US" baseline="0" dirty="0" smtClean="0">
                  <a:solidFill>
                    <a:schemeClr val="bg1"/>
                  </a:solidFill>
                  <a:latin typeface="Microsoft YaHei" charset="-122"/>
                  <a:ea typeface="Microsoft YaHei" charset="-122"/>
                  <a:cs typeface="Microsoft YaHei" charset="-122"/>
                </a:rPr>
                <a:t>传输</a:t>
              </a:r>
              <a:r>
                <a:rPr lang="zh-CN" altLang="en-US" b="1" baseline="0" dirty="0">
                  <a:solidFill>
                    <a:srgbClr val="00DAFF"/>
                  </a:solidFill>
                  <a:latin typeface="Microsoft YaHei" charset="-122"/>
                  <a:ea typeface="Microsoft YaHei" charset="-122"/>
                  <a:cs typeface="Microsoft YaHei" charset="-122"/>
                </a:rPr>
                <a:t>未加密</a:t>
              </a:r>
              <a:r>
                <a:rPr lang="zh-CN" altLang="en-US" baseline="0" dirty="0" smtClean="0">
                  <a:solidFill>
                    <a:schemeClr val="bg1"/>
                  </a:solidFill>
                  <a:latin typeface="Microsoft YaHei" charset="-122"/>
                  <a:ea typeface="Microsoft YaHei" charset="-122"/>
                  <a:cs typeface="Microsoft YaHei" charset="-122"/>
                </a:rPr>
                <a:t>、网络</a:t>
              </a:r>
              <a:r>
                <a:rPr lang="zh-CN" altLang="en-US" b="1" baseline="0" dirty="0">
                  <a:solidFill>
                    <a:srgbClr val="00DAFF"/>
                  </a:solidFill>
                  <a:latin typeface="Microsoft YaHei" charset="-122"/>
                  <a:ea typeface="Microsoft YaHei" charset="-122"/>
                  <a:cs typeface="Microsoft YaHei" charset="-122"/>
                </a:rPr>
                <a:t>不隔离、</a:t>
              </a:r>
              <a:r>
                <a:rPr lang="zh-CN" altLang="en-US" baseline="0" dirty="0" smtClean="0">
                  <a:solidFill>
                    <a:schemeClr val="bg1"/>
                  </a:solidFill>
                  <a:latin typeface="Microsoft YaHei" charset="-122"/>
                  <a:ea typeface="Microsoft YaHei" charset="-122"/>
                  <a:cs typeface="Microsoft YaHei" charset="-122"/>
                </a:rPr>
                <a:t>故障后需</a:t>
              </a:r>
              <a:r>
                <a:rPr lang="zh-CN" altLang="en-US" b="1" baseline="0" dirty="0">
                  <a:solidFill>
                    <a:srgbClr val="00DAFF"/>
                  </a:solidFill>
                  <a:latin typeface="Microsoft YaHei" charset="-122"/>
                  <a:ea typeface="Microsoft YaHei" charset="-122"/>
                  <a:cs typeface="Microsoft YaHei" charset="-122"/>
                </a:rPr>
                <a:t>手动</a:t>
              </a:r>
              <a:r>
                <a:rPr lang="zh-CN" altLang="en-US" baseline="0" dirty="0" smtClean="0">
                  <a:solidFill>
                    <a:schemeClr val="bg1"/>
                  </a:solidFill>
                  <a:latin typeface="Microsoft YaHei" charset="-122"/>
                  <a:ea typeface="Microsoft YaHei" charset="-122"/>
                  <a:cs typeface="Microsoft YaHei" charset="-122"/>
                </a:rPr>
                <a:t>排查</a:t>
              </a:r>
              <a:endParaRPr lang="zh-CN" altLang="en-US" baseline="0" dirty="0">
                <a:solidFill>
                  <a:schemeClr val="bg1"/>
                </a:solidFill>
                <a:latin typeface="Microsoft YaHei" charset="-122"/>
                <a:ea typeface="Microsoft YaHei" charset="-122"/>
                <a:cs typeface="Microsoft YaHei" charset="-122"/>
              </a:endParaRPr>
            </a:p>
          </p:txBody>
        </p:sp>
        <p:sp>
          <p:nvSpPr>
            <p:cNvPr id="23" name="文本框 22"/>
            <p:cNvSpPr txBox="1"/>
            <p:nvPr/>
          </p:nvSpPr>
          <p:spPr>
            <a:xfrm>
              <a:off x="8431424" y="8111849"/>
              <a:ext cx="491441" cy="231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zh-CN" altLang="en-US" baseline="0" dirty="0" smtClean="0">
                  <a:solidFill>
                    <a:schemeClr val="bg1"/>
                  </a:solidFill>
                  <a:latin typeface="Microsoft YaHei" charset="-122"/>
                  <a:ea typeface="Microsoft YaHei" charset="-122"/>
                  <a:cs typeface="Microsoft YaHei" charset="-122"/>
                </a:rPr>
                <a:t>其他</a:t>
              </a:r>
              <a:endParaRPr lang="zh-CN" altLang="en-US" baseline="0" dirty="0">
                <a:solidFill>
                  <a:schemeClr val="bg1"/>
                </a:solidFill>
                <a:latin typeface="Microsoft YaHei" charset="-122"/>
                <a:ea typeface="Microsoft YaHei" charset="-122"/>
                <a:cs typeface="Microsoft YaHei" charset="-122"/>
              </a:endParaRPr>
            </a:p>
          </p:txBody>
        </p:sp>
        <p:sp>
          <p:nvSpPr>
            <p:cNvPr id="24" name="文本框 23"/>
            <p:cNvSpPr txBox="1"/>
            <p:nvPr/>
          </p:nvSpPr>
          <p:spPr>
            <a:xfrm>
              <a:off x="9745903" y="8060711"/>
              <a:ext cx="5995571" cy="2970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lnSpc>
                  <a:spcPct val="140000"/>
                </a:lnSpc>
              </a:pPr>
              <a:r>
                <a:rPr lang="zh-CN" altLang="en-US" baseline="0" dirty="0" smtClean="0">
                  <a:solidFill>
                    <a:schemeClr val="bg1"/>
                  </a:solidFill>
                  <a:latin typeface="Microsoft YaHei" charset="-122"/>
                  <a:ea typeface="Microsoft YaHei" charset="-122"/>
                  <a:cs typeface="Microsoft YaHei" charset="-122"/>
                </a:rPr>
                <a:t>对人员</a:t>
              </a:r>
              <a:r>
                <a:rPr lang="zh-CN" altLang="en-US" b="1" baseline="0" dirty="0" smtClean="0">
                  <a:solidFill>
                    <a:srgbClr val="00DAFF"/>
                  </a:solidFill>
                  <a:latin typeface="Microsoft YaHei" charset="-122"/>
                  <a:ea typeface="Microsoft YaHei" charset="-122"/>
                  <a:cs typeface="Microsoft YaHei" charset="-122"/>
                </a:rPr>
                <a:t>要求</a:t>
              </a:r>
              <a:r>
                <a:rPr lang="zh-CN" altLang="en-US" b="1" baseline="0" dirty="0">
                  <a:solidFill>
                    <a:srgbClr val="00DAFF"/>
                  </a:solidFill>
                  <a:latin typeface="Microsoft YaHei" charset="-122"/>
                  <a:ea typeface="Microsoft YaHei" charset="-122"/>
                  <a:cs typeface="Microsoft YaHei" charset="-122"/>
                </a:rPr>
                <a:t>高</a:t>
              </a:r>
              <a:r>
                <a:rPr lang="zh-CN" altLang="en-US" baseline="0" dirty="0" smtClean="0">
                  <a:solidFill>
                    <a:schemeClr val="bg1"/>
                  </a:solidFill>
                  <a:latin typeface="Microsoft YaHei" charset="-122"/>
                  <a:ea typeface="Microsoft YaHei" charset="-122"/>
                  <a:cs typeface="Microsoft YaHei" charset="-122"/>
                </a:rPr>
                <a:t>、</a:t>
              </a:r>
              <a:r>
                <a:rPr lang="zh-CN" altLang="en-US" b="1" baseline="0" dirty="0">
                  <a:solidFill>
                    <a:srgbClr val="00DAFF"/>
                  </a:solidFill>
                  <a:latin typeface="Microsoft YaHei" charset="-122"/>
                  <a:ea typeface="Microsoft YaHei" charset="-122"/>
                  <a:cs typeface="Microsoft YaHei" charset="-122"/>
                </a:rPr>
                <a:t>不易</a:t>
              </a:r>
              <a:r>
                <a:rPr lang="zh-CN" altLang="en-US" baseline="0" dirty="0" smtClean="0">
                  <a:solidFill>
                    <a:schemeClr val="bg1"/>
                  </a:solidFill>
                  <a:latin typeface="Microsoft YaHei" charset="-122"/>
                  <a:ea typeface="Microsoft YaHei" charset="-122"/>
                  <a:cs typeface="Microsoft YaHei" charset="-122"/>
                </a:rPr>
                <a:t>部署、运维</a:t>
              </a:r>
              <a:r>
                <a:rPr lang="zh-CN" altLang="en-US" b="1" baseline="0" dirty="0">
                  <a:solidFill>
                    <a:srgbClr val="00DAFF"/>
                  </a:solidFill>
                  <a:latin typeface="Microsoft YaHei" charset="-122"/>
                  <a:ea typeface="Microsoft YaHei" charset="-122"/>
                  <a:cs typeface="Microsoft YaHei" charset="-122"/>
                </a:rPr>
                <a:t>难</a:t>
              </a:r>
              <a:r>
                <a:rPr lang="zh-CN" altLang="en-US" baseline="0" dirty="0" smtClean="0">
                  <a:solidFill>
                    <a:schemeClr val="bg1"/>
                  </a:solidFill>
                  <a:latin typeface="Microsoft YaHei" charset="-122"/>
                  <a:ea typeface="Microsoft YaHei" charset="-122"/>
                  <a:cs typeface="Microsoft YaHei" charset="-122"/>
                </a:rPr>
                <a:t>、实施</a:t>
              </a:r>
              <a:r>
                <a:rPr lang="zh-CN" altLang="en-US" b="1" baseline="0" dirty="0" smtClean="0">
                  <a:solidFill>
                    <a:srgbClr val="00DAFF"/>
                  </a:solidFill>
                  <a:latin typeface="Microsoft YaHei" charset="-122"/>
                  <a:ea typeface="Microsoft YaHei" charset="-122"/>
                  <a:cs typeface="Microsoft YaHei" charset="-122"/>
                </a:rPr>
                <a:t>周期长、</a:t>
              </a:r>
              <a:r>
                <a:rPr lang="zh-CN" altLang="en-US" baseline="0" dirty="0">
                  <a:solidFill>
                    <a:schemeClr val="bg1"/>
                  </a:solidFill>
                  <a:latin typeface="Microsoft YaHei" charset="-122"/>
                  <a:ea typeface="Microsoft YaHei" charset="-122"/>
                  <a:cs typeface="Microsoft YaHei" charset="-122"/>
                </a:rPr>
                <a:t>数据不能</a:t>
              </a:r>
              <a:r>
                <a:rPr lang="zh-CN" altLang="en-US" b="1" baseline="0" dirty="0">
                  <a:solidFill>
                    <a:srgbClr val="00DAFF"/>
                  </a:solidFill>
                  <a:latin typeface="Microsoft YaHei" charset="-122"/>
                  <a:ea typeface="Microsoft YaHei" charset="-122"/>
                  <a:cs typeface="Microsoft YaHei" charset="-122"/>
                </a:rPr>
                <a:t>实时</a:t>
              </a:r>
              <a:r>
                <a:rPr lang="zh-CN" altLang="en-US" baseline="0" dirty="0">
                  <a:solidFill>
                    <a:schemeClr val="bg1"/>
                  </a:solidFill>
                  <a:latin typeface="Microsoft YaHei" charset="-122"/>
                  <a:ea typeface="Microsoft YaHei" charset="-122"/>
                  <a:cs typeface="Microsoft YaHei" charset="-122"/>
                </a:rPr>
                <a:t>使用</a:t>
              </a:r>
            </a:p>
          </p:txBody>
        </p:sp>
      </p:grpSp>
      <p:pic>
        <p:nvPicPr>
          <p:cNvPr id="1026" name="Picture 2" descr="C:\Users\Administrator\Desktop\传统ETL与微ETL对比图.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6636" y="474525"/>
            <a:ext cx="8674385" cy="3446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05952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从晶信息采集与传统数据中台的区别.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000" y="518159"/>
            <a:ext cx="15912785" cy="8183795"/>
          </a:xfrm>
          <a:prstGeom prst="rect">
            <a:avLst/>
          </a:prstGeom>
          <a:noFill/>
          <a:extLst>
            <a:ext uri="{909E8E84-426E-40DD-AFC4-6F175D3DCCD1}">
              <a14:hiddenFill xmlns:a14="http://schemas.microsoft.com/office/drawing/2010/main">
                <a:solidFill>
                  <a:srgbClr val="FFFFFF"/>
                </a:solidFill>
              </a14:hiddenFill>
            </a:ext>
          </a:extLst>
        </p:spPr>
      </p:pic>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24</a:t>
            </a:fld>
            <a:endParaRPr/>
          </a:p>
        </p:txBody>
      </p:sp>
      <p:sp>
        <p:nvSpPr>
          <p:cNvPr id="5" name="矩形 4"/>
          <p:cNvSpPr/>
          <p:nvPr/>
        </p:nvSpPr>
        <p:spPr>
          <a:xfrm>
            <a:off x="0" y="1203963"/>
            <a:ext cx="939505" cy="5632311"/>
          </a:xfrm>
          <a:prstGeom prst="rect">
            <a:avLst/>
          </a:prstGeom>
          <a:noFill/>
        </p:spPr>
        <p:txBody>
          <a:bodyPr wrap="square" lIns="91440" tIns="45720" rIns="91440" bIns="45720">
            <a:spAutoFit/>
          </a:bodyPr>
          <a:lstStyle/>
          <a:p>
            <a:pPr algn="ctr"/>
            <a:r>
              <a:rPr lang="zh-CN" altLang="en-US" sz="5400" dirty="0" smtClean="0">
                <a:ln w="18415" cmpd="sng">
                  <a:solidFill>
                    <a:srgbClr val="FFFFFF"/>
                  </a:solidFill>
                  <a:prstDash val="solid"/>
                </a:ln>
                <a:effectLst>
                  <a:outerShdw blurRad="63500" dir="3600000" algn="tl" rotWithShape="0">
                    <a:srgbClr val="000000">
                      <a:alpha val="70000"/>
                    </a:srgbClr>
                  </a:outerShdw>
                </a:effectLst>
              </a:rPr>
              <a:t>数据库场景</a:t>
            </a:r>
            <a:endParaRPr lang="en-US" altLang="zh-CN" sz="5400" dirty="0" smtClean="0">
              <a:ln w="18415" cmpd="sng">
                <a:solidFill>
                  <a:srgbClr val="FFFFFF"/>
                </a:solidFill>
                <a:prstDash val="solid"/>
              </a:ln>
              <a:effectLst>
                <a:outerShdw blurRad="63500" dir="3600000" algn="tl" rotWithShape="0">
                  <a:srgbClr val="000000">
                    <a:alpha val="70000"/>
                  </a:srgbClr>
                </a:outerShdw>
              </a:effectLst>
            </a:endParaRPr>
          </a:p>
          <a:p>
            <a:pPr algn="ctr"/>
            <a:r>
              <a:rPr lang="zh-CN" altLang="en-US" sz="5400" dirty="0" smtClean="0">
                <a:ln w="18415" cmpd="sng">
                  <a:solidFill>
                    <a:srgbClr val="FFFFFF"/>
                  </a:solidFill>
                  <a:prstDash val="solid"/>
                </a:ln>
                <a:effectLst>
                  <a:outerShdw blurRad="63500" dir="3600000" algn="tl" rotWithShape="0">
                    <a:srgbClr val="000000">
                      <a:alpha val="70000"/>
                    </a:srgbClr>
                  </a:outerShdw>
                </a:effectLst>
              </a:rPr>
              <a:t>下运作对比</a:t>
            </a:r>
            <a:endParaRPr lang="zh-CN" alt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051" name="Picture 3" descr="C:\Users\Administrator\Desktop\1从晶信息采集与传统数据中台的区别.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57327" y="5133856"/>
            <a:ext cx="1532593" cy="1359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96233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051"/>
                                        </p:tgtEl>
                                      </p:cBhvr>
                                    </p:animEffect>
                                    <p:animScale>
                                      <p:cBhvr>
                                        <p:cTn id="7" dur="250" autoRev="1" fill="hold"/>
                                        <p:tgtEl>
                                          <p:spTgt spid="2051"/>
                                        </p:tgtEl>
                                      </p:cBhvr>
                                      <p:by x="105000" y="105000"/>
                                    </p:animScale>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1.96766E-6 -3.41336E-6 L -1.96766E-6 0.14111 " pathEditMode="relative" rAng="0" ptsTypes="AA">
                                      <p:cBhvr>
                                        <p:cTn id="10" dur="1000" fill="hold"/>
                                        <p:tgtEl>
                                          <p:spTgt spid="2051"/>
                                        </p:tgtEl>
                                        <p:attrNameLst>
                                          <p:attrName>ppt_x</p:attrName>
                                          <p:attrName>ppt_y</p:attrName>
                                        </p:attrNameLst>
                                      </p:cBhvr>
                                      <p:rCtr x="0" y="7055"/>
                                    </p:animMotion>
                                  </p:childTnLst>
                                </p:cTn>
                              </p:par>
                            </p:childTnLst>
                          </p:cTn>
                        </p:par>
                        <p:par>
                          <p:cTn id="11" fill="hold">
                            <p:stCondLst>
                              <p:cond delay="1500"/>
                            </p:stCondLst>
                            <p:childTnLst>
                              <p:par>
                                <p:cTn id="12" presetID="35" presetClass="path" presetSubtype="0" accel="50000" decel="50000" fill="hold" nodeType="afterEffect">
                                  <p:stCondLst>
                                    <p:cond delay="0"/>
                                  </p:stCondLst>
                                  <p:childTnLst>
                                    <p:animMotion origin="layout" path="M -1.96766E-6 0.14106 L -0.42375 0.14106 " pathEditMode="relative" rAng="0" ptsTypes="AA">
                                      <p:cBhvr>
                                        <p:cTn id="13" dur="2000" fill="hold"/>
                                        <p:tgtEl>
                                          <p:spTgt spid="2051"/>
                                        </p:tgtEl>
                                        <p:attrNameLst>
                                          <p:attrName>ppt_x</p:attrName>
                                          <p:attrName>ppt_y</p:attrName>
                                        </p:attrNameLst>
                                      </p:cBhvr>
                                      <p:rCtr x="-2119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25</a:t>
            </a:fld>
            <a:endParaRPr/>
          </a:p>
        </p:txBody>
      </p:sp>
      <p:sp>
        <p:nvSpPr>
          <p:cNvPr id="25" name="Shape 53"/>
          <p:cNvSpPr/>
          <p:nvPr/>
        </p:nvSpPr>
        <p:spPr>
          <a:xfrm>
            <a:off x="6615251" y="1967649"/>
            <a:ext cx="2831850" cy="1069901"/>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90000"/>
              </a:lnSpc>
            </a:pPr>
            <a:r>
              <a:rPr lang="zh-CN" altLang="en-US" sz="7200" b="1" dirty="0" smtClean="0">
                <a:solidFill>
                  <a:srgbClr val="FFFFFF"/>
                </a:solidFill>
                <a:latin typeface="Microsoft YaHei" charset="-122"/>
                <a:ea typeface="Microsoft YaHei" charset="-122"/>
                <a:cs typeface="Microsoft YaHei" charset="-122"/>
              </a:rPr>
              <a:t>目   录</a:t>
            </a:r>
            <a:endParaRPr lang="zh-CN" altLang="en-US" sz="7200" b="1" dirty="0">
              <a:solidFill>
                <a:srgbClr val="FFFFFF"/>
              </a:solidFill>
              <a:latin typeface="Microsoft YaHei" charset="-122"/>
              <a:ea typeface="Microsoft YaHei" charset="-122"/>
              <a:cs typeface="Microsoft YaHei" charset="-122"/>
            </a:endParaRPr>
          </a:p>
        </p:txBody>
      </p:sp>
      <p:grpSp>
        <p:nvGrpSpPr>
          <p:cNvPr id="120" name="组合 119"/>
          <p:cNvGrpSpPr/>
          <p:nvPr/>
        </p:nvGrpSpPr>
        <p:grpSpPr>
          <a:xfrm>
            <a:off x="7458652" y="4079181"/>
            <a:ext cx="1172640" cy="1968289"/>
            <a:chOff x="4391361" y="4414461"/>
            <a:chExt cx="1172640" cy="1968289"/>
          </a:xfrm>
        </p:grpSpPr>
        <p:sp>
          <p:nvSpPr>
            <p:cNvPr id="121" name="Oval 5"/>
            <p:cNvSpPr>
              <a:spLocks noChangeArrowheads="1"/>
            </p:cNvSpPr>
            <p:nvPr/>
          </p:nvSpPr>
          <p:spPr bwMode="auto">
            <a:xfrm>
              <a:off x="4500348" y="4523448"/>
              <a:ext cx="955357" cy="955357"/>
            </a:xfrm>
            <a:prstGeom prst="ellipse">
              <a:avLst/>
            </a:prstGeom>
            <a:solidFill>
              <a:schemeClr val="bg1"/>
            </a:solidFill>
            <a:ln>
              <a:noFill/>
            </a:ln>
          </p:spPr>
          <p:txBody>
            <a:bodyPr vert="horz" wrap="square" lIns="91440" tIns="45720" rIns="91440" bIns="45720" numCol="1" anchor="t" anchorCtr="0" compatLnSpc="1"/>
            <a:lstStyle/>
            <a:p>
              <a:endParaRPr lang="id-ID"/>
            </a:p>
          </p:txBody>
        </p:sp>
        <p:grpSp>
          <p:nvGrpSpPr>
            <p:cNvPr id="122" name="Group 48"/>
            <p:cNvGrpSpPr/>
            <p:nvPr/>
          </p:nvGrpSpPr>
          <p:grpSpPr>
            <a:xfrm>
              <a:off x="4391361" y="4414461"/>
              <a:ext cx="1172640" cy="1172640"/>
              <a:chOff x="1119258" y="2257147"/>
              <a:chExt cx="1868076" cy="1868076"/>
            </a:xfrm>
            <a:solidFill>
              <a:schemeClr val="bg1"/>
            </a:solidFill>
          </p:grpSpPr>
          <p:sp>
            <p:nvSpPr>
              <p:cNvPr id="126" name="Freeform 6"/>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lstStyle/>
              <a:p>
                <a:endParaRPr lang="id-ID"/>
              </a:p>
            </p:txBody>
          </p:sp>
          <p:sp>
            <p:nvSpPr>
              <p:cNvPr id="127" name="Freeform 7"/>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lstStyle/>
              <a:p>
                <a:endParaRPr lang="id-ID"/>
              </a:p>
            </p:txBody>
          </p:sp>
          <p:sp>
            <p:nvSpPr>
              <p:cNvPr id="128" name="Freeform 8"/>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lstStyle/>
              <a:p>
                <a:endParaRPr lang="id-ID"/>
              </a:p>
            </p:txBody>
          </p:sp>
          <p:sp>
            <p:nvSpPr>
              <p:cNvPr id="129" name="Freeform 9"/>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lstStyle/>
              <a:p>
                <a:endParaRPr lang="id-ID"/>
              </a:p>
            </p:txBody>
          </p:sp>
          <p:sp>
            <p:nvSpPr>
              <p:cNvPr id="130" name="Freeform 10"/>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lstStyle/>
              <a:p>
                <a:endParaRPr lang="id-ID"/>
              </a:p>
            </p:txBody>
          </p:sp>
          <p:sp>
            <p:nvSpPr>
              <p:cNvPr id="131" name="Freeform 11"/>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lstStyle/>
              <a:p>
                <a:endParaRPr lang="id-ID"/>
              </a:p>
            </p:txBody>
          </p:sp>
          <p:sp>
            <p:nvSpPr>
              <p:cNvPr id="132" name="Freeform 12"/>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lstStyle/>
              <a:p>
                <a:endParaRPr lang="id-ID"/>
              </a:p>
            </p:txBody>
          </p:sp>
          <p:sp>
            <p:nvSpPr>
              <p:cNvPr id="133" name="Freeform 13"/>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lstStyle/>
              <a:p>
                <a:endParaRPr lang="id-ID"/>
              </a:p>
            </p:txBody>
          </p:sp>
          <p:sp>
            <p:nvSpPr>
              <p:cNvPr id="134" name="Freeform 14"/>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lstStyle/>
              <a:p>
                <a:endParaRPr lang="id-ID"/>
              </a:p>
            </p:txBody>
          </p:sp>
          <p:sp>
            <p:nvSpPr>
              <p:cNvPr id="135" name="Freeform 15"/>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91440" tIns="45720" rIns="91440" bIns="45720" numCol="1" anchor="t" anchorCtr="0" compatLnSpc="1"/>
              <a:lstStyle/>
              <a:p>
                <a:endParaRPr lang="id-ID"/>
              </a:p>
            </p:txBody>
          </p:sp>
          <p:sp>
            <p:nvSpPr>
              <p:cNvPr id="136" name="Freeform 16"/>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91440" tIns="45720" rIns="91440" bIns="45720" numCol="1" anchor="t" anchorCtr="0" compatLnSpc="1"/>
              <a:lstStyle/>
              <a:p>
                <a:endParaRPr lang="id-ID"/>
              </a:p>
            </p:txBody>
          </p:sp>
          <p:sp>
            <p:nvSpPr>
              <p:cNvPr id="137" name="Freeform 17"/>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91440" tIns="45720" rIns="91440" bIns="45720" numCol="1" anchor="t" anchorCtr="0" compatLnSpc="1"/>
              <a:lstStyle/>
              <a:p>
                <a:endParaRPr lang="id-ID"/>
              </a:p>
            </p:txBody>
          </p:sp>
        </p:grpSp>
        <p:sp>
          <p:nvSpPr>
            <p:cNvPr id="123" name="TextBox 122"/>
            <p:cNvSpPr txBox="1"/>
            <p:nvPr/>
          </p:nvSpPr>
          <p:spPr>
            <a:xfrm>
              <a:off x="4696864" y="4605391"/>
              <a:ext cx="558112"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nSpc>
                  <a:spcPct val="150000"/>
                </a:lnSpc>
                <a:defRPr/>
              </a:pPr>
              <a:r>
                <a:rPr lang="en-US" altLang="zh-CN" sz="2800" b="1" baseline="0" dirty="0" smtClean="0">
                  <a:solidFill>
                    <a:srgbClr val="00DAFF"/>
                  </a:solidFill>
                  <a:latin typeface="Microsoft YaHei" charset="-122"/>
                  <a:ea typeface="Microsoft YaHei" charset="-122"/>
                  <a:cs typeface="Microsoft YaHei" charset="-122"/>
                </a:rPr>
                <a:t>05</a:t>
              </a:r>
              <a:endParaRPr lang="zh-CN" altLang="en-US" sz="2800" b="1" baseline="0" dirty="0">
                <a:solidFill>
                  <a:srgbClr val="00DAFF"/>
                </a:solidFill>
                <a:latin typeface="Microsoft YaHei" charset="-122"/>
                <a:ea typeface="Microsoft YaHei" charset="-122"/>
                <a:cs typeface="Microsoft YaHei" charset="-122"/>
              </a:endParaRPr>
            </a:p>
          </p:txBody>
        </p:sp>
        <p:sp>
          <p:nvSpPr>
            <p:cNvPr id="124" name="Shape 54"/>
            <p:cNvSpPr/>
            <p:nvPr/>
          </p:nvSpPr>
          <p:spPr>
            <a:xfrm>
              <a:off x="4414929" y="5763617"/>
              <a:ext cx="1143631" cy="619133"/>
            </a:xfrm>
            <a:prstGeom prst="rect">
              <a:avLst/>
            </a:prstGeom>
            <a:ln w="12700">
              <a:miter lim="400000"/>
            </a:ln>
            <a:extLst>
              <a:ext uri="{C572A759-6A51-4108-AA02-DFA0A04FC94B}">
                <ma14:wrappingTextBoxFlag xmlns="" xmlns:ma14="http://schemas.microsoft.com/office/mac/drawingml/2011/main" val="1"/>
              </a:ext>
            </a:extLst>
          </p:spPr>
          <p:txBody>
            <a:bodyPr lIns="36001" tIns="36001" rIns="36001" bIns="36001" anchor="t"/>
            <a:lstStyle/>
            <a:p>
              <a:pPr>
                <a:lnSpc>
                  <a:spcPct val="150000"/>
                </a:lnSpc>
              </a:pPr>
              <a:r>
                <a:rPr lang="zh-CN" altLang="en-US" sz="2000" b="1" baseline="0" dirty="0" smtClean="0">
                  <a:solidFill>
                    <a:srgbClr val="00FDFC"/>
                  </a:solidFill>
                  <a:latin typeface="Microsoft YaHei" charset="-122"/>
                  <a:ea typeface="Microsoft YaHei" charset="-122"/>
                  <a:cs typeface="Microsoft YaHei" charset="-122"/>
                </a:rPr>
                <a:t>典型案例</a:t>
              </a:r>
              <a:endParaRPr lang="en-US" altLang="zh-CN" sz="2000" b="1" baseline="0" dirty="0">
                <a:solidFill>
                  <a:srgbClr val="00FDFC"/>
                </a:solidFill>
                <a:latin typeface="Microsoft YaHei" charset="-122"/>
                <a:ea typeface="Microsoft YaHei" charset="-122"/>
                <a:cs typeface="Microsoft YaHei" charset="-122"/>
              </a:endParaRPr>
            </a:p>
          </p:txBody>
        </p:sp>
      </p:grpSp>
    </p:spTree>
    <p:extLst>
      <p:ext uri="{BB962C8B-B14F-4D97-AF65-F5344CB8AC3E}">
        <p14:creationId xmlns:p14="http://schemas.microsoft.com/office/powerpoint/2010/main" val="245200487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26</a:t>
            </a:fld>
            <a:endParaRPr/>
          </a:p>
        </p:txBody>
      </p:sp>
      <p:sp>
        <p:nvSpPr>
          <p:cNvPr id="5" name="Shape 54"/>
          <p:cNvSpPr/>
          <p:nvPr/>
        </p:nvSpPr>
        <p:spPr>
          <a:xfrm>
            <a:off x="1311327" y="2396466"/>
            <a:ext cx="5651019" cy="2959580"/>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t"/>
          <a:lstStyle/>
          <a:p>
            <a:pPr marL="285750" indent="-285750">
              <a:lnSpc>
                <a:spcPct val="150000"/>
              </a:lnSpc>
              <a:buFont typeface="Arial"/>
              <a:buChar char="•"/>
            </a:pPr>
            <a:endParaRPr lang="zh-CN" altLang="en-US" baseline="0" dirty="0">
              <a:solidFill>
                <a:schemeClr val="bg1"/>
              </a:solidFill>
              <a:latin typeface="Microsoft YaHei" charset="-122"/>
              <a:ea typeface="Microsoft YaHei" charset="-122"/>
              <a:cs typeface="Microsoft YaHei" charset="-122"/>
            </a:endParaRPr>
          </a:p>
        </p:txBody>
      </p:sp>
      <p:sp>
        <p:nvSpPr>
          <p:cNvPr id="6" name="文本框 5"/>
          <p:cNvSpPr txBox="1"/>
          <p:nvPr/>
        </p:nvSpPr>
        <p:spPr>
          <a:xfrm>
            <a:off x="546011" y="771500"/>
            <a:ext cx="2959277" cy="8474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lnSpc>
                <a:spcPct val="110000"/>
              </a:lnSpc>
            </a:pPr>
            <a:r>
              <a:rPr lang="zh-CN" altLang="en-US" sz="4400" b="1" baseline="0" dirty="0" smtClean="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rPr>
              <a:t>典型案例</a:t>
            </a:r>
            <a:endParaRPr lang="zh-CN" altLang="en-US" sz="4400" b="1" baseline="0" dirty="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endParaRPr>
          </a:p>
        </p:txBody>
      </p:sp>
      <p:pic>
        <p:nvPicPr>
          <p:cNvPr id="2050" name="Picture 2" descr="C:\Users\Administrator\Desktop\平台南阳案例图.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7972" y="819428"/>
            <a:ext cx="11253553" cy="7958812"/>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546011" y="1648569"/>
            <a:ext cx="5449842" cy="6934206"/>
          </a:xfrm>
          <a:prstGeom prst="rect">
            <a:avLst/>
          </a:prstGeom>
        </p:spPr>
        <p:txBody>
          <a:bodyPr wrap="square">
            <a:spAutoFit/>
          </a:bodyPr>
          <a:lstStyle/>
          <a:p>
            <a:pPr>
              <a:lnSpc>
                <a:spcPct val="180000"/>
              </a:lnSpc>
            </a:pPr>
            <a:r>
              <a:rPr lang="zh-CN" altLang="zh-CN" sz="1300" baseline="0" dirty="0">
                <a:solidFill>
                  <a:schemeClr val="bg1"/>
                </a:solidFill>
                <a:latin typeface="Microsoft YaHei" charset="-122"/>
                <a:ea typeface="Microsoft YaHei" charset="-122"/>
                <a:cs typeface="Microsoft YaHei" charset="-122"/>
              </a:rPr>
              <a:t>项目名称</a:t>
            </a:r>
            <a:r>
              <a:rPr lang="zh-CN" altLang="zh-CN" sz="1300" baseline="0" dirty="0" smtClean="0">
                <a:solidFill>
                  <a:schemeClr val="bg1"/>
                </a:solidFill>
                <a:latin typeface="Microsoft YaHei" charset="-122"/>
                <a:ea typeface="Microsoft YaHei" charset="-122"/>
                <a:cs typeface="Microsoft YaHei" charset="-122"/>
              </a:rPr>
              <a:t>：地级市</a:t>
            </a:r>
            <a:r>
              <a:rPr lang="zh-CN" altLang="zh-CN" sz="1300" b="1" baseline="0" dirty="0">
                <a:solidFill>
                  <a:srgbClr val="00DAFF"/>
                </a:solidFill>
                <a:latin typeface="Microsoft YaHei" charset="-122"/>
                <a:ea typeface="Microsoft YaHei" charset="-122"/>
                <a:cs typeface="Microsoft YaHei" charset="-122"/>
              </a:rPr>
              <a:t>公安社会信息采集</a:t>
            </a:r>
            <a:r>
              <a:rPr lang="zh-CN" altLang="zh-CN" sz="1300" baseline="0" dirty="0">
                <a:solidFill>
                  <a:schemeClr val="bg1"/>
                </a:solidFill>
                <a:latin typeface="Microsoft YaHei" charset="-122"/>
                <a:ea typeface="Microsoft YaHei" charset="-122"/>
                <a:cs typeface="Microsoft YaHei" charset="-122"/>
              </a:rPr>
              <a:t>系统建设</a:t>
            </a:r>
          </a:p>
          <a:p>
            <a:pPr>
              <a:lnSpc>
                <a:spcPct val="180000"/>
              </a:lnSpc>
            </a:pPr>
            <a:r>
              <a:rPr lang="zh-CN" altLang="zh-CN" sz="1300" baseline="0" dirty="0">
                <a:solidFill>
                  <a:schemeClr val="bg1"/>
                </a:solidFill>
                <a:latin typeface="Microsoft YaHei" charset="-122"/>
                <a:ea typeface="Microsoft YaHei" charset="-122"/>
                <a:cs typeface="Microsoft YaHei" charset="-122"/>
              </a:rPr>
              <a:t>项目内容：从晶社会信息采集</a:t>
            </a:r>
            <a:r>
              <a:rPr lang="zh-CN" altLang="zh-CN" sz="1300" b="1" baseline="0" dirty="0">
                <a:solidFill>
                  <a:srgbClr val="00DAFF"/>
                </a:solidFill>
                <a:latin typeface="Microsoft YaHei" charset="-122"/>
                <a:ea typeface="Microsoft YaHei" charset="-122"/>
                <a:cs typeface="Microsoft YaHei" charset="-122"/>
              </a:rPr>
              <a:t>平台</a:t>
            </a:r>
            <a:r>
              <a:rPr lang="zh-CN" altLang="zh-CN" sz="1300" baseline="0" dirty="0">
                <a:solidFill>
                  <a:schemeClr val="bg1"/>
                </a:solidFill>
                <a:latin typeface="Microsoft YaHei" charset="-122"/>
                <a:ea typeface="Microsoft YaHei" charset="-122"/>
                <a:cs typeface="Microsoft YaHei" charset="-122"/>
              </a:rPr>
              <a:t>搭建和前端</a:t>
            </a:r>
            <a:r>
              <a:rPr lang="zh-CN" altLang="zh-CN" sz="1300" b="1" baseline="0" dirty="0">
                <a:solidFill>
                  <a:srgbClr val="00DAFF"/>
                </a:solidFill>
                <a:latin typeface="Microsoft YaHei" charset="-122"/>
                <a:ea typeface="Microsoft YaHei" charset="-122"/>
                <a:cs typeface="Microsoft YaHei" charset="-122"/>
              </a:rPr>
              <a:t>采集设备</a:t>
            </a:r>
            <a:r>
              <a:rPr lang="zh-CN" altLang="zh-CN" sz="1300" baseline="0" dirty="0" smtClean="0">
                <a:solidFill>
                  <a:schemeClr val="bg1"/>
                </a:solidFill>
                <a:latin typeface="Microsoft YaHei" charset="-122"/>
                <a:ea typeface="Microsoft YaHei" charset="-122"/>
                <a:cs typeface="Microsoft YaHei" charset="-122"/>
              </a:rPr>
              <a:t>安装</a:t>
            </a:r>
            <a:r>
              <a:rPr lang="zh-CN" altLang="en-US" sz="1300" baseline="0" dirty="0" smtClean="0">
                <a:solidFill>
                  <a:schemeClr val="bg1"/>
                </a:solidFill>
                <a:latin typeface="Microsoft YaHei" charset="-122"/>
                <a:ea typeface="Microsoft YaHei" charset="-122"/>
                <a:cs typeface="Microsoft YaHei" charset="-122"/>
              </a:rPr>
              <a:t>（</a:t>
            </a:r>
            <a:r>
              <a:rPr lang="zh-CN" altLang="en-US" sz="1300" b="1" baseline="0" dirty="0">
                <a:solidFill>
                  <a:srgbClr val="00DAFF"/>
                </a:solidFill>
                <a:latin typeface="Microsoft YaHei" charset="-122"/>
                <a:ea typeface="Microsoft YaHei" charset="-122"/>
                <a:cs typeface="Microsoft YaHei" charset="-122"/>
              </a:rPr>
              <a:t>私有化交付</a:t>
            </a:r>
            <a:r>
              <a:rPr lang="zh-CN" altLang="en-US" sz="1300" baseline="0" dirty="0" smtClean="0">
                <a:solidFill>
                  <a:schemeClr val="bg1"/>
                </a:solidFill>
                <a:latin typeface="Microsoft YaHei" charset="-122"/>
                <a:ea typeface="Microsoft YaHei" charset="-122"/>
                <a:cs typeface="Microsoft YaHei" charset="-122"/>
              </a:rPr>
              <a:t>）</a:t>
            </a:r>
            <a:endParaRPr lang="zh-CN" altLang="zh-CN" sz="1300" baseline="0" dirty="0">
              <a:solidFill>
                <a:schemeClr val="bg1"/>
              </a:solidFill>
              <a:latin typeface="Microsoft YaHei" charset="-122"/>
              <a:ea typeface="Microsoft YaHei" charset="-122"/>
              <a:cs typeface="Microsoft YaHei" charset="-122"/>
            </a:endParaRPr>
          </a:p>
          <a:p>
            <a:pPr>
              <a:lnSpc>
                <a:spcPct val="180000"/>
              </a:lnSpc>
            </a:pPr>
            <a:r>
              <a:rPr lang="zh-CN" altLang="zh-CN" sz="1300" baseline="0" dirty="0">
                <a:solidFill>
                  <a:schemeClr val="bg1"/>
                </a:solidFill>
                <a:latin typeface="Microsoft YaHei" charset="-122"/>
                <a:ea typeface="Microsoft YaHei" charset="-122"/>
                <a:cs typeface="Microsoft YaHei" charset="-122"/>
              </a:rPr>
              <a:t>项目时间：</a:t>
            </a:r>
            <a:r>
              <a:rPr lang="en-US" altLang="zh-CN" sz="1300" baseline="0" dirty="0">
                <a:solidFill>
                  <a:schemeClr val="bg1"/>
                </a:solidFill>
                <a:latin typeface="Microsoft YaHei" charset="-122"/>
                <a:ea typeface="Microsoft YaHei" charset="-122"/>
                <a:cs typeface="Microsoft YaHei" charset="-122"/>
              </a:rPr>
              <a:t>2019</a:t>
            </a:r>
            <a:r>
              <a:rPr lang="zh-CN" altLang="zh-CN" sz="1300" baseline="0" dirty="0">
                <a:solidFill>
                  <a:schemeClr val="bg1"/>
                </a:solidFill>
                <a:latin typeface="Microsoft YaHei" charset="-122"/>
                <a:ea typeface="Microsoft YaHei" charset="-122"/>
                <a:cs typeface="Microsoft YaHei" charset="-122"/>
              </a:rPr>
              <a:t>年</a:t>
            </a:r>
            <a:r>
              <a:rPr lang="en-US" altLang="zh-CN" sz="1300" baseline="0" dirty="0">
                <a:solidFill>
                  <a:schemeClr val="bg1"/>
                </a:solidFill>
                <a:latin typeface="Microsoft YaHei" charset="-122"/>
                <a:ea typeface="Microsoft YaHei" charset="-122"/>
                <a:cs typeface="Microsoft YaHei" charset="-122"/>
              </a:rPr>
              <a:t>3</a:t>
            </a:r>
            <a:r>
              <a:rPr lang="zh-CN" altLang="zh-CN" sz="1300" baseline="0" dirty="0">
                <a:solidFill>
                  <a:schemeClr val="bg1"/>
                </a:solidFill>
                <a:latin typeface="Microsoft YaHei" charset="-122"/>
                <a:ea typeface="Microsoft YaHei" charset="-122"/>
                <a:cs typeface="Microsoft YaHei" charset="-122"/>
              </a:rPr>
              <a:t>月—</a:t>
            </a:r>
            <a:r>
              <a:rPr lang="en-US" altLang="zh-CN" sz="1300" baseline="0" dirty="0">
                <a:solidFill>
                  <a:schemeClr val="bg1"/>
                </a:solidFill>
                <a:latin typeface="Microsoft YaHei" charset="-122"/>
                <a:ea typeface="Microsoft YaHei" charset="-122"/>
                <a:cs typeface="Microsoft YaHei" charset="-122"/>
              </a:rPr>
              <a:t>4</a:t>
            </a:r>
            <a:r>
              <a:rPr lang="zh-CN" altLang="zh-CN" sz="1300" baseline="0" dirty="0">
                <a:solidFill>
                  <a:schemeClr val="bg1"/>
                </a:solidFill>
                <a:latin typeface="Microsoft YaHei" charset="-122"/>
                <a:ea typeface="Microsoft YaHei" charset="-122"/>
                <a:cs typeface="Microsoft YaHei" charset="-122"/>
              </a:rPr>
              <a:t>月</a:t>
            </a:r>
          </a:p>
          <a:p>
            <a:pPr>
              <a:lnSpc>
                <a:spcPct val="180000"/>
              </a:lnSpc>
            </a:pPr>
            <a:r>
              <a:rPr lang="zh-CN" altLang="zh-CN" sz="1300" baseline="0" dirty="0">
                <a:solidFill>
                  <a:schemeClr val="bg1"/>
                </a:solidFill>
                <a:latin typeface="Microsoft YaHei" charset="-122"/>
                <a:ea typeface="Microsoft YaHei" charset="-122"/>
                <a:cs typeface="Microsoft YaHei" charset="-122"/>
              </a:rPr>
              <a:t>项目实施周期：</a:t>
            </a:r>
            <a:r>
              <a:rPr lang="en-US" altLang="zh-CN" sz="1300" b="1" baseline="0" dirty="0">
                <a:solidFill>
                  <a:srgbClr val="00DAFF"/>
                </a:solidFill>
                <a:latin typeface="Microsoft YaHei" charset="-122"/>
                <a:ea typeface="Microsoft YaHei" charset="-122"/>
                <a:cs typeface="Microsoft YaHei" charset="-122"/>
              </a:rPr>
              <a:t>2</a:t>
            </a:r>
            <a:r>
              <a:rPr lang="zh-CN" altLang="zh-CN" sz="1300" baseline="0" dirty="0">
                <a:solidFill>
                  <a:schemeClr val="bg1"/>
                </a:solidFill>
                <a:latin typeface="Microsoft YaHei" charset="-122"/>
                <a:ea typeface="Microsoft YaHei" charset="-122"/>
                <a:cs typeface="Microsoft YaHei" charset="-122"/>
              </a:rPr>
              <a:t>个月</a:t>
            </a:r>
          </a:p>
          <a:p>
            <a:pPr>
              <a:lnSpc>
                <a:spcPct val="180000"/>
              </a:lnSpc>
            </a:pPr>
            <a:r>
              <a:rPr lang="zh-CN" altLang="zh-CN" sz="1300" baseline="0" dirty="0">
                <a:solidFill>
                  <a:schemeClr val="bg1"/>
                </a:solidFill>
                <a:latin typeface="Microsoft YaHei" charset="-122"/>
                <a:ea typeface="Microsoft YaHei" charset="-122"/>
                <a:cs typeface="Microsoft YaHei" charset="-122"/>
              </a:rPr>
              <a:t>接入网点</a:t>
            </a:r>
            <a:r>
              <a:rPr lang="zh-CN" altLang="zh-CN" sz="1300" baseline="0" dirty="0" smtClean="0">
                <a:solidFill>
                  <a:schemeClr val="bg1"/>
                </a:solidFill>
                <a:latin typeface="Microsoft YaHei" charset="-122"/>
                <a:ea typeface="Microsoft YaHei" charset="-122"/>
                <a:cs typeface="Microsoft YaHei" charset="-122"/>
              </a:rPr>
              <a:t>：</a:t>
            </a:r>
            <a:r>
              <a:rPr lang="en-US" altLang="zh-CN" sz="1300" baseline="0" dirty="0">
                <a:solidFill>
                  <a:schemeClr val="bg1"/>
                </a:solidFill>
                <a:latin typeface="Microsoft YaHei" charset="-122"/>
                <a:ea typeface="Microsoft YaHei" charset="-122"/>
                <a:cs typeface="Microsoft YaHei" charset="-122"/>
              </a:rPr>
              <a:t>≈</a:t>
            </a:r>
            <a:r>
              <a:rPr lang="en-US" altLang="zh-CN" sz="1300" b="1" baseline="0" dirty="0" smtClean="0">
                <a:solidFill>
                  <a:srgbClr val="00DAFF"/>
                </a:solidFill>
                <a:latin typeface="Microsoft YaHei" charset="-122"/>
                <a:ea typeface="Microsoft YaHei" charset="-122"/>
                <a:cs typeface="Microsoft YaHei" charset="-122"/>
              </a:rPr>
              <a:t>500</a:t>
            </a:r>
            <a:r>
              <a:rPr lang="zh-CN" altLang="zh-CN" sz="1300" baseline="0" dirty="0">
                <a:solidFill>
                  <a:schemeClr val="bg1"/>
                </a:solidFill>
                <a:latin typeface="Microsoft YaHei" charset="-122"/>
                <a:ea typeface="Microsoft YaHei" charset="-122"/>
                <a:cs typeface="Microsoft YaHei" charset="-122"/>
              </a:rPr>
              <a:t>个</a:t>
            </a:r>
          </a:p>
          <a:p>
            <a:pPr>
              <a:lnSpc>
                <a:spcPct val="180000"/>
              </a:lnSpc>
            </a:pPr>
            <a:r>
              <a:rPr lang="zh-CN" altLang="zh-CN" sz="1300" baseline="0" dirty="0">
                <a:solidFill>
                  <a:schemeClr val="bg1"/>
                </a:solidFill>
                <a:latin typeface="Microsoft YaHei" charset="-122"/>
                <a:ea typeface="Microsoft YaHei" charset="-122"/>
                <a:cs typeface="Microsoft YaHei" charset="-122"/>
              </a:rPr>
              <a:t>涉及厂家：</a:t>
            </a:r>
            <a:r>
              <a:rPr lang="en-US" altLang="zh-CN" sz="1300" b="1" baseline="0" dirty="0">
                <a:solidFill>
                  <a:srgbClr val="00DAFF"/>
                </a:solidFill>
                <a:latin typeface="Microsoft YaHei" charset="-122"/>
                <a:ea typeface="Microsoft YaHei" charset="-122"/>
                <a:cs typeface="Microsoft YaHei" charset="-122"/>
              </a:rPr>
              <a:t>71</a:t>
            </a:r>
            <a:r>
              <a:rPr lang="zh-CN" altLang="zh-CN" sz="1300" baseline="0" dirty="0">
                <a:solidFill>
                  <a:schemeClr val="bg1"/>
                </a:solidFill>
                <a:latin typeface="Microsoft YaHei" charset="-122"/>
                <a:ea typeface="Microsoft YaHei" charset="-122"/>
                <a:cs typeface="Microsoft YaHei" charset="-122"/>
              </a:rPr>
              <a:t>个</a:t>
            </a:r>
          </a:p>
          <a:p>
            <a:pPr>
              <a:lnSpc>
                <a:spcPct val="180000"/>
              </a:lnSpc>
            </a:pPr>
            <a:r>
              <a:rPr lang="zh-CN" altLang="zh-CN" sz="1300" baseline="0" dirty="0">
                <a:solidFill>
                  <a:schemeClr val="bg1"/>
                </a:solidFill>
                <a:latin typeface="Microsoft YaHei" charset="-122"/>
                <a:ea typeface="Microsoft YaHei" charset="-122"/>
                <a:cs typeface="Microsoft YaHei" charset="-122"/>
              </a:rPr>
              <a:t>涉及行业：</a:t>
            </a:r>
            <a:r>
              <a:rPr lang="en-US" altLang="zh-CN" sz="1300" b="1" baseline="0" dirty="0">
                <a:solidFill>
                  <a:srgbClr val="00DAFF"/>
                </a:solidFill>
                <a:latin typeface="Microsoft YaHei" charset="-122"/>
                <a:ea typeface="Microsoft YaHei" charset="-122"/>
                <a:cs typeface="Microsoft YaHei" charset="-122"/>
              </a:rPr>
              <a:t>15</a:t>
            </a:r>
            <a:r>
              <a:rPr lang="zh-CN" altLang="zh-CN" sz="1300" baseline="0" dirty="0">
                <a:solidFill>
                  <a:schemeClr val="bg1"/>
                </a:solidFill>
                <a:latin typeface="Microsoft YaHei" charset="-122"/>
                <a:ea typeface="Microsoft YaHei" charset="-122"/>
                <a:cs typeface="Microsoft YaHei" charset="-122"/>
              </a:rPr>
              <a:t>个</a:t>
            </a:r>
          </a:p>
          <a:p>
            <a:pPr>
              <a:lnSpc>
                <a:spcPct val="180000"/>
              </a:lnSpc>
            </a:pPr>
            <a:r>
              <a:rPr lang="zh-CN" altLang="zh-CN" sz="1300" baseline="0" dirty="0">
                <a:solidFill>
                  <a:schemeClr val="bg1"/>
                </a:solidFill>
                <a:latin typeface="Microsoft YaHei" charset="-122"/>
                <a:ea typeface="Microsoft YaHei" charset="-122"/>
                <a:cs typeface="Microsoft YaHei" charset="-122"/>
              </a:rPr>
              <a:t>日采集数据量</a:t>
            </a:r>
            <a:r>
              <a:rPr lang="zh-CN" altLang="zh-CN" sz="1300" baseline="0" dirty="0" smtClean="0">
                <a:solidFill>
                  <a:schemeClr val="bg1"/>
                </a:solidFill>
                <a:latin typeface="Microsoft YaHei" charset="-122"/>
                <a:ea typeface="Microsoft YaHei" charset="-122"/>
                <a:cs typeface="Microsoft YaHei" charset="-122"/>
              </a:rPr>
              <a:t>：</a:t>
            </a:r>
            <a:r>
              <a:rPr lang="en-US" altLang="zh-CN" sz="1300" baseline="0" dirty="0">
                <a:solidFill>
                  <a:schemeClr val="bg1"/>
                </a:solidFill>
                <a:latin typeface="Microsoft YaHei" charset="-122"/>
                <a:ea typeface="Microsoft YaHei" charset="-122"/>
                <a:cs typeface="Microsoft YaHei" charset="-122"/>
              </a:rPr>
              <a:t>≈10,000,000</a:t>
            </a:r>
            <a:endParaRPr lang="zh-CN" altLang="zh-CN" sz="1300" baseline="0" dirty="0">
              <a:solidFill>
                <a:schemeClr val="bg1"/>
              </a:solidFill>
              <a:latin typeface="Microsoft YaHei" charset="-122"/>
              <a:ea typeface="Microsoft YaHei" charset="-122"/>
              <a:cs typeface="Microsoft YaHei" charset="-122"/>
            </a:endParaRPr>
          </a:p>
          <a:p>
            <a:pPr>
              <a:lnSpc>
                <a:spcPct val="180000"/>
              </a:lnSpc>
            </a:pPr>
            <a:r>
              <a:rPr lang="zh-CN" altLang="zh-CN" sz="1300" baseline="0" dirty="0">
                <a:solidFill>
                  <a:schemeClr val="bg1"/>
                </a:solidFill>
                <a:latin typeface="Microsoft YaHei" charset="-122"/>
                <a:ea typeface="Microsoft YaHei" charset="-122"/>
                <a:cs typeface="Microsoft YaHei" charset="-122"/>
              </a:rPr>
              <a:t>实施过程：</a:t>
            </a:r>
          </a:p>
          <a:p>
            <a:pPr>
              <a:lnSpc>
                <a:spcPct val="180000"/>
              </a:lnSpc>
            </a:pPr>
            <a:r>
              <a:rPr lang="en-US" altLang="zh-CN" sz="1300" baseline="0" dirty="0">
                <a:solidFill>
                  <a:schemeClr val="bg1"/>
                </a:solidFill>
                <a:latin typeface="Microsoft YaHei" charset="-122"/>
                <a:ea typeface="Microsoft YaHei" charset="-122"/>
                <a:cs typeface="Microsoft YaHei" charset="-122"/>
              </a:rPr>
              <a:t>	</a:t>
            </a:r>
            <a:r>
              <a:rPr lang="zh-CN" altLang="zh-CN" sz="1300" baseline="0" dirty="0">
                <a:solidFill>
                  <a:schemeClr val="bg1"/>
                </a:solidFill>
                <a:latin typeface="Microsoft YaHei" charset="-122"/>
                <a:ea typeface="Microsoft YaHei" charset="-122"/>
                <a:cs typeface="Microsoft YaHei" charset="-122"/>
              </a:rPr>
              <a:t>平台搭建：</a:t>
            </a:r>
            <a:r>
              <a:rPr lang="en-US" altLang="zh-CN" sz="1300" b="1" baseline="0" dirty="0">
                <a:solidFill>
                  <a:srgbClr val="00DAFF"/>
                </a:solidFill>
                <a:latin typeface="Microsoft YaHei" charset="-122"/>
                <a:ea typeface="Microsoft YaHei" charset="-122"/>
                <a:cs typeface="Microsoft YaHei" charset="-122"/>
              </a:rPr>
              <a:t>3</a:t>
            </a:r>
            <a:r>
              <a:rPr lang="zh-CN" altLang="zh-CN" sz="1300" baseline="0" dirty="0">
                <a:solidFill>
                  <a:schemeClr val="bg1"/>
                </a:solidFill>
                <a:latin typeface="Microsoft YaHei" charset="-122"/>
                <a:ea typeface="Microsoft YaHei" charset="-122"/>
                <a:cs typeface="Microsoft YaHei" charset="-122"/>
              </a:rPr>
              <a:t>天</a:t>
            </a:r>
          </a:p>
          <a:p>
            <a:pPr>
              <a:lnSpc>
                <a:spcPct val="180000"/>
              </a:lnSpc>
            </a:pPr>
            <a:r>
              <a:rPr lang="en-US" altLang="zh-CN" sz="1300" baseline="0" dirty="0">
                <a:solidFill>
                  <a:schemeClr val="bg1"/>
                </a:solidFill>
                <a:latin typeface="Microsoft YaHei" charset="-122"/>
                <a:ea typeface="Microsoft YaHei" charset="-122"/>
                <a:cs typeface="Microsoft YaHei" charset="-122"/>
              </a:rPr>
              <a:t>	</a:t>
            </a:r>
            <a:r>
              <a:rPr lang="zh-CN" altLang="zh-CN" sz="1300" baseline="0" dirty="0">
                <a:solidFill>
                  <a:schemeClr val="bg1"/>
                </a:solidFill>
                <a:latin typeface="Microsoft YaHei" charset="-122"/>
                <a:ea typeface="Microsoft YaHei" charset="-122"/>
                <a:cs typeface="Microsoft YaHei" charset="-122"/>
              </a:rPr>
              <a:t>网点调研：</a:t>
            </a:r>
            <a:r>
              <a:rPr lang="en-US" altLang="zh-CN" sz="1300" b="1" baseline="0" dirty="0" smtClean="0">
                <a:solidFill>
                  <a:srgbClr val="00DAFF"/>
                </a:solidFill>
                <a:latin typeface="Microsoft YaHei" charset="-122"/>
                <a:ea typeface="Microsoft YaHei" charset="-122"/>
                <a:cs typeface="Microsoft YaHei" charset="-122"/>
              </a:rPr>
              <a:t>7</a:t>
            </a:r>
            <a:r>
              <a:rPr lang="zh-CN" altLang="zh-CN" sz="1300" baseline="0" dirty="0" smtClean="0">
                <a:solidFill>
                  <a:schemeClr val="bg1"/>
                </a:solidFill>
                <a:latin typeface="Microsoft YaHei" charset="-122"/>
                <a:ea typeface="Microsoft YaHei" charset="-122"/>
                <a:cs typeface="Microsoft YaHei" charset="-122"/>
              </a:rPr>
              <a:t>天</a:t>
            </a:r>
            <a:endParaRPr lang="zh-CN" altLang="zh-CN" sz="1300" baseline="0" dirty="0">
              <a:solidFill>
                <a:schemeClr val="bg1"/>
              </a:solidFill>
              <a:latin typeface="Microsoft YaHei" charset="-122"/>
              <a:ea typeface="Microsoft YaHei" charset="-122"/>
              <a:cs typeface="Microsoft YaHei" charset="-122"/>
            </a:endParaRPr>
          </a:p>
          <a:p>
            <a:pPr>
              <a:lnSpc>
                <a:spcPct val="180000"/>
              </a:lnSpc>
            </a:pPr>
            <a:r>
              <a:rPr lang="en-US" altLang="zh-CN" sz="1300" baseline="0" dirty="0">
                <a:solidFill>
                  <a:schemeClr val="bg1"/>
                </a:solidFill>
                <a:latin typeface="Microsoft YaHei" charset="-122"/>
                <a:ea typeface="Microsoft YaHei" charset="-122"/>
                <a:cs typeface="Microsoft YaHei" charset="-122"/>
              </a:rPr>
              <a:t>	</a:t>
            </a:r>
            <a:r>
              <a:rPr lang="zh-CN" altLang="zh-CN" sz="1300" baseline="0" dirty="0">
                <a:solidFill>
                  <a:schemeClr val="bg1"/>
                </a:solidFill>
                <a:latin typeface="Microsoft YaHei" charset="-122"/>
                <a:ea typeface="Microsoft YaHei" charset="-122"/>
                <a:cs typeface="Microsoft YaHei" charset="-122"/>
              </a:rPr>
              <a:t>网点安装</a:t>
            </a:r>
            <a:r>
              <a:rPr lang="zh-CN" altLang="zh-CN" sz="1300" baseline="0" dirty="0" smtClean="0">
                <a:solidFill>
                  <a:schemeClr val="bg1"/>
                </a:solidFill>
                <a:latin typeface="Microsoft YaHei" charset="-122"/>
                <a:ea typeface="Microsoft YaHei" charset="-122"/>
                <a:cs typeface="Microsoft YaHei" charset="-122"/>
              </a:rPr>
              <a:t>：</a:t>
            </a:r>
            <a:r>
              <a:rPr lang="en-US" altLang="zh-CN" sz="1300" baseline="0" dirty="0">
                <a:solidFill>
                  <a:schemeClr val="bg1"/>
                </a:solidFill>
                <a:latin typeface="Microsoft YaHei" charset="-122"/>
                <a:ea typeface="Microsoft YaHei" charset="-122"/>
                <a:cs typeface="Microsoft YaHei" charset="-122"/>
              </a:rPr>
              <a:t>≈</a:t>
            </a:r>
            <a:r>
              <a:rPr lang="en-US" altLang="zh-CN" sz="1300" b="1" baseline="0" dirty="0" smtClean="0">
                <a:solidFill>
                  <a:srgbClr val="00DAFF"/>
                </a:solidFill>
                <a:latin typeface="Microsoft YaHei" charset="-122"/>
                <a:ea typeface="Microsoft YaHei" charset="-122"/>
                <a:cs typeface="Microsoft YaHei" charset="-122"/>
              </a:rPr>
              <a:t>40</a:t>
            </a:r>
            <a:r>
              <a:rPr lang="zh-CN" altLang="zh-CN" sz="1300" baseline="0" dirty="0" smtClean="0">
                <a:solidFill>
                  <a:schemeClr val="bg1"/>
                </a:solidFill>
                <a:latin typeface="Microsoft YaHei" charset="-122"/>
                <a:ea typeface="Microsoft YaHei" charset="-122"/>
                <a:cs typeface="Microsoft YaHei" charset="-122"/>
              </a:rPr>
              <a:t>天</a:t>
            </a:r>
            <a:endParaRPr lang="zh-CN" altLang="zh-CN" sz="1300" baseline="0" dirty="0">
              <a:solidFill>
                <a:schemeClr val="bg1"/>
              </a:solidFill>
              <a:latin typeface="Microsoft YaHei" charset="-122"/>
              <a:ea typeface="Microsoft YaHei" charset="-122"/>
              <a:cs typeface="Microsoft YaHei" charset="-122"/>
            </a:endParaRPr>
          </a:p>
          <a:p>
            <a:pPr>
              <a:lnSpc>
                <a:spcPct val="180000"/>
              </a:lnSpc>
            </a:pPr>
            <a:r>
              <a:rPr lang="en-US" altLang="zh-CN" sz="1300" baseline="0" dirty="0">
                <a:solidFill>
                  <a:schemeClr val="bg1"/>
                </a:solidFill>
                <a:latin typeface="Microsoft YaHei" charset="-122"/>
                <a:ea typeface="Microsoft YaHei" charset="-122"/>
                <a:cs typeface="Microsoft YaHei" charset="-122"/>
              </a:rPr>
              <a:t>	</a:t>
            </a:r>
            <a:r>
              <a:rPr lang="zh-CN" altLang="zh-CN" sz="1300" baseline="0" dirty="0">
                <a:solidFill>
                  <a:schemeClr val="bg1"/>
                </a:solidFill>
                <a:latin typeface="Microsoft YaHei" charset="-122"/>
                <a:ea typeface="Microsoft YaHei" charset="-122"/>
                <a:cs typeface="Microsoft YaHei" charset="-122"/>
              </a:rPr>
              <a:t>集中培训：</a:t>
            </a:r>
            <a:r>
              <a:rPr lang="en-US" altLang="zh-CN" sz="1300" baseline="0" dirty="0">
                <a:solidFill>
                  <a:schemeClr val="bg1"/>
                </a:solidFill>
                <a:latin typeface="Microsoft YaHei" charset="-122"/>
                <a:ea typeface="Microsoft YaHei" charset="-122"/>
                <a:cs typeface="Microsoft YaHei" charset="-122"/>
              </a:rPr>
              <a:t>3</a:t>
            </a:r>
            <a:r>
              <a:rPr lang="zh-CN" altLang="zh-CN" sz="1300" baseline="0" dirty="0">
                <a:solidFill>
                  <a:schemeClr val="bg1"/>
                </a:solidFill>
                <a:latin typeface="Microsoft YaHei" charset="-122"/>
                <a:ea typeface="Microsoft YaHei" charset="-122"/>
                <a:cs typeface="Microsoft YaHei" charset="-122"/>
              </a:rPr>
              <a:t>天</a:t>
            </a:r>
            <a:endParaRPr lang="en-US" altLang="zh-CN" sz="1300" baseline="0" dirty="0">
              <a:solidFill>
                <a:schemeClr val="bg1"/>
              </a:solidFill>
              <a:latin typeface="Microsoft YaHei" charset="-122"/>
              <a:ea typeface="Microsoft YaHei" charset="-122"/>
              <a:cs typeface="Microsoft YaHei" charset="-122"/>
            </a:endParaRPr>
          </a:p>
          <a:p>
            <a:pPr>
              <a:lnSpc>
                <a:spcPct val="180000"/>
              </a:lnSpc>
            </a:pPr>
            <a:r>
              <a:rPr lang="zh-CN" altLang="zh-CN" sz="1300" baseline="0" dirty="0">
                <a:solidFill>
                  <a:schemeClr val="bg1"/>
                </a:solidFill>
                <a:latin typeface="Microsoft YaHei" charset="-122"/>
                <a:ea typeface="Microsoft YaHei" charset="-122"/>
                <a:cs typeface="Microsoft YaHei" charset="-122"/>
              </a:rPr>
              <a:t>简要说明：</a:t>
            </a:r>
          </a:p>
          <a:p>
            <a:pPr>
              <a:lnSpc>
                <a:spcPct val="180000"/>
              </a:lnSpc>
            </a:pPr>
            <a:r>
              <a:rPr lang="en-US" altLang="zh-CN" sz="1300" baseline="0" dirty="0">
                <a:solidFill>
                  <a:schemeClr val="bg1"/>
                </a:solidFill>
                <a:latin typeface="Microsoft YaHei" charset="-122"/>
                <a:ea typeface="Microsoft YaHei" charset="-122"/>
                <a:cs typeface="Microsoft YaHei" charset="-122"/>
              </a:rPr>
              <a:t>	</a:t>
            </a:r>
            <a:r>
              <a:rPr lang="zh-CN" altLang="zh-CN" sz="1300" baseline="0" dirty="0">
                <a:solidFill>
                  <a:schemeClr val="bg1"/>
                </a:solidFill>
                <a:latin typeface="Microsoft YaHei" charset="-122"/>
                <a:ea typeface="Microsoft YaHei" charset="-122"/>
                <a:cs typeface="Microsoft YaHei" charset="-122"/>
              </a:rPr>
              <a:t>本项目是一个典型的公安局社会信息采集系统项目，项目实施难度在于：</a:t>
            </a:r>
            <a:r>
              <a:rPr lang="zh-CN" altLang="zh-CN" sz="1300" b="1" baseline="0" dirty="0">
                <a:solidFill>
                  <a:srgbClr val="00DAFF"/>
                </a:solidFill>
                <a:latin typeface="Microsoft YaHei" charset="-122"/>
                <a:ea typeface="Microsoft YaHei" charset="-122"/>
                <a:cs typeface="Microsoft YaHei" charset="-122"/>
              </a:rPr>
              <a:t>信息采集范围广、采集难度大、网点不集中、涉及行业和厂家众多</a:t>
            </a:r>
            <a:r>
              <a:rPr lang="zh-CN" altLang="zh-CN" sz="1300" baseline="0" dirty="0">
                <a:solidFill>
                  <a:schemeClr val="bg1"/>
                </a:solidFill>
                <a:latin typeface="Microsoft YaHei" charset="-122"/>
                <a:ea typeface="Microsoft YaHei" charset="-122"/>
                <a:cs typeface="Microsoft YaHei" charset="-122"/>
              </a:rPr>
              <a:t>，通过应用从晶社会信息采集系统，完成了采集体系</a:t>
            </a:r>
            <a:r>
              <a:rPr lang="zh-CN" altLang="zh-CN" sz="1300" b="1" baseline="0" dirty="0">
                <a:solidFill>
                  <a:srgbClr val="00DAFF"/>
                </a:solidFill>
                <a:latin typeface="Microsoft YaHei" charset="-122"/>
                <a:ea typeface="Microsoft YaHei" charset="-122"/>
                <a:cs typeface="Microsoft YaHei" charset="-122"/>
              </a:rPr>
              <a:t>快速构建</a:t>
            </a:r>
            <a:r>
              <a:rPr lang="zh-CN" altLang="zh-CN" sz="1300" baseline="0" dirty="0">
                <a:solidFill>
                  <a:schemeClr val="bg1"/>
                </a:solidFill>
                <a:latin typeface="Microsoft YaHei" charset="-122"/>
                <a:ea typeface="Microsoft YaHei" charset="-122"/>
                <a:cs typeface="Microsoft YaHei" charset="-122"/>
              </a:rPr>
              <a:t>、网点规模</a:t>
            </a:r>
            <a:r>
              <a:rPr lang="zh-CN" altLang="zh-CN" sz="1300" b="1" baseline="0" dirty="0">
                <a:solidFill>
                  <a:srgbClr val="00DAFF"/>
                </a:solidFill>
                <a:latin typeface="Microsoft YaHei" charset="-122"/>
                <a:ea typeface="Microsoft YaHei" charset="-122"/>
                <a:cs typeface="Microsoft YaHei" charset="-122"/>
              </a:rPr>
              <a:t>迅速拓扑</a:t>
            </a:r>
            <a:r>
              <a:rPr lang="zh-CN" altLang="zh-CN" sz="1300" baseline="0" dirty="0">
                <a:solidFill>
                  <a:schemeClr val="bg1"/>
                </a:solidFill>
                <a:latin typeface="Microsoft YaHei" charset="-122"/>
                <a:ea typeface="Microsoft YaHei" charset="-122"/>
                <a:cs typeface="Microsoft YaHei" charset="-122"/>
              </a:rPr>
              <a:t>、运维管理</a:t>
            </a:r>
            <a:r>
              <a:rPr lang="zh-CN" altLang="zh-CN" sz="1300" b="1" baseline="0" dirty="0">
                <a:solidFill>
                  <a:srgbClr val="00DAFF"/>
                </a:solidFill>
                <a:latin typeface="Microsoft YaHei" charset="-122"/>
                <a:ea typeface="Microsoft YaHei" charset="-122"/>
                <a:cs typeface="Microsoft YaHei" charset="-122"/>
              </a:rPr>
              <a:t>体系化</a:t>
            </a:r>
            <a:r>
              <a:rPr lang="zh-CN" altLang="zh-CN" sz="1300" baseline="0" dirty="0">
                <a:solidFill>
                  <a:schemeClr val="bg1"/>
                </a:solidFill>
                <a:latin typeface="Microsoft YaHei" charset="-122"/>
                <a:ea typeface="Microsoft YaHei" charset="-122"/>
                <a:cs typeface="Microsoft YaHei" charset="-122"/>
              </a:rPr>
              <a:t>运作的系统建设目标。</a:t>
            </a: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0333" y="1934324"/>
            <a:ext cx="944962" cy="47248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80931" y="2732973"/>
            <a:ext cx="944962" cy="472481"/>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96171" y="3136207"/>
            <a:ext cx="944962" cy="487722"/>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94143" y="3130370"/>
            <a:ext cx="944962" cy="487722"/>
          </a:xfrm>
          <a:prstGeom prst="rect">
            <a:avLst/>
          </a:prstGeom>
        </p:spPr>
      </p:pic>
    </p:spTree>
    <p:extLst>
      <p:ext uri="{BB962C8B-B14F-4D97-AF65-F5344CB8AC3E}">
        <p14:creationId xmlns:p14="http://schemas.microsoft.com/office/powerpoint/2010/main" val="313313830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par>
                          <p:cTn id="14" fill="hold">
                            <p:stCondLst>
                              <p:cond delay="500"/>
                            </p:stCondLst>
                            <p:childTnLst>
                              <p:par>
                                <p:cTn id="15" presetID="26" presetClass="emph" presetSubtype="0" fill="hold" nodeType="afterEffect">
                                  <p:stCondLst>
                                    <p:cond delay="0"/>
                                  </p:stCondLst>
                                  <p:childTnLst>
                                    <p:animEffect transition="out" filter="fade">
                                      <p:cBhvr>
                                        <p:cTn id="16" dur="500" tmFilter="0, 0; .2, .5; .8, .5; 1, 0"/>
                                        <p:tgtEl>
                                          <p:spTgt spid="4"/>
                                        </p:tgtEl>
                                      </p:cBhvr>
                                    </p:animEffect>
                                    <p:animScale>
                                      <p:cBhvr>
                                        <p:cTn id="17" dur="250" autoRev="1" fill="hold"/>
                                        <p:tgtEl>
                                          <p:spTgt spid="4"/>
                                        </p:tgtEl>
                                      </p:cBhvr>
                                      <p:by x="105000" y="105000"/>
                                    </p:animScale>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par>
                          <p:cTn id="21" fill="hold">
                            <p:stCondLst>
                              <p:cond delay="1000"/>
                            </p:stCondLst>
                            <p:childTnLst>
                              <p:par>
                                <p:cTn id="22" presetID="26" presetClass="emph" presetSubtype="0" fill="hold" nodeType="afterEffect">
                                  <p:stCondLst>
                                    <p:cond delay="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childTnLst>
                          </p:cTn>
                        </p:par>
                        <p:par>
                          <p:cTn id="25" fill="hold">
                            <p:stCondLst>
                              <p:cond delay="1500"/>
                            </p:stCondLst>
                            <p:childTnLst>
                              <p:par>
                                <p:cTn id="26" presetID="1"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par>
                          <p:cTn id="28" fill="hold">
                            <p:stCondLst>
                              <p:cond delay="1500"/>
                            </p:stCondLst>
                            <p:childTnLst>
                              <p:par>
                                <p:cTn id="29" presetID="26" presetClass="emph" presetSubtype="0" fill="hold" nodeType="afterEffect">
                                  <p:stCondLst>
                                    <p:cond delay="0"/>
                                  </p:stCondLst>
                                  <p:childTnLst>
                                    <p:animEffect transition="out" filter="fade">
                                      <p:cBhvr>
                                        <p:cTn id="30" dur="500" tmFilter="0, 0; .2, .5; .8, .5; 1, 0"/>
                                        <p:tgtEl>
                                          <p:spTgt spid="8"/>
                                        </p:tgtEl>
                                      </p:cBhvr>
                                    </p:animEffect>
                                    <p:animScale>
                                      <p:cBhvr>
                                        <p:cTn id="31"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27</a:t>
            </a:fld>
            <a:endParaRPr dirty="0"/>
          </a:p>
        </p:txBody>
      </p:sp>
      <p:sp>
        <p:nvSpPr>
          <p:cNvPr id="5" name="Shape 54"/>
          <p:cNvSpPr/>
          <p:nvPr/>
        </p:nvSpPr>
        <p:spPr>
          <a:xfrm>
            <a:off x="1311327" y="2396466"/>
            <a:ext cx="5651019" cy="2959580"/>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t"/>
          <a:lstStyle/>
          <a:p>
            <a:pPr marL="285750" indent="-285750">
              <a:lnSpc>
                <a:spcPct val="150000"/>
              </a:lnSpc>
              <a:buFont typeface="Arial"/>
              <a:buChar char="•"/>
            </a:pPr>
            <a:endParaRPr lang="zh-CN" altLang="en-US" baseline="0" dirty="0">
              <a:solidFill>
                <a:schemeClr val="bg1"/>
              </a:solidFill>
              <a:latin typeface="Microsoft YaHei" charset="-122"/>
              <a:ea typeface="Microsoft YaHei" charset="-122"/>
              <a:cs typeface="Microsoft YaHei" charset="-122"/>
            </a:endParaRPr>
          </a:p>
        </p:txBody>
      </p:sp>
      <p:sp>
        <p:nvSpPr>
          <p:cNvPr id="6" name="文本框 5"/>
          <p:cNvSpPr txBox="1"/>
          <p:nvPr/>
        </p:nvSpPr>
        <p:spPr>
          <a:xfrm>
            <a:off x="546012" y="853283"/>
            <a:ext cx="5365846"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lnSpc>
                <a:spcPct val="110000"/>
              </a:lnSpc>
            </a:pPr>
            <a:r>
              <a:rPr lang="zh-CN" altLang="en-US" sz="4000" b="1" baseline="0" dirty="0" smtClean="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rPr>
              <a:t>案例对比</a:t>
            </a:r>
            <a:endParaRPr lang="zh-CN" altLang="en-US" sz="4000" b="1" baseline="0" dirty="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endParaRPr>
          </a:p>
        </p:txBody>
      </p:sp>
      <p:pic>
        <p:nvPicPr>
          <p:cNvPr id="2050" name="Picture 2" descr="C:\Users\Administrator\Desktop\平台南阳案例图.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7972" y="819428"/>
            <a:ext cx="11253553" cy="7958812"/>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546011" y="1648569"/>
            <a:ext cx="5449842" cy="6934206"/>
          </a:xfrm>
          <a:prstGeom prst="rect">
            <a:avLst/>
          </a:prstGeom>
        </p:spPr>
        <p:txBody>
          <a:bodyPr wrap="square">
            <a:spAutoFit/>
          </a:bodyPr>
          <a:lstStyle/>
          <a:p>
            <a:pPr>
              <a:lnSpc>
                <a:spcPct val="180000"/>
              </a:lnSpc>
            </a:pPr>
            <a:r>
              <a:rPr lang="zh-CN" altLang="zh-CN" sz="1300" baseline="0" dirty="0">
                <a:solidFill>
                  <a:schemeClr val="bg1"/>
                </a:solidFill>
                <a:latin typeface="Microsoft YaHei" charset="-122"/>
                <a:ea typeface="Microsoft YaHei" charset="-122"/>
                <a:cs typeface="Microsoft YaHei" charset="-122"/>
              </a:rPr>
              <a:t>项目名称</a:t>
            </a:r>
            <a:r>
              <a:rPr lang="zh-CN" altLang="zh-CN" sz="1300" baseline="0" dirty="0" smtClean="0">
                <a:solidFill>
                  <a:schemeClr val="bg1"/>
                </a:solidFill>
                <a:latin typeface="Microsoft YaHei" charset="-122"/>
                <a:ea typeface="Microsoft YaHei" charset="-122"/>
                <a:cs typeface="Microsoft YaHei" charset="-122"/>
              </a:rPr>
              <a:t>：地级市</a:t>
            </a:r>
            <a:r>
              <a:rPr lang="zh-CN" altLang="zh-CN" sz="1300" b="1" baseline="0" dirty="0">
                <a:solidFill>
                  <a:srgbClr val="00DAFF"/>
                </a:solidFill>
                <a:latin typeface="Microsoft YaHei" charset="-122"/>
                <a:ea typeface="Microsoft YaHei" charset="-122"/>
                <a:cs typeface="Microsoft YaHei" charset="-122"/>
              </a:rPr>
              <a:t>公安社会信息采集</a:t>
            </a:r>
            <a:r>
              <a:rPr lang="zh-CN" altLang="zh-CN" sz="1300" baseline="0" dirty="0">
                <a:solidFill>
                  <a:schemeClr val="bg1"/>
                </a:solidFill>
                <a:latin typeface="Microsoft YaHei" charset="-122"/>
                <a:ea typeface="Microsoft YaHei" charset="-122"/>
                <a:cs typeface="Microsoft YaHei" charset="-122"/>
              </a:rPr>
              <a:t>系统建设</a:t>
            </a:r>
          </a:p>
          <a:p>
            <a:pPr>
              <a:lnSpc>
                <a:spcPct val="180000"/>
              </a:lnSpc>
            </a:pPr>
            <a:r>
              <a:rPr lang="zh-CN" altLang="zh-CN" sz="1300" baseline="0" dirty="0">
                <a:solidFill>
                  <a:schemeClr val="bg1"/>
                </a:solidFill>
                <a:latin typeface="Microsoft YaHei" charset="-122"/>
                <a:ea typeface="Microsoft YaHei" charset="-122"/>
                <a:cs typeface="Microsoft YaHei" charset="-122"/>
              </a:rPr>
              <a:t>项目内容：从晶社会信息采集</a:t>
            </a:r>
            <a:r>
              <a:rPr lang="zh-CN" altLang="zh-CN" sz="1300" b="1" baseline="0" dirty="0">
                <a:solidFill>
                  <a:srgbClr val="00DAFF"/>
                </a:solidFill>
                <a:latin typeface="Microsoft YaHei" charset="-122"/>
                <a:ea typeface="Microsoft YaHei" charset="-122"/>
                <a:cs typeface="Microsoft YaHei" charset="-122"/>
              </a:rPr>
              <a:t>平台</a:t>
            </a:r>
            <a:r>
              <a:rPr lang="zh-CN" altLang="zh-CN" sz="1300" baseline="0" dirty="0">
                <a:solidFill>
                  <a:schemeClr val="bg1"/>
                </a:solidFill>
                <a:latin typeface="Microsoft YaHei" charset="-122"/>
                <a:ea typeface="Microsoft YaHei" charset="-122"/>
                <a:cs typeface="Microsoft YaHei" charset="-122"/>
              </a:rPr>
              <a:t>搭建和前端</a:t>
            </a:r>
            <a:r>
              <a:rPr lang="zh-CN" altLang="zh-CN" sz="1300" b="1" baseline="0" dirty="0">
                <a:solidFill>
                  <a:srgbClr val="00DAFF"/>
                </a:solidFill>
                <a:latin typeface="Microsoft YaHei" charset="-122"/>
                <a:ea typeface="Microsoft YaHei" charset="-122"/>
                <a:cs typeface="Microsoft YaHei" charset="-122"/>
              </a:rPr>
              <a:t>采集设备</a:t>
            </a:r>
            <a:r>
              <a:rPr lang="zh-CN" altLang="zh-CN" sz="1300" baseline="0" dirty="0">
                <a:solidFill>
                  <a:schemeClr val="bg1"/>
                </a:solidFill>
                <a:latin typeface="Microsoft YaHei" charset="-122"/>
                <a:ea typeface="Microsoft YaHei" charset="-122"/>
                <a:cs typeface="Microsoft YaHei" charset="-122"/>
              </a:rPr>
              <a:t>安装</a:t>
            </a:r>
            <a:r>
              <a:rPr lang="zh-CN" altLang="en-US" sz="1300" baseline="0" dirty="0">
                <a:solidFill>
                  <a:schemeClr val="bg1"/>
                </a:solidFill>
                <a:latin typeface="Microsoft YaHei" charset="-122"/>
                <a:ea typeface="Microsoft YaHei" charset="-122"/>
                <a:cs typeface="Microsoft YaHei" charset="-122"/>
              </a:rPr>
              <a:t>（</a:t>
            </a:r>
            <a:r>
              <a:rPr lang="zh-CN" altLang="en-US" sz="1300" b="1" baseline="0" dirty="0">
                <a:solidFill>
                  <a:srgbClr val="00DAFF"/>
                </a:solidFill>
                <a:latin typeface="Microsoft YaHei" charset="-122"/>
                <a:ea typeface="Microsoft YaHei" charset="-122"/>
                <a:cs typeface="Microsoft YaHei" charset="-122"/>
              </a:rPr>
              <a:t>私有化交付</a:t>
            </a:r>
            <a:r>
              <a:rPr lang="zh-CN" altLang="en-US" sz="1300" baseline="0" dirty="0">
                <a:solidFill>
                  <a:schemeClr val="bg1"/>
                </a:solidFill>
                <a:latin typeface="Microsoft YaHei" charset="-122"/>
                <a:ea typeface="Microsoft YaHei" charset="-122"/>
                <a:cs typeface="Microsoft YaHei" charset="-122"/>
              </a:rPr>
              <a:t>）</a:t>
            </a:r>
            <a:endParaRPr lang="zh-CN" altLang="zh-CN" sz="1300" baseline="0" dirty="0">
              <a:solidFill>
                <a:schemeClr val="bg1"/>
              </a:solidFill>
              <a:latin typeface="Microsoft YaHei" charset="-122"/>
              <a:ea typeface="Microsoft YaHei" charset="-122"/>
              <a:cs typeface="Microsoft YaHei" charset="-122"/>
            </a:endParaRPr>
          </a:p>
          <a:p>
            <a:pPr>
              <a:lnSpc>
                <a:spcPct val="180000"/>
              </a:lnSpc>
            </a:pPr>
            <a:r>
              <a:rPr lang="zh-CN" altLang="zh-CN" sz="1300" baseline="0" dirty="0" smtClean="0">
                <a:solidFill>
                  <a:schemeClr val="bg1"/>
                </a:solidFill>
                <a:latin typeface="Microsoft YaHei" charset="-122"/>
                <a:ea typeface="Microsoft YaHei" charset="-122"/>
                <a:cs typeface="Microsoft YaHei" charset="-122"/>
              </a:rPr>
              <a:t>项目时间：</a:t>
            </a:r>
            <a:r>
              <a:rPr lang="en-US" altLang="zh-CN" sz="1300" baseline="0" dirty="0" smtClean="0">
                <a:solidFill>
                  <a:schemeClr val="bg1"/>
                </a:solidFill>
                <a:latin typeface="Microsoft YaHei" charset="-122"/>
                <a:ea typeface="Microsoft YaHei" charset="-122"/>
                <a:cs typeface="Microsoft YaHei" charset="-122"/>
              </a:rPr>
              <a:t>2019</a:t>
            </a:r>
            <a:r>
              <a:rPr lang="zh-CN" altLang="zh-CN" sz="1300" baseline="0" dirty="0" smtClean="0">
                <a:solidFill>
                  <a:schemeClr val="bg1"/>
                </a:solidFill>
                <a:latin typeface="Microsoft YaHei" charset="-122"/>
                <a:ea typeface="Microsoft YaHei" charset="-122"/>
                <a:cs typeface="Microsoft YaHei" charset="-122"/>
              </a:rPr>
              <a:t>年</a:t>
            </a:r>
            <a:r>
              <a:rPr lang="en-US" altLang="zh-CN" sz="1300" baseline="0" dirty="0" smtClean="0">
                <a:solidFill>
                  <a:schemeClr val="bg1"/>
                </a:solidFill>
                <a:latin typeface="Microsoft YaHei" charset="-122"/>
                <a:ea typeface="Microsoft YaHei" charset="-122"/>
                <a:cs typeface="Microsoft YaHei" charset="-122"/>
              </a:rPr>
              <a:t>3</a:t>
            </a:r>
            <a:r>
              <a:rPr lang="zh-CN" altLang="zh-CN" sz="1300" baseline="0" dirty="0" smtClean="0">
                <a:solidFill>
                  <a:schemeClr val="bg1"/>
                </a:solidFill>
                <a:latin typeface="Microsoft YaHei" charset="-122"/>
                <a:ea typeface="Microsoft YaHei" charset="-122"/>
                <a:cs typeface="Microsoft YaHei" charset="-122"/>
              </a:rPr>
              <a:t>月—</a:t>
            </a:r>
            <a:r>
              <a:rPr lang="en-US" altLang="zh-CN" sz="1300" baseline="0" dirty="0" smtClean="0">
                <a:solidFill>
                  <a:schemeClr val="bg1"/>
                </a:solidFill>
                <a:latin typeface="Microsoft YaHei" charset="-122"/>
                <a:ea typeface="Microsoft YaHei" charset="-122"/>
                <a:cs typeface="Microsoft YaHei" charset="-122"/>
              </a:rPr>
              <a:t>4</a:t>
            </a:r>
            <a:r>
              <a:rPr lang="zh-CN" altLang="zh-CN" sz="1300" baseline="0" dirty="0" smtClean="0">
                <a:solidFill>
                  <a:schemeClr val="bg1"/>
                </a:solidFill>
                <a:latin typeface="Microsoft YaHei" charset="-122"/>
                <a:ea typeface="Microsoft YaHei" charset="-122"/>
                <a:cs typeface="Microsoft YaHei" charset="-122"/>
              </a:rPr>
              <a:t>月</a:t>
            </a:r>
          </a:p>
          <a:p>
            <a:pPr>
              <a:lnSpc>
                <a:spcPct val="180000"/>
              </a:lnSpc>
            </a:pPr>
            <a:r>
              <a:rPr lang="zh-CN" altLang="zh-CN" sz="1300" baseline="0" dirty="0" smtClean="0">
                <a:solidFill>
                  <a:schemeClr val="bg1"/>
                </a:solidFill>
                <a:latin typeface="Microsoft YaHei" charset="-122"/>
                <a:ea typeface="Microsoft YaHei" charset="-122"/>
                <a:cs typeface="Microsoft YaHei" charset="-122"/>
              </a:rPr>
              <a:t>项目</a:t>
            </a:r>
            <a:r>
              <a:rPr lang="zh-CN" altLang="zh-CN" sz="1300" baseline="0" dirty="0">
                <a:solidFill>
                  <a:schemeClr val="bg1"/>
                </a:solidFill>
                <a:latin typeface="Microsoft YaHei" charset="-122"/>
                <a:ea typeface="Microsoft YaHei" charset="-122"/>
                <a:cs typeface="Microsoft YaHei" charset="-122"/>
              </a:rPr>
              <a:t>实施周期：</a:t>
            </a:r>
            <a:r>
              <a:rPr lang="en-US" altLang="zh-CN" sz="1300" b="1" baseline="0" dirty="0">
                <a:solidFill>
                  <a:srgbClr val="00DAFF"/>
                </a:solidFill>
                <a:latin typeface="Microsoft YaHei" charset="-122"/>
                <a:ea typeface="Microsoft YaHei" charset="-122"/>
                <a:cs typeface="Microsoft YaHei" charset="-122"/>
              </a:rPr>
              <a:t>2</a:t>
            </a:r>
            <a:r>
              <a:rPr lang="zh-CN" altLang="zh-CN" sz="1300" baseline="0" dirty="0">
                <a:solidFill>
                  <a:schemeClr val="bg1"/>
                </a:solidFill>
                <a:latin typeface="Microsoft YaHei" charset="-122"/>
                <a:ea typeface="Microsoft YaHei" charset="-122"/>
                <a:cs typeface="Microsoft YaHei" charset="-122"/>
              </a:rPr>
              <a:t>个月</a:t>
            </a:r>
          </a:p>
          <a:p>
            <a:pPr>
              <a:lnSpc>
                <a:spcPct val="180000"/>
              </a:lnSpc>
            </a:pPr>
            <a:r>
              <a:rPr lang="zh-CN" altLang="zh-CN" sz="1300" baseline="0" dirty="0">
                <a:solidFill>
                  <a:schemeClr val="bg1"/>
                </a:solidFill>
                <a:latin typeface="Microsoft YaHei" charset="-122"/>
                <a:ea typeface="Microsoft YaHei" charset="-122"/>
                <a:cs typeface="Microsoft YaHei" charset="-122"/>
              </a:rPr>
              <a:t>接入网点</a:t>
            </a:r>
            <a:r>
              <a:rPr lang="zh-CN" altLang="zh-CN" sz="1300" baseline="0" dirty="0" smtClean="0">
                <a:solidFill>
                  <a:schemeClr val="bg1"/>
                </a:solidFill>
                <a:latin typeface="Microsoft YaHei" charset="-122"/>
                <a:ea typeface="Microsoft YaHei" charset="-122"/>
                <a:cs typeface="Microsoft YaHei" charset="-122"/>
              </a:rPr>
              <a:t>：</a:t>
            </a:r>
            <a:r>
              <a:rPr lang="en-US" altLang="zh-CN" sz="1300" baseline="0" dirty="0">
                <a:solidFill>
                  <a:schemeClr val="bg1"/>
                </a:solidFill>
                <a:latin typeface="Microsoft YaHei" charset="-122"/>
                <a:ea typeface="Microsoft YaHei" charset="-122"/>
                <a:cs typeface="Microsoft YaHei" charset="-122"/>
              </a:rPr>
              <a:t>≈</a:t>
            </a:r>
            <a:r>
              <a:rPr lang="en-US" altLang="zh-CN" sz="1300" b="1" baseline="0" dirty="0" smtClean="0">
                <a:solidFill>
                  <a:srgbClr val="00DAFF"/>
                </a:solidFill>
                <a:latin typeface="Microsoft YaHei" charset="-122"/>
                <a:ea typeface="Microsoft YaHei" charset="-122"/>
                <a:cs typeface="Microsoft YaHei" charset="-122"/>
              </a:rPr>
              <a:t>500</a:t>
            </a:r>
            <a:r>
              <a:rPr lang="zh-CN" altLang="zh-CN" sz="1300" baseline="0" dirty="0">
                <a:solidFill>
                  <a:schemeClr val="bg1"/>
                </a:solidFill>
                <a:latin typeface="Microsoft YaHei" charset="-122"/>
                <a:ea typeface="Microsoft YaHei" charset="-122"/>
                <a:cs typeface="Microsoft YaHei" charset="-122"/>
              </a:rPr>
              <a:t>个</a:t>
            </a:r>
          </a:p>
          <a:p>
            <a:pPr>
              <a:lnSpc>
                <a:spcPct val="180000"/>
              </a:lnSpc>
            </a:pPr>
            <a:r>
              <a:rPr lang="zh-CN" altLang="zh-CN" sz="1300" baseline="0" dirty="0">
                <a:solidFill>
                  <a:schemeClr val="bg1"/>
                </a:solidFill>
                <a:latin typeface="Microsoft YaHei" charset="-122"/>
                <a:ea typeface="Microsoft YaHei" charset="-122"/>
                <a:cs typeface="Microsoft YaHei" charset="-122"/>
              </a:rPr>
              <a:t>涉及厂家：</a:t>
            </a:r>
            <a:r>
              <a:rPr lang="en-US" altLang="zh-CN" sz="1300" b="1" baseline="0" dirty="0">
                <a:solidFill>
                  <a:srgbClr val="00DAFF"/>
                </a:solidFill>
                <a:latin typeface="Microsoft YaHei" charset="-122"/>
                <a:ea typeface="Microsoft YaHei" charset="-122"/>
                <a:cs typeface="Microsoft YaHei" charset="-122"/>
              </a:rPr>
              <a:t>71</a:t>
            </a:r>
            <a:r>
              <a:rPr lang="zh-CN" altLang="zh-CN" sz="1300" baseline="0" dirty="0">
                <a:solidFill>
                  <a:schemeClr val="bg1"/>
                </a:solidFill>
                <a:latin typeface="Microsoft YaHei" charset="-122"/>
                <a:ea typeface="Microsoft YaHei" charset="-122"/>
                <a:cs typeface="Microsoft YaHei" charset="-122"/>
              </a:rPr>
              <a:t>个</a:t>
            </a:r>
          </a:p>
          <a:p>
            <a:pPr>
              <a:lnSpc>
                <a:spcPct val="180000"/>
              </a:lnSpc>
            </a:pPr>
            <a:r>
              <a:rPr lang="zh-CN" altLang="zh-CN" sz="1300" baseline="0" dirty="0">
                <a:solidFill>
                  <a:schemeClr val="bg1"/>
                </a:solidFill>
                <a:latin typeface="Microsoft YaHei" charset="-122"/>
                <a:ea typeface="Microsoft YaHei" charset="-122"/>
                <a:cs typeface="Microsoft YaHei" charset="-122"/>
              </a:rPr>
              <a:t>涉及行业：</a:t>
            </a:r>
            <a:r>
              <a:rPr lang="en-US" altLang="zh-CN" sz="1300" b="1" baseline="0" dirty="0">
                <a:solidFill>
                  <a:srgbClr val="00DAFF"/>
                </a:solidFill>
                <a:latin typeface="Microsoft YaHei" charset="-122"/>
                <a:ea typeface="Microsoft YaHei" charset="-122"/>
                <a:cs typeface="Microsoft YaHei" charset="-122"/>
              </a:rPr>
              <a:t>15</a:t>
            </a:r>
            <a:r>
              <a:rPr lang="zh-CN" altLang="zh-CN" sz="1300" baseline="0" dirty="0">
                <a:solidFill>
                  <a:schemeClr val="bg1"/>
                </a:solidFill>
                <a:latin typeface="Microsoft YaHei" charset="-122"/>
                <a:ea typeface="Microsoft YaHei" charset="-122"/>
                <a:cs typeface="Microsoft YaHei" charset="-122"/>
              </a:rPr>
              <a:t>个</a:t>
            </a:r>
          </a:p>
          <a:p>
            <a:pPr>
              <a:lnSpc>
                <a:spcPct val="180000"/>
              </a:lnSpc>
            </a:pPr>
            <a:r>
              <a:rPr lang="zh-CN" altLang="zh-CN" sz="1300" baseline="0" dirty="0">
                <a:solidFill>
                  <a:schemeClr val="bg1"/>
                </a:solidFill>
                <a:latin typeface="Microsoft YaHei" charset="-122"/>
                <a:ea typeface="Microsoft YaHei" charset="-122"/>
                <a:cs typeface="Microsoft YaHei" charset="-122"/>
              </a:rPr>
              <a:t>日采集数据量</a:t>
            </a:r>
            <a:r>
              <a:rPr lang="zh-CN" altLang="zh-CN" sz="1300" baseline="0" dirty="0" smtClean="0">
                <a:solidFill>
                  <a:schemeClr val="bg1"/>
                </a:solidFill>
                <a:latin typeface="Microsoft YaHei" charset="-122"/>
                <a:ea typeface="Microsoft YaHei" charset="-122"/>
                <a:cs typeface="Microsoft YaHei" charset="-122"/>
              </a:rPr>
              <a:t>：</a:t>
            </a:r>
            <a:r>
              <a:rPr lang="en-US" altLang="zh-CN" sz="1300" baseline="0" dirty="0">
                <a:solidFill>
                  <a:schemeClr val="bg1"/>
                </a:solidFill>
                <a:latin typeface="Microsoft YaHei" charset="-122"/>
                <a:ea typeface="Microsoft YaHei" charset="-122"/>
                <a:cs typeface="Microsoft YaHei" charset="-122"/>
              </a:rPr>
              <a:t>≈10,000,000</a:t>
            </a:r>
            <a:endParaRPr lang="zh-CN" altLang="zh-CN" sz="1300" baseline="0" dirty="0">
              <a:solidFill>
                <a:schemeClr val="bg1"/>
              </a:solidFill>
              <a:latin typeface="Microsoft YaHei" charset="-122"/>
              <a:ea typeface="Microsoft YaHei" charset="-122"/>
              <a:cs typeface="Microsoft YaHei" charset="-122"/>
            </a:endParaRPr>
          </a:p>
          <a:p>
            <a:pPr>
              <a:lnSpc>
                <a:spcPct val="180000"/>
              </a:lnSpc>
            </a:pPr>
            <a:r>
              <a:rPr lang="zh-CN" altLang="zh-CN" sz="1300" baseline="0" dirty="0">
                <a:solidFill>
                  <a:schemeClr val="bg1"/>
                </a:solidFill>
                <a:latin typeface="Microsoft YaHei" charset="-122"/>
                <a:ea typeface="Microsoft YaHei" charset="-122"/>
                <a:cs typeface="Microsoft YaHei" charset="-122"/>
              </a:rPr>
              <a:t>实施过程：</a:t>
            </a:r>
          </a:p>
          <a:p>
            <a:pPr>
              <a:lnSpc>
                <a:spcPct val="180000"/>
              </a:lnSpc>
            </a:pPr>
            <a:r>
              <a:rPr lang="en-US" altLang="zh-CN" sz="1300" baseline="0" dirty="0">
                <a:solidFill>
                  <a:schemeClr val="bg1"/>
                </a:solidFill>
                <a:latin typeface="Microsoft YaHei" charset="-122"/>
                <a:ea typeface="Microsoft YaHei" charset="-122"/>
                <a:cs typeface="Microsoft YaHei" charset="-122"/>
              </a:rPr>
              <a:t>	</a:t>
            </a:r>
            <a:r>
              <a:rPr lang="zh-CN" altLang="zh-CN" sz="1300" baseline="0" dirty="0">
                <a:solidFill>
                  <a:schemeClr val="bg1"/>
                </a:solidFill>
                <a:latin typeface="Microsoft YaHei" charset="-122"/>
                <a:ea typeface="Microsoft YaHei" charset="-122"/>
                <a:cs typeface="Microsoft YaHei" charset="-122"/>
              </a:rPr>
              <a:t>平台搭建：</a:t>
            </a:r>
            <a:r>
              <a:rPr lang="en-US" altLang="zh-CN" sz="1300" b="1" baseline="0" dirty="0">
                <a:solidFill>
                  <a:srgbClr val="00DAFF"/>
                </a:solidFill>
                <a:latin typeface="Microsoft YaHei" charset="-122"/>
                <a:ea typeface="Microsoft YaHei" charset="-122"/>
                <a:cs typeface="Microsoft YaHei" charset="-122"/>
              </a:rPr>
              <a:t>3</a:t>
            </a:r>
            <a:r>
              <a:rPr lang="zh-CN" altLang="zh-CN" sz="1300" baseline="0" dirty="0">
                <a:solidFill>
                  <a:schemeClr val="bg1"/>
                </a:solidFill>
                <a:latin typeface="Microsoft YaHei" charset="-122"/>
                <a:ea typeface="Microsoft YaHei" charset="-122"/>
                <a:cs typeface="Microsoft YaHei" charset="-122"/>
              </a:rPr>
              <a:t>天</a:t>
            </a:r>
          </a:p>
          <a:p>
            <a:pPr>
              <a:lnSpc>
                <a:spcPct val="180000"/>
              </a:lnSpc>
            </a:pPr>
            <a:r>
              <a:rPr lang="en-US" altLang="zh-CN" sz="1300" baseline="0" dirty="0">
                <a:solidFill>
                  <a:schemeClr val="bg1"/>
                </a:solidFill>
                <a:latin typeface="Microsoft YaHei" charset="-122"/>
                <a:ea typeface="Microsoft YaHei" charset="-122"/>
                <a:cs typeface="Microsoft YaHei" charset="-122"/>
              </a:rPr>
              <a:t>	</a:t>
            </a:r>
            <a:r>
              <a:rPr lang="zh-CN" altLang="zh-CN" sz="1300" baseline="0" dirty="0">
                <a:solidFill>
                  <a:schemeClr val="bg1"/>
                </a:solidFill>
                <a:latin typeface="Microsoft YaHei" charset="-122"/>
                <a:ea typeface="Microsoft YaHei" charset="-122"/>
                <a:cs typeface="Microsoft YaHei" charset="-122"/>
              </a:rPr>
              <a:t>网点调研：</a:t>
            </a:r>
            <a:r>
              <a:rPr lang="en-US" altLang="zh-CN" sz="1300" b="1" baseline="0" dirty="0" smtClean="0">
                <a:solidFill>
                  <a:srgbClr val="00DAFF"/>
                </a:solidFill>
                <a:latin typeface="Microsoft YaHei" charset="-122"/>
                <a:ea typeface="Microsoft YaHei" charset="-122"/>
                <a:cs typeface="Microsoft YaHei" charset="-122"/>
              </a:rPr>
              <a:t>7</a:t>
            </a:r>
            <a:r>
              <a:rPr lang="zh-CN" altLang="zh-CN" sz="1300" baseline="0" dirty="0" smtClean="0">
                <a:solidFill>
                  <a:schemeClr val="bg1"/>
                </a:solidFill>
                <a:latin typeface="Microsoft YaHei" charset="-122"/>
                <a:ea typeface="Microsoft YaHei" charset="-122"/>
                <a:cs typeface="Microsoft YaHei" charset="-122"/>
              </a:rPr>
              <a:t>天</a:t>
            </a:r>
            <a:endParaRPr lang="zh-CN" altLang="zh-CN" sz="1300" baseline="0" dirty="0">
              <a:solidFill>
                <a:schemeClr val="bg1"/>
              </a:solidFill>
              <a:latin typeface="Microsoft YaHei" charset="-122"/>
              <a:ea typeface="Microsoft YaHei" charset="-122"/>
              <a:cs typeface="Microsoft YaHei" charset="-122"/>
            </a:endParaRPr>
          </a:p>
          <a:p>
            <a:pPr>
              <a:lnSpc>
                <a:spcPct val="180000"/>
              </a:lnSpc>
            </a:pPr>
            <a:r>
              <a:rPr lang="en-US" altLang="zh-CN" sz="1300" baseline="0" dirty="0">
                <a:solidFill>
                  <a:schemeClr val="bg1"/>
                </a:solidFill>
                <a:latin typeface="Microsoft YaHei" charset="-122"/>
                <a:ea typeface="Microsoft YaHei" charset="-122"/>
                <a:cs typeface="Microsoft YaHei" charset="-122"/>
              </a:rPr>
              <a:t>	</a:t>
            </a:r>
            <a:r>
              <a:rPr lang="zh-CN" altLang="zh-CN" sz="1300" baseline="0" dirty="0">
                <a:solidFill>
                  <a:schemeClr val="bg1"/>
                </a:solidFill>
                <a:latin typeface="Microsoft YaHei" charset="-122"/>
                <a:ea typeface="Microsoft YaHei" charset="-122"/>
                <a:cs typeface="Microsoft YaHei" charset="-122"/>
              </a:rPr>
              <a:t>网点安装</a:t>
            </a:r>
            <a:r>
              <a:rPr lang="zh-CN" altLang="zh-CN" sz="1300" baseline="0" dirty="0" smtClean="0">
                <a:solidFill>
                  <a:schemeClr val="bg1"/>
                </a:solidFill>
                <a:latin typeface="Microsoft YaHei" charset="-122"/>
                <a:ea typeface="Microsoft YaHei" charset="-122"/>
                <a:cs typeface="Microsoft YaHei" charset="-122"/>
              </a:rPr>
              <a:t>：</a:t>
            </a:r>
            <a:r>
              <a:rPr lang="en-US" altLang="zh-CN" sz="1300" baseline="0" dirty="0">
                <a:solidFill>
                  <a:schemeClr val="bg1"/>
                </a:solidFill>
                <a:latin typeface="Microsoft YaHei" charset="-122"/>
                <a:ea typeface="Microsoft YaHei" charset="-122"/>
                <a:cs typeface="Microsoft YaHei" charset="-122"/>
              </a:rPr>
              <a:t>≈</a:t>
            </a:r>
            <a:r>
              <a:rPr lang="en-US" altLang="zh-CN" sz="1300" b="1" baseline="0" dirty="0" smtClean="0">
                <a:solidFill>
                  <a:srgbClr val="00DAFF"/>
                </a:solidFill>
                <a:latin typeface="Microsoft YaHei" charset="-122"/>
                <a:ea typeface="Microsoft YaHei" charset="-122"/>
                <a:cs typeface="Microsoft YaHei" charset="-122"/>
              </a:rPr>
              <a:t>40</a:t>
            </a:r>
            <a:r>
              <a:rPr lang="zh-CN" altLang="zh-CN" sz="1300" baseline="0" dirty="0" smtClean="0">
                <a:solidFill>
                  <a:schemeClr val="bg1"/>
                </a:solidFill>
                <a:latin typeface="Microsoft YaHei" charset="-122"/>
                <a:ea typeface="Microsoft YaHei" charset="-122"/>
                <a:cs typeface="Microsoft YaHei" charset="-122"/>
              </a:rPr>
              <a:t>天</a:t>
            </a:r>
            <a:endParaRPr lang="zh-CN" altLang="zh-CN" sz="1300" baseline="0" dirty="0">
              <a:solidFill>
                <a:schemeClr val="bg1"/>
              </a:solidFill>
              <a:latin typeface="Microsoft YaHei" charset="-122"/>
              <a:ea typeface="Microsoft YaHei" charset="-122"/>
              <a:cs typeface="Microsoft YaHei" charset="-122"/>
            </a:endParaRPr>
          </a:p>
          <a:p>
            <a:pPr>
              <a:lnSpc>
                <a:spcPct val="180000"/>
              </a:lnSpc>
            </a:pPr>
            <a:r>
              <a:rPr lang="en-US" altLang="zh-CN" sz="1300" baseline="0" dirty="0">
                <a:solidFill>
                  <a:schemeClr val="bg1"/>
                </a:solidFill>
                <a:latin typeface="Microsoft YaHei" charset="-122"/>
                <a:ea typeface="Microsoft YaHei" charset="-122"/>
                <a:cs typeface="Microsoft YaHei" charset="-122"/>
              </a:rPr>
              <a:t>	</a:t>
            </a:r>
            <a:r>
              <a:rPr lang="zh-CN" altLang="zh-CN" sz="1300" baseline="0" dirty="0">
                <a:solidFill>
                  <a:schemeClr val="bg1"/>
                </a:solidFill>
                <a:latin typeface="Microsoft YaHei" charset="-122"/>
                <a:ea typeface="Microsoft YaHei" charset="-122"/>
                <a:cs typeface="Microsoft YaHei" charset="-122"/>
              </a:rPr>
              <a:t>集中培训：</a:t>
            </a:r>
            <a:r>
              <a:rPr lang="en-US" altLang="zh-CN" sz="1300" baseline="0" dirty="0">
                <a:solidFill>
                  <a:schemeClr val="bg1"/>
                </a:solidFill>
                <a:latin typeface="Microsoft YaHei" charset="-122"/>
                <a:ea typeface="Microsoft YaHei" charset="-122"/>
                <a:cs typeface="Microsoft YaHei" charset="-122"/>
              </a:rPr>
              <a:t>3</a:t>
            </a:r>
            <a:r>
              <a:rPr lang="zh-CN" altLang="zh-CN" sz="1300" baseline="0" dirty="0">
                <a:solidFill>
                  <a:schemeClr val="bg1"/>
                </a:solidFill>
                <a:latin typeface="Microsoft YaHei" charset="-122"/>
                <a:ea typeface="Microsoft YaHei" charset="-122"/>
                <a:cs typeface="Microsoft YaHei" charset="-122"/>
              </a:rPr>
              <a:t>天</a:t>
            </a:r>
            <a:endParaRPr lang="en-US" altLang="zh-CN" sz="1300" baseline="0" dirty="0">
              <a:solidFill>
                <a:schemeClr val="bg1"/>
              </a:solidFill>
              <a:latin typeface="Microsoft YaHei" charset="-122"/>
              <a:ea typeface="Microsoft YaHei" charset="-122"/>
              <a:cs typeface="Microsoft YaHei" charset="-122"/>
            </a:endParaRPr>
          </a:p>
          <a:p>
            <a:pPr>
              <a:lnSpc>
                <a:spcPct val="180000"/>
              </a:lnSpc>
            </a:pPr>
            <a:r>
              <a:rPr lang="zh-CN" altLang="zh-CN" sz="1300" baseline="0" dirty="0">
                <a:solidFill>
                  <a:schemeClr val="bg1"/>
                </a:solidFill>
                <a:latin typeface="Microsoft YaHei" charset="-122"/>
                <a:ea typeface="Microsoft YaHei" charset="-122"/>
                <a:cs typeface="Microsoft YaHei" charset="-122"/>
              </a:rPr>
              <a:t>简要说明：</a:t>
            </a:r>
          </a:p>
          <a:p>
            <a:pPr>
              <a:lnSpc>
                <a:spcPct val="180000"/>
              </a:lnSpc>
            </a:pPr>
            <a:r>
              <a:rPr lang="en-US" altLang="zh-CN" sz="1300" baseline="0" dirty="0" smtClean="0">
                <a:solidFill>
                  <a:schemeClr val="bg1"/>
                </a:solidFill>
                <a:latin typeface="Microsoft YaHei" charset="-122"/>
                <a:ea typeface="Microsoft YaHei" charset="-122"/>
                <a:cs typeface="Microsoft YaHei" charset="-122"/>
              </a:rPr>
              <a:t>	</a:t>
            </a:r>
            <a:r>
              <a:rPr lang="zh-CN" altLang="zh-CN" sz="1300" baseline="0" dirty="0">
                <a:solidFill>
                  <a:schemeClr val="bg1"/>
                </a:solidFill>
                <a:latin typeface="Microsoft YaHei" charset="-122"/>
                <a:ea typeface="Microsoft YaHei" charset="-122"/>
                <a:cs typeface="Microsoft YaHei" charset="-122"/>
              </a:rPr>
              <a:t>本项目是一个典型的公安局社会信息采集系统项目，项目实施难度在于：</a:t>
            </a:r>
            <a:r>
              <a:rPr lang="zh-CN" altLang="zh-CN" sz="1300" b="1" baseline="0" dirty="0">
                <a:solidFill>
                  <a:srgbClr val="00DAFF"/>
                </a:solidFill>
                <a:latin typeface="Microsoft YaHei" charset="-122"/>
                <a:ea typeface="Microsoft YaHei" charset="-122"/>
                <a:cs typeface="Microsoft YaHei" charset="-122"/>
              </a:rPr>
              <a:t>信息采集范围广、采集难度大、网点不集中、涉及行业和厂家众多</a:t>
            </a:r>
            <a:r>
              <a:rPr lang="zh-CN" altLang="zh-CN" sz="1300" baseline="0" dirty="0">
                <a:solidFill>
                  <a:schemeClr val="bg1"/>
                </a:solidFill>
                <a:latin typeface="Microsoft YaHei" charset="-122"/>
                <a:ea typeface="Microsoft YaHei" charset="-122"/>
                <a:cs typeface="Microsoft YaHei" charset="-122"/>
              </a:rPr>
              <a:t>，通过应用从晶社会信息采集系统，完成了采集体系</a:t>
            </a:r>
            <a:r>
              <a:rPr lang="zh-CN" altLang="zh-CN" sz="1300" b="1" baseline="0" dirty="0">
                <a:solidFill>
                  <a:srgbClr val="00DAFF"/>
                </a:solidFill>
                <a:latin typeface="Microsoft YaHei" charset="-122"/>
                <a:ea typeface="Microsoft YaHei" charset="-122"/>
                <a:cs typeface="Microsoft YaHei" charset="-122"/>
              </a:rPr>
              <a:t>快速构建</a:t>
            </a:r>
            <a:r>
              <a:rPr lang="zh-CN" altLang="zh-CN" sz="1300" baseline="0" dirty="0">
                <a:solidFill>
                  <a:schemeClr val="bg1"/>
                </a:solidFill>
                <a:latin typeface="Microsoft YaHei" charset="-122"/>
                <a:ea typeface="Microsoft YaHei" charset="-122"/>
                <a:cs typeface="Microsoft YaHei" charset="-122"/>
              </a:rPr>
              <a:t>、网点规模</a:t>
            </a:r>
            <a:r>
              <a:rPr lang="zh-CN" altLang="zh-CN" sz="1300" b="1" baseline="0" dirty="0">
                <a:solidFill>
                  <a:srgbClr val="00DAFF"/>
                </a:solidFill>
                <a:latin typeface="Microsoft YaHei" charset="-122"/>
                <a:ea typeface="Microsoft YaHei" charset="-122"/>
                <a:cs typeface="Microsoft YaHei" charset="-122"/>
              </a:rPr>
              <a:t>迅速拓扑</a:t>
            </a:r>
            <a:r>
              <a:rPr lang="zh-CN" altLang="zh-CN" sz="1300" baseline="0" dirty="0">
                <a:solidFill>
                  <a:schemeClr val="bg1"/>
                </a:solidFill>
                <a:latin typeface="Microsoft YaHei" charset="-122"/>
                <a:ea typeface="Microsoft YaHei" charset="-122"/>
                <a:cs typeface="Microsoft YaHei" charset="-122"/>
              </a:rPr>
              <a:t>、运维管理</a:t>
            </a:r>
            <a:r>
              <a:rPr lang="zh-CN" altLang="zh-CN" sz="1300" b="1" baseline="0" dirty="0">
                <a:solidFill>
                  <a:srgbClr val="00DAFF"/>
                </a:solidFill>
                <a:latin typeface="Microsoft YaHei" charset="-122"/>
                <a:ea typeface="Microsoft YaHei" charset="-122"/>
                <a:cs typeface="Microsoft YaHei" charset="-122"/>
              </a:rPr>
              <a:t>体系化</a:t>
            </a:r>
            <a:r>
              <a:rPr lang="zh-CN" altLang="zh-CN" sz="1300" baseline="0" dirty="0">
                <a:solidFill>
                  <a:schemeClr val="bg1"/>
                </a:solidFill>
                <a:latin typeface="Microsoft YaHei" charset="-122"/>
                <a:ea typeface="Microsoft YaHei" charset="-122"/>
                <a:cs typeface="Microsoft YaHei" charset="-122"/>
              </a:rPr>
              <a:t>运作的系统建设目标。</a:t>
            </a: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2360" y="1735766"/>
            <a:ext cx="10855960" cy="2947327"/>
          </a:xfrm>
          <a:prstGeom prst="rect">
            <a:avLst/>
          </a:prstGeom>
        </p:spPr>
      </p:pic>
      <p:grpSp>
        <p:nvGrpSpPr>
          <p:cNvPr id="7" name="组合 6"/>
          <p:cNvGrpSpPr/>
          <p:nvPr/>
        </p:nvGrpSpPr>
        <p:grpSpPr>
          <a:xfrm>
            <a:off x="1372741" y="2409603"/>
            <a:ext cx="14887575" cy="1609785"/>
            <a:chOff x="1372741" y="2305099"/>
            <a:chExt cx="14887575" cy="1609785"/>
          </a:xfrm>
        </p:grpSpPr>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2741" y="2305099"/>
              <a:ext cx="14887575" cy="1607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矩形 11"/>
            <p:cNvSpPr/>
            <p:nvPr/>
          </p:nvSpPr>
          <p:spPr>
            <a:xfrm>
              <a:off x="1895694" y="2328862"/>
              <a:ext cx="595035" cy="338554"/>
            </a:xfrm>
            <a:prstGeom prst="rect">
              <a:avLst/>
            </a:prstGeom>
          </p:spPr>
          <p:txBody>
            <a:bodyPr wrap="none">
              <a:spAutoFit/>
            </a:bodyPr>
            <a:lstStyle/>
            <a:p>
              <a:pPr algn="ctr" defTabSz="825500"/>
              <a:r>
                <a:rPr lang="zh-CN" altLang="en-US" baseline="0" dirty="0" smtClean="0">
                  <a:solidFill>
                    <a:srgbClr val="00DAFF"/>
                  </a:solidFill>
                  <a:latin typeface="Microsoft YaHei" charset="-122"/>
                  <a:ea typeface="Microsoft YaHei" charset="-122"/>
                  <a:cs typeface="Microsoft YaHei" charset="-122"/>
                </a:rPr>
                <a:t>产品</a:t>
              </a:r>
              <a:endParaRPr lang="zh-CN" altLang="en-US" baseline="0" dirty="0">
                <a:solidFill>
                  <a:srgbClr val="00DAFF"/>
                </a:solidFill>
                <a:latin typeface="Microsoft YaHei" charset="-122"/>
                <a:ea typeface="Microsoft YaHei" charset="-122"/>
                <a:cs typeface="Microsoft YaHei" charset="-122"/>
              </a:endParaRPr>
            </a:p>
          </p:txBody>
        </p:sp>
        <p:sp>
          <p:nvSpPr>
            <p:cNvPr id="13" name="文本框 14"/>
            <p:cNvSpPr txBox="1"/>
            <p:nvPr/>
          </p:nvSpPr>
          <p:spPr>
            <a:xfrm>
              <a:off x="1936731" y="2823200"/>
              <a:ext cx="512961"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zh-CN" altLang="en-US" baseline="0" dirty="0" smtClean="0">
                  <a:solidFill>
                    <a:schemeClr val="bg1"/>
                  </a:solidFill>
                  <a:latin typeface="Microsoft YaHei" charset="-122"/>
                  <a:ea typeface="Microsoft YaHei" charset="-122"/>
                  <a:cs typeface="Microsoft YaHei" charset="-122"/>
                </a:rPr>
                <a:t>友商</a:t>
              </a:r>
              <a:endParaRPr lang="zh-CN" altLang="en-US" baseline="0" dirty="0">
                <a:solidFill>
                  <a:schemeClr val="bg1"/>
                </a:solidFill>
                <a:latin typeface="Microsoft YaHei" charset="-122"/>
                <a:ea typeface="Microsoft YaHei" charset="-122"/>
                <a:cs typeface="Microsoft YaHei" charset="-122"/>
              </a:endParaRPr>
            </a:p>
          </p:txBody>
        </p:sp>
        <p:sp>
          <p:nvSpPr>
            <p:cNvPr id="14" name="矩形 13"/>
            <p:cNvSpPr/>
            <p:nvPr/>
          </p:nvSpPr>
          <p:spPr>
            <a:xfrm>
              <a:off x="3340242" y="2328862"/>
              <a:ext cx="1005403" cy="338554"/>
            </a:xfrm>
            <a:prstGeom prst="rect">
              <a:avLst/>
            </a:prstGeom>
          </p:spPr>
          <p:txBody>
            <a:bodyPr wrap="none">
              <a:spAutoFit/>
            </a:bodyPr>
            <a:lstStyle/>
            <a:p>
              <a:pPr algn="ctr" defTabSz="825500"/>
              <a:r>
                <a:rPr lang="zh-CN" altLang="en-US" baseline="0" dirty="0" smtClean="0">
                  <a:solidFill>
                    <a:srgbClr val="00DAFF"/>
                  </a:solidFill>
                  <a:latin typeface="Microsoft YaHei" charset="-122"/>
                  <a:ea typeface="Microsoft YaHei" charset="-122"/>
                  <a:cs typeface="Microsoft YaHei" charset="-122"/>
                </a:rPr>
                <a:t>施工周期</a:t>
              </a:r>
              <a:endParaRPr lang="zh-CN" altLang="en-US" baseline="0" dirty="0">
                <a:solidFill>
                  <a:srgbClr val="00DAFF"/>
                </a:solidFill>
                <a:latin typeface="Microsoft YaHei" charset="-122"/>
                <a:ea typeface="Microsoft YaHei" charset="-122"/>
                <a:cs typeface="Microsoft YaHei" charset="-122"/>
              </a:endParaRPr>
            </a:p>
          </p:txBody>
        </p:sp>
        <p:sp>
          <p:nvSpPr>
            <p:cNvPr id="15" name="矩形 14"/>
            <p:cNvSpPr/>
            <p:nvPr/>
          </p:nvSpPr>
          <p:spPr>
            <a:xfrm>
              <a:off x="4989970" y="2328862"/>
              <a:ext cx="1005403" cy="338554"/>
            </a:xfrm>
            <a:prstGeom prst="rect">
              <a:avLst/>
            </a:prstGeom>
          </p:spPr>
          <p:txBody>
            <a:bodyPr wrap="none">
              <a:spAutoFit/>
            </a:bodyPr>
            <a:lstStyle/>
            <a:p>
              <a:pPr algn="ctr" defTabSz="825500"/>
              <a:r>
                <a:rPr lang="zh-CN" altLang="en-US" baseline="0" dirty="0" smtClean="0">
                  <a:solidFill>
                    <a:srgbClr val="00DAFF"/>
                  </a:solidFill>
                  <a:latin typeface="Microsoft YaHei" charset="-122"/>
                  <a:ea typeface="Microsoft YaHei" charset="-122"/>
                  <a:cs typeface="Microsoft YaHei" charset="-122"/>
                </a:rPr>
                <a:t>投入人力</a:t>
              </a:r>
              <a:endParaRPr lang="zh-CN" altLang="en-US" baseline="0" dirty="0">
                <a:solidFill>
                  <a:srgbClr val="00DAFF"/>
                </a:solidFill>
                <a:latin typeface="Microsoft YaHei" charset="-122"/>
                <a:ea typeface="Microsoft YaHei" charset="-122"/>
                <a:cs typeface="Microsoft YaHei" charset="-122"/>
              </a:endParaRPr>
            </a:p>
          </p:txBody>
        </p:sp>
        <p:sp>
          <p:nvSpPr>
            <p:cNvPr id="16" name="矩形 15"/>
            <p:cNvSpPr/>
            <p:nvPr/>
          </p:nvSpPr>
          <p:spPr>
            <a:xfrm>
              <a:off x="6639700" y="2328862"/>
              <a:ext cx="1005403" cy="338554"/>
            </a:xfrm>
            <a:prstGeom prst="rect">
              <a:avLst/>
            </a:prstGeom>
          </p:spPr>
          <p:txBody>
            <a:bodyPr wrap="none">
              <a:spAutoFit/>
            </a:bodyPr>
            <a:lstStyle/>
            <a:p>
              <a:pPr algn="ctr" defTabSz="825500"/>
              <a:r>
                <a:rPr lang="zh-CN" altLang="en-US" baseline="0" dirty="0" smtClean="0">
                  <a:solidFill>
                    <a:srgbClr val="00DAFF"/>
                  </a:solidFill>
                  <a:latin typeface="Microsoft YaHei" charset="-122"/>
                  <a:ea typeface="Microsoft YaHei" charset="-122"/>
                  <a:cs typeface="Microsoft YaHei" charset="-122"/>
                </a:rPr>
                <a:t>接入网点</a:t>
              </a:r>
              <a:endParaRPr lang="zh-CN" altLang="en-US" baseline="0" dirty="0">
                <a:solidFill>
                  <a:srgbClr val="00DAFF"/>
                </a:solidFill>
                <a:latin typeface="Microsoft YaHei" charset="-122"/>
                <a:ea typeface="Microsoft YaHei" charset="-122"/>
                <a:cs typeface="Microsoft YaHei" charset="-122"/>
              </a:endParaRPr>
            </a:p>
          </p:txBody>
        </p:sp>
        <p:sp>
          <p:nvSpPr>
            <p:cNvPr id="17" name="矩形 16"/>
            <p:cNvSpPr/>
            <p:nvPr/>
          </p:nvSpPr>
          <p:spPr>
            <a:xfrm>
              <a:off x="8494613" y="2328862"/>
              <a:ext cx="595036" cy="338554"/>
            </a:xfrm>
            <a:prstGeom prst="rect">
              <a:avLst/>
            </a:prstGeom>
          </p:spPr>
          <p:txBody>
            <a:bodyPr wrap="none">
              <a:spAutoFit/>
            </a:bodyPr>
            <a:lstStyle/>
            <a:p>
              <a:pPr algn="ctr" defTabSz="825500"/>
              <a:r>
                <a:rPr lang="zh-CN" altLang="en-US" baseline="0" dirty="0">
                  <a:solidFill>
                    <a:srgbClr val="00DAFF"/>
                  </a:solidFill>
                  <a:latin typeface="Microsoft YaHei" charset="-122"/>
                  <a:ea typeface="Microsoft YaHei" charset="-122"/>
                  <a:cs typeface="Microsoft YaHei" charset="-122"/>
                </a:rPr>
                <a:t>厂家</a:t>
              </a:r>
            </a:p>
          </p:txBody>
        </p:sp>
        <p:sp>
          <p:nvSpPr>
            <p:cNvPr id="18" name="矩形 17"/>
            <p:cNvSpPr/>
            <p:nvPr/>
          </p:nvSpPr>
          <p:spPr>
            <a:xfrm>
              <a:off x="10144343" y="2328862"/>
              <a:ext cx="595036" cy="338554"/>
            </a:xfrm>
            <a:prstGeom prst="rect">
              <a:avLst/>
            </a:prstGeom>
          </p:spPr>
          <p:txBody>
            <a:bodyPr wrap="none">
              <a:spAutoFit/>
            </a:bodyPr>
            <a:lstStyle/>
            <a:p>
              <a:pPr algn="ctr" defTabSz="825500"/>
              <a:r>
                <a:rPr lang="zh-CN" altLang="en-US" baseline="0" dirty="0">
                  <a:solidFill>
                    <a:srgbClr val="00DAFF"/>
                  </a:solidFill>
                  <a:latin typeface="Microsoft YaHei" charset="-122"/>
                  <a:ea typeface="Microsoft YaHei" charset="-122"/>
                  <a:cs typeface="Microsoft YaHei" charset="-122"/>
                </a:rPr>
                <a:t>行业</a:t>
              </a:r>
            </a:p>
          </p:txBody>
        </p:sp>
        <p:sp>
          <p:nvSpPr>
            <p:cNvPr id="19" name="矩形 18"/>
            <p:cNvSpPr/>
            <p:nvPr/>
          </p:nvSpPr>
          <p:spPr>
            <a:xfrm>
              <a:off x="11588890" y="2328862"/>
              <a:ext cx="1005403" cy="338554"/>
            </a:xfrm>
            <a:prstGeom prst="rect">
              <a:avLst/>
            </a:prstGeom>
          </p:spPr>
          <p:txBody>
            <a:bodyPr wrap="none">
              <a:spAutoFit/>
            </a:bodyPr>
            <a:lstStyle/>
            <a:p>
              <a:pPr algn="ctr" defTabSz="825500"/>
              <a:r>
                <a:rPr lang="zh-CN" altLang="en-US" baseline="0" dirty="0" smtClean="0">
                  <a:solidFill>
                    <a:srgbClr val="00DAFF"/>
                  </a:solidFill>
                  <a:latin typeface="Microsoft YaHei" charset="-122"/>
                  <a:ea typeface="Microsoft YaHei" charset="-122"/>
                  <a:cs typeface="Microsoft YaHei" charset="-122"/>
                </a:rPr>
                <a:t>数据类型</a:t>
              </a:r>
              <a:endParaRPr lang="zh-CN" altLang="en-US" baseline="0" dirty="0">
                <a:solidFill>
                  <a:srgbClr val="00DAFF"/>
                </a:solidFill>
                <a:latin typeface="Microsoft YaHei" charset="-122"/>
                <a:ea typeface="Microsoft YaHei" charset="-122"/>
                <a:cs typeface="Microsoft YaHei" charset="-122"/>
              </a:endParaRPr>
            </a:p>
          </p:txBody>
        </p:sp>
        <p:sp>
          <p:nvSpPr>
            <p:cNvPr id="20" name="矩形 19"/>
            <p:cNvSpPr/>
            <p:nvPr/>
          </p:nvSpPr>
          <p:spPr>
            <a:xfrm>
              <a:off x="13238620" y="2328862"/>
              <a:ext cx="1005403" cy="338554"/>
            </a:xfrm>
            <a:prstGeom prst="rect">
              <a:avLst/>
            </a:prstGeom>
          </p:spPr>
          <p:txBody>
            <a:bodyPr wrap="none">
              <a:spAutoFit/>
            </a:bodyPr>
            <a:lstStyle/>
            <a:p>
              <a:pPr algn="ctr" defTabSz="825500"/>
              <a:r>
                <a:rPr lang="zh-CN" altLang="en-US" baseline="0" dirty="0">
                  <a:solidFill>
                    <a:srgbClr val="00DAFF"/>
                  </a:solidFill>
                  <a:latin typeface="Microsoft YaHei" charset="-122"/>
                  <a:ea typeface="Microsoft YaHei" charset="-122"/>
                  <a:cs typeface="Microsoft YaHei" charset="-122"/>
                </a:rPr>
                <a:t>运</a:t>
              </a:r>
              <a:r>
                <a:rPr lang="zh-CN" altLang="en-US" baseline="0" dirty="0" smtClean="0">
                  <a:solidFill>
                    <a:srgbClr val="00DAFF"/>
                  </a:solidFill>
                  <a:latin typeface="Microsoft YaHei" charset="-122"/>
                  <a:ea typeface="Microsoft YaHei" charset="-122"/>
                  <a:cs typeface="Microsoft YaHei" charset="-122"/>
                </a:rPr>
                <a:t>维方式</a:t>
              </a:r>
              <a:endParaRPr lang="zh-CN" altLang="en-US" baseline="0" dirty="0">
                <a:solidFill>
                  <a:srgbClr val="00DAFF"/>
                </a:solidFill>
                <a:latin typeface="Microsoft YaHei" charset="-122"/>
                <a:ea typeface="Microsoft YaHei" charset="-122"/>
                <a:cs typeface="Microsoft YaHei" charset="-122"/>
              </a:endParaRPr>
            </a:p>
          </p:txBody>
        </p:sp>
        <p:sp>
          <p:nvSpPr>
            <p:cNvPr id="21" name="矩形 20"/>
            <p:cNvSpPr/>
            <p:nvPr/>
          </p:nvSpPr>
          <p:spPr>
            <a:xfrm>
              <a:off x="14888350" y="2328862"/>
              <a:ext cx="1005403" cy="338554"/>
            </a:xfrm>
            <a:prstGeom prst="rect">
              <a:avLst/>
            </a:prstGeom>
          </p:spPr>
          <p:txBody>
            <a:bodyPr wrap="none">
              <a:spAutoFit/>
            </a:bodyPr>
            <a:lstStyle/>
            <a:p>
              <a:pPr algn="ctr" defTabSz="825500"/>
              <a:r>
                <a:rPr lang="zh-CN" altLang="en-US" baseline="0" dirty="0">
                  <a:solidFill>
                    <a:srgbClr val="00DAFF"/>
                  </a:solidFill>
                  <a:latin typeface="Microsoft YaHei" charset="-122"/>
                  <a:ea typeface="Microsoft YaHei" charset="-122"/>
                  <a:cs typeface="Microsoft YaHei" charset="-122"/>
                </a:rPr>
                <a:t>建设</a:t>
              </a:r>
              <a:r>
                <a:rPr lang="zh-CN" altLang="en-US" baseline="0" dirty="0" smtClean="0">
                  <a:solidFill>
                    <a:srgbClr val="00DAFF"/>
                  </a:solidFill>
                  <a:latin typeface="Microsoft YaHei" charset="-122"/>
                  <a:ea typeface="Microsoft YaHei" charset="-122"/>
                  <a:cs typeface="Microsoft YaHei" charset="-122"/>
                </a:rPr>
                <a:t>费用</a:t>
              </a:r>
              <a:endParaRPr lang="zh-CN" altLang="en-US" baseline="0" dirty="0">
                <a:solidFill>
                  <a:srgbClr val="00DAFF"/>
                </a:solidFill>
                <a:latin typeface="Microsoft YaHei" charset="-122"/>
                <a:ea typeface="Microsoft YaHei" charset="-122"/>
                <a:cs typeface="Microsoft YaHei" charset="-122"/>
              </a:endParaRPr>
            </a:p>
          </p:txBody>
        </p:sp>
        <p:sp>
          <p:nvSpPr>
            <p:cNvPr id="22" name="文本框 14"/>
            <p:cNvSpPr txBox="1"/>
            <p:nvPr/>
          </p:nvSpPr>
          <p:spPr>
            <a:xfrm>
              <a:off x="3508714" y="2823200"/>
              <a:ext cx="66845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en-US" altLang="zh-CN" baseline="0" dirty="0" smtClean="0">
                  <a:solidFill>
                    <a:schemeClr val="bg1"/>
                  </a:solidFill>
                  <a:latin typeface="Microsoft YaHei" charset="-122"/>
                  <a:ea typeface="Microsoft YaHei" charset="-122"/>
                  <a:cs typeface="Microsoft YaHei" charset="-122"/>
                </a:rPr>
                <a:t>180</a:t>
              </a:r>
              <a:r>
                <a:rPr lang="zh-CN" altLang="en-US" baseline="0" dirty="0" smtClean="0">
                  <a:solidFill>
                    <a:schemeClr val="bg1"/>
                  </a:solidFill>
                  <a:latin typeface="Microsoft YaHei" charset="-122"/>
                  <a:ea typeface="Microsoft YaHei" charset="-122"/>
                  <a:cs typeface="Microsoft YaHei" charset="-122"/>
                </a:rPr>
                <a:t>天</a:t>
              </a:r>
              <a:endParaRPr lang="zh-CN" altLang="en-US" baseline="0" dirty="0">
                <a:solidFill>
                  <a:schemeClr val="bg1"/>
                </a:solidFill>
                <a:latin typeface="Microsoft YaHei" charset="-122"/>
                <a:ea typeface="Microsoft YaHei" charset="-122"/>
                <a:cs typeface="Microsoft YaHei" charset="-122"/>
              </a:endParaRPr>
            </a:p>
          </p:txBody>
        </p:sp>
        <p:sp>
          <p:nvSpPr>
            <p:cNvPr id="23" name="文本框 14"/>
            <p:cNvSpPr txBox="1"/>
            <p:nvPr/>
          </p:nvSpPr>
          <p:spPr>
            <a:xfrm>
              <a:off x="5013373" y="2823200"/>
              <a:ext cx="95859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en-US" altLang="zh-CN" baseline="0" dirty="0" smtClean="0">
                  <a:solidFill>
                    <a:schemeClr val="bg1"/>
                  </a:solidFill>
                  <a:latin typeface="Microsoft YaHei" charset="-122"/>
                  <a:ea typeface="Microsoft YaHei" charset="-122"/>
                  <a:cs typeface="Microsoft YaHei" charset="-122"/>
                </a:rPr>
                <a:t>10</a:t>
              </a:r>
              <a:r>
                <a:rPr lang="zh-CN" altLang="en-US" baseline="0" dirty="0" smtClean="0">
                  <a:solidFill>
                    <a:schemeClr val="bg1"/>
                  </a:solidFill>
                  <a:latin typeface="Microsoft YaHei" charset="-122"/>
                  <a:ea typeface="Microsoft YaHei" charset="-122"/>
                  <a:cs typeface="Microsoft YaHei" charset="-122"/>
                </a:rPr>
                <a:t>人团队</a:t>
              </a:r>
              <a:endParaRPr lang="zh-CN" altLang="en-US" baseline="0" dirty="0">
                <a:solidFill>
                  <a:schemeClr val="bg1"/>
                </a:solidFill>
                <a:latin typeface="Microsoft YaHei" charset="-122"/>
                <a:ea typeface="Microsoft YaHei" charset="-122"/>
                <a:cs typeface="Microsoft YaHei" charset="-122"/>
              </a:endParaRPr>
            </a:p>
          </p:txBody>
        </p:sp>
        <p:sp>
          <p:nvSpPr>
            <p:cNvPr id="24" name="文本框 14"/>
            <p:cNvSpPr txBox="1"/>
            <p:nvPr/>
          </p:nvSpPr>
          <p:spPr>
            <a:xfrm>
              <a:off x="7030992" y="2823200"/>
              <a:ext cx="22281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en-US" altLang="zh-CN" baseline="0" dirty="0">
                  <a:solidFill>
                    <a:schemeClr val="bg1"/>
                  </a:solidFill>
                  <a:latin typeface="Microsoft YaHei" charset="-122"/>
                  <a:ea typeface="Microsoft YaHei" charset="-122"/>
                  <a:cs typeface="Microsoft YaHei" charset="-122"/>
                </a:rPr>
                <a:t>8</a:t>
              </a:r>
              <a:endParaRPr lang="zh-CN" altLang="en-US" baseline="0" dirty="0">
                <a:solidFill>
                  <a:schemeClr val="bg1"/>
                </a:solidFill>
                <a:latin typeface="Microsoft YaHei" charset="-122"/>
                <a:ea typeface="Microsoft YaHei" charset="-122"/>
                <a:cs typeface="Microsoft YaHei" charset="-122"/>
              </a:endParaRPr>
            </a:p>
          </p:txBody>
        </p:sp>
        <p:sp>
          <p:nvSpPr>
            <p:cNvPr id="25" name="文本框 14"/>
            <p:cNvSpPr txBox="1"/>
            <p:nvPr/>
          </p:nvSpPr>
          <p:spPr>
            <a:xfrm>
              <a:off x="8680722" y="2823200"/>
              <a:ext cx="22281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en-US" altLang="zh-CN" baseline="0" dirty="0">
                  <a:solidFill>
                    <a:schemeClr val="bg1"/>
                  </a:solidFill>
                  <a:latin typeface="Microsoft YaHei" charset="-122"/>
                  <a:ea typeface="Microsoft YaHei" charset="-122"/>
                  <a:cs typeface="Microsoft YaHei" charset="-122"/>
                </a:rPr>
                <a:t>4</a:t>
              </a:r>
              <a:endParaRPr lang="zh-CN" altLang="en-US" baseline="0" dirty="0">
                <a:solidFill>
                  <a:schemeClr val="bg1"/>
                </a:solidFill>
                <a:latin typeface="Microsoft YaHei" charset="-122"/>
                <a:ea typeface="Microsoft YaHei" charset="-122"/>
                <a:cs typeface="Microsoft YaHei" charset="-122"/>
              </a:endParaRPr>
            </a:p>
          </p:txBody>
        </p:sp>
        <p:sp>
          <p:nvSpPr>
            <p:cNvPr id="26" name="文本框 14"/>
            <p:cNvSpPr txBox="1"/>
            <p:nvPr/>
          </p:nvSpPr>
          <p:spPr>
            <a:xfrm>
              <a:off x="10185381" y="2823200"/>
              <a:ext cx="512961"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zh-CN" altLang="en-US" baseline="0" dirty="0">
                  <a:solidFill>
                    <a:schemeClr val="bg1"/>
                  </a:solidFill>
                  <a:latin typeface="Microsoft YaHei" charset="-122"/>
                  <a:ea typeface="Microsoft YaHei" charset="-122"/>
                  <a:cs typeface="Microsoft YaHei" charset="-122"/>
                </a:rPr>
                <a:t>医院</a:t>
              </a:r>
            </a:p>
          </p:txBody>
        </p:sp>
        <p:sp>
          <p:nvSpPr>
            <p:cNvPr id="27" name="文本框 14"/>
            <p:cNvSpPr txBox="1"/>
            <p:nvPr/>
          </p:nvSpPr>
          <p:spPr>
            <a:xfrm>
              <a:off x="11835111" y="2823200"/>
              <a:ext cx="512961"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zh-CN" altLang="en-US" baseline="0" dirty="0">
                  <a:solidFill>
                    <a:schemeClr val="bg1"/>
                  </a:solidFill>
                  <a:latin typeface="Microsoft YaHei" charset="-122"/>
                  <a:ea typeface="Microsoft YaHei" charset="-122"/>
                  <a:cs typeface="Microsoft YaHei" charset="-122"/>
                </a:rPr>
                <a:t>挂号</a:t>
              </a:r>
            </a:p>
          </p:txBody>
        </p:sp>
        <p:sp>
          <p:nvSpPr>
            <p:cNvPr id="28" name="文本框 14"/>
            <p:cNvSpPr txBox="1"/>
            <p:nvPr/>
          </p:nvSpPr>
          <p:spPr>
            <a:xfrm>
              <a:off x="13279657" y="2823200"/>
              <a:ext cx="923330"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zh-CN" altLang="en-US" baseline="0" dirty="0" smtClean="0">
                  <a:solidFill>
                    <a:schemeClr val="bg1"/>
                  </a:solidFill>
                  <a:latin typeface="Microsoft YaHei" charset="-122"/>
                  <a:ea typeface="Microsoft YaHei" charset="-122"/>
                  <a:cs typeface="Microsoft YaHei" charset="-122"/>
                </a:rPr>
                <a:t>人工驻点</a:t>
              </a:r>
              <a:endParaRPr lang="zh-CN" altLang="en-US" baseline="0" dirty="0">
                <a:solidFill>
                  <a:schemeClr val="bg1"/>
                </a:solidFill>
                <a:latin typeface="Microsoft YaHei" charset="-122"/>
                <a:ea typeface="Microsoft YaHei" charset="-122"/>
                <a:cs typeface="Microsoft YaHei" charset="-122"/>
              </a:endParaRPr>
            </a:p>
          </p:txBody>
        </p:sp>
        <p:sp>
          <p:nvSpPr>
            <p:cNvPr id="29" name="文本框 14"/>
            <p:cNvSpPr txBox="1"/>
            <p:nvPr/>
          </p:nvSpPr>
          <p:spPr>
            <a:xfrm>
              <a:off x="15116937" y="2823200"/>
              <a:ext cx="54822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en-US" altLang="zh-CN" baseline="0" dirty="0" smtClean="0">
                  <a:solidFill>
                    <a:schemeClr val="bg1"/>
                  </a:solidFill>
                  <a:latin typeface="Microsoft YaHei" charset="-122"/>
                  <a:ea typeface="Microsoft YaHei" charset="-122"/>
                  <a:cs typeface="Microsoft YaHei" charset="-122"/>
                </a:rPr>
                <a:t>80</a:t>
              </a:r>
              <a:r>
                <a:rPr lang="zh-CN" altLang="en-US" baseline="0" dirty="0" smtClean="0">
                  <a:solidFill>
                    <a:schemeClr val="bg1"/>
                  </a:solidFill>
                  <a:latin typeface="Microsoft YaHei" charset="-122"/>
                  <a:ea typeface="Microsoft YaHei" charset="-122"/>
                  <a:cs typeface="Microsoft YaHei" charset="-122"/>
                </a:rPr>
                <a:t>万</a:t>
              </a:r>
              <a:endParaRPr lang="zh-CN" altLang="en-US" baseline="0" dirty="0">
                <a:solidFill>
                  <a:schemeClr val="bg1"/>
                </a:solidFill>
                <a:latin typeface="Microsoft YaHei" charset="-122"/>
                <a:ea typeface="Microsoft YaHei" charset="-122"/>
                <a:cs typeface="Microsoft YaHei" charset="-122"/>
              </a:endParaRPr>
            </a:p>
          </p:txBody>
        </p:sp>
        <p:sp>
          <p:nvSpPr>
            <p:cNvPr id="30" name="文本框 14"/>
            <p:cNvSpPr txBox="1"/>
            <p:nvPr/>
          </p:nvSpPr>
          <p:spPr>
            <a:xfrm>
              <a:off x="1934166" y="3442960"/>
              <a:ext cx="518091"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zh-CN" altLang="en-US" baseline="0" dirty="0">
                  <a:solidFill>
                    <a:srgbClr val="FFFF00"/>
                  </a:solidFill>
                  <a:latin typeface="Microsoft YaHei" charset="-122"/>
                  <a:ea typeface="Microsoft YaHei" charset="-122"/>
                  <a:cs typeface="Microsoft YaHei" charset="-122"/>
                </a:rPr>
                <a:t>从</a:t>
              </a:r>
              <a:r>
                <a:rPr lang="zh-CN" altLang="en-US" baseline="0" dirty="0" smtClean="0">
                  <a:solidFill>
                    <a:srgbClr val="FFFF00"/>
                  </a:solidFill>
                  <a:latin typeface="Microsoft YaHei" charset="-122"/>
                  <a:ea typeface="Microsoft YaHei" charset="-122"/>
                  <a:cs typeface="Microsoft YaHei" charset="-122"/>
                </a:rPr>
                <a:t>晶</a:t>
              </a:r>
              <a:r>
                <a:rPr lang="en-US" altLang="zh-CN" baseline="0" dirty="0" smtClean="0">
                  <a:solidFill>
                    <a:srgbClr val="FFFF00"/>
                  </a:solidFill>
                  <a:latin typeface="Microsoft YaHei" charset="-122"/>
                  <a:ea typeface="Microsoft YaHei" charset="-122"/>
                  <a:cs typeface="Microsoft YaHei" charset="-122"/>
                </a:rPr>
                <a:t>	</a:t>
              </a:r>
              <a:endParaRPr lang="zh-CN" altLang="en-US" baseline="0" dirty="0">
                <a:solidFill>
                  <a:srgbClr val="FFFF00"/>
                </a:solidFill>
                <a:latin typeface="Microsoft YaHei" charset="-122"/>
                <a:ea typeface="Microsoft YaHei" charset="-122"/>
                <a:cs typeface="Microsoft YaHei" charset="-122"/>
              </a:endParaRPr>
            </a:p>
          </p:txBody>
        </p:sp>
        <p:sp>
          <p:nvSpPr>
            <p:cNvPr id="31" name="文本框 14"/>
            <p:cNvSpPr txBox="1"/>
            <p:nvPr/>
          </p:nvSpPr>
          <p:spPr>
            <a:xfrm>
              <a:off x="3568827" y="3442960"/>
              <a:ext cx="54822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en-US" altLang="zh-CN" baseline="0" dirty="0">
                  <a:solidFill>
                    <a:srgbClr val="FFFF00"/>
                  </a:solidFill>
                  <a:latin typeface="Microsoft YaHei" charset="-122"/>
                  <a:ea typeface="Microsoft YaHei" charset="-122"/>
                  <a:cs typeface="Microsoft YaHei" charset="-122"/>
                </a:rPr>
                <a:t>2</a:t>
              </a:r>
              <a:r>
                <a:rPr lang="en-US" altLang="zh-CN" baseline="0" dirty="0" smtClean="0">
                  <a:solidFill>
                    <a:srgbClr val="FFFF00"/>
                  </a:solidFill>
                  <a:latin typeface="Microsoft YaHei" charset="-122"/>
                  <a:ea typeface="Microsoft YaHei" charset="-122"/>
                  <a:cs typeface="Microsoft YaHei" charset="-122"/>
                </a:rPr>
                <a:t>5</a:t>
              </a:r>
              <a:r>
                <a:rPr lang="zh-CN" altLang="en-US" baseline="0" dirty="0" smtClean="0">
                  <a:solidFill>
                    <a:srgbClr val="FFFF00"/>
                  </a:solidFill>
                  <a:latin typeface="Microsoft YaHei" charset="-122"/>
                  <a:ea typeface="Microsoft YaHei" charset="-122"/>
                  <a:cs typeface="Microsoft YaHei" charset="-122"/>
                </a:rPr>
                <a:t>天</a:t>
              </a:r>
              <a:endParaRPr lang="zh-CN" altLang="en-US" baseline="0" dirty="0">
                <a:solidFill>
                  <a:srgbClr val="FFFF00"/>
                </a:solidFill>
                <a:latin typeface="Microsoft YaHei" charset="-122"/>
                <a:ea typeface="Microsoft YaHei" charset="-122"/>
                <a:cs typeface="Microsoft YaHei" charset="-122"/>
              </a:endParaRPr>
            </a:p>
          </p:txBody>
        </p:sp>
        <p:sp>
          <p:nvSpPr>
            <p:cNvPr id="32" name="文本框 14"/>
            <p:cNvSpPr txBox="1"/>
            <p:nvPr/>
          </p:nvSpPr>
          <p:spPr>
            <a:xfrm>
              <a:off x="5073486" y="3442960"/>
              <a:ext cx="838371"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en-US" altLang="zh-CN" baseline="0" dirty="0" smtClean="0">
                  <a:solidFill>
                    <a:srgbClr val="FFFF00"/>
                  </a:solidFill>
                  <a:latin typeface="Microsoft YaHei" charset="-122"/>
                  <a:ea typeface="Microsoft YaHei" charset="-122"/>
                  <a:cs typeface="Microsoft YaHei" charset="-122"/>
                </a:rPr>
                <a:t>3</a:t>
              </a:r>
              <a:r>
                <a:rPr lang="zh-CN" altLang="en-US" baseline="0" dirty="0" smtClean="0">
                  <a:solidFill>
                    <a:srgbClr val="FFFF00"/>
                  </a:solidFill>
                  <a:latin typeface="Microsoft YaHei" charset="-122"/>
                  <a:ea typeface="Microsoft YaHei" charset="-122"/>
                  <a:cs typeface="Microsoft YaHei" charset="-122"/>
                </a:rPr>
                <a:t>名实施</a:t>
              </a:r>
              <a:endParaRPr lang="zh-CN" altLang="en-US" baseline="0" dirty="0">
                <a:solidFill>
                  <a:srgbClr val="FFFF00"/>
                </a:solidFill>
                <a:latin typeface="Microsoft YaHei" charset="-122"/>
                <a:ea typeface="Microsoft YaHei" charset="-122"/>
                <a:cs typeface="Microsoft YaHei" charset="-122"/>
              </a:endParaRPr>
            </a:p>
          </p:txBody>
        </p:sp>
        <p:sp>
          <p:nvSpPr>
            <p:cNvPr id="33" name="文本框 14"/>
            <p:cNvSpPr txBox="1"/>
            <p:nvPr/>
          </p:nvSpPr>
          <p:spPr>
            <a:xfrm>
              <a:off x="6970879" y="3442960"/>
              <a:ext cx="343044"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en-US" altLang="zh-CN" baseline="0" dirty="0" smtClean="0">
                  <a:solidFill>
                    <a:srgbClr val="FFFF00"/>
                  </a:solidFill>
                  <a:latin typeface="Microsoft YaHei" charset="-122"/>
                  <a:ea typeface="Microsoft YaHei" charset="-122"/>
                  <a:cs typeface="Microsoft YaHei" charset="-122"/>
                </a:rPr>
                <a:t>23</a:t>
              </a:r>
              <a:endParaRPr lang="zh-CN" altLang="en-US" baseline="0" dirty="0">
                <a:solidFill>
                  <a:srgbClr val="FFFF00"/>
                </a:solidFill>
                <a:latin typeface="Microsoft YaHei" charset="-122"/>
                <a:ea typeface="Microsoft YaHei" charset="-122"/>
                <a:cs typeface="Microsoft YaHei" charset="-122"/>
              </a:endParaRPr>
            </a:p>
          </p:txBody>
        </p:sp>
        <p:sp>
          <p:nvSpPr>
            <p:cNvPr id="34" name="文本框 14"/>
            <p:cNvSpPr txBox="1"/>
            <p:nvPr/>
          </p:nvSpPr>
          <p:spPr>
            <a:xfrm>
              <a:off x="8620609" y="3442960"/>
              <a:ext cx="34304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en-US" altLang="zh-CN" baseline="0" dirty="0" smtClean="0">
                  <a:solidFill>
                    <a:srgbClr val="FFFF00"/>
                  </a:solidFill>
                  <a:latin typeface="Microsoft YaHei" charset="-122"/>
                  <a:ea typeface="Microsoft YaHei" charset="-122"/>
                  <a:cs typeface="Microsoft YaHei" charset="-122"/>
                </a:rPr>
                <a:t>13</a:t>
              </a:r>
              <a:endParaRPr lang="zh-CN" altLang="en-US" baseline="0" dirty="0">
                <a:solidFill>
                  <a:srgbClr val="FFFF00"/>
                </a:solidFill>
                <a:latin typeface="Microsoft YaHei" charset="-122"/>
                <a:ea typeface="Microsoft YaHei" charset="-122"/>
                <a:cs typeface="Microsoft YaHei" charset="-122"/>
              </a:endParaRPr>
            </a:p>
          </p:txBody>
        </p:sp>
        <p:sp>
          <p:nvSpPr>
            <p:cNvPr id="35" name="文本框 14"/>
            <p:cNvSpPr txBox="1"/>
            <p:nvPr/>
          </p:nvSpPr>
          <p:spPr>
            <a:xfrm>
              <a:off x="9877606" y="3319849"/>
              <a:ext cx="1128514"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zh-CN" altLang="en-US" baseline="0" dirty="0" smtClean="0">
                  <a:solidFill>
                    <a:srgbClr val="FFFF00"/>
                  </a:solidFill>
                  <a:latin typeface="Microsoft YaHei" charset="-122"/>
                  <a:ea typeface="Microsoft YaHei" charset="-122"/>
                  <a:cs typeface="Microsoft YaHei" charset="-122"/>
                </a:rPr>
                <a:t>医院、药房</a:t>
              </a:r>
              <a:endParaRPr lang="en-US" altLang="zh-CN" baseline="0" dirty="0" smtClean="0">
                <a:solidFill>
                  <a:srgbClr val="FFFF00"/>
                </a:solidFill>
                <a:latin typeface="Microsoft YaHei" charset="-122"/>
                <a:ea typeface="Microsoft YaHei" charset="-122"/>
                <a:cs typeface="Microsoft YaHei" charset="-122"/>
              </a:endParaRPr>
            </a:p>
            <a:p>
              <a:pPr algn="ctr" defTabSz="825500"/>
              <a:r>
                <a:rPr lang="zh-CN" altLang="en-US" baseline="0" dirty="0" smtClean="0">
                  <a:solidFill>
                    <a:srgbClr val="FFFF00"/>
                  </a:solidFill>
                  <a:latin typeface="Microsoft YaHei" charset="-122"/>
                  <a:ea typeface="Microsoft YaHei" charset="-122"/>
                  <a:cs typeface="Microsoft YaHei" charset="-122"/>
                </a:rPr>
                <a:t>农合、社保</a:t>
              </a:r>
              <a:endParaRPr lang="zh-CN" altLang="en-US" baseline="0" dirty="0">
                <a:solidFill>
                  <a:srgbClr val="FFFF00"/>
                </a:solidFill>
                <a:latin typeface="Microsoft YaHei" charset="-122"/>
                <a:ea typeface="Microsoft YaHei" charset="-122"/>
                <a:cs typeface="Microsoft YaHei" charset="-122"/>
              </a:endParaRPr>
            </a:p>
          </p:txBody>
        </p:sp>
        <p:sp>
          <p:nvSpPr>
            <p:cNvPr id="36" name="文本框 14"/>
            <p:cNvSpPr txBox="1"/>
            <p:nvPr/>
          </p:nvSpPr>
          <p:spPr>
            <a:xfrm>
              <a:off x="11527335" y="3319849"/>
              <a:ext cx="1128514"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zh-CN" altLang="en-US" baseline="0" dirty="0" smtClean="0">
                  <a:solidFill>
                    <a:srgbClr val="FFFF00"/>
                  </a:solidFill>
                  <a:latin typeface="Microsoft YaHei" charset="-122"/>
                  <a:ea typeface="Microsoft YaHei" charset="-122"/>
                  <a:cs typeface="Microsoft YaHei" charset="-122"/>
                </a:rPr>
                <a:t>挂号、住院</a:t>
              </a:r>
              <a:endParaRPr lang="en-US" altLang="zh-CN" baseline="0" dirty="0" smtClean="0">
                <a:solidFill>
                  <a:srgbClr val="FFFF00"/>
                </a:solidFill>
                <a:latin typeface="Microsoft YaHei" charset="-122"/>
                <a:ea typeface="Microsoft YaHei" charset="-122"/>
                <a:cs typeface="Microsoft YaHei" charset="-122"/>
              </a:endParaRPr>
            </a:p>
            <a:p>
              <a:pPr algn="ctr" defTabSz="825500"/>
              <a:r>
                <a:rPr lang="zh-CN" altLang="en-US" baseline="0" dirty="0">
                  <a:solidFill>
                    <a:srgbClr val="FFFF00"/>
                  </a:solidFill>
                  <a:latin typeface="Microsoft YaHei" charset="-122"/>
                  <a:ea typeface="Microsoft YaHei" charset="-122"/>
                  <a:cs typeface="Microsoft YaHei" charset="-122"/>
                </a:rPr>
                <a:t>医</a:t>
              </a:r>
              <a:r>
                <a:rPr lang="zh-CN" altLang="en-US" baseline="0" dirty="0" smtClean="0">
                  <a:solidFill>
                    <a:srgbClr val="FFFF00"/>
                  </a:solidFill>
                  <a:latin typeface="Microsoft YaHei" charset="-122"/>
                  <a:ea typeface="Microsoft YaHei" charset="-122"/>
                  <a:cs typeface="Microsoft YaHei" charset="-122"/>
                </a:rPr>
                <a:t>保、用药</a:t>
              </a:r>
              <a:endParaRPr lang="zh-CN" altLang="en-US" baseline="0" dirty="0">
                <a:solidFill>
                  <a:srgbClr val="FFFF00"/>
                </a:solidFill>
                <a:latin typeface="Microsoft YaHei" charset="-122"/>
                <a:ea typeface="Microsoft YaHei" charset="-122"/>
                <a:cs typeface="Microsoft YaHei" charset="-122"/>
              </a:endParaRPr>
            </a:p>
          </p:txBody>
        </p:sp>
        <p:sp>
          <p:nvSpPr>
            <p:cNvPr id="37" name="文本框 14"/>
            <p:cNvSpPr txBox="1"/>
            <p:nvPr/>
          </p:nvSpPr>
          <p:spPr>
            <a:xfrm>
              <a:off x="13279657" y="3319849"/>
              <a:ext cx="92333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zh-CN" altLang="en-US" baseline="0" dirty="0" smtClean="0">
                  <a:solidFill>
                    <a:srgbClr val="FFFF00"/>
                  </a:solidFill>
                  <a:latin typeface="Microsoft YaHei" charset="-122"/>
                  <a:ea typeface="Microsoft YaHei" charset="-122"/>
                  <a:cs typeface="Microsoft YaHei" charset="-122"/>
                </a:rPr>
                <a:t>系统监控</a:t>
              </a:r>
              <a:endParaRPr lang="en-US" altLang="zh-CN" baseline="0" dirty="0" smtClean="0">
                <a:solidFill>
                  <a:srgbClr val="FFFF00"/>
                </a:solidFill>
                <a:latin typeface="Microsoft YaHei" charset="-122"/>
                <a:ea typeface="Microsoft YaHei" charset="-122"/>
                <a:cs typeface="Microsoft YaHei" charset="-122"/>
              </a:endParaRPr>
            </a:p>
            <a:p>
              <a:pPr algn="ctr" defTabSz="825500"/>
              <a:r>
                <a:rPr lang="zh-CN" altLang="en-US" baseline="0" dirty="0" smtClean="0">
                  <a:solidFill>
                    <a:srgbClr val="FFFF00"/>
                  </a:solidFill>
                  <a:latin typeface="Microsoft YaHei" charset="-122"/>
                  <a:ea typeface="Microsoft YaHei" charset="-122"/>
                  <a:cs typeface="Microsoft YaHei" charset="-122"/>
                </a:rPr>
                <a:t>远程运维</a:t>
              </a:r>
              <a:endParaRPr lang="zh-CN" altLang="en-US" baseline="0" dirty="0">
                <a:solidFill>
                  <a:srgbClr val="FFFF00"/>
                </a:solidFill>
                <a:latin typeface="Microsoft YaHei" charset="-122"/>
                <a:ea typeface="Microsoft YaHei" charset="-122"/>
                <a:cs typeface="Microsoft YaHei" charset="-122"/>
              </a:endParaRPr>
            </a:p>
          </p:txBody>
        </p:sp>
        <p:sp>
          <p:nvSpPr>
            <p:cNvPr id="38" name="文本框 14"/>
            <p:cNvSpPr txBox="1"/>
            <p:nvPr/>
          </p:nvSpPr>
          <p:spPr>
            <a:xfrm>
              <a:off x="15116936" y="3442960"/>
              <a:ext cx="54822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en-US" altLang="zh-CN" baseline="0" dirty="0" smtClean="0">
                  <a:solidFill>
                    <a:srgbClr val="FFFF00"/>
                  </a:solidFill>
                  <a:latin typeface="Microsoft YaHei" charset="-122"/>
                  <a:ea typeface="Microsoft YaHei" charset="-122"/>
                  <a:cs typeface="Microsoft YaHei" charset="-122"/>
                </a:rPr>
                <a:t>30</a:t>
              </a:r>
              <a:r>
                <a:rPr lang="zh-CN" altLang="en-US" baseline="0" dirty="0" smtClean="0">
                  <a:solidFill>
                    <a:srgbClr val="FFFF00"/>
                  </a:solidFill>
                  <a:latin typeface="Microsoft YaHei" charset="-122"/>
                  <a:ea typeface="Microsoft YaHei" charset="-122"/>
                  <a:cs typeface="Microsoft YaHei" charset="-122"/>
                </a:rPr>
                <a:t>万</a:t>
              </a:r>
              <a:endParaRPr lang="zh-CN" altLang="en-US" baseline="0" dirty="0">
                <a:solidFill>
                  <a:srgbClr val="FFFF00"/>
                </a:solidFill>
                <a:latin typeface="Microsoft YaHei" charset="-122"/>
                <a:ea typeface="Microsoft YaHei" charset="-122"/>
                <a:cs typeface="Microsoft YaHei" charset="-122"/>
              </a:endParaRPr>
            </a:p>
          </p:txBody>
        </p:sp>
      </p:grpSp>
    </p:spTree>
    <p:extLst>
      <p:ext uri="{BB962C8B-B14F-4D97-AF65-F5344CB8AC3E}">
        <p14:creationId xmlns:p14="http://schemas.microsoft.com/office/powerpoint/2010/main" val="90013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nodeType="afterEffect">
                                  <p:stCondLst>
                                    <p:cond delay="0"/>
                                  </p:stCondLst>
                                  <p:childTnLst>
                                    <p:animEffect transition="out" filter="randombar(horizontal)">
                                      <p:cBhvr>
                                        <p:cTn id="6" dur="500"/>
                                        <p:tgtEl>
                                          <p:spTgt spid="2050"/>
                                        </p:tgtEl>
                                      </p:cBhvr>
                                    </p:animEffect>
                                    <p:set>
                                      <p:cBhvr>
                                        <p:cTn id="7" dur="1" fill="hold">
                                          <p:stCondLst>
                                            <p:cond delay="499"/>
                                          </p:stCondLst>
                                        </p:cTn>
                                        <p:tgtEl>
                                          <p:spTgt spid="2050"/>
                                        </p:tgtEl>
                                        <p:attrNameLst>
                                          <p:attrName>style.visibility</p:attrName>
                                        </p:attrNameLst>
                                      </p:cBhvr>
                                      <p:to>
                                        <p:strVal val="hidden"/>
                                      </p:to>
                                    </p:se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par>
                          <p:cTn id="12" fill="hold">
                            <p:stCondLst>
                              <p:cond delay="1000"/>
                            </p:stCondLst>
                            <p:childTnLst>
                              <p:par>
                                <p:cTn id="13" presetID="10" presetClass="exit" presetSubtype="0" fill="hold" grpId="0" nodeType="after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36" presetClass="path" presetSubtype="0" accel="50000" decel="50000" fill="hold" nodeType="withEffect">
                                  <p:stCondLst>
                                    <p:cond delay="0"/>
                                  </p:stCondLst>
                                  <p:childTnLst>
                                    <p:animMotion origin="layout" path="M -2.68234E-7 8.16327E-7 L -2.68234E-7 0.184 C -2.68234E-7 0.26645 -0.03803 0.368 -0.06871 0.368 L -0.13733 0.368 " pathEditMode="relative" rAng="0" ptsTypes="FfFF">
                                      <p:cBhvr>
                                        <p:cTn id="17" dur="2000" fill="hold"/>
                                        <p:tgtEl>
                                          <p:spTgt spid="4"/>
                                        </p:tgtEl>
                                        <p:attrNameLst>
                                          <p:attrName>ppt_x</p:attrName>
                                          <p:attrName>ppt_y</p:attrName>
                                        </p:attrNameLst>
                                      </p:cBhvr>
                                      <p:rCtr x="-6871" y="18400"/>
                                    </p:animMotion>
                                  </p:childTnLst>
                                </p:cTn>
                              </p:par>
                            </p:childTnLst>
                          </p:cTn>
                        </p:par>
                        <p:par>
                          <p:cTn id="18" fill="hold">
                            <p:stCondLst>
                              <p:cond delay="3000"/>
                            </p:stCondLst>
                            <p:childTnLst>
                              <p:par>
                                <p:cTn id="19" presetID="14" presetClass="entr" presetSubtype="1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55"/>
          <p:cNvSpPr>
            <a:spLocks noGrp="1"/>
          </p:cNvSpPr>
          <p:nvPr>
            <p:ph type="sldNum" sz="quarter" idx="2"/>
          </p:nvPr>
        </p:nvSpPr>
        <p:spPr>
          <a:xfrm>
            <a:off x="16148753" y="9303447"/>
            <a:ext cx="612392" cy="2908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28</a:t>
            </a:fld>
            <a:endParaRPr dirty="0"/>
          </a:p>
        </p:txBody>
      </p:sp>
      <p:sp>
        <p:nvSpPr>
          <p:cNvPr id="10" name="Shape 55"/>
          <p:cNvSpPr txBox="1">
            <a:spLocks/>
          </p:cNvSpPr>
          <p:nvPr/>
        </p:nvSpPr>
        <p:spPr>
          <a:xfrm>
            <a:off x="16301153" y="9455847"/>
            <a:ext cx="612392" cy="290821"/>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spAutoFit/>
          </a:bodyPr>
          <a:lstStyle>
            <a:defPPr marL="0" marR="0" indent="0" algn="l" defTabSz="648019" rtl="0" fontAlgn="auto" latinLnBrk="1"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defRPr>
            </a:defPPr>
            <a:lvl1pPr marL="0" marR="0" indent="0" algn="ctr" defTabSz="585018" rtl="0" fontAlgn="auto" latinLnBrk="0" hangingPunct="0">
              <a:lnSpc>
                <a:spcPct val="100000"/>
              </a:lnSpc>
              <a:spcBef>
                <a:spcPts val="0"/>
              </a:spcBef>
              <a:spcAft>
                <a:spcPts val="0"/>
              </a:spcAft>
              <a:buClrTx/>
              <a:buSzTx/>
              <a:buFontTx/>
              <a:buNone/>
              <a:tabLst/>
              <a:defRPr kumimoji="0" sz="2100" b="0" i="0" u="none" strike="noStrike" cap="all" spc="268" normalizeH="0" baseline="66666">
                <a:ln>
                  <a:noFill/>
                </a:ln>
                <a:solidFill>
                  <a:srgbClr val="FFFFFF"/>
                </a:solidFill>
                <a:effectLst/>
                <a:uFillTx/>
                <a:latin typeface="Open Sans Semibold"/>
                <a:ea typeface="Open Sans Semibold"/>
                <a:cs typeface="Open Sans Semibold"/>
                <a:sym typeface="Open Sans Semibold"/>
              </a:defRPr>
            </a:lvl1pPr>
            <a:lvl2pPr marL="0" marR="0" indent="162005"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2pPr>
            <a:lvl3pPr marL="0" marR="0" indent="324010"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3pPr>
            <a:lvl4pPr marL="0" marR="0" indent="486014"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4pPr>
            <a:lvl5pPr marL="0" marR="0" indent="648019"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5pPr>
            <a:lvl6pPr marL="0" marR="0" indent="810024"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6pPr>
            <a:lvl7pPr marL="0" marR="0" indent="972030"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7pPr>
            <a:lvl8pPr marL="0" marR="0" indent="1134034"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8pPr>
            <a:lvl9pPr marL="0" marR="0" indent="1296039"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9pPr>
          </a:lstStyle>
          <a:p>
            <a:fld id="{86CB4B4D-7CA3-9044-876B-883B54F8677D}" type="slidenum">
              <a:rPr lang="en-US" altLang="zh-CN" smtClean="0"/>
              <a:pPr/>
              <a:t>28</a:t>
            </a:fld>
            <a:endParaRPr lang="zh-CN" altLang="en-US" dirty="0"/>
          </a:p>
        </p:txBody>
      </p:sp>
      <p:sp>
        <p:nvSpPr>
          <p:cNvPr id="12" name="Shape 53"/>
          <p:cNvSpPr/>
          <p:nvPr/>
        </p:nvSpPr>
        <p:spPr>
          <a:xfrm>
            <a:off x="730574" y="183891"/>
            <a:ext cx="5327326" cy="682103"/>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90000"/>
              </a:lnSpc>
            </a:pPr>
            <a:r>
              <a:rPr lang="zh-CN" altLang="en-US" sz="4400" b="1" dirty="0" smtClean="0">
                <a:solidFill>
                  <a:srgbClr val="FFFFFF"/>
                </a:solidFill>
                <a:latin typeface="Microsoft YaHei" charset="-122"/>
                <a:ea typeface="Microsoft YaHei" charset="-122"/>
                <a:cs typeface="Microsoft YaHei" charset="-122"/>
              </a:rPr>
              <a:t>典型案例系统展示</a:t>
            </a:r>
            <a:endParaRPr lang="zh-CN" altLang="en-US" sz="4400" b="1" dirty="0">
              <a:solidFill>
                <a:srgbClr val="FFFFFF"/>
              </a:solidFill>
              <a:latin typeface="Microsoft YaHei" charset="-122"/>
              <a:ea typeface="Microsoft YaHei" charset="-122"/>
              <a:cs typeface="Microsoft YaHei" charset="-122"/>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574" y="1105127"/>
            <a:ext cx="15570579" cy="771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80252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55"/>
          <p:cNvSpPr>
            <a:spLocks noGrp="1"/>
          </p:cNvSpPr>
          <p:nvPr>
            <p:ph type="sldNum" sz="quarter" idx="2"/>
          </p:nvPr>
        </p:nvSpPr>
        <p:spPr>
          <a:xfrm>
            <a:off x="16148753" y="9303447"/>
            <a:ext cx="612392" cy="2908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29</a:t>
            </a:fld>
            <a:endParaRPr dirty="0"/>
          </a:p>
        </p:txBody>
      </p:sp>
      <p:sp>
        <p:nvSpPr>
          <p:cNvPr id="10" name="Shape 55"/>
          <p:cNvSpPr txBox="1">
            <a:spLocks/>
          </p:cNvSpPr>
          <p:nvPr/>
        </p:nvSpPr>
        <p:spPr>
          <a:xfrm>
            <a:off x="16301153" y="9455847"/>
            <a:ext cx="612392" cy="290821"/>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spAutoFit/>
          </a:bodyPr>
          <a:lstStyle>
            <a:defPPr marL="0" marR="0" indent="0" algn="l" defTabSz="648019" rtl="0" fontAlgn="auto" latinLnBrk="1"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defRPr>
            </a:defPPr>
            <a:lvl1pPr marL="0" marR="0" indent="0" algn="ctr" defTabSz="585018" rtl="0" fontAlgn="auto" latinLnBrk="0" hangingPunct="0">
              <a:lnSpc>
                <a:spcPct val="100000"/>
              </a:lnSpc>
              <a:spcBef>
                <a:spcPts val="0"/>
              </a:spcBef>
              <a:spcAft>
                <a:spcPts val="0"/>
              </a:spcAft>
              <a:buClrTx/>
              <a:buSzTx/>
              <a:buFontTx/>
              <a:buNone/>
              <a:tabLst/>
              <a:defRPr kumimoji="0" sz="2100" b="0" i="0" u="none" strike="noStrike" cap="all" spc="268" normalizeH="0" baseline="66666">
                <a:ln>
                  <a:noFill/>
                </a:ln>
                <a:solidFill>
                  <a:srgbClr val="FFFFFF"/>
                </a:solidFill>
                <a:effectLst/>
                <a:uFillTx/>
                <a:latin typeface="Open Sans Semibold"/>
                <a:ea typeface="Open Sans Semibold"/>
                <a:cs typeface="Open Sans Semibold"/>
                <a:sym typeface="Open Sans Semibold"/>
              </a:defRPr>
            </a:lvl1pPr>
            <a:lvl2pPr marL="0" marR="0" indent="162005"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2pPr>
            <a:lvl3pPr marL="0" marR="0" indent="324010"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3pPr>
            <a:lvl4pPr marL="0" marR="0" indent="486014"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4pPr>
            <a:lvl5pPr marL="0" marR="0" indent="648019"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5pPr>
            <a:lvl6pPr marL="0" marR="0" indent="810024"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6pPr>
            <a:lvl7pPr marL="0" marR="0" indent="972030"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7pPr>
            <a:lvl8pPr marL="0" marR="0" indent="1134034"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8pPr>
            <a:lvl9pPr marL="0" marR="0" indent="1296039"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9pPr>
          </a:lstStyle>
          <a:p>
            <a:fld id="{86CB4B4D-7CA3-9044-876B-883B54F8677D}" type="slidenum">
              <a:rPr lang="en-US" altLang="zh-CN" smtClean="0"/>
              <a:pPr/>
              <a:t>29</a:t>
            </a:fld>
            <a:endParaRPr lang="zh-CN" altLang="en-US" dirty="0"/>
          </a:p>
        </p:txBody>
      </p:sp>
      <p:sp>
        <p:nvSpPr>
          <p:cNvPr id="12" name="Shape 53"/>
          <p:cNvSpPr/>
          <p:nvPr/>
        </p:nvSpPr>
        <p:spPr>
          <a:xfrm>
            <a:off x="228812" y="225865"/>
            <a:ext cx="578907" cy="5557283"/>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90000"/>
              </a:lnSpc>
            </a:pPr>
            <a:r>
              <a:rPr lang="zh-CN" altLang="en-US" sz="4400" b="1" dirty="0" smtClean="0">
                <a:solidFill>
                  <a:srgbClr val="FFFFFF"/>
                </a:solidFill>
                <a:latin typeface="Microsoft YaHei" charset="-122"/>
                <a:ea typeface="Microsoft YaHei" charset="-122"/>
                <a:cs typeface="Microsoft YaHei" charset="-122"/>
              </a:rPr>
              <a:t>省市县三级联网体系</a:t>
            </a:r>
            <a:endParaRPr lang="zh-CN" altLang="en-US" sz="4400" b="1" dirty="0">
              <a:solidFill>
                <a:srgbClr val="FFFFFF"/>
              </a:solidFill>
              <a:latin typeface="Microsoft YaHei" charset="-122"/>
              <a:ea typeface="Microsoft YaHei" charset="-122"/>
              <a:cs typeface="Microsoft YaHei"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897" y="225865"/>
            <a:ext cx="15752648" cy="8612814"/>
          </a:xfrm>
          <a:prstGeom prst="rect">
            <a:avLst/>
          </a:prstGeom>
        </p:spPr>
      </p:pic>
    </p:spTree>
    <p:extLst>
      <p:ext uri="{BB962C8B-B14F-4D97-AF65-F5344CB8AC3E}">
        <p14:creationId xmlns:p14="http://schemas.microsoft.com/office/powerpoint/2010/main" val="265264123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a:t>
            </a:fld>
            <a:endParaRPr/>
          </a:p>
        </p:txBody>
      </p:sp>
      <p:sp>
        <p:nvSpPr>
          <p:cNvPr id="25" name="Shape 53"/>
          <p:cNvSpPr/>
          <p:nvPr/>
        </p:nvSpPr>
        <p:spPr>
          <a:xfrm>
            <a:off x="2276929" y="3824423"/>
            <a:ext cx="2831850" cy="1069901"/>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90000"/>
              </a:lnSpc>
            </a:pPr>
            <a:r>
              <a:rPr lang="zh-CN" altLang="en-US" sz="7200" b="1" dirty="0" smtClean="0">
                <a:solidFill>
                  <a:srgbClr val="FFFFFF"/>
                </a:solidFill>
                <a:latin typeface="Microsoft YaHei" charset="-122"/>
                <a:ea typeface="Microsoft YaHei" charset="-122"/>
                <a:cs typeface="Microsoft YaHei" charset="-122"/>
              </a:rPr>
              <a:t>目   录</a:t>
            </a:r>
            <a:endParaRPr lang="zh-CN" altLang="en-US" sz="7200" b="1" dirty="0">
              <a:solidFill>
                <a:srgbClr val="FFFFFF"/>
              </a:solidFill>
              <a:latin typeface="Microsoft YaHei" charset="-122"/>
              <a:ea typeface="Microsoft YaHei" charset="-122"/>
              <a:cs typeface="Microsoft YaHei" charset="-122"/>
            </a:endParaRPr>
          </a:p>
        </p:txBody>
      </p:sp>
      <p:grpSp>
        <p:nvGrpSpPr>
          <p:cNvPr id="3" name="组合 2"/>
          <p:cNvGrpSpPr/>
          <p:nvPr/>
        </p:nvGrpSpPr>
        <p:grpSpPr>
          <a:xfrm>
            <a:off x="9180376" y="690425"/>
            <a:ext cx="2535528" cy="1172640"/>
            <a:chOff x="4391361" y="4414461"/>
            <a:chExt cx="2535528" cy="1172640"/>
          </a:xfrm>
        </p:grpSpPr>
        <p:sp>
          <p:nvSpPr>
            <p:cNvPr id="36" name="Oval 5"/>
            <p:cNvSpPr>
              <a:spLocks noChangeArrowheads="1"/>
            </p:cNvSpPr>
            <p:nvPr/>
          </p:nvSpPr>
          <p:spPr bwMode="auto">
            <a:xfrm>
              <a:off x="4500348" y="4523448"/>
              <a:ext cx="955357" cy="955357"/>
            </a:xfrm>
            <a:prstGeom prst="ellipse">
              <a:avLst/>
            </a:prstGeom>
            <a:solidFill>
              <a:schemeClr val="bg1"/>
            </a:solidFill>
            <a:ln>
              <a:noFill/>
            </a:ln>
          </p:spPr>
          <p:txBody>
            <a:bodyPr vert="horz" wrap="square" lIns="91440" tIns="45720" rIns="91440" bIns="45720" numCol="1" anchor="t" anchorCtr="0" compatLnSpc="1"/>
            <a:lstStyle/>
            <a:p>
              <a:endParaRPr lang="id-ID"/>
            </a:p>
          </p:txBody>
        </p:sp>
        <p:grpSp>
          <p:nvGrpSpPr>
            <p:cNvPr id="37" name="Group 48"/>
            <p:cNvGrpSpPr/>
            <p:nvPr/>
          </p:nvGrpSpPr>
          <p:grpSpPr>
            <a:xfrm>
              <a:off x="4391361" y="4414461"/>
              <a:ext cx="1172640" cy="1172640"/>
              <a:chOff x="1119258" y="2257147"/>
              <a:chExt cx="1868076" cy="1868076"/>
            </a:xfrm>
            <a:solidFill>
              <a:schemeClr val="bg1"/>
            </a:solidFill>
          </p:grpSpPr>
          <p:sp>
            <p:nvSpPr>
              <p:cNvPr id="39" name="Freeform 6"/>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lstStyle/>
              <a:p>
                <a:endParaRPr lang="id-ID"/>
              </a:p>
            </p:txBody>
          </p:sp>
          <p:sp>
            <p:nvSpPr>
              <p:cNvPr id="40" name="Freeform 7"/>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lstStyle/>
              <a:p>
                <a:endParaRPr lang="id-ID"/>
              </a:p>
            </p:txBody>
          </p:sp>
          <p:sp>
            <p:nvSpPr>
              <p:cNvPr id="41" name="Freeform 8"/>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lstStyle/>
              <a:p>
                <a:endParaRPr lang="id-ID"/>
              </a:p>
            </p:txBody>
          </p:sp>
          <p:sp>
            <p:nvSpPr>
              <p:cNvPr id="42" name="Freeform 9"/>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lstStyle/>
              <a:p>
                <a:endParaRPr lang="id-ID"/>
              </a:p>
            </p:txBody>
          </p:sp>
          <p:sp>
            <p:nvSpPr>
              <p:cNvPr id="43" name="Freeform 10"/>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lstStyle/>
              <a:p>
                <a:endParaRPr lang="id-ID"/>
              </a:p>
            </p:txBody>
          </p:sp>
          <p:sp>
            <p:nvSpPr>
              <p:cNvPr id="44" name="Freeform 11"/>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lstStyle/>
              <a:p>
                <a:endParaRPr lang="id-ID"/>
              </a:p>
            </p:txBody>
          </p:sp>
          <p:sp>
            <p:nvSpPr>
              <p:cNvPr id="45" name="Freeform 12"/>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lstStyle/>
              <a:p>
                <a:endParaRPr lang="id-ID"/>
              </a:p>
            </p:txBody>
          </p:sp>
          <p:sp>
            <p:nvSpPr>
              <p:cNvPr id="46" name="Freeform 13"/>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lstStyle/>
              <a:p>
                <a:endParaRPr lang="id-ID"/>
              </a:p>
            </p:txBody>
          </p:sp>
          <p:sp>
            <p:nvSpPr>
              <p:cNvPr id="47" name="Freeform 14"/>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lstStyle/>
              <a:p>
                <a:endParaRPr lang="id-ID"/>
              </a:p>
            </p:txBody>
          </p:sp>
          <p:sp>
            <p:nvSpPr>
              <p:cNvPr id="48" name="Freeform 15"/>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91440" tIns="45720" rIns="91440" bIns="45720" numCol="1" anchor="t" anchorCtr="0" compatLnSpc="1"/>
              <a:lstStyle/>
              <a:p>
                <a:endParaRPr lang="id-ID"/>
              </a:p>
            </p:txBody>
          </p:sp>
          <p:sp>
            <p:nvSpPr>
              <p:cNvPr id="49" name="Freeform 16"/>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91440" tIns="45720" rIns="91440" bIns="45720" numCol="1" anchor="t" anchorCtr="0" compatLnSpc="1"/>
              <a:lstStyle/>
              <a:p>
                <a:endParaRPr lang="id-ID"/>
              </a:p>
            </p:txBody>
          </p:sp>
          <p:sp>
            <p:nvSpPr>
              <p:cNvPr id="50" name="Freeform 17"/>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91440" tIns="45720" rIns="91440" bIns="45720" numCol="1" anchor="t" anchorCtr="0" compatLnSpc="1"/>
              <a:lstStyle/>
              <a:p>
                <a:endParaRPr lang="id-ID"/>
              </a:p>
            </p:txBody>
          </p:sp>
        </p:grpSp>
        <p:sp>
          <p:nvSpPr>
            <p:cNvPr id="100" name="TextBox 99"/>
            <p:cNvSpPr txBox="1"/>
            <p:nvPr/>
          </p:nvSpPr>
          <p:spPr>
            <a:xfrm>
              <a:off x="4696864" y="4605391"/>
              <a:ext cx="558112"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nSpc>
                  <a:spcPct val="150000"/>
                </a:lnSpc>
                <a:defRPr/>
              </a:pPr>
              <a:r>
                <a:rPr lang="en-US" altLang="zh-CN" sz="2800" b="1" baseline="0" dirty="0" smtClean="0">
                  <a:solidFill>
                    <a:srgbClr val="00DAFF"/>
                  </a:solidFill>
                  <a:latin typeface="Microsoft YaHei" charset="-122"/>
                  <a:ea typeface="Microsoft YaHei" charset="-122"/>
                  <a:cs typeface="Microsoft YaHei" charset="-122"/>
                </a:rPr>
                <a:t>01</a:t>
              </a:r>
              <a:endParaRPr lang="zh-CN" altLang="en-US" sz="2800" b="1" baseline="0" dirty="0">
                <a:solidFill>
                  <a:srgbClr val="00DAFF"/>
                </a:solidFill>
                <a:latin typeface="Microsoft YaHei" charset="-122"/>
                <a:ea typeface="Microsoft YaHei" charset="-122"/>
                <a:cs typeface="Microsoft YaHei" charset="-122"/>
              </a:endParaRPr>
            </a:p>
          </p:txBody>
        </p:sp>
        <p:sp>
          <p:nvSpPr>
            <p:cNvPr id="101" name="Shape 54"/>
            <p:cNvSpPr/>
            <p:nvPr/>
          </p:nvSpPr>
          <p:spPr>
            <a:xfrm>
              <a:off x="5783258" y="4653799"/>
              <a:ext cx="1143631" cy="619133"/>
            </a:xfrm>
            <a:prstGeom prst="rect">
              <a:avLst/>
            </a:prstGeom>
            <a:ln w="12700">
              <a:miter lim="400000"/>
            </a:ln>
            <a:extLst>
              <a:ext uri="{C572A759-6A51-4108-AA02-DFA0A04FC94B}">
                <ma14:wrappingTextBoxFlag xmlns="" xmlns:ma14="http://schemas.microsoft.com/office/mac/drawingml/2011/main" val="1"/>
              </a:ext>
            </a:extLst>
          </p:spPr>
          <p:txBody>
            <a:bodyPr lIns="36001" tIns="36001" rIns="36001" bIns="36001" anchor="t"/>
            <a:lstStyle/>
            <a:p>
              <a:pPr>
                <a:lnSpc>
                  <a:spcPct val="150000"/>
                </a:lnSpc>
              </a:pPr>
              <a:r>
                <a:rPr lang="zh-CN" altLang="en-US" sz="2000" b="1" baseline="0" dirty="0" smtClean="0">
                  <a:solidFill>
                    <a:schemeClr val="bg1"/>
                  </a:solidFill>
                  <a:latin typeface="Microsoft YaHei" charset="-122"/>
                  <a:ea typeface="Microsoft YaHei" charset="-122"/>
                  <a:cs typeface="Microsoft YaHei" charset="-122"/>
                </a:rPr>
                <a:t>公司</a:t>
              </a:r>
              <a:r>
                <a:rPr lang="zh-CN" altLang="en-US" sz="2000" b="1" baseline="0" dirty="0">
                  <a:solidFill>
                    <a:schemeClr val="bg1"/>
                  </a:solidFill>
                  <a:latin typeface="Microsoft YaHei" charset="-122"/>
                  <a:ea typeface="Microsoft YaHei" charset="-122"/>
                  <a:cs typeface="Microsoft YaHei" charset="-122"/>
                </a:rPr>
                <a:t>概述</a:t>
              </a:r>
              <a:endParaRPr lang="en-US" altLang="zh-CN" sz="2000" b="1" baseline="0" dirty="0">
                <a:solidFill>
                  <a:schemeClr val="bg1"/>
                </a:solidFill>
                <a:latin typeface="Microsoft YaHei" charset="-122"/>
                <a:ea typeface="Microsoft YaHei" charset="-122"/>
                <a:cs typeface="Microsoft YaHei" charset="-122"/>
              </a:endParaRPr>
            </a:p>
          </p:txBody>
        </p:sp>
      </p:grpSp>
      <p:grpSp>
        <p:nvGrpSpPr>
          <p:cNvPr id="120" name="组合 119"/>
          <p:cNvGrpSpPr/>
          <p:nvPr/>
        </p:nvGrpSpPr>
        <p:grpSpPr>
          <a:xfrm>
            <a:off x="12241635" y="690425"/>
            <a:ext cx="2477839" cy="1172640"/>
            <a:chOff x="4391361" y="4414461"/>
            <a:chExt cx="2477839" cy="1172640"/>
          </a:xfrm>
        </p:grpSpPr>
        <p:sp>
          <p:nvSpPr>
            <p:cNvPr id="121" name="Oval 5"/>
            <p:cNvSpPr>
              <a:spLocks noChangeArrowheads="1"/>
            </p:cNvSpPr>
            <p:nvPr/>
          </p:nvSpPr>
          <p:spPr bwMode="auto">
            <a:xfrm>
              <a:off x="4500348" y="4523448"/>
              <a:ext cx="955357" cy="955357"/>
            </a:xfrm>
            <a:prstGeom prst="ellipse">
              <a:avLst/>
            </a:prstGeom>
            <a:solidFill>
              <a:schemeClr val="bg1"/>
            </a:solidFill>
            <a:ln>
              <a:noFill/>
            </a:ln>
          </p:spPr>
          <p:txBody>
            <a:bodyPr vert="horz" wrap="square" lIns="91440" tIns="45720" rIns="91440" bIns="45720" numCol="1" anchor="t" anchorCtr="0" compatLnSpc="1"/>
            <a:lstStyle/>
            <a:p>
              <a:endParaRPr lang="id-ID"/>
            </a:p>
          </p:txBody>
        </p:sp>
        <p:grpSp>
          <p:nvGrpSpPr>
            <p:cNvPr id="122" name="Group 48"/>
            <p:cNvGrpSpPr/>
            <p:nvPr/>
          </p:nvGrpSpPr>
          <p:grpSpPr>
            <a:xfrm>
              <a:off x="4391361" y="4414461"/>
              <a:ext cx="1172640" cy="1172640"/>
              <a:chOff x="1119258" y="2257147"/>
              <a:chExt cx="1868076" cy="1868076"/>
            </a:xfrm>
            <a:solidFill>
              <a:schemeClr val="bg1"/>
            </a:solidFill>
          </p:grpSpPr>
          <p:sp>
            <p:nvSpPr>
              <p:cNvPr id="126" name="Freeform 6"/>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lstStyle/>
              <a:p>
                <a:endParaRPr lang="id-ID"/>
              </a:p>
            </p:txBody>
          </p:sp>
          <p:sp>
            <p:nvSpPr>
              <p:cNvPr id="127" name="Freeform 7"/>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lstStyle/>
              <a:p>
                <a:endParaRPr lang="id-ID"/>
              </a:p>
            </p:txBody>
          </p:sp>
          <p:sp>
            <p:nvSpPr>
              <p:cNvPr id="128" name="Freeform 8"/>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lstStyle/>
              <a:p>
                <a:endParaRPr lang="id-ID"/>
              </a:p>
            </p:txBody>
          </p:sp>
          <p:sp>
            <p:nvSpPr>
              <p:cNvPr id="129" name="Freeform 9"/>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lstStyle/>
              <a:p>
                <a:endParaRPr lang="id-ID"/>
              </a:p>
            </p:txBody>
          </p:sp>
          <p:sp>
            <p:nvSpPr>
              <p:cNvPr id="130" name="Freeform 10"/>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lstStyle/>
              <a:p>
                <a:endParaRPr lang="id-ID"/>
              </a:p>
            </p:txBody>
          </p:sp>
          <p:sp>
            <p:nvSpPr>
              <p:cNvPr id="131" name="Freeform 11"/>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lstStyle/>
              <a:p>
                <a:endParaRPr lang="id-ID"/>
              </a:p>
            </p:txBody>
          </p:sp>
          <p:sp>
            <p:nvSpPr>
              <p:cNvPr id="132" name="Freeform 12"/>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lstStyle/>
              <a:p>
                <a:endParaRPr lang="id-ID"/>
              </a:p>
            </p:txBody>
          </p:sp>
          <p:sp>
            <p:nvSpPr>
              <p:cNvPr id="133" name="Freeform 13"/>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lstStyle/>
              <a:p>
                <a:endParaRPr lang="id-ID"/>
              </a:p>
            </p:txBody>
          </p:sp>
          <p:sp>
            <p:nvSpPr>
              <p:cNvPr id="134" name="Freeform 14"/>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lstStyle/>
              <a:p>
                <a:endParaRPr lang="id-ID"/>
              </a:p>
            </p:txBody>
          </p:sp>
          <p:sp>
            <p:nvSpPr>
              <p:cNvPr id="135" name="Freeform 15"/>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91440" tIns="45720" rIns="91440" bIns="45720" numCol="1" anchor="t" anchorCtr="0" compatLnSpc="1"/>
              <a:lstStyle/>
              <a:p>
                <a:endParaRPr lang="id-ID"/>
              </a:p>
            </p:txBody>
          </p:sp>
          <p:sp>
            <p:nvSpPr>
              <p:cNvPr id="136" name="Freeform 16"/>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91440" tIns="45720" rIns="91440" bIns="45720" numCol="1" anchor="t" anchorCtr="0" compatLnSpc="1"/>
              <a:lstStyle/>
              <a:p>
                <a:endParaRPr lang="id-ID"/>
              </a:p>
            </p:txBody>
          </p:sp>
          <p:sp>
            <p:nvSpPr>
              <p:cNvPr id="137" name="Freeform 17"/>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91440" tIns="45720" rIns="91440" bIns="45720" numCol="1" anchor="t" anchorCtr="0" compatLnSpc="1"/>
              <a:lstStyle/>
              <a:p>
                <a:endParaRPr lang="id-ID"/>
              </a:p>
            </p:txBody>
          </p:sp>
        </p:grpSp>
        <p:sp>
          <p:nvSpPr>
            <p:cNvPr id="123" name="TextBox 122"/>
            <p:cNvSpPr txBox="1"/>
            <p:nvPr/>
          </p:nvSpPr>
          <p:spPr>
            <a:xfrm>
              <a:off x="4696864" y="4605391"/>
              <a:ext cx="558112"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nSpc>
                  <a:spcPct val="150000"/>
                </a:lnSpc>
                <a:defRPr/>
              </a:pPr>
              <a:r>
                <a:rPr lang="en-US" altLang="zh-CN" sz="2800" b="1" baseline="0" dirty="0" smtClean="0">
                  <a:solidFill>
                    <a:srgbClr val="00DAFF"/>
                  </a:solidFill>
                  <a:latin typeface="Microsoft YaHei" charset="-122"/>
                  <a:ea typeface="Microsoft YaHei" charset="-122"/>
                  <a:cs typeface="Microsoft YaHei" charset="-122"/>
                </a:rPr>
                <a:t>02</a:t>
              </a:r>
              <a:endParaRPr lang="zh-CN" altLang="en-US" sz="2800" b="1" baseline="0" dirty="0">
                <a:solidFill>
                  <a:srgbClr val="00DAFF"/>
                </a:solidFill>
                <a:latin typeface="Microsoft YaHei" charset="-122"/>
                <a:ea typeface="Microsoft YaHei" charset="-122"/>
                <a:cs typeface="Microsoft YaHei" charset="-122"/>
              </a:endParaRPr>
            </a:p>
          </p:txBody>
        </p:sp>
        <p:sp>
          <p:nvSpPr>
            <p:cNvPr id="124" name="Shape 54"/>
            <p:cNvSpPr/>
            <p:nvPr/>
          </p:nvSpPr>
          <p:spPr>
            <a:xfrm>
              <a:off x="5725569" y="4663772"/>
              <a:ext cx="1143631" cy="619133"/>
            </a:xfrm>
            <a:prstGeom prst="rect">
              <a:avLst/>
            </a:prstGeom>
            <a:ln w="12700">
              <a:miter lim="400000"/>
            </a:ln>
            <a:extLst>
              <a:ext uri="{C572A759-6A51-4108-AA02-DFA0A04FC94B}">
                <ma14:wrappingTextBoxFlag xmlns="" xmlns:ma14="http://schemas.microsoft.com/office/mac/drawingml/2011/main" val="1"/>
              </a:ext>
            </a:extLst>
          </p:spPr>
          <p:txBody>
            <a:bodyPr lIns="36001" tIns="36001" rIns="36001" bIns="36001" anchor="t"/>
            <a:lstStyle/>
            <a:p>
              <a:pPr>
                <a:lnSpc>
                  <a:spcPct val="150000"/>
                </a:lnSpc>
              </a:pPr>
              <a:r>
                <a:rPr lang="zh-CN" altLang="en-US" sz="2000" b="1" baseline="0" dirty="0" smtClean="0">
                  <a:solidFill>
                    <a:schemeClr val="bg1"/>
                  </a:solidFill>
                  <a:latin typeface="Microsoft YaHei" charset="-122"/>
                  <a:ea typeface="Microsoft YaHei" charset="-122"/>
                  <a:cs typeface="Microsoft YaHei" charset="-122"/>
                </a:rPr>
                <a:t>项目介绍</a:t>
              </a:r>
              <a:endParaRPr lang="en-US" altLang="zh-CN" sz="2000" b="1" baseline="0" dirty="0">
                <a:solidFill>
                  <a:schemeClr val="bg1"/>
                </a:solidFill>
                <a:latin typeface="Microsoft YaHei" charset="-122"/>
                <a:ea typeface="Microsoft YaHei" charset="-122"/>
                <a:cs typeface="Microsoft YaHei" charset="-122"/>
              </a:endParaRPr>
            </a:p>
          </p:txBody>
        </p:sp>
      </p:grpSp>
      <p:grpSp>
        <p:nvGrpSpPr>
          <p:cNvPr id="56" name="组合 55"/>
          <p:cNvGrpSpPr/>
          <p:nvPr/>
        </p:nvGrpSpPr>
        <p:grpSpPr>
          <a:xfrm>
            <a:off x="9180376" y="2966811"/>
            <a:ext cx="2535528" cy="1172640"/>
            <a:chOff x="4391361" y="4414461"/>
            <a:chExt cx="2535528" cy="1172640"/>
          </a:xfrm>
        </p:grpSpPr>
        <p:sp>
          <p:nvSpPr>
            <p:cNvPr id="57" name="Oval 5"/>
            <p:cNvSpPr>
              <a:spLocks noChangeArrowheads="1"/>
            </p:cNvSpPr>
            <p:nvPr/>
          </p:nvSpPr>
          <p:spPr bwMode="auto">
            <a:xfrm>
              <a:off x="4500348" y="4523448"/>
              <a:ext cx="955357" cy="955357"/>
            </a:xfrm>
            <a:prstGeom prst="ellipse">
              <a:avLst/>
            </a:prstGeom>
            <a:solidFill>
              <a:schemeClr val="bg1"/>
            </a:solidFill>
            <a:ln>
              <a:noFill/>
            </a:ln>
          </p:spPr>
          <p:txBody>
            <a:bodyPr vert="horz" wrap="square" lIns="91440" tIns="45720" rIns="91440" bIns="45720" numCol="1" anchor="t" anchorCtr="0" compatLnSpc="1"/>
            <a:lstStyle/>
            <a:p>
              <a:endParaRPr lang="id-ID"/>
            </a:p>
          </p:txBody>
        </p:sp>
        <p:grpSp>
          <p:nvGrpSpPr>
            <p:cNvPr id="58" name="Group 48"/>
            <p:cNvGrpSpPr/>
            <p:nvPr/>
          </p:nvGrpSpPr>
          <p:grpSpPr>
            <a:xfrm>
              <a:off x="4391361" y="4414461"/>
              <a:ext cx="1172640" cy="1172640"/>
              <a:chOff x="1119258" y="2257147"/>
              <a:chExt cx="1868076" cy="1868076"/>
            </a:xfrm>
            <a:solidFill>
              <a:schemeClr val="bg1"/>
            </a:solidFill>
          </p:grpSpPr>
          <p:sp>
            <p:nvSpPr>
              <p:cNvPr id="61" name="Freeform 6"/>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lstStyle/>
              <a:p>
                <a:endParaRPr lang="id-ID"/>
              </a:p>
            </p:txBody>
          </p:sp>
          <p:sp>
            <p:nvSpPr>
              <p:cNvPr id="62" name="Freeform 7"/>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lstStyle/>
              <a:p>
                <a:endParaRPr lang="id-ID"/>
              </a:p>
            </p:txBody>
          </p:sp>
          <p:sp>
            <p:nvSpPr>
              <p:cNvPr id="63" name="Freeform 8"/>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lstStyle/>
              <a:p>
                <a:endParaRPr lang="id-ID"/>
              </a:p>
            </p:txBody>
          </p:sp>
          <p:sp>
            <p:nvSpPr>
              <p:cNvPr id="64" name="Freeform 9"/>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lstStyle/>
              <a:p>
                <a:endParaRPr lang="id-ID"/>
              </a:p>
            </p:txBody>
          </p:sp>
          <p:sp>
            <p:nvSpPr>
              <p:cNvPr id="65" name="Freeform 10"/>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lstStyle/>
              <a:p>
                <a:endParaRPr lang="id-ID"/>
              </a:p>
            </p:txBody>
          </p:sp>
          <p:sp>
            <p:nvSpPr>
              <p:cNvPr id="66" name="Freeform 11"/>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lstStyle/>
              <a:p>
                <a:endParaRPr lang="id-ID"/>
              </a:p>
            </p:txBody>
          </p:sp>
          <p:sp>
            <p:nvSpPr>
              <p:cNvPr id="67" name="Freeform 12"/>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lstStyle/>
              <a:p>
                <a:endParaRPr lang="id-ID"/>
              </a:p>
            </p:txBody>
          </p:sp>
          <p:sp>
            <p:nvSpPr>
              <p:cNvPr id="68" name="Freeform 13"/>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lstStyle/>
              <a:p>
                <a:endParaRPr lang="id-ID"/>
              </a:p>
            </p:txBody>
          </p:sp>
          <p:sp>
            <p:nvSpPr>
              <p:cNvPr id="69" name="Freeform 14"/>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lstStyle/>
              <a:p>
                <a:endParaRPr lang="id-ID"/>
              </a:p>
            </p:txBody>
          </p:sp>
          <p:sp>
            <p:nvSpPr>
              <p:cNvPr id="70" name="Freeform 15"/>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91440" tIns="45720" rIns="91440" bIns="45720" numCol="1" anchor="t" anchorCtr="0" compatLnSpc="1"/>
              <a:lstStyle/>
              <a:p>
                <a:endParaRPr lang="id-ID"/>
              </a:p>
            </p:txBody>
          </p:sp>
          <p:sp>
            <p:nvSpPr>
              <p:cNvPr id="71" name="Freeform 16"/>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91440" tIns="45720" rIns="91440" bIns="45720" numCol="1" anchor="t" anchorCtr="0" compatLnSpc="1"/>
              <a:lstStyle/>
              <a:p>
                <a:endParaRPr lang="id-ID"/>
              </a:p>
            </p:txBody>
          </p:sp>
          <p:sp>
            <p:nvSpPr>
              <p:cNvPr id="72" name="Freeform 17"/>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91440" tIns="45720" rIns="91440" bIns="45720" numCol="1" anchor="t" anchorCtr="0" compatLnSpc="1"/>
              <a:lstStyle/>
              <a:p>
                <a:endParaRPr lang="id-ID"/>
              </a:p>
            </p:txBody>
          </p:sp>
        </p:grpSp>
        <p:sp>
          <p:nvSpPr>
            <p:cNvPr id="59" name="TextBox 58"/>
            <p:cNvSpPr txBox="1"/>
            <p:nvPr/>
          </p:nvSpPr>
          <p:spPr>
            <a:xfrm>
              <a:off x="4696864" y="4605391"/>
              <a:ext cx="558112"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nSpc>
                  <a:spcPct val="150000"/>
                </a:lnSpc>
                <a:defRPr/>
              </a:pPr>
              <a:r>
                <a:rPr lang="en-US" altLang="zh-CN" sz="2800" b="1" baseline="0" dirty="0" smtClean="0">
                  <a:solidFill>
                    <a:srgbClr val="00DAFF"/>
                  </a:solidFill>
                  <a:latin typeface="Microsoft YaHei" charset="-122"/>
                  <a:ea typeface="Microsoft YaHei" charset="-122"/>
                  <a:cs typeface="Microsoft YaHei" charset="-122"/>
                </a:rPr>
                <a:t>03</a:t>
              </a:r>
              <a:endParaRPr lang="zh-CN" altLang="en-US" sz="2800" b="1" baseline="0" dirty="0">
                <a:solidFill>
                  <a:srgbClr val="00DAFF"/>
                </a:solidFill>
                <a:latin typeface="Microsoft YaHei" charset="-122"/>
                <a:ea typeface="Microsoft YaHei" charset="-122"/>
                <a:cs typeface="Microsoft YaHei" charset="-122"/>
              </a:endParaRPr>
            </a:p>
          </p:txBody>
        </p:sp>
        <p:sp>
          <p:nvSpPr>
            <p:cNvPr id="60" name="Shape 54"/>
            <p:cNvSpPr/>
            <p:nvPr/>
          </p:nvSpPr>
          <p:spPr>
            <a:xfrm>
              <a:off x="5783258" y="4735181"/>
              <a:ext cx="1143631" cy="619133"/>
            </a:xfrm>
            <a:prstGeom prst="rect">
              <a:avLst/>
            </a:prstGeom>
            <a:ln w="12700">
              <a:miter lim="400000"/>
            </a:ln>
            <a:extLst>
              <a:ext uri="{C572A759-6A51-4108-AA02-DFA0A04FC94B}">
                <ma14:wrappingTextBoxFlag xmlns="" xmlns:ma14="http://schemas.microsoft.com/office/mac/drawingml/2011/main" val="1"/>
              </a:ext>
            </a:extLst>
          </p:spPr>
          <p:txBody>
            <a:bodyPr lIns="36001" tIns="36001" rIns="36001" bIns="36001" anchor="t"/>
            <a:lstStyle/>
            <a:p>
              <a:pPr>
                <a:lnSpc>
                  <a:spcPct val="150000"/>
                </a:lnSpc>
              </a:pPr>
              <a:r>
                <a:rPr lang="zh-CN" altLang="en-US" sz="2000" b="1" baseline="0" dirty="0" smtClean="0">
                  <a:solidFill>
                    <a:schemeClr val="bg1"/>
                  </a:solidFill>
                  <a:latin typeface="Microsoft YaHei" charset="-122"/>
                  <a:ea typeface="Microsoft YaHei" charset="-122"/>
                  <a:cs typeface="Microsoft YaHei" charset="-122"/>
                </a:rPr>
                <a:t>产品资料</a:t>
              </a:r>
              <a:endParaRPr lang="en-US" altLang="zh-CN" sz="2000" b="1" baseline="0" dirty="0">
                <a:solidFill>
                  <a:schemeClr val="bg1"/>
                </a:solidFill>
                <a:latin typeface="Microsoft YaHei" charset="-122"/>
                <a:ea typeface="Microsoft YaHei" charset="-122"/>
                <a:cs typeface="Microsoft YaHei" charset="-122"/>
              </a:endParaRPr>
            </a:p>
          </p:txBody>
        </p:sp>
      </p:grpSp>
      <p:grpSp>
        <p:nvGrpSpPr>
          <p:cNvPr id="73" name="组合 72"/>
          <p:cNvGrpSpPr/>
          <p:nvPr/>
        </p:nvGrpSpPr>
        <p:grpSpPr>
          <a:xfrm>
            <a:off x="12241635" y="2966811"/>
            <a:ext cx="2477839" cy="1172640"/>
            <a:chOff x="4391361" y="4414461"/>
            <a:chExt cx="2477839" cy="1172640"/>
          </a:xfrm>
        </p:grpSpPr>
        <p:sp>
          <p:nvSpPr>
            <p:cNvPr id="74" name="Oval 5"/>
            <p:cNvSpPr>
              <a:spLocks noChangeArrowheads="1"/>
            </p:cNvSpPr>
            <p:nvPr/>
          </p:nvSpPr>
          <p:spPr bwMode="auto">
            <a:xfrm>
              <a:off x="4500348" y="4523448"/>
              <a:ext cx="955357" cy="955357"/>
            </a:xfrm>
            <a:prstGeom prst="ellipse">
              <a:avLst/>
            </a:prstGeom>
            <a:solidFill>
              <a:schemeClr val="bg1"/>
            </a:solidFill>
            <a:ln>
              <a:noFill/>
            </a:ln>
          </p:spPr>
          <p:txBody>
            <a:bodyPr vert="horz" wrap="square" lIns="91440" tIns="45720" rIns="91440" bIns="45720" numCol="1" anchor="t" anchorCtr="0" compatLnSpc="1"/>
            <a:lstStyle/>
            <a:p>
              <a:endParaRPr lang="id-ID"/>
            </a:p>
          </p:txBody>
        </p:sp>
        <p:grpSp>
          <p:nvGrpSpPr>
            <p:cNvPr id="75" name="Group 48"/>
            <p:cNvGrpSpPr/>
            <p:nvPr/>
          </p:nvGrpSpPr>
          <p:grpSpPr>
            <a:xfrm>
              <a:off x="4391361" y="4414461"/>
              <a:ext cx="1172640" cy="1172640"/>
              <a:chOff x="1119258" y="2257147"/>
              <a:chExt cx="1868076" cy="1868076"/>
            </a:xfrm>
            <a:solidFill>
              <a:schemeClr val="bg1"/>
            </a:solidFill>
          </p:grpSpPr>
          <p:sp>
            <p:nvSpPr>
              <p:cNvPr id="78" name="Freeform 6"/>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lstStyle/>
              <a:p>
                <a:endParaRPr lang="id-ID"/>
              </a:p>
            </p:txBody>
          </p:sp>
          <p:sp>
            <p:nvSpPr>
              <p:cNvPr id="79" name="Freeform 7"/>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lstStyle/>
              <a:p>
                <a:endParaRPr lang="id-ID"/>
              </a:p>
            </p:txBody>
          </p:sp>
          <p:sp>
            <p:nvSpPr>
              <p:cNvPr id="80" name="Freeform 8"/>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lstStyle/>
              <a:p>
                <a:endParaRPr lang="id-ID"/>
              </a:p>
            </p:txBody>
          </p:sp>
          <p:sp>
            <p:nvSpPr>
              <p:cNvPr id="81" name="Freeform 9"/>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lstStyle/>
              <a:p>
                <a:endParaRPr lang="id-ID"/>
              </a:p>
            </p:txBody>
          </p:sp>
          <p:sp>
            <p:nvSpPr>
              <p:cNvPr id="82" name="Freeform 10"/>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lstStyle/>
              <a:p>
                <a:endParaRPr lang="id-ID"/>
              </a:p>
            </p:txBody>
          </p:sp>
          <p:sp>
            <p:nvSpPr>
              <p:cNvPr id="83" name="Freeform 11"/>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lstStyle/>
              <a:p>
                <a:endParaRPr lang="id-ID"/>
              </a:p>
            </p:txBody>
          </p:sp>
          <p:sp>
            <p:nvSpPr>
              <p:cNvPr id="84" name="Freeform 12"/>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lstStyle/>
              <a:p>
                <a:endParaRPr lang="id-ID"/>
              </a:p>
            </p:txBody>
          </p:sp>
          <p:sp>
            <p:nvSpPr>
              <p:cNvPr id="85" name="Freeform 13"/>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lstStyle/>
              <a:p>
                <a:endParaRPr lang="id-ID"/>
              </a:p>
            </p:txBody>
          </p:sp>
          <p:sp>
            <p:nvSpPr>
              <p:cNvPr id="86" name="Freeform 14"/>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lstStyle/>
              <a:p>
                <a:endParaRPr lang="id-ID"/>
              </a:p>
            </p:txBody>
          </p:sp>
          <p:sp>
            <p:nvSpPr>
              <p:cNvPr id="87" name="Freeform 15"/>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91440" tIns="45720" rIns="91440" bIns="45720" numCol="1" anchor="t" anchorCtr="0" compatLnSpc="1"/>
              <a:lstStyle/>
              <a:p>
                <a:endParaRPr lang="id-ID"/>
              </a:p>
            </p:txBody>
          </p:sp>
          <p:sp>
            <p:nvSpPr>
              <p:cNvPr id="88" name="Freeform 16"/>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91440" tIns="45720" rIns="91440" bIns="45720" numCol="1" anchor="t" anchorCtr="0" compatLnSpc="1"/>
              <a:lstStyle/>
              <a:p>
                <a:endParaRPr lang="id-ID"/>
              </a:p>
            </p:txBody>
          </p:sp>
          <p:sp>
            <p:nvSpPr>
              <p:cNvPr id="89" name="Freeform 17"/>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91440" tIns="45720" rIns="91440" bIns="45720" numCol="1" anchor="t" anchorCtr="0" compatLnSpc="1"/>
              <a:lstStyle/>
              <a:p>
                <a:endParaRPr lang="id-ID"/>
              </a:p>
            </p:txBody>
          </p:sp>
        </p:grpSp>
        <p:sp>
          <p:nvSpPr>
            <p:cNvPr id="76" name="TextBox 75"/>
            <p:cNvSpPr txBox="1"/>
            <p:nvPr/>
          </p:nvSpPr>
          <p:spPr>
            <a:xfrm>
              <a:off x="4696864" y="4605391"/>
              <a:ext cx="558112"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nSpc>
                  <a:spcPct val="150000"/>
                </a:lnSpc>
                <a:defRPr/>
              </a:pPr>
              <a:r>
                <a:rPr lang="en-US" altLang="zh-CN" sz="2800" b="1" baseline="0" dirty="0" smtClean="0">
                  <a:solidFill>
                    <a:srgbClr val="00DAFF"/>
                  </a:solidFill>
                  <a:latin typeface="Microsoft YaHei" charset="-122"/>
                  <a:ea typeface="Microsoft YaHei" charset="-122"/>
                  <a:cs typeface="Microsoft YaHei" charset="-122"/>
                </a:rPr>
                <a:t>04</a:t>
              </a:r>
              <a:endParaRPr lang="zh-CN" altLang="en-US" sz="2800" b="1" baseline="0" dirty="0">
                <a:solidFill>
                  <a:srgbClr val="00DAFF"/>
                </a:solidFill>
                <a:latin typeface="Microsoft YaHei" charset="-122"/>
                <a:ea typeface="Microsoft YaHei" charset="-122"/>
                <a:cs typeface="Microsoft YaHei" charset="-122"/>
              </a:endParaRPr>
            </a:p>
          </p:txBody>
        </p:sp>
        <p:sp>
          <p:nvSpPr>
            <p:cNvPr id="77" name="Shape 54"/>
            <p:cNvSpPr/>
            <p:nvPr/>
          </p:nvSpPr>
          <p:spPr>
            <a:xfrm>
              <a:off x="5725569" y="4770689"/>
              <a:ext cx="1143631" cy="619133"/>
            </a:xfrm>
            <a:prstGeom prst="rect">
              <a:avLst/>
            </a:prstGeom>
            <a:ln w="12700">
              <a:miter lim="400000"/>
            </a:ln>
            <a:extLst>
              <a:ext uri="{C572A759-6A51-4108-AA02-DFA0A04FC94B}">
                <ma14:wrappingTextBoxFlag xmlns="" xmlns:ma14="http://schemas.microsoft.com/office/mac/drawingml/2011/main" val="1"/>
              </a:ext>
            </a:extLst>
          </p:spPr>
          <p:txBody>
            <a:bodyPr lIns="36001" tIns="36001" rIns="36001" bIns="36001" anchor="t"/>
            <a:lstStyle/>
            <a:p>
              <a:pPr>
                <a:lnSpc>
                  <a:spcPct val="150000"/>
                </a:lnSpc>
              </a:pPr>
              <a:r>
                <a:rPr lang="zh-CN" altLang="en-US" sz="2000" b="1" baseline="0" dirty="0" smtClean="0">
                  <a:solidFill>
                    <a:schemeClr val="bg1"/>
                  </a:solidFill>
                  <a:latin typeface="Microsoft YaHei" charset="-122"/>
                  <a:ea typeface="Microsoft YaHei" charset="-122"/>
                  <a:cs typeface="Microsoft YaHei" charset="-122"/>
                </a:rPr>
                <a:t>系统优势</a:t>
              </a:r>
              <a:endParaRPr lang="en-US" altLang="zh-CN" sz="2000" b="1" baseline="0" dirty="0">
                <a:solidFill>
                  <a:schemeClr val="bg1"/>
                </a:solidFill>
                <a:latin typeface="Microsoft YaHei" charset="-122"/>
                <a:ea typeface="Microsoft YaHei" charset="-122"/>
                <a:cs typeface="Microsoft YaHei" charset="-122"/>
              </a:endParaRPr>
            </a:p>
          </p:txBody>
        </p:sp>
      </p:grpSp>
      <p:grpSp>
        <p:nvGrpSpPr>
          <p:cNvPr id="90" name="组合 89"/>
          <p:cNvGrpSpPr/>
          <p:nvPr/>
        </p:nvGrpSpPr>
        <p:grpSpPr>
          <a:xfrm>
            <a:off x="9180376" y="5243197"/>
            <a:ext cx="2535528" cy="1172640"/>
            <a:chOff x="4391361" y="4414461"/>
            <a:chExt cx="2535528" cy="1172640"/>
          </a:xfrm>
        </p:grpSpPr>
        <p:sp>
          <p:nvSpPr>
            <p:cNvPr id="91" name="Oval 5"/>
            <p:cNvSpPr>
              <a:spLocks noChangeArrowheads="1"/>
            </p:cNvSpPr>
            <p:nvPr/>
          </p:nvSpPr>
          <p:spPr bwMode="auto">
            <a:xfrm>
              <a:off x="4500348" y="4523448"/>
              <a:ext cx="955357" cy="955357"/>
            </a:xfrm>
            <a:prstGeom prst="ellipse">
              <a:avLst/>
            </a:prstGeom>
            <a:solidFill>
              <a:schemeClr val="bg1"/>
            </a:solidFill>
            <a:ln>
              <a:noFill/>
            </a:ln>
          </p:spPr>
          <p:txBody>
            <a:bodyPr vert="horz" wrap="square" lIns="91440" tIns="45720" rIns="91440" bIns="45720" numCol="1" anchor="t" anchorCtr="0" compatLnSpc="1"/>
            <a:lstStyle/>
            <a:p>
              <a:endParaRPr lang="id-ID"/>
            </a:p>
          </p:txBody>
        </p:sp>
        <p:grpSp>
          <p:nvGrpSpPr>
            <p:cNvPr id="92" name="Group 48"/>
            <p:cNvGrpSpPr/>
            <p:nvPr/>
          </p:nvGrpSpPr>
          <p:grpSpPr>
            <a:xfrm>
              <a:off x="4391361" y="4414461"/>
              <a:ext cx="1172640" cy="1172640"/>
              <a:chOff x="1119258" y="2257147"/>
              <a:chExt cx="1868076" cy="1868076"/>
            </a:xfrm>
            <a:solidFill>
              <a:schemeClr val="bg1"/>
            </a:solidFill>
          </p:grpSpPr>
          <p:sp>
            <p:nvSpPr>
              <p:cNvPr id="95" name="Freeform 6"/>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lstStyle/>
              <a:p>
                <a:endParaRPr lang="id-ID"/>
              </a:p>
            </p:txBody>
          </p:sp>
          <p:sp>
            <p:nvSpPr>
              <p:cNvPr id="96" name="Freeform 7"/>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lstStyle/>
              <a:p>
                <a:endParaRPr lang="id-ID"/>
              </a:p>
            </p:txBody>
          </p:sp>
          <p:sp>
            <p:nvSpPr>
              <p:cNvPr id="97" name="Freeform 8"/>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lstStyle/>
              <a:p>
                <a:endParaRPr lang="id-ID"/>
              </a:p>
            </p:txBody>
          </p:sp>
          <p:sp>
            <p:nvSpPr>
              <p:cNvPr id="98" name="Freeform 9"/>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lstStyle/>
              <a:p>
                <a:endParaRPr lang="id-ID"/>
              </a:p>
            </p:txBody>
          </p:sp>
          <p:sp>
            <p:nvSpPr>
              <p:cNvPr id="99" name="Freeform 10"/>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lstStyle/>
              <a:p>
                <a:endParaRPr lang="id-ID"/>
              </a:p>
            </p:txBody>
          </p:sp>
          <p:sp>
            <p:nvSpPr>
              <p:cNvPr id="102" name="Freeform 11"/>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lstStyle/>
              <a:p>
                <a:endParaRPr lang="id-ID"/>
              </a:p>
            </p:txBody>
          </p:sp>
          <p:sp>
            <p:nvSpPr>
              <p:cNvPr id="103" name="Freeform 12"/>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lstStyle/>
              <a:p>
                <a:endParaRPr lang="id-ID"/>
              </a:p>
            </p:txBody>
          </p:sp>
          <p:sp>
            <p:nvSpPr>
              <p:cNvPr id="104" name="Freeform 13"/>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lstStyle/>
              <a:p>
                <a:endParaRPr lang="id-ID"/>
              </a:p>
            </p:txBody>
          </p:sp>
          <p:sp>
            <p:nvSpPr>
              <p:cNvPr id="105" name="Freeform 14"/>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lstStyle/>
              <a:p>
                <a:endParaRPr lang="id-ID"/>
              </a:p>
            </p:txBody>
          </p:sp>
          <p:sp>
            <p:nvSpPr>
              <p:cNvPr id="106" name="Freeform 15"/>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91440" tIns="45720" rIns="91440" bIns="45720" numCol="1" anchor="t" anchorCtr="0" compatLnSpc="1"/>
              <a:lstStyle/>
              <a:p>
                <a:endParaRPr lang="id-ID"/>
              </a:p>
            </p:txBody>
          </p:sp>
          <p:sp>
            <p:nvSpPr>
              <p:cNvPr id="107" name="Freeform 16"/>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91440" tIns="45720" rIns="91440" bIns="45720" numCol="1" anchor="t" anchorCtr="0" compatLnSpc="1"/>
              <a:lstStyle/>
              <a:p>
                <a:endParaRPr lang="id-ID"/>
              </a:p>
            </p:txBody>
          </p:sp>
          <p:sp>
            <p:nvSpPr>
              <p:cNvPr id="108" name="Freeform 17"/>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91440" tIns="45720" rIns="91440" bIns="45720" numCol="1" anchor="t" anchorCtr="0" compatLnSpc="1"/>
              <a:lstStyle/>
              <a:p>
                <a:endParaRPr lang="id-ID"/>
              </a:p>
            </p:txBody>
          </p:sp>
        </p:grpSp>
        <p:sp>
          <p:nvSpPr>
            <p:cNvPr id="93" name="TextBox 92"/>
            <p:cNvSpPr txBox="1"/>
            <p:nvPr/>
          </p:nvSpPr>
          <p:spPr>
            <a:xfrm>
              <a:off x="4696864" y="4605391"/>
              <a:ext cx="558112"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nSpc>
                  <a:spcPct val="150000"/>
                </a:lnSpc>
                <a:defRPr/>
              </a:pPr>
              <a:r>
                <a:rPr lang="en-US" altLang="zh-CN" sz="2800" b="1" baseline="0" dirty="0" smtClean="0">
                  <a:solidFill>
                    <a:srgbClr val="00DAFF"/>
                  </a:solidFill>
                  <a:latin typeface="Microsoft YaHei" charset="-122"/>
                  <a:ea typeface="Microsoft YaHei" charset="-122"/>
                  <a:cs typeface="Microsoft YaHei" charset="-122"/>
                </a:rPr>
                <a:t>05</a:t>
              </a:r>
              <a:endParaRPr lang="zh-CN" altLang="en-US" sz="2800" b="1" baseline="0" dirty="0">
                <a:solidFill>
                  <a:srgbClr val="00DAFF"/>
                </a:solidFill>
                <a:latin typeface="Microsoft YaHei" charset="-122"/>
                <a:ea typeface="Microsoft YaHei" charset="-122"/>
                <a:cs typeface="Microsoft YaHei" charset="-122"/>
              </a:endParaRPr>
            </a:p>
          </p:txBody>
        </p:sp>
        <p:sp>
          <p:nvSpPr>
            <p:cNvPr id="94" name="Shape 54"/>
            <p:cNvSpPr/>
            <p:nvPr/>
          </p:nvSpPr>
          <p:spPr>
            <a:xfrm>
              <a:off x="5783258" y="4770689"/>
              <a:ext cx="1143631" cy="619133"/>
            </a:xfrm>
            <a:prstGeom prst="rect">
              <a:avLst/>
            </a:prstGeom>
            <a:ln w="12700">
              <a:miter lim="400000"/>
            </a:ln>
            <a:extLst>
              <a:ext uri="{C572A759-6A51-4108-AA02-DFA0A04FC94B}">
                <ma14:wrappingTextBoxFlag xmlns="" xmlns:ma14="http://schemas.microsoft.com/office/mac/drawingml/2011/main" val="1"/>
              </a:ext>
            </a:extLst>
          </p:spPr>
          <p:txBody>
            <a:bodyPr lIns="36001" tIns="36001" rIns="36001" bIns="36001" anchor="t"/>
            <a:lstStyle/>
            <a:p>
              <a:pPr>
                <a:lnSpc>
                  <a:spcPct val="150000"/>
                </a:lnSpc>
              </a:pPr>
              <a:r>
                <a:rPr lang="zh-CN" altLang="en-US" sz="2000" b="1" baseline="0" dirty="0" smtClean="0">
                  <a:solidFill>
                    <a:schemeClr val="bg1"/>
                  </a:solidFill>
                  <a:latin typeface="Microsoft YaHei" charset="-122"/>
                  <a:ea typeface="Microsoft YaHei" charset="-122"/>
                  <a:cs typeface="Microsoft YaHei" charset="-122"/>
                </a:rPr>
                <a:t>典型案例</a:t>
              </a:r>
              <a:endParaRPr lang="en-US" altLang="zh-CN" sz="2000" b="1" baseline="0" dirty="0">
                <a:solidFill>
                  <a:schemeClr val="bg1"/>
                </a:solidFill>
                <a:latin typeface="Microsoft YaHei" charset="-122"/>
                <a:ea typeface="Microsoft YaHei" charset="-122"/>
                <a:cs typeface="Microsoft YaHei" charset="-122"/>
              </a:endParaRPr>
            </a:p>
          </p:txBody>
        </p:sp>
      </p:grpSp>
      <p:grpSp>
        <p:nvGrpSpPr>
          <p:cNvPr id="109" name="组合 108"/>
          <p:cNvGrpSpPr/>
          <p:nvPr/>
        </p:nvGrpSpPr>
        <p:grpSpPr>
          <a:xfrm>
            <a:off x="12241635" y="5243197"/>
            <a:ext cx="2497697" cy="1172640"/>
            <a:chOff x="4391361" y="4414461"/>
            <a:chExt cx="2497697" cy="1172640"/>
          </a:xfrm>
        </p:grpSpPr>
        <p:sp>
          <p:nvSpPr>
            <p:cNvPr id="110" name="Oval 5"/>
            <p:cNvSpPr>
              <a:spLocks noChangeArrowheads="1"/>
            </p:cNvSpPr>
            <p:nvPr/>
          </p:nvSpPr>
          <p:spPr bwMode="auto">
            <a:xfrm>
              <a:off x="4500348" y="4523448"/>
              <a:ext cx="955357" cy="955357"/>
            </a:xfrm>
            <a:prstGeom prst="ellipse">
              <a:avLst/>
            </a:prstGeom>
            <a:solidFill>
              <a:schemeClr val="bg1"/>
            </a:solidFill>
            <a:ln>
              <a:noFill/>
            </a:ln>
          </p:spPr>
          <p:txBody>
            <a:bodyPr vert="horz" wrap="square" lIns="91440" tIns="45720" rIns="91440" bIns="45720" numCol="1" anchor="t" anchorCtr="0" compatLnSpc="1"/>
            <a:lstStyle/>
            <a:p>
              <a:endParaRPr lang="id-ID"/>
            </a:p>
          </p:txBody>
        </p:sp>
        <p:grpSp>
          <p:nvGrpSpPr>
            <p:cNvPr id="111" name="Group 48"/>
            <p:cNvGrpSpPr/>
            <p:nvPr/>
          </p:nvGrpSpPr>
          <p:grpSpPr>
            <a:xfrm>
              <a:off x="4391361" y="4414461"/>
              <a:ext cx="1172640" cy="1172640"/>
              <a:chOff x="1119258" y="2257147"/>
              <a:chExt cx="1868076" cy="1868076"/>
            </a:xfrm>
            <a:solidFill>
              <a:schemeClr val="bg1"/>
            </a:solidFill>
          </p:grpSpPr>
          <p:sp>
            <p:nvSpPr>
              <p:cNvPr id="114" name="Freeform 6"/>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lstStyle/>
              <a:p>
                <a:endParaRPr lang="id-ID"/>
              </a:p>
            </p:txBody>
          </p:sp>
          <p:sp>
            <p:nvSpPr>
              <p:cNvPr id="115" name="Freeform 7"/>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lstStyle/>
              <a:p>
                <a:endParaRPr lang="id-ID"/>
              </a:p>
            </p:txBody>
          </p:sp>
          <p:sp>
            <p:nvSpPr>
              <p:cNvPr id="116" name="Freeform 8"/>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lstStyle/>
              <a:p>
                <a:endParaRPr lang="id-ID"/>
              </a:p>
            </p:txBody>
          </p:sp>
          <p:sp>
            <p:nvSpPr>
              <p:cNvPr id="117" name="Freeform 9"/>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lstStyle/>
              <a:p>
                <a:endParaRPr lang="id-ID"/>
              </a:p>
            </p:txBody>
          </p:sp>
          <p:sp>
            <p:nvSpPr>
              <p:cNvPr id="118" name="Freeform 10"/>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lstStyle/>
              <a:p>
                <a:endParaRPr lang="id-ID"/>
              </a:p>
            </p:txBody>
          </p:sp>
          <p:sp>
            <p:nvSpPr>
              <p:cNvPr id="119" name="Freeform 11"/>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lstStyle/>
              <a:p>
                <a:endParaRPr lang="id-ID"/>
              </a:p>
            </p:txBody>
          </p:sp>
          <p:sp>
            <p:nvSpPr>
              <p:cNvPr id="125" name="Freeform 12"/>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lstStyle/>
              <a:p>
                <a:endParaRPr lang="id-ID"/>
              </a:p>
            </p:txBody>
          </p:sp>
          <p:sp>
            <p:nvSpPr>
              <p:cNvPr id="143" name="Freeform 13"/>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lstStyle/>
              <a:p>
                <a:endParaRPr lang="id-ID"/>
              </a:p>
            </p:txBody>
          </p:sp>
          <p:sp>
            <p:nvSpPr>
              <p:cNvPr id="156" name="Freeform 14"/>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lstStyle/>
              <a:p>
                <a:endParaRPr lang="id-ID"/>
              </a:p>
            </p:txBody>
          </p:sp>
          <p:sp>
            <p:nvSpPr>
              <p:cNvPr id="157" name="Freeform 15"/>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91440" tIns="45720" rIns="91440" bIns="45720" numCol="1" anchor="t" anchorCtr="0" compatLnSpc="1"/>
              <a:lstStyle/>
              <a:p>
                <a:endParaRPr lang="id-ID"/>
              </a:p>
            </p:txBody>
          </p:sp>
          <p:sp>
            <p:nvSpPr>
              <p:cNvPr id="158" name="Freeform 16"/>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91440" tIns="45720" rIns="91440" bIns="45720" numCol="1" anchor="t" anchorCtr="0" compatLnSpc="1"/>
              <a:lstStyle/>
              <a:p>
                <a:endParaRPr lang="id-ID"/>
              </a:p>
            </p:txBody>
          </p:sp>
          <p:sp>
            <p:nvSpPr>
              <p:cNvPr id="159" name="Freeform 17"/>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91440" tIns="45720" rIns="91440" bIns="45720" numCol="1" anchor="t" anchorCtr="0" compatLnSpc="1"/>
              <a:lstStyle/>
              <a:p>
                <a:endParaRPr lang="id-ID"/>
              </a:p>
            </p:txBody>
          </p:sp>
        </p:grpSp>
        <p:sp>
          <p:nvSpPr>
            <p:cNvPr id="112" name="TextBox 111"/>
            <p:cNvSpPr txBox="1"/>
            <p:nvPr/>
          </p:nvSpPr>
          <p:spPr>
            <a:xfrm>
              <a:off x="4696864" y="4605391"/>
              <a:ext cx="558112"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nSpc>
                  <a:spcPct val="150000"/>
                </a:lnSpc>
                <a:defRPr/>
              </a:pPr>
              <a:r>
                <a:rPr lang="en-US" altLang="zh-CN" sz="2800" b="1" baseline="0" dirty="0" smtClean="0">
                  <a:solidFill>
                    <a:srgbClr val="00DAFF"/>
                  </a:solidFill>
                  <a:latin typeface="Microsoft YaHei" charset="-122"/>
                  <a:ea typeface="Microsoft YaHei" charset="-122"/>
                  <a:cs typeface="Microsoft YaHei" charset="-122"/>
                </a:rPr>
                <a:t>06</a:t>
              </a:r>
              <a:endParaRPr lang="zh-CN" altLang="en-US" sz="2800" b="1" baseline="0" dirty="0">
                <a:solidFill>
                  <a:srgbClr val="00DAFF"/>
                </a:solidFill>
                <a:latin typeface="Microsoft YaHei" charset="-122"/>
                <a:ea typeface="Microsoft YaHei" charset="-122"/>
                <a:cs typeface="Microsoft YaHei" charset="-122"/>
              </a:endParaRPr>
            </a:p>
          </p:txBody>
        </p:sp>
        <p:sp>
          <p:nvSpPr>
            <p:cNvPr id="113" name="Shape 54"/>
            <p:cNvSpPr/>
            <p:nvPr/>
          </p:nvSpPr>
          <p:spPr>
            <a:xfrm>
              <a:off x="5745427" y="4770689"/>
              <a:ext cx="1143631" cy="619133"/>
            </a:xfrm>
            <a:prstGeom prst="rect">
              <a:avLst/>
            </a:prstGeom>
            <a:ln w="12700">
              <a:miter lim="400000"/>
            </a:ln>
            <a:extLst>
              <a:ext uri="{C572A759-6A51-4108-AA02-DFA0A04FC94B}">
                <ma14:wrappingTextBoxFlag xmlns="" xmlns:ma14="http://schemas.microsoft.com/office/mac/drawingml/2011/main" val="1"/>
              </a:ext>
            </a:extLst>
          </p:spPr>
          <p:txBody>
            <a:bodyPr lIns="36001" tIns="36001" rIns="36001" bIns="36001" anchor="t"/>
            <a:lstStyle/>
            <a:p>
              <a:pPr>
                <a:lnSpc>
                  <a:spcPct val="150000"/>
                </a:lnSpc>
              </a:pPr>
              <a:r>
                <a:rPr lang="zh-CN" altLang="en-US" sz="2000" b="1" baseline="0" dirty="0" smtClean="0">
                  <a:solidFill>
                    <a:schemeClr val="bg1"/>
                  </a:solidFill>
                  <a:latin typeface="Microsoft YaHei" charset="-122"/>
                  <a:ea typeface="Microsoft YaHei" charset="-122"/>
                  <a:cs typeface="Microsoft YaHei" charset="-122"/>
                </a:rPr>
                <a:t>商业模式</a:t>
              </a:r>
              <a:endParaRPr lang="en-US" altLang="zh-CN" sz="2000" b="1" baseline="0" dirty="0">
                <a:solidFill>
                  <a:schemeClr val="bg1"/>
                </a:solidFill>
                <a:latin typeface="Microsoft YaHei" charset="-122"/>
                <a:ea typeface="Microsoft YaHei" charset="-122"/>
                <a:cs typeface="Microsoft YaHei" charset="-122"/>
              </a:endParaRPr>
            </a:p>
          </p:txBody>
        </p:sp>
      </p:grpSp>
      <p:sp>
        <p:nvSpPr>
          <p:cNvPr id="194" name="wind-rose_335281"/>
          <p:cNvSpPr>
            <a:spLocks noChangeAspect="1"/>
          </p:cNvSpPr>
          <p:nvPr/>
        </p:nvSpPr>
        <p:spPr bwMode="auto">
          <a:xfrm>
            <a:off x="1166580" y="3807631"/>
            <a:ext cx="881749" cy="974586"/>
          </a:xfrm>
          <a:custGeom>
            <a:avLst/>
            <a:gdLst>
              <a:gd name="T0" fmla="*/ 4140 w 6167"/>
              <a:gd name="T1" fmla="*/ 3240 h 6827"/>
              <a:gd name="T2" fmla="*/ 4745 w 6167"/>
              <a:gd name="T3" fmla="*/ 2081 h 6827"/>
              <a:gd name="T4" fmla="*/ 3617 w 6167"/>
              <a:gd name="T5" fmla="*/ 2685 h 6827"/>
              <a:gd name="T6" fmla="*/ 3072 w 6167"/>
              <a:gd name="T7" fmla="*/ 0 h 6827"/>
              <a:gd name="T8" fmla="*/ 2960 w 6167"/>
              <a:gd name="T9" fmla="*/ 96 h 6827"/>
              <a:gd name="T10" fmla="*/ 1539 w 6167"/>
              <a:gd name="T11" fmla="*/ 2065 h 6827"/>
              <a:gd name="T12" fmla="*/ 1383 w 6167"/>
              <a:gd name="T13" fmla="*/ 2223 h 6827"/>
              <a:gd name="T14" fmla="*/ 91 w 6167"/>
              <a:gd name="T15" fmla="*/ 3643 h 6827"/>
              <a:gd name="T16" fmla="*/ 91 w 6167"/>
              <a:gd name="T17" fmla="*/ 3866 h 6827"/>
              <a:gd name="T18" fmla="*/ 1383 w 6167"/>
              <a:gd name="T19" fmla="*/ 5287 h 6827"/>
              <a:gd name="T20" fmla="*/ 1479 w 6167"/>
              <a:gd name="T21" fmla="*/ 5461 h 6827"/>
              <a:gd name="T22" fmla="*/ 2567 w 6167"/>
              <a:gd name="T23" fmla="*/ 4813 h 6827"/>
              <a:gd name="T24" fmla="*/ 3071 w 6167"/>
              <a:gd name="T25" fmla="*/ 6827 h 6827"/>
              <a:gd name="T26" fmla="*/ 3183 w 6167"/>
              <a:gd name="T27" fmla="*/ 6737 h 6827"/>
              <a:gd name="T28" fmla="*/ 4604 w 6167"/>
              <a:gd name="T29" fmla="*/ 5444 h 6827"/>
              <a:gd name="T30" fmla="*/ 4745 w 6167"/>
              <a:gd name="T31" fmla="*/ 5428 h 6827"/>
              <a:gd name="T32" fmla="*/ 4140 w 6167"/>
              <a:gd name="T33" fmla="*/ 4269 h 6827"/>
              <a:gd name="T34" fmla="*/ 6167 w 6167"/>
              <a:gd name="T35" fmla="*/ 3755 h 6827"/>
              <a:gd name="T36" fmla="*/ 1966 w 6167"/>
              <a:gd name="T37" fmla="*/ 2721 h 6827"/>
              <a:gd name="T38" fmla="*/ 2474 w 6167"/>
              <a:gd name="T39" fmla="*/ 2907 h 6827"/>
              <a:gd name="T40" fmla="*/ 2478 w 6167"/>
              <a:gd name="T41" fmla="*/ 3109 h 6827"/>
              <a:gd name="T42" fmla="*/ 2300 w 6167"/>
              <a:gd name="T43" fmla="*/ 3183 h 6827"/>
              <a:gd name="T44" fmla="*/ 1966 w 6167"/>
              <a:gd name="T45" fmla="*/ 2721 h 6827"/>
              <a:gd name="T46" fmla="*/ 2044 w 6167"/>
              <a:gd name="T47" fmla="*/ 4868 h 6827"/>
              <a:gd name="T48" fmla="*/ 2241 w 6167"/>
              <a:gd name="T49" fmla="*/ 4351 h 6827"/>
              <a:gd name="T50" fmla="*/ 2438 w 6167"/>
              <a:gd name="T51" fmla="*/ 4355 h 6827"/>
              <a:gd name="T52" fmla="*/ 2511 w 6167"/>
              <a:gd name="T53" fmla="*/ 4538 h 6827"/>
              <a:gd name="T54" fmla="*/ 3690 w 6167"/>
              <a:gd name="T55" fmla="*/ 2908 h 6827"/>
              <a:gd name="T56" fmla="*/ 4191 w 6167"/>
              <a:gd name="T57" fmla="*/ 2721 h 6827"/>
              <a:gd name="T58" fmla="*/ 3866 w 6167"/>
              <a:gd name="T59" fmla="*/ 3183 h 6827"/>
              <a:gd name="T60" fmla="*/ 3688 w 6167"/>
              <a:gd name="T61" fmla="*/ 3109 h 6827"/>
              <a:gd name="T62" fmla="*/ 3690 w 6167"/>
              <a:gd name="T63" fmla="*/ 2908 h 6827"/>
              <a:gd name="T64" fmla="*/ 4113 w 6167"/>
              <a:gd name="T65" fmla="*/ 4868 h 6827"/>
              <a:gd name="T66" fmla="*/ 3654 w 6167"/>
              <a:gd name="T67" fmla="*/ 4537 h 6827"/>
              <a:gd name="T68" fmla="*/ 3727 w 6167"/>
              <a:gd name="T69" fmla="*/ 4355 h 6827"/>
              <a:gd name="T70" fmla="*/ 3926 w 6167"/>
              <a:gd name="T71" fmla="*/ 4352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67" h="6827">
                <a:moveTo>
                  <a:pt x="6076" y="3643"/>
                </a:moveTo>
                <a:lnTo>
                  <a:pt x="4140" y="3240"/>
                </a:lnTo>
                <a:lnTo>
                  <a:pt x="4762" y="2221"/>
                </a:lnTo>
                <a:cubicBezTo>
                  <a:pt x="4789" y="2176"/>
                  <a:pt x="4782" y="2118"/>
                  <a:pt x="4745" y="2081"/>
                </a:cubicBezTo>
                <a:cubicBezTo>
                  <a:pt x="4707" y="2044"/>
                  <a:pt x="4649" y="2037"/>
                  <a:pt x="4604" y="2065"/>
                </a:cubicBezTo>
                <a:lnTo>
                  <a:pt x="3617" y="2685"/>
                </a:lnTo>
                <a:lnTo>
                  <a:pt x="3184" y="95"/>
                </a:lnTo>
                <a:cubicBezTo>
                  <a:pt x="3175" y="40"/>
                  <a:pt x="3127" y="0"/>
                  <a:pt x="3072" y="0"/>
                </a:cubicBezTo>
                <a:lnTo>
                  <a:pt x="3072" y="0"/>
                </a:lnTo>
                <a:cubicBezTo>
                  <a:pt x="3016" y="0"/>
                  <a:pt x="2968" y="41"/>
                  <a:pt x="2960" y="96"/>
                </a:cubicBezTo>
                <a:lnTo>
                  <a:pt x="2546" y="2684"/>
                </a:lnTo>
                <a:lnTo>
                  <a:pt x="1539" y="2065"/>
                </a:lnTo>
                <a:cubicBezTo>
                  <a:pt x="1494" y="2037"/>
                  <a:pt x="1435" y="2044"/>
                  <a:pt x="1398" y="2082"/>
                </a:cubicBezTo>
                <a:cubicBezTo>
                  <a:pt x="1361" y="2119"/>
                  <a:pt x="1355" y="2178"/>
                  <a:pt x="1383" y="2223"/>
                </a:cubicBezTo>
                <a:lnTo>
                  <a:pt x="2026" y="3240"/>
                </a:lnTo>
                <a:lnTo>
                  <a:pt x="91" y="3643"/>
                </a:lnTo>
                <a:cubicBezTo>
                  <a:pt x="38" y="3654"/>
                  <a:pt x="0" y="3701"/>
                  <a:pt x="0" y="3755"/>
                </a:cubicBezTo>
                <a:cubicBezTo>
                  <a:pt x="0" y="3809"/>
                  <a:pt x="38" y="3855"/>
                  <a:pt x="91" y="3866"/>
                </a:cubicBezTo>
                <a:lnTo>
                  <a:pt x="2026" y="4269"/>
                </a:lnTo>
                <a:lnTo>
                  <a:pt x="1383" y="5287"/>
                </a:lnTo>
                <a:cubicBezTo>
                  <a:pt x="1355" y="5332"/>
                  <a:pt x="1361" y="5390"/>
                  <a:pt x="1398" y="5428"/>
                </a:cubicBezTo>
                <a:cubicBezTo>
                  <a:pt x="1420" y="5450"/>
                  <a:pt x="1449" y="5461"/>
                  <a:pt x="1479" y="5461"/>
                </a:cubicBezTo>
                <a:cubicBezTo>
                  <a:pt x="1500" y="5461"/>
                  <a:pt x="1520" y="5456"/>
                  <a:pt x="1539" y="5444"/>
                </a:cubicBezTo>
                <a:lnTo>
                  <a:pt x="2567" y="4813"/>
                </a:lnTo>
                <a:lnTo>
                  <a:pt x="2960" y="6736"/>
                </a:lnTo>
                <a:cubicBezTo>
                  <a:pt x="2971" y="6788"/>
                  <a:pt x="3018" y="6826"/>
                  <a:pt x="3071" y="6827"/>
                </a:cubicBezTo>
                <a:lnTo>
                  <a:pt x="3072" y="6827"/>
                </a:lnTo>
                <a:cubicBezTo>
                  <a:pt x="3126" y="6827"/>
                  <a:pt x="3172" y="6789"/>
                  <a:pt x="3183" y="6737"/>
                </a:cubicBezTo>
                <a:lnTo>
                  <a:pt x="3595" y="4811"/>
                </a:lnTo>
                <a:lnTo>
                  <a:pt x="4604" y="5444"/>
                </a:lnTo>
                <a:cubicBezTo>
                  <a:pt x="4623" y="5456"/>
                  <a:pt x="4644" y="5461"/>
                  <a:pt x="4665" y="5461"/>
                </a:cubicBezTo>
                <a:cubicBezTo>
                  <a:pt x="4694" y="5461"/>
                  <a:pt x="4723" y="5450"/>
                  <a:pt x="4745" y="5428"/>
                </a:cubicBezTo>
                <a:cubicBezTo>
                  <a:pt x="4782" y="5391"/>
                  <a:pt x="4790" y="5333"/>
                  <a:pt x="4762" y="5288"/>
                </a:cubicBezTo>
                <a:lnTo>
                  <a:pt x="4140" y="4269"/>
                </a:lnTo>
                <a:lnTo>
                  <a:pt x="6076" y="3866"/>
                </a:lnTo>
                <a:cubicBezTo>
                  <a:pt x="6129" y="3855"/>
                  <a:pt x="6167" y="3809"/>
                  <a:pt x="6167" y="3755"/>
                </a:cubicBezTo>
                <a:cubicBezTo>
                  <a:pt x="6167" y="3701"/>
                  <a:pt x="6129" y="3654"/>
                  <a:pt x="6076" y="3643"/>
                </a:cubicBezTo>
                <a:close/>
                <a:moveTo>
                  <a:pt x="1966" y="2721"/>
                </a:moveTo>
                <a:cubicBezTo>
                  <a:pt x="1934" y="2670"/>
                  <a:pt x="1993" y="2611"/>
                  <a:pt x="2045" y="2643"/>
                </a:cubicBezTo>
                <a:lnTo>
                  <a:pt x="2474" y="2907"/>
                </a:lnTo>
                <a:cubicBezTo>
                  <a:pt x="2494" y="2919"/>
                  <a:pt x="2504" y="2942"/>
                  <a:pt x="2501" y="2964"/>
                </a:cubicBezTo>
                <a:lnTo>
                  <a:pt x="2478" y="3109"/>
                </a:lnTo>
                <a:cubicBezTo>
                  <a:pt x="2474" y="3132"/>
                  <a:pt x="2456" y="3150"/>
                  <a:pt x="2433" y="3155"/>
                </a:cubicBezTo>
                <a:lnTo>
                  <a:pt x="2300" y="3183"/>
                </a:lnTo>
                <a:cubicBezTo>
                  <a:pt x="2277" y="3188"/>
                  <a:pt x="2253" y="3178"/>
                  <a:pt x="2241" y="3158"/>
                </a:cubicBezTo>
                <a:cubicBezTo>
                  <a:pt x="2192" y="3080"/>
                  <a:pt x="2065" y="2878"/>
                  <a:pt x="1966" y="2721"/>
                </a:cubicBezTo>
                <a:close/>
                <a:moveTo>
                  <a:pt x="2485" y="4597"/>
                </a:moveTo>
                <a:cubicBezTo>
                  <a:pt x="2406" y="4646"/>
                  <a:pt x="2202" y="4771"/>
                  <a:pt x="2044" y="4868"/>
                </a:cubicBezTo>
                <a:cubicBezTo>
                  <a:pt x="1992" y="4899"/>
                  <a:pt x="1934" y="4840"/>
                  <a:pt x="1966" y="4789"/>
                </a:cubicBezTo>
                <a:cubicBezTo>
                  <a:pt x="2065" y="4632"/>
                  <a:pt x="2192" y="4429"/>
                  <a:pt x="2241" y="4351"/>
                </a:cubicBezTo>
                <a:cubicBezTo>
                  <a:pt x="2253" y="4331"/>
                  <a:pt x="2277" y="4321"/>
                  <a:pt x="2300" y="4326"/>
                </a:cubicBezTo>
                <a:lnTo>
                  <a:pt x="2438" y="4355"/>
                </a:lnTo>
                <a:cubicBezTo>
                  <a:pt x="2461" y="4360"/>
                  <a:pt x="2478" y="4377"/>
                  <a:pt x="2482" y="4399"/>
                </a:cubicBezTo>
                <a:lnTo>
                  <a:pt x="2511" y="4538"/>
                </a:lnTo>
                <a:cubicBezTo>
                  <a:pt x="2516" y="4561"/>
                  <a:pt x="2506" y="4585"/>
                  <a:pt x="2485" y="4597"/>
                </a:cubicBezTo>
                <a:close/>
                <a:moveTo>
                  <a:pt x="3690" y="2908"/>
                </a:moveTo>
                <a:lnTo>
                  <a:pt x="4112" y="2643"/>
                </a:lnTo>
                <a:cubicBezTo>
                  <a:pt x="4163" y="2611"/>
                  <a:pt x="4222" y="2669"/>
                  <a:pt x="4191" y="2721"/>
                </a:cubicBezTo>
                <a:cubicBezTo>
                  <a:pt x="4096" y="2877"/>
                  <a:pt x="3974" y="3078"/>
                  <a:pt x="3926" y="3157"/>
                </a:cubicBezTo>
                <a:cubicBezTo>
                  <a:pt x="3913" y="3178"/>
                  <a:pt x="3889" y="3188"/>
                  <a:pt x="3866" y="3183"/>
                </a:cubicBezTo>
                <a:lnTo>
                  <a:pt x="3733" y="3155"/>
                </a:lnTo>
                <a:cubicBezTo>
                  <a:pt x="3710" y="3150"/>
                  <a:pt x="3692" y="3132"/>
                  <a:pt x="3688" y="3109"/>
                </a:cubicBezTo>
                <a:lnTo>
                  <a:pt x="3664" y="2965"/>
                </a:lnTo>
                <a:cubicBezTo>
                  <a:pt x="3661" y="2943"/>
                  <a:pt x="3671" y="2920"/>
                  <a:pt x="3690" y="2908"/>
                </a:cubicBezTo>
                <a:close/>
                <a:moveTo>
                  <a:pt x="4192" y="4790"/>
                </a:moveTo>
                <a:cubicBezTo>
                  <a:pt x="4223" y="4841"/>
                  <a:pt x="4164" y="4899"/>
                  <a:pt x="4113" y="4868"/>
                </a:cubicBezTo>
                <a:cubicBezTo>
                  <a:pt x="3958" y="4771"/>
                  <a:pt x="3757" y="4646"/>
                  <a:pt x="3679" y="4597"/>
                </a:cubicBezTo>
                <a:cubicBezTo>
                  <a:pt x="3659" y="4584"/>
                  <a:pt x="3649" y="4560"/>
                  <a:pt x="3654" y="4537"/>
                </a:cubicBezTo>
                <a:lnTo>
                  <a:pt x="3683" y="4399"/>
                </a:lnTo>
                <a:cubicBezTo>
                  <a:pt x="3688" y="4377"/>
                  <a:pt x="3705" y="4360"/>
                  <a:pt x="3727" y="4355"/>
                </a:cubicBezTo>
                <a:lnTo>
                  <a:pt x="3866" y="4327"/>
                </a:lnTo>
                <a:cubicBezTo>
                  <a:pt x="3889" y="4322"/>
                  <a:pt x="3913" y="4332"/>
                  <a:pt x="3926" y="4352"/>
                </a:cubicBezTo>
                <a:cubicBezTo>
                  <a:pt x="3974" y="4432"/>
                  <a:pt x="4097" y="4634"/>
                  <a:pt x="4192" y="4790"/>
                </a:cubicBezTo>
                <a:close/>
              </a:path>
            </a:pathLst>
          </a:custGeom>
          <a:solidFill>
            <a:schemeClr val="accent1"/>
          </a:solidFill>
          <a:ln>
            <a:noFill/>
          </a:ln>
        </p:spPr>
      </p:sp>
      <p:grpSp>
        <p:nvGrpSpPr>
          <p:cNvPr id="212" name="组合 211"/>
          <p:cNvGrpSpPr/>
          <p:nvPr/>
        </p:nvGrpSpPr>
        <p:grpSpPr>
          <a:xfrm>
            <a:off x="9180376" y="7519583"/>
            <a:ext cx="2497697" cy="1172640"/>
            <a:chOff x="4391361" y="4414461"/>
            <a:chExt cx="2497697" cy="1172640"/>
          </a:xfrm>
        </p:grpSpPr>
        <p:sp>
          <p:nvSpPr>
            <p:cNvPr id="213" name="Oval 5"/>
            <p:cNvSpPr>
              <a:spLocks noChangeArrowheads="1"/>
            </p:cNvSpPr>
            <p:nvPr/>
          </p:nvSpPr>
          <p:spPr bwMode="auto">
            <a:xfrm>
              <a:off x="4500348" y="4523448"/>
              <a:ext cx="955357" cy="955357"/>
            </a:xfrm>
            <a:prstGeom prst="ellipse">
              <a:avLst/>
            </a:prstGeom>
            <a:solidFill>
              <a:schemeClr val="bg1"/>
            </a:solidFill>
            <a:ln>
              <a:noFill/>
            </a:ln>
          </p:spPr>
          <p:txBody>
            <a:bodyPr vert="horz" wrap="square" lIns="91440" tIns="45720" rIns="91440" bIns="45720" numCol="1" anchor="t" anchorCtr="0" compatLnSpc="1"/>
            <a:lstStyle/>
            <a:p>
              <a:endParaRPr lang="id-ID"/>
            </a:p>
          </p:txBody>
        </p:sp>
        <p:grpSp>
          <p:nvGrpSpPr>
            <p:cNvPr id="214" name="Group 48"/>
            <p:cNvGrpSpPr/>
            <p:nvPr/>
          </p:nvGrpSpPr>
          <p:grpSpPr>
            <a:xfrm>
              <a:off x="4391361" y="4414461"/>
              <a:ext cx="1172640" cy="1172640"/>
              <a:chOff x="1119258" y="2257147"/>
              <a:chExt cx="1868076" cy="1868076"/>
            </a:xfrm>
            <a:solidFill>
              <a:schemeClr val="bg1"/>
            </a:solidFill>
          </p:grpSpPr>
          <p:sp>
            <p:nvSpPr>
              <p:cNvPr id="217" name="Freeform 6"/>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lstStyle/>
              <a:p>
                <a:endParaRPr lang="id-ID"/>
              </a:p>
            </p:txBody>
          </p:sp>
          <p:sp>
            <p:nvSpPr>
              <p:cNvPr id="218" name="Freeform 7"/>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lstStyle/>
              <a:p>
                <a:endParaRPr lang="id-ID"/>
              </a:p>
            </p:txBody>
          </p:sp>
          <p:sp>
            <p:nvSpPr>
              <p:cNvPr id="219" name="Freeform 8"/>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lstStyle/>
              <a:p>
                <a:endParaRPr lang="id-ID"/>
              </a:p>
            </p:txBody>
          </p:sp>
          <p:sp>
            <p:nvSpPr>
              <p:cNvPr id="220" name="Freeform 9"/>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lstStyle/>
              <a:p>
                <a:endParaRPr lang="id-ID"/>
              </a:p>
            </p:txBody>
          </p:sp>
          <p:sp>
            <p:nvSpPr>
              <p:cNvPr id="221" name="Freeform 10"/>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lstStyle/>
              <a:p>
                <a:endParaRPr lang="id-ID"/>
              </a:p>
            </p:txBody>
          </p:sp>
          <p:sp>
            <p:nvSpPr>
              <p:cNvPr id="222" name="Freeform 11"/>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lstStyle/>
              <a:p>
                <a:endParaRPr lang="id-ID"/>
              </a:p>
            </p:txBody>
          </p:sp>
          <p:sp>
            <p:nvSpPr>
              <p:cNvPr id="223" name="Freeform 12"/>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lstStyle/>
              <a:p>
                <a:endParaRPr lang="id-ID"/>
              </a:p>
            </p:txBody>
          </p:sp>
          <p:sp>
            <p:nvSpPr>
              <p:cNvPr id="224" name="Freeform 13"/>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lstStyle/>
              <a:p>
                <a:endParaRPr lang="id-ID"/>
              </a:p>
            </p:txBody>
          </p:sp>
          <p:sp>
            <p:nvSpPr>
              <p:cNvPr id="225" name="Freeform 14"/>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lstStyle/>
              <a:p>
                <a:endParaRPr lang="id-ID"/>
              </a:p>
            </p:txBody>
          </p:sp>
          <p:sp>
            <p:nvSpPr>
              <p:cNvPr id="226" name="Freeform 15"/>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91440" tIns="45720" rIns="91440" bIns="45720" numCol="1" anchor="t" anchorCtr="0" compatLnSpc="1"/>
              <a:lstStyle/>
              <a:p>
                <a:endParaRPr lang="id-ID"/>
              </a:p>
            </p:txBody>
          </p:sp>
          <p:sp>
            <p:nvSpPr>
              <p:cNvPr id="227" name="Freeform 16"/>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91440" tIns="45720" rIns="91440" bIns="45720" numCol="1" anchor="t" anchorCtr="0" compatLnSpc="1"/>
              <a:lstStyle/>
              <a:p>
                <a:endParaRPr lang="id-ID"/>
              </a:p>
            </p:txBody>
          </p:sp>
          <p:sp>
            <p:nvSpPr>
              <p:cNvPr id="228" name="Freeform 17"/>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91440" tIns="45720" rIns="91440" bIns="45720" numCol="1" anchor="t" anchorCtr="0" compatLnSpc="1"/>
              <a:lstStyle/>
              <a:p>
                <a:endParaRPr lang="id-ID"/>
              </a:p>
            </p:txBody>
          </p:sp>
        </p:grpSp>
        <p:sp>
          <p:nvSpPr>
            <p:cNvPr id="215" name="TextBox 214"/>
            <p:cNvSpPr txBox="1"/>
            <p:nvPr/>
          </p:nvSpPr>
          <p:spPr>
            <a:xfrm>
              <a:off x="4696864" y="4605391"/>
              <a:ext cx="558112"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nSpc>
                  <a:spcPct val="150000"/>
                </a:lnSpc>
                <a:defRPr/>
              </a:pPr>
              <a:r>
                <a:rPr lang="en-US" altLang="zh-CN" sz="2800" b="1" baseline="0" dirty="0" smtClean="0">
                  <a:solidFill>
                    <a:srgbClr val="00DAFF"/>
                  </a:solidFill>
                  <a:latin typeface="Microsoft YaHei" charset="-122"/>
                  <a:ea typeface="Microsoft YaHei" charset="-122"/>
                  <a:cs typeface="Microsoft YaHei" charset="-122"/>
                </a:rPr>
                <a:t>07</a:t>
              </a:r>
              <a:endParaRPr lang="zh-CN" altLang="en-US" sz="2800" b="1" baseline="0" dirty="0">
                <a:solidFill>
                  <a:srgbClr val="00DAFF"/>
                </a:solidFill>
                <a:latin typeface="Microsoft YaHei" charset="-122"/>
                <a:ea typeface="Microsoft YaHei" charset="-122"/>
                <a:cs typeface="Microsoft YaHei" charset="-122"/>
              </a:endParaRPr>
            </a:p>
          </p:txBody>
        </p:sp>
        <p:sp>
          <p:nvSpPr>
            <p:cNvPr id="216" name="Shape 54"/>
            <p:cNvSpPr/>
            <p:nvPr/>
          </p:nvSpPr>
          <p:spPr>
            <a:xfrm>
              <a:off x="5745427" y="4770689"/>
              <a:ext cx="1143631" cy="619133"/>
            </a:xfrm>
            <a:prstGeom prst="rect">
              <a:avLst/>
            </a:prstGeom>
            <a:ln w="12700">
              <a:miter lim="400000"/>
            </a:ln>
            <a:extLst>
              <a:ext uri="{C572A759-6A51-4108-AA02-DFA0A04FC94B}">
                <ma14:wrappingTextBoxFlag xmlns="" xmlns:ma14="http://schemas.microsoft.com/office/mac/drawingml/2011/main" val="1"/>
              </a:ext>
            </a:extLst>
          </p:spPr>
          <p:txBody>
            <a:bodyPr lIns="36001" tIns="36001" rIns="36001" bIns="36001" anchor="t"/>
            <a:lstStyle/>
            <a:p>
              <a:pPr>
                <a:lnSpc>
                  <a:spcPct val="150000"/>
                </a:lnSpc>
              </a:pPr>
              <a:r>
                <a:rPr lang="zh-CN" altLang="en-US" sz="2000" b="1" baseline="0" dirty="0" smtClean="0">
                  <a:solidFill>
                    <a:schemeClr val="bg1"/>
                  </a:solidFill>
                  <a:latin typeface="Microsoft YaHei" charset="-122"/>
                  <a:ea typeface="Microsoft YaHei" charset="-122"/>
                  <a:cs typeface="Microsoft YaHei" charset="-122"/>
                </a:rPr>
                <a:t>关于我们</a:t>
              </a:r>
              <a:endParaRPr lang="en-US" altLang="zh-CN" sz="2000" b="1" baseline="0" dirty="0">
                <a:solidFill>
                  <a:schemeClr val="bg1"/>
                </a:solidFill>
                <a:latin typeface="Microsoft YaHei" charset="-122"/>
                <a:ea typeface="Microsoft YaHei" charset="-122"/>
                <a:cs typeface="Microsoft YaHei" charset="-122"/>
              </a:endParaRPr>
            </a:p>
          </p:txBody>
        </p:sp>
      </p:grpSp>
    </p:spTree>
    <p:extLst>
      <p:ext uri="{BB962C8B-B14F-4D97-AF65-F5344CB8AC3E}">
        <p14:creationId xmlns:p14="http://schemas.microsoft.com/office/powerpoint/2010/main" val="379881276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30</a:t>
            </a:fld>
            <a:endParaRPr/>
          </a:p>
        </p:txBody>
      </p:sp>
      <p:sp>
        <p:nvSpPr>
          <p:cNvPr id="3" name="文本占位符 2"/>
          <p:cNvSpPr txBox="1">
            <a:spLocks/>
          </p:cNvSpPr>
          <p:nvPr/>
        </p:nvSpPr>
        <p:spPr>
          <a:xfrm>
            <a:off x="592540" y="209550"/>
            <a:ext cx="10515600" cy="704850"/>
          </a:xfrm>
          <a:prstGeom prst="rect">
            <a:avLst/>
          </a:prstGeom>
        </p:spPr>
        <p:txBody>
          <a:bodyPr>
            <a:normAutofit/>
          </a:bodyPr>
          <a:lstStyle>
            <a:lvl1pPr marL="190389"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1pPr>
            <a:lvl2pPr marL="640403"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2pPr>
            <a:lvl3pPr marL="1090416"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3pPr>
            <a:lvl4pPr marL="1540430"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4pPr>
            <a:lvl5pPr marL="1990443"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5pPr>
            <a:lvl6pPr marL="2440457"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6pPr>
            <a:lvl7pPr marL="2890471"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7pPr>
            <a:lvl8pPr marL="3340485"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8pPr>
            <a:lvl9pPr marL="3790498"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9pPr>
          </a:lstStyle>
          <a:p>
            <a:pPr marL="0" indent="0" algn="ctr">
              <a:buNone/>
            </a:pPr>
            <a:endParaRPr lang="zh-CN" altLang="en-US" sz="4400" b="1" dirty="0"/>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822" y="1326456"/>
            <a:ext cx="14191041" cy="7299384"/>
          </a:xfrm>
          <a:prstGeom prst="rect">
            <a:avLst/>
          </a:prstGeom>
        </p:spPr>
      </p:pic>
      <p:sp>
        <p:nvSpPr>
          <p:cNvPr id="6" name="矩形 5"/>
          <p:cNvSpPr/>
          <p:nvPr/>
        </p:nvSpPr>
        <p:spPr>
          <a:xfrm>
            <a:off x="14824116" y="1326456"/>
            <a:ext cx="1754150" cy="7294305"/>
          </a:xfrm>
          <a:prstGeom prst="rect">
            <a:avLst/>
          </a:prstGeom>
        </p:spPr>
        <p:txBody>
          <a:bodyPr wrap="square">
            <a:spAutoFit/>
          </a:bodyPr>
          <a:lstStyle/>
          <a:p>
            <a:pPr marL="457200" indent="-457200">
              <a:lnSpc>
                <a:spcPct val="180000"/>
              </a:lnSpc>
              <a:buFont typeface="+mj-lt"/>
              <a:buAutoNum type="arabicPeriod"/>
            </a:pPr>
            <a:r>
              <a:rPr lang="zh-CN" altLang="en-US" sz="2000" baseline="0" dirty="0" smtClean="0">
                <a:solidFill>
                  <a:schemeClr val="bg1"/>
                </a:solidFill>
                <a:latin typeface="Microsoft YaHei" charset="-122"/>
                <a:ea typeface="Microsoft YaHei" charset="-122"/>
                <a:cs typeface="Microsoft YaHei" charset="-122"/>
              </a:rPr>
              <a:t>河南</a:t>
            </a:r>
            <a:endParaRPr lang="zh-CN" altLang="en-US" sz="2000" baseline="0" dirty="0">
              <a:solidFill>
                <a:schemeClr val="bg1"/>
              </a:solidFill>
              <a:latin typeface="Microsoft YaHei" charset="-122"/>
              <a:ea typeface="Microsoft YaHei" charset="-122"/>
              <a:cs typeface="Microsoft YaHei" charset="-122"/>
            </a:endParaRPr>
          </a:p>
          <a:p>
            <a:pPr marL="457200" indent="-457200">
              <a:lnSpc>
                <a:spcPct val="180000"/>
              </a:lnSpc>
              <a:buFont typeface="+mj-lt"/>
              <a:buAutoNum type="arabicPeriod"/>
            </a:pPr>
            <a:r>
              <a:rPr lang="zh-CN" altLang="en-US" sz="2000" baseline="0" dirty="0">
                <a:solidFill>
                  <a:schemeClr val="bg1"/>
                </a:solidFill>
                <a:latin typeface="Microsoft YaHei" charset="-122"/>
                <a:ea typeface="Microsoft YaHei" charset="-122"/>
                <a:cs typeface="Microsoft YaHei" charset="-122"/>
              </a:rPr>
              <a:t>贵州</a:t>
            </a:r>
          </a:p>
          <a:p>
            <a:pPr marL="457200" indent="-457200">
              <a:lnSpc>
                <a:spcPct val="180000"/>
              </a:lnSpc>
              <a:buFont typeface="+mj-lt"/>
              <a:buAutoNum type="arabicPeriod"/>
            </a:pPr>
            <a:r>
              <a:rPr lang="zh-CN" altLang="en-US" sz="2000" baseline="0" dirty="0" smtClean="0">
                <a:solidFill>
                  <a:schemeClr val="bg1"/>
                </a:solidFill>
                <a:latin typeface="Microsoft YaHei" charset="-122"/>
                <a:ea typeface="Microsoft YaHei" charset="-122"/>
                <a:cs typeface="Microsoft YaHei" charset="-122"/>
              </a:rPr>
              <a:t>山西</a:t>
            </a:r>
            <a:endParaRPr lang="zh-CN" altLang="en-US" sz="2000" baseline="0" dirty="0">
              <a:solidFill>
                <a:schemeClr val="bg1"/>
              </a:solidFill>
              <a:latin typeface="Microsoft YaHei" charset="-122"/>
              <a:ea typeface="Microsoft YaHei" charset="-122"/>
              <a:cs typeface="Microsoft YaHei" charset="-122"/>
            </a:endParaRPr>
          </a:p>
          <a:p>
            <a:pPr marL="457200" indent="-457200">
              <a:lnSpc>
                <a:spcPct val="180000"/>
              </a:lnSpc>
              <a:buFont typeface="+mj-lt"/>
              <a:buAutoNum type="arabicPeriod"/>
            </a:pPr>
            <a:r>
              <a:rPr lang="zh-CN" altLang="en-US" sz="2000" baseline="0" dirty="0" smtClean="0">
                <a:solidFill>
                  <a:schemeClr val="bg1"/>
                </a:solidFill>
                <a:latin typeface="Microsoft YaHei" charset="-122"/>
                <a:ea typeface="Microsoft YaHei" charset="-122"/>
                <a:cs typeface="Microsoft YaHei" charset="-122"/>
              </a:rPr>
              <a:t>江西</a:t>
            </a:r>
            <a:endParaRPr lang="en-US" altLang="zh-CN" sz="2000" baseline="0" dirty="0" smtClean="0">
              <a:solidFill>
                <a:schemeClr val="bg1"/>
              </a:solidFill>
              <a:latin typeface="Microsoft YaHei" charset="-122"/>
              <a:ea typeface="Microsoft YaHei" charset="-122"/>
              <a:cs typeface="Microsoft YaHei" charset="-122"/>
            </a:endParaRPr>
          </a:p>
          <a:p>
            <a:pPr marL="457200" indent="-457200">
              <a:lnSpc>
                <a:spcPct val="180000"/>
              </a:lnSpc>
              <a:buFont typeface="+mj-lt"/>
              <a:buAutoNum type="arabicPeriod"/>
            </a:pPr>
            <a:r>
              <a:rPr lang="zh-CN" altLang="en-US" sz="2000" baseline="0" dirty="0" smtClean="0">
                <a:solidFill>
                  <a:schemeClr val="bg1"/>
                </a:solidFill>
                <a:latin typeface="Microsoft YaHei" charset="-122"/>
                <a:ea typeface="Microsoft YaHei" charset="-122"/>
                <a:cs typeface="Microsoft YaHei" charset="-122"/>
              </a:rPr>
              <a:t>安徽</a:t>
            </a:r>
            <a:endParaRPr lang="en-US" altLang="zh-CN" sz="2000" baseline="0" dirty="0" smtClean="0">
              <a:solidFill>
                <a:schemeClr val="bg1"/>
              </a:solidFill>
              <a:latin typeface="Microsoft YaHei" charset="-122"/>
              <a:ea typeface="Microsoft YaHei" charset="-122"/>
              <a:cs typeface="Microsoft YaHei" charset="-122"/>
            </a:endParaRPr>
          </a:p>
          <a:p>
            <a:pPr marL="457200" indent="-457200">
              <a:lnSpc>
                <a:spcPct val="180000"/>
              </a:lnSpc>
              <a:buFont typeface="+mj-lt"/>
              <a:buAutoNum type="arabicPeriod"/>
            </a:pPr>
            <a:r>
              <a:rPr lang="zh-CN" altLang="en-US" sz="2000" baseline="0" dirty="0" smtClean="0">
                <a:solidFill>
                  <a:schemeClr val="bg1"/>
                </a:solidFill>
                <a:latin typeface="Microsoft YaHei" charset="-122"/>
                <a:ea typeface="Microsoft YaHei" charset="-122"/>
                <a:cs typeface="Microsoft YaHei" charset="-122"/>
              </a:rPr>
              <a:t>山东</a:t>
            </a:r>
            <a:endParaRPr lang="zh-CN" altLang="en-US" sz="2000" baseline="0" dirty="0">
              <a:solidFill>
                <a:schemeClr val="bg1"/>
              </a:solidFill>
              <a:latin typeface="Microsoft YaHei" charset="-122"/>
              <a:ea typeface="Microsoft YaHei" charset="-122"/>
              <a:cs typeface="Microsoft YaHei" charset="-122"/>
            </a:endParaRPr>
          </a:p>
          <a:p>
            <a:pPr marL="457200" indent="-457200">
              <a:lnSpc>
                <a:spcPct val="180000"/>
              </a:lnSpc>
              <a:buFont typeface="+mj-lt"/>
              <a:buAutoNum type="arabicPeriod"/>
            </a:pPr>
            <a:r>
              <a:rPr lang="zh-CN" altLang="en-US" sz="2000" baseline="0" dirty="0">
                <a:solidFill>
                  <a:schemeClr val="bg1"/>
                </a:solidFill>
                <a:latin typeface="Microsoft YaHei" charset="-122"/>
                <a:ea typeface="Microsoft YaHei" charset="-122"/>
                <a:cs typeface="Microsoft YaHei" charset="-122"/>
              </a:rPr>
              <a:t>辽宁</a:t>
            </a:r>
          </a:p>
          <a:p>
            <a:pPr marL="457200" indent="-457200">
              <a:lnSpc>
                <a:spcPct val="180000"/>
              </a:lnSpc>
              <a:buFont typeface="+mj-lt"/>
              <a:buAutoNum type="arabicPeriod"/>
            </a:pPr>
            <a:r>
              <a:rPr lang="zh-CN" altLang="en-US" sz="2000" baseline="0" dirty="0" smtClean="0">
                <a:solidFill>
                  <a:schemeClr val="bg1"/>
                </a:solidFill>
                <a:latin typeface="Microsoft YaHei" charset="-122"/>
                <a:ea typeface="Microsoft YaHei" charset="-122"/>
                <a:cs typeface="Microsoft YaHei" charset="-122"/>
              </a:rPr>
              <a:t>吉林</a:t>
            </a:r>
            <a:endParaRPr lang="zh-CN" altLang="en-US" sz="2000" baseline="0" dirty="0">
              <a:solidFill>
                <a:schemeClr val="bg1"/>
              </a:solidFill>
              <a:latin typeface="Microsoft YaHei" charset="-122"/>
              <a:ea typeface="Microsoft YaHei" charset="-122"/>
              <a:cs typeface="Microsoft YaHei" charset="-122"/>
            </a:endParaRPr>
          </a:p>
          <a:p>
            <a:pPr marL="457200" indent="-457200">
              <a:lnSpc>
                <a:spcPct val="180000"/>
              </a:lnSpc>
              <a:buFont typeface="+mj-lt"/>
              <a:buAutoNum type="arabicPeriod"/>
            </a:pPr>
            <a:r>
              <a:rPr lang="zh-CN" altLang="en-US" sz="2000" baseline="0" dirty="0" smtClean="0">
                <a:solidFill>
                  <a:schemeClr val="bg1"/>
                </a:solidFill>
                <a:latin typeface="Microsoft YaHei" charset="-122"/>
                <a:ea typeface="Microsoft YaHei" charset="-122"/>
                <a:cs typeface="Microsoft YaHei" charset="-122"/>
              </a:rPr>
              <a:t>江苏</a:t>
            </a:r>
            <a:endParaRPr lang="en-US" altLang="zh-CN" sz="2000" baseline="0" dirty="0" smtClean="0">
              <a:solidFill>
                <a:schemeClr val="bg1"/>
              </a:solidFill>
              <a:latin typeface="Microsoft YaHei" charset="-122"/>
              <a:ea typeface="Microsoft YaHei" charset="-122"/>
              <a:cs typeface="Microsoft YaHei" charset="-122"/>
            </a:endParaRPr>
          </a:p>
          <a:p>
            <a:pPr marL="457200" indent="-457200">
              <a:lnSpc>
                <a:spcPct val="180000"/>
              </a:lnSpc>
              <a:buFont typeface="+mj-lt"/>
              <a:buAutoNum type="arabicPeriod"/>
            </a:pPr>
            <a:r>
              <a:rPr lang="zh-CN" altLang="en-US" sz="2000" baseline="0" dirty="0" smtClean="0">
                <a:solidFill>
                  <a:schemeClr val="bg1"/>
                </a:solidFill>
                <a:latin typeface="Microsoft YaHei" charset="-122"/>
                <a:ea typeface="Microsoft YaHei" charset="-122"/>
                <a:cs typeface="Microsoft YaHei" charset="-122"/>
              </a:rPr>
              <a:t>陕西</a:t>
            </a:r>
            <a:endParaRPr lang="en-US" altLang="zh-CN" sz="2000" baseline="0" dirty="0" smtClean="0">
              <a:solidFill>
                <a:schemeClr val="bg1"/>
              </a:solidFill>
              <a:latin typeface="Microsoft YaHei" charset="-122"/>
              <a:ea typeface="Microsoft YaHei" charset="-122"/>
              <a:cs typeface="Microsoft YaHei" charset="-122"/>
            </a:endParaRPr>
          </a:p>
          <a:p>
            <a:pPr marL="457200" indent="-457200">
              <a:lnSpc>
                <a:spcPct val="180000"/>
              </a:lnSpc>
              <a:buFont typeface="+mj-lt"/>
              <a:buAutoNum type="arabicPeriod"/>
            </a:pPr>
            <a:r>
              <a:rPr lang="zh-CN" altLang="en-US" sz="2000" baseline="0" dirty="0" smtClean="0">
                <a:solidFill>
                  <a:schemeClr val="bg1"/>
                </a:solidFill>
                <a:latin typeface="Microsoft YaHei" charset="-122"/>
                <a:ea typeface="Microsoft YaHei" charset="-122"/>
                <a:cs typeface="Microsoft YaHei" charset="-122"/>
              </a:rPr>
              <a:t>湖南</a:t>
            </a:r>
            <a:endParaRPr lang="en-US" altLang="zh-CN" sz="2000" baseline="0" dirty="0" smtClean="0">
              <a:solidFill>
                <a:schemeClr val="bg1"/>
              </a:solidFill>
              <a:latin typeface="Microsoft YaHei" charset="-122"/>
              <a:ea typeface="Microsoft YaHei" charset="-122"/>
              <a:cs typeface="Microsoft YaHei" charset="-122"/>
            </a:endParaRPr>
          </a:p>
          <a:p>
            <a:pPr marL="457200" indent="-457200">
              <a:lnSpc>
                <a:spcPct val="180000"/>
              </a:lnSpc>
              <a:buFont typeface="+mj-lt"/>
              <a:buAutoNum type="arabicPeriod"/>
            </a:pPr>
            <a:r>
              <a:rPr lang="zh-CN" altLang="en-US" sz="2000" baseline="0" dirty="0" smtClean="0">
                <a:solidFill>
                  <a:schemeClr val="bg1"/>
                </a:solidFill>
                <a:latin typeface="Microsoft YaHei" charset="-122"/>
                <a:ea typeface="Microsoft YaHei" charset="-122"/>
                <a:cs typeface="Microsoft YaHei" charset="-122"/>
              </a:rPr>
              <a:t>河北</a:t>
            </a:r>
            <a:endParaRPr lang="en-US" altLang="zh-CN" sz="2000" baseline="0" dirty="0" smtClean="0">
              <a:solidFill>
                <a:schemeClr val="bg1"/>
              </a:solidFill>
              <a:latin typeface="Microsoft YaHei" charset="-122"/>
              <a:ea typeface="Microsoft YaHei" charset="-122"/>
              <a:cs typeface="Microsoft YaHei" charset="-122"/>
            </a:endParaRPr>
          </a:p>
          <a:p>
            <a:pPr marL="457200" indent="-457200">
              <a:lnSpc>
                <a:spcPct val="180000"/>
              </a:lnSpc>
              <a:buFont typeface="+mj-lt"/>
              <a:buAutoNum type="arabicPeriod"/>
            </a:pPr>
            <a:r>
              <a:rPr lang="zh-CN" altLang="en-US" sz="2000" baseline="0" dirty="0" smtClean="0">
                <a:solidFill>
                  <a:schemeClr val="bg1"/>
                </a:solidFill>
                <a:latin typeface="Microsoft YaHei" charset="-122"/>
                <a:ea typeface="Microsoft YaHei" charset="-122"/>
                <a:cs typeface="Microsoft YaHei" charset="-122"/>
              </a:rPr>
              <a:t>云南</a:t>
            </a:r>
            <a:endParaRPr lang="en-US" altLang="zh-CN" sz="2000" baseline="0" dirty="0" smtClean="0">
              <a:solidFill>
                <a:schemeClr val="bg1"/>
              </a:solidFill>
              <a:latin typeface="Microsoft YaHei" charset="-122"/>
              <a:ea typeface="Microsoft YaHei" charset="-122"/>
              <a:cs typeface="Microsoft YaHei" charset="-122"/>
            </a:endParaRPr>
          </a:p>
        </p:txBody>
      </p:sp>
      <p:sp>
        <p:nvSpPr>
          <p:cNvPr id="8" name="Shape 53"/>
          <p:cNvSpPr/>
          <p:nvPr/>
        </p:nvSpPr>
        <p:spPr>
          <a:xfrm>
            <a:off x="4985546" y="175118"/>
            <a:ext cx="6122594" cy="885235"/>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gn="ctr">
              <a:lnSpc>
                <a:spcPct val="120000"/>
              </a:lnSpc>
            </a:pPr>
            <a:r>
              <a:rPr lang="zh-CN" altLang="en-US" sz="4400" b="1" dirty="0">
                <a:solidFill>
                  <a:srgbClr val="FFFFFF"/>
                </a:solidFill>
                <a:latin typeface="Microsoft YaHei" charset="-122"/>
                <a:ea typeface="Microsoft YaHei" charset="-122"/>
                <a:cs typeface="Microsoft YaHei" charset="-122"/>
              </a:rPr>
              <a:t>产品</a:t>
            </a:r>
            <a:r>
              <a:rPr lang="zh-CN" altLang="en-US" sz="4400" b="1" dirty="0" smtClean="0">
                <a:solidFill>
                  <a:srgbClr val="FFFFFF"/>
                </a:solidFill>
                <a:latin typeface="Microsoft YaHei" charset="-122"/>
                <a:ea typeface="Microsoft YaHei" charset="-122"/>
                <a:cs typeface="Microsoft YaHei" charset="-122"/>
              </a:rPr>
              <a:t>覆盖区域</a:t>
            </a:r>
            <a:endParaRPr lang="zh-CN" altLang="en-US" sz="4400" b="1" dirty="0">
              <a:solidFill>
                <a:srgbClr val="FFFFFF"/>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82311416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31</a:t>
            </a:fld>
            <a:endParaRPr/>
          </a:p>
        </p:txBody>
      </p:sp>
      <p:sp>
        <p:nvSpPr>
          <p:cNvPr id="25" name="Shape 53"/>
          <p:cNvSpPr/>
          <p:nvPr/>
        </p:nvSpPr>
        <p:spPr>
          <a:xfrm>
            <a:off x="6615251" y="1967649"/>
            <a:ext cx="2831850" cy="1069901"/>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90000"/>
              </a:lnSpc>
            </a:pPr>
            <a:r>
              <a:rPr lang="zh-CN" altLang="en-US" sz="7200" b="1" dirty="0" smtClean="0">
                <a:solidFill>
                  <a:srgbClr val="FFFFFF"/>
                </a:solidFill>
                <a:latin typeface="Microsoft YaHei" charset="-122"/>
                <a:ea typeface="Microsoft YaHei" charset="-122"/>
                <a:cs typeface="Microsoft YaHei" charset="-122"/>
              </a:rPr>
              <a:t>目   录</a:t>
            </a:r>
            <a:endParaRPr lang="zh-CN" altLang="en-US" sz="7200" b="1" dirty="0">
              <a:solidFill>
                <a:srgbClr val="FFFFFF"/>
              </a:solidFill>
              <a:latin typeface="Microsoft YaHei" charset="-122"/>
              <a:ea typeface="Microsoft YaHei" charset="-122"/>
              <a:cs typeface="Microsoft YaHei" charset="-122"/>
            </a:endParaRPr>
          </a:p>
        </p:txBody>
      </p:sp>
      <p:grpSp>
        <p:nvGrpSpPr>
          <p:cNvPr id="138" name="组合 137"/>
          <p:cNvGrpSpPr/>
          <p:nvPr/>
        </p:nvGrpSpPr>
        <p:grpSpPr>
          <a:xfrm>
            <a:off x="7435792" y="3937135"/>
            <a:ext cx="1172640" cy="1968289"/>
            <a:chOff x="4391361" y="4414461"/>
            <a:chExt cx="1172640" cy="1968289"/>
          </a:xfrm>
        </p:grpSpPr>
        <p:sp>
          <p:nvSpPr>
            <p:cNvPr id="139" name="Oval 5"/>
            <p:cNvSpPr>
              <a:spLocks noChangeArrowheads="1"/>
            </p:cNvSpPr>
            <p:nvPr/>
          </p:nvSpPr>
          <p:spPr bwMode="auto">
            <a:xfrm>
              <a:off x="4500348" y="4523448"/>
              <a:ext cx="955357" cy="955357"/>
            </a:xfrm>
            <a:prstGeom prst="ellipse">
              <a:avLst/>
            </a:prstGeom>
            <a:solidFill>
              <a:schemeClr val="bg1"/>
            </a:solidFill>
            <a:ln>
              <a:noFill/>
            </a:ln>
          </p:spPr>
          <p:txBody>
            <a:bodyPr vert="horz" wrap="square" lIns="91440" tIns="45720" rIns="91440" bIns="45720" numCol="1" anchor="t" anchorCtr="0" compatLnSpc="1"/>
            <a:lstStyle/>
            <a:p>
              <a:endParaRPr lang="id-ID"/>
            </a:p>
          </p:txBody>
        </p:sp>
        <p:grpSp>
          <p:nvGrpSpPr>
            <p:cNvPr id="140" name="Group 48"/>
            <p:cNvGrpSpPr/>
            <p:nvPr/>
          </p:nvGrpSpPr>
          <p:grpSpPr>
            <a:xfrm>
              <a:off x="4391361" y="4414461"/>
              <a:ext cx="1172640" cy="1172640"/>
              <a:chOff x="1119258" y="2257147"/>
              <a:chExt cx="1868076" cy="1868076"/>
            </a:xfrm>
            <a:solidFill>
              <a:schemeClr val="bg1"/>
            </a:solidFill>
          </p:grpSpPr>
          <p:sp>
            <p:nvSpPr>
              <p:cNvPr id="144" name="Freeform 6"/>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lstStyle/>
              <a:p>
                <a:endParaRPr lang="id-ID"/>
              </a:p>
            </p:txBody>
          </p:sp>
          <p:sp>
            <p:nvSpPr>
              <p:cNvPr id="145" name="Freeform 7"/>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lstStyle/>
              <a:p>
                <a:endParaRPr lang="id-ID"/>
              </a:p>
            </p:txBody>
          </p:sp>
          <p:sp>
            <p:nvSpPr>
              <p:cNvPr id="146" name="Freeform 8"/>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lstStyle/>
              <a:p>
                <a:endParaRPr lang="id-ID"/>
              </a:p>
            </p:txBody>
          </p:sp>
          <p:sp>
            <p:nvSpPr>
              <p:cNvPr id="147" name="Freeform 9"/>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lstStyle/>
              <a:p>
                <a:endParaRPr lang="id-ID"/>
              </a:p>
            </p:txBody>
          </p:sp>
          <p:sp>
            <p:nvSpPr>
              <p:cNvPr id="148" name="Freeform 10"/>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lstStyle/>
              <a:p>
                <a:endParaRPr lang="id-ID"/>
              </a:p>
            </p:txBody>
          </p:sp>
          <p:sp>
            <p:nvSpPr>
              <p:cNvPr id="149" name="Freeform 11"/>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lstStyle/>
              <a:p>
                <a:endParaRPr lang="id-ID"/>
              </a:p>
            </p:txBody>
          </p:sp>
          <p:sp>
            <p:nvSpPr>
              <p:cNvPr id="150" name="Freeform 12"/>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lstStyle/>
              <a:p>
                <a:endParaRPr lang="id-ID"/>
              </a:p>
            </p:txBody>
          </p:sp>
          <p:sp>
            <p:nvSpPr>
              <p:cNvPr id="151" name="Freeform 13"/>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lstStyle/>
              <a:p>
                <a:endParaRPr lang="id-ID"/>
              </a:p>
            </p:txBody>
          </p:sp>
          <p:sp>
            <p:nvSpPr>
              <p:cNvPr id="152" name="Freeform 14"/>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lstStyle/>
              <a:p>
                <a:endParaRPr lang="id-ID"/>
              </a:p>
            </p:txBody>
          </p:sp>
          <p:sp>
            <p:nvSpPr>
              <p:cNvPr id="153" name="Freeform 15"/>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91440" tIns="45720" rIns="91440" bIns="45720" numCol="1" anchor="t" anchorCtr="0" compatLnSpc="1"/>
              <a:lstStyle/>
              <a:p>
                <a:endParaRPr lang="id-ID"/>
              </a:p>
            </p:txBody>
          </p:sp>
          <p:sp>
            <p:nvSpPr>
              <p:cNvPr id="154" name="Freeform 16"/>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91440" tIns="45720" rIns="91440" bIns="45720" numCol="1" anchor="t" anchorCtr="0" compatLnSpc="1"/>
              <a:lstStyle/>
              <a:p>
                <a:endParaRPr lang="id-ID"/>
              </a:p>
            </p:txBody>
          </p:sp>
          <p:sp>
            <p:nvSpPr>
              <p:cNvPr id="155" name="Freeform 17"/>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91440" tIns="45720" rIns="91440" bIns="45720" numCol="1" anchor="t" anchorCtr="0" compatLnSpc="1"/>
              <a:lstStyle/>
              <a:p>
                <a:endParaRPr lang="id-ID"/>
              </a:p>
            </p:txBody>
          </p:sp>
        </p:grpSp>
        <p:sp>
          <p:nvSpPr>
            <p:cNvPr id="141" name="TextBox 140"/>
            <p:cNvSpPr txBox="1"/>
            <p:nvPr/>
          </p:nvSpPr>
          <p:spPr>
            <a:xfrm>
              <a:off x="4696864" y="4605391"/>
              <a:ext cx="558112"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nSpc>
                  <a:spcPct val="150000"/>
                </a:lnSpc>
                <a:defRPr/>
              </a:pPr>
              <a:r>
                <a:rPr lang="en-US" altLang="zh-CN" sz="2800" b="1" baseline="0" dirty="0" smtClean="0">
                  <a:solidFill>
                    <a:srgbClr val="00DAFF"/>
                  </a:solidFill>
                  <a:latin typeface="Microsoft YaHei" charset="-122"/>
                  <a:ea typeface="Microsoft YaHei" charset="-122"/>
                  <a:cs typeface="Microsoft YaHei" charset="-122"/>
                </a:rPr>
                <a:t>06</a:t>
              </a:r>
              <a:endParaRPr lang="zh-CN" altLang="en-US" sz="2800" b="1" baseline="0" dirty="0">
                <a:solidFill>
                  <a:srgbClr val="00DAFF"/>
                </a:solidFill>
                <a:latin typeface="Microsoft YaHei" charset="-122"/>
                <a:ea typeface="Microsoft YaHei" charset="-122"/>
                <a:cs typeface="Microsoft YaHei" charset="-122"/>
              </a:endParaRPr>
            </a:p>
          </p:txBody>
        </p:sp>
        <p:sp>
          <p:nvSpPr>
            <p:cNvPr id="142" name="Shape 54"/>
            <p:cNvSpPr/>
            <p:nvPr/>
          </p:nvSpPr>
          <p:spPr>
            <a:xfrm>
              <a:off x="4414929" y="5763617"/>
              <a:ext cx="1143631" cy="619133"/>
            </a:xfrm>
            <a:prstGeom prst="rect">
              <a:avLst/>
            </a:prstGeom>
            <a:ln w="12700">
              <a:miter lim="400000"/>
            </a:ln>
            <a:extLst>
              <a:ext uri="{C572A759-6A51-4108-AA02-DFA0A04FC94B}">
                <ma14:wrappingTextBoxFlag xmlns="" xmlns:ma14="http://schemas.microsoft.com/office/mac/drawingml/2011/main" val="1"/>
              </a:ext>
            </a:extLst>
          </p:spPr>
          <p:txBody>
            <a:bodyPr lIns="36001" tIns="36001" rIns="36001" bIns="36001" anchor="t"/>
            <a:lstStyle/>
            <a:p>
              <a:pPr>
                <a:lnSpc>
                  <a:spcPct val="150000"/>
                </a:lnSpc>
              </a:pPr>
              <a:r>
                <a:rPr lang="zh-CN" altLang="en-US" sz="2000" b="1" baseline="0" dirty="0" smtClean="0">
                  <a:solidFill>
                    <a:srgbClr val="00FDFC"/>
                  </a:solidFill>
                  <a:latin typeface="Microsoft YaHei" charset="-122"/>
                  <a:ea typeface="Microsoft YaHei" charset="-122"/>
                  <a:cs typeface="Microsoft YaHei" charset="-122"/>
                </a:rPr>
                <a:t>商业模式</a:t>
              </a:r>
              <a:endParaRPr lang="en-US" altLang="zh-CN" sz="2000" b="1" baseline="0" dirty="0">
                <a:solidFill>
                  <a:srgbClr val="00FDFC"/>
                </a:solidFill>
                <a:latin typeface="Microsoft YaHei" charset="-122"/>
                <a:ea typeface="Microsoft YaHei" charset="-122"/>
                <a:cs typeface="Microsoft YaHei" charset="-122"/>
              </a:endParaRPr>
            </a:p>
          </p:txBody>
        </p:sp>
      </p:grpSp>
    </p:spTree>
    <p:extLst>
      <p:ext uri="{BB962C8B-B14F-4D97-AF65-F5344CB8AC3E}">
        <p14:creationId xmlns:p14="http://schemas.microsoft.com/office/powerpoint/2010/main" val="353305003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p:nvPr/>
        </p:nvSpPr>
        <p:spPr>
          <a:xfrm>
            <a:off x="1311326" y="1402041"/>
            <a:ext cx="5038841" cy="2510296"/>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90000"/>
              </a:lnSpc>
            </a:pPr>
            <a:r>
              <a:rPr lang="zh-CN" altLang="en-US" sz="8800" b="1" dirty="0" smtClean="0">
                <a:solidFill>
                  <a:srgbClr val="FFFFFF"/>
                </a:solidFill>
                <a:latin typeface="Microsoft YaHei" charset="-122"/>
                <a:ea typeface="Microsoft YaHei" charset="-122"/>
                <a:cs typeface="Microsoft YaHei" charset="-122"/>
              </a:rPr>
              <a:t>销售模式与客户</a:t>
            </a:r>
            <a:endParaRPr lang="zh-CN" altLang="en-US" sz="8800" b="1" dirty="0">
              <a:solidFill>
                <a:srgbClr val="FFFFFF"/>
              </a:solidFill>
              <a:latin typeface="Microsoft YaHei" charset="-122"/>
              <a:ea typeface="Microsoft YaHei" charset="-122"/>
              <a:cs typeface="Microsoft YaHei" charset="-122"/>
            </a:endParaRPr>
          </a:p>
        </p:txBody>
      </p:sp>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32</a:t>
            </a:fld>
            <a:endParaRPr/>
          </a:p>
        </p:txBody>
      </p:sp>
      <p:pic>
        <p:nvPicPr>
          <p:cNvPr id="5" name="图片 4"/>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flipV="1">
            <a:off x="1311328" y="1069498"/>
            <a:ext cx="4506482" cy="93591"/>
          </a:xfrm>
          <a:prstGeom prst="rect">
            <a:avLst/>
          </a:prstGeom>
        </p:spPr>
      </p:pic>
      <p:sp>
        <p:nvSpPr>
          <p:cNvPr id="11" name="Shape 54"/>
          <p:cNvSpPr/>
          <p:nvPr/>
        </p:nvSpPr>
        <p:spPr>
          <a:xfrm>
            <a:off x="1311326" y="4126432"/>
            <a:ext cx="6300808" cy="2032988"/>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t"/>
          <a:lstStyle/>
          <a:p>
            <a:pPr>
              <a:lnSpc>
                <a:spcPct val="150000"/>
              </a:lnSpc>
            </a:pPr>
            <a:r>
              <a:rPr lang="zh-CN" altLang="en-US" baseline="0" dirty="0" smtClean="0">
                <a:solidFill>
                  <a:schemeClr val="bg1"/>
                </a:solidFill>
                <a:latin typeface="Microsoft YaHei" charset="-122"/>
                <a:ea typeface="Microsoft YaHei" charset="-122"/>
                <a:cs typeface="Microsoft YaHei" charset="-122"/>
              </a:rPr>
              <a:t>从晶主要以渠道方式进行大数据融合类产品</a:t>
            </a:r>
            <a:r>
              <a:rPr lang="zh-CN" altLang="en-US" baseline="0" dirty="0">
                <a:solidFill>
                  <a:schemeClr val="bg1"/>
                </a:solidFill>
                <a:latin typeface="Microsoft YaHei" charset="-122"/>
                <a:ea typeface="Microsoft YaHei" charset="-122"/>
                <a:cs typeface="Microsoft YaHei" charset="-122"/>
              </a:rPr>
              <a:t>的</a:t>
            </a:r>
            <a:r>
              <a:rPr lang="zh-CN" altLang="en-US" baseline="0" dirty="0" smtClean="0">
                <a:solidFill>
                  <a:schemeClr val="bg1"/>
                </a:solidFill>
                <a:latin typeface="Microsoft YaHei" charset="-122"/>
                <a:ea typeface="Microsoft YaHei" charset="-122"/>
                <a:cs typeface="Microsoft YaHei" charset="-122"/>
              </a:rPr>
              <a:t>销售，商务阶段分为</a:t>
            </a:r>
            <a:r>
              <a:rPr lang="en-US" altLang="zh-CN" baseline="0" dirty="0" smtClean="0">
                <a:solidFill>
                  <a:schemeClr val="bg1"/>
                </a:solidFill>
                <a:latin typeface="Microsoft YaHei" charset="-122"/>
                <a:ea typeface="Microsoft YaHei" charset="-122"/>
                <a:cs typeface="Microsoft YaHei" charset="-122"/>
              </a:rPr>
              <a:t>5</a:t>
            </a:r>
            <a:r>
              <a:rPr lang="zh-CN" altLang="en-US" baseline="0" dirty="0" smtClean="0">
                <a:solidFill>
                  <a:schemeClr val="bg1"/>
                </a:solidFill>
                <a:latin typeface="Microsoft YaHei" charset="-122"/>
                <a:ea typeface="Microsoft YaHei" charset="-122"/>
                <a:cs typeface="Microsoft YaHei" charset="-122"/>
              </a:rPr>
              <a:t>个阶段，分别是潜在</a:t>
            </a:r>
            <a:r>
              <a:rPr lang="en-US" altLang="zh-CN" baseline="0" dirty="0" smtClean="0">
                <a:solidFill>
                  <a:schemeClr val="bg1"/>
                </a:solidFill>
                <a:latin typeface="Microsoft YaHei" charset="-122"/>
                <a:ea typeface="Microsoft YaHei" charset="-122"/>
                <a:cs typeface="Microsoft YaHei" charset="-122"/>
              </a:rPr>
              <a:t>-</a:t>
            </a:r>
            <a:r>
              <a:rPr lang="zh-CN" altLang="en-US" baseline="0" dirty="0" smtClean="0">
                <a:solidFill>
                  <a:schemeClr val="bg1"/>
                </a:solidFill>
                <a:latin typeface="Microsoft YaHei" charset="-122"/>
                <a:ea typeface="Microsoft YaHei" charset="-122"/>
                <a:cs typeface="Microsoft YaHei" charset="-122"/>
              </a:rPr>
              <a:t>意向</a:t>
            </a:r>
            <a:r>
              <a:rPr lang="en-US" altLang="zh-CN" baseline="0" dirty="0" smtClean="0">
                <a:solidFill>
                  <a:schemeClr val="bg1"/>
                </a:solidFill>
                <a:latin typeface="Microsoft YaHei" charset="-122"/>
                <a:ea typeface="Microsoft YaHei" charset="-122"/>
                <a:cs typeface="Microsoft YaHei" charset="-122"/>
              </a:rPr>
              <a:t>-</a:t>
            </a:r>
            <a:r>
              <a:rPr lang="zh-CN" altLang="en-US" baseline="0" dirty="0" smtClean="0">
                <a:solidFill>
                  <a:schemeClr val="bg1"/>
                </a:solidFill>
                <a:latin typeface="Microsoft YaHei" charset="-122"/>
                <a:ea typeface="Microsoft YaHei" charset="-122"/>
                <a:cs typeface="Microsoft YaHei" charset="-122"/>
              </a:rPr>
              <a:t>方案</a:t>
            </a:r>
            <a:r>
              <a:rPr lang="en-US" altLang="zh-CN" baseline="0" dirty="0" smtClean="0">
                <a:solidFill>
                  <a:schemeClr val="bg1"/>
                </a:solidFill>
                <a:latin typeface="Microsoft YaHei" charset="-122"/>
                <a:ea typeface="Microsoft YaHei" charset="-122"/>
                <a:cs typeface="Microsoft YaHei" charset="-122"/>
              </a:rPr>
              <a:t>-</a:t>
            </a:r>
            <a:r>
              <a:rPr lang="zh-CN" altLang="en-US" baseline="0" dirty="0" smtClean="0">
                <a:solidFill>
                  <a:schemeClr val="bg1"/>
                </a:solidFill>
                <a:latin typeface="Microsoft YaHei" charset="-122"/>
                <a:ea typeface="Microsoft YaHei" charset="-122"/>
                <a:cs typeface="Microsoft YaHei" charset="-122"/>
              </a:rPr>
              <a:t>跟单</a:t>
            </a:r>
            <a:r>
              <a:rPr lang="en-US" altLang="zh-CN" baseline="0" dirty="0" smtClean="0">
                <a:solidFill>
                  <a:schemeClr val="bg1"/>
                </a:solidFill>
                <a:latin typeface="Microsoft YaHei" charset="-122"/>
                <a:ea typeface="Microsoft YaHei" charset="-122"/>
                <a:cs typeface="Microsoft YaHei" charset="-122"/>
              </a:rPr>
              <a:t>-</a:t>
            </a:r>
            <a:r>
              <a:rPr lang="zh-CN" altLang="en-US" baseline="0" dirty="0" smtClean="0">
                <a:solidFill>
                  <a:schemeClr val="bg1"/>
                </a:solidFill>
                <a:latin typeface="Microsoft YaHei" charset="-122"/>
                <a:ea typeface="Microsoft YaHei" charset="-122"/>
                <a:cs typeface="Microsoft YaHei" charset="-122"/>
              </a:rPr>
              <a:t>合同。每个阶段沉淀下不同的客户类别。据以往销售数据统计，项目一旦进行到</a:t>
            </a:r>
            <a:r>
              <a:rPr lang="zh-CN" altLang="en-US" baseline="0" dirty="0" smtClean="0">
                <a:solidFill>
                  <a:srgbClr val="00DAFF"/>
                </a:solidFill>
                <a:latin typeface="Microsoft YaHei" charset="-122"/>
                <a:ea typeface="Microsoft YaHei" charset="-122"/>
                <a:cs typeface="Microsoft YaHei" charset="-122"/>
              </a:rPr>
              <a:t>深入沟通</a:t>
            </a:r>
            <a:r>
              <a:rPr lang="zh-CN" altLang="en-US" baseline="0" dirty="0" smtClean="0">
                <a:solidFill>
                  <a:schemeClr val="bg1"/>
                </a:solidFill>
                <a:latin typeface="Microsoft YaHei" charset="-122"/>
                <a:ea typeface="Microsoft YaHei" charset="-122"/>
                <a:cs typeface="Microsoft YaHei" charset="-122"/>
              </a:rPr>
              <a:t>（客户深入了解我们的产品），</a:t>
            </a:r>
            <a:r>
              <a:rPr lang="en-US" altLang="zh-CN" baseline="0" dirty="0" smtClean="0">
                <a:solidFill>
                  <a:schemeClr val="bg1"/>
                </a:solidFill>
                <a:latin typeface="Microsoft YaHei" charset="-122"/>
                <a:ea typeface="Microsoft YaHei" charset="-122"/>
                <a:cs typeface="Microsoft YaHei" charset="-122"/>
              </a:rPr>
              <a:t>2</a:t>
            </a:r>
            <a:r>
              <a:rPr lang="zh-CN" altLang="en-US" baseline="0" dirty="0" smtClean="0">
                <a:solidFill>
                  <a:schemeClr val="bg1"/>
                </a:solidFill>
                <a:latin typeface="Microsoft YaHei" charset="-122"/>
                <a:ea typeface="Microsoft YaHei" charset="-122"/>
                <a:cs typeface="Microsoft YaHei" charset="-122"/>
              </a:rPr>
              <a:t>年内项目成交率高达</a:t>
            </a:r>
            <a:r>
              <a:rPr lang="en-US" altLang="zh-CN" baseline="0" dirty="0" smtClean="0">
                <a:solidFill>
                  <a:srgbClr val="00DAFF"/>
                </a:solidFill>
                <a:latin typeface="Microsoft YaHei" charset="-122"/>
                <a:ea typeface="Microsoft YaHei" charset="-122"/>
                <a:cs typeface="Microsoft YaHei" charset="-122"/>
              </a:rPr>
              <a:t>80%</a:t>
            </a:r>
            <a:r>
              <a:rPr lang="zh-CN" altLang="en-US" baseline="0" dirty="0" smtClean="0">
                <a:solidFill>
                  <a:srgbClr val="00DAFF"/>
                </a:solidFill>
                <a:latin typeface="Microsoft YaHei" charset="-122"/>
                <a:ea typeface="Microsoft YaHei" charset="-122"/>
                <a:cs typeface="Microsoft YaHei" charset="-122"/>
              </a:rPr>
              <a:t>以上</a:t>
            </a:r>
            <a:endParaRPr lang="zh-CN" altLang="en-US" baseline="0" dirty="0">
              <a:solidFill>
                <a:srgbClr val="00DAFF"/>
              </a:solidFill>
              <a:latin typeface="Microsoft YaHei" charset="-122"/>
              <a:ea typeface="Microsoft YaHei" charset="-122"/>
              <a:cs typeface="Microsoft YaHei" charset="-122"/>
            </a:endParaRPr>
          </a:p>
        </p:txBody>
      </p:sp>
      <p:grpSp>
        <p:nvGrpSpPr>
          <p:cNvPr id="8" name="组合 7"/>
          <p:cNvGrpSpPr/>
          <p:nvPr/>
        </p:nvGrpSpPr>
        <p:grpSpPr>
          <a:xfrm>
            <a:off x="7979166" y="4406853"/>
            <a:ext cx="7771998" cy="4056006"/>
            <a:chOff x="8376755" y="1116293"/>
            <a:chExt cx="7771998" cy="4056006"/>
          </a:xfrm>
        </p:grpSpPr>
        <p:grpSp>
          <p:nvGrpSpPr>
            <p:cNvPr id="60" name="组合 59"/>
            <p:cNvGrpSpPr/>
            <p:nvPr/>
          </p:nvGrpSpPr>
          <p:grpSpPr>
            <a:xfrm>
              <a:off x="8376755" y="1116293"/>
              <a:ext cx="7771998" cy="3548306"/>
              <a:chOff x="1051183" y="6243724"/>
              <a:chExt cx="4807819" cy="2476497"/>
            </a:xfrm>
          </p:grpSpPr>
          <p:graphicFrame>
            <p:nvGraphicFramePr>
              <p:cNvPr id="10" name="图表 9"/>
              <p:cNvGraphicFramePr/>
              <p:nvPr>
                <p:extLst>
                  <p:ext uri="{D42A27DB-BD31-4B8C-83A1-F6EECF244321}">
                    <p14:modId xmlns:p14="http://schemas.microsoft.com/office/powerpoint/2010/main" val="1559919860"/>
                  </p:ext>
                </p:extLst>
              </p:nvPr>
            </p:nvGraphicFramePr>
            <p:xfrm>
              <a:off x="1051183" y="6243724"/>
              <a:ext cx="4766627" cy="2382273"/>
            </p:xfrm>
            <a:graphic>
              <a:graphicData uri="http://schemas.openxmlformats.org/drawingml/2006/chart">
                <c:chart xmlns:c="http://schemas.openxmlformats.org/drawingml/2006/chart" xmlns:r="http://schemas.openxmlformats.org/officeDocument/2006/relationships" r:id="rId5"/>
              </a:graphicData>
            </a:graphic>
          </p:graphicFrame>
          <p:sp>
            <p:nvSpPr>
              <p:cNvPr id="36" name="TextBox 35"/>
              <p:cNvSpPr txBox="1"/>
              <p:nvPr/>
            </p:nvSpPr>
            <p:spPr>
              <a:xfrm>
                <a:off x="1713314" y="8479129"/>
                <a:ext cx="582096"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altLang="zh-CN" sz="900" baseline="0" dirty="0" smtClean="0">
                    <a:solidFill>
                      <a:schemeClr val="bg1"/>
                    </a:solidFill>
                    <a:latin typeface="Microsoft YaHei" charset="-122"/>
                    <a:ea typeface="Microsoft YaHei" charset="-122"/>
                    <a:cs typeface="Microsoft YaHei" charset="-122"/>
                  </a:rPr>
                  <a:t>2016</a:t>
                </a:r>
                <a:endParaRPr lang="zh-CN" altLang="en-US" sz="900" baseline="0" dirty="0">
                  <a:solidFill>
                    <a:schemeClr val="bg1"/>
                  </a:solidFill>
                  <a:latin typeface="Microsoft YaHei" charset="-122"/>
                  <a:ea typeface="Microsoft YaHei" charset="-122"/>
                  <a:cs typeface="Microsoft YaHei" charset="-122"/>
                </a:endParaRPr>
              </a:p>
            </p:txBody>
          </p:sp>
          <p:sp>
            <p:nvSpPr>
              <p:cNvPr id="37" name="TextBox 36"/>
              <p:cNvSpPr txBox="1"/>
              <p:nvPr/>
            </p:nvSpPr>
            <p:spPr>
              <a:xfrm>
                <a:off x="2308939" y="8479129"/>
                <a:ext cx="582096"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altLang="zh-CN" sz="900" baseline="0" dirty="0" smtClean="0">
                    <a:solidFill>
                      <a:schemeClr val="bg1"/>
                    </a:solidFill>
                    <a:latin typeface="Microsoft YaHei" charset="-122"/>
                    <a:ea typeface="Microsoft YaHei" charset="-122"/>
                    <a:cs typeface="Microsoft YaHei" charset="-122"/>
                  </a:rPr>
                  <a:t>2017</a:t>
                </a:r>
                <a:endParaRPr lang="zh-CN" altLang="en-US" sz="900" baseline="0" dirty="0">
                  <a:solidFill>
                    <a:schemeClr val="bg1"/>
                  </a:solidFill>
                  <a:latin typeface="Microsoft YaHei" charset="-122"/>
                  <a:ea typeface="Microsoft YaHei" charset="-122"/>
                  <a:cs typeface="Microsoft YaHei" charset="-122"/>
                </a:endParaRPr>
              </a:p>
            </p:txBody>
          </p:sp>
          <p:sp>
            <p:nvSpPr>
              <p:cNvPr id="38" name="TextBox 37"/>
              <p:cNvSpPr txBox="1"/>
              <p:nvPr/>
            </p:nvSpPr>
            <p:spPr>
              <a:xfrm>
                <a:off x="2904564" y="8479129"/>
                <a:ext cx="582096"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altLang="zh-CN" sz="900" baseline="0" dirty="0" smtClean="0">
                    <a:solidFill>
                      <a:schemeClr val="bg1"/>
                    </a:solidFill>
                    <a:latin typeface="Microsoft YaHei" charset="-122"/>
                    <a:ea typeface="Microsoft YaHei" charset="-122"/>
                    <a:cs typeface="Microsoft YaHei" charset="-122"/>
                  </a:rPr>
                  <a:t>2018</a:t>
                </a:r>
                <a:endParaRPr lang="zh-CN" altLang="en-US" sz="900" baseline="0" dirty="0">
                  <a:solidFill>
                    <a:schemeClr val="bg1"/>
                  </a:solidFill>
                  <a:latin typeface="Microsoft YaHei" charset="-122"/>
                  <a:ea typeface="Microsoft YaHei" charset="-122"/>
                  <a:cs typeface="Microsoft YaHei" charset="-122"/>
                </a:endParaRPr>
              </a:p>
            </p:txBody>
          </p:sp>
          <p:sp>
            <p:nvSpPr>
              <p:cNvPr id="39" name="TextBox 38"/>
              <p:cNvSpPr txBox="1"/>
              <p:nvPr/>
            </p:nvSpPr>
            <p:spPr>
              <a:xfrm>
                <a:off x="3500189" y="8479129"/>
                <a:ext cx="582096"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altLang="zh-CN" sz="900" baseline="0" dirty="0" smtClean="0">
                    <a:solidFill>
                      <a:schemeClr val="bg1"/>
                    </a:solidFill>
                    <a:latin typeface="Microsoft YaHei" charset="-122"/>
                    <a:ea typeface="Microsoft YaHei" charset="-122"/>
                    <a:cs typeface="Microsoft YaHei" charset="-122"/>
                  </a:rPr>
                  <a:t>2019</a:t>
                </a:r>
                <a:endParaRPr lang="zh-CN" altLang="en-US" sz="900" baseline="0" dirty="0">
                  <a:solidFill>
                    <a:schemeClr val="bg1"/>
                  </a:solidFill>
                  <a:latin typeface="Microsoft YaHei" charset="-122"/>
                  <a:ea typeface="Microsoft YaHei" charset="-122"/>
                  <a:cs typeface="Microsoft YaHei" charset="-122"/>
                </a:endParaRPr>
              </a:p>
            </p:txBody>
          </p:sp>
          <p:sp>
            <p:nvSpPr>
              <p:cNvPr id="40" name="TextBox 39"/>
              <p:cNvSpPr txBox="1"/>
              <p:nvPr/>
            </p:nvSpPr>
            <p:spPr>
              <a:xfrm>
                <a:off x="4095814" y="8479129"/>
                <a:ext cx="582096"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altLang="zh-CN" sz="900" baseline="0" dirty="0" smtClean="0">
                    <a:solidFill>
                      <a:schemeClr val="bg1"/>
                    </a:solidFill>
                    <a:latin typeface="Microsoft YaHei" charset="-122"/>
                    <a:ea typeface="Microsoft YaHei" charset="-122"/>
                    <a:cs typeface="Microsoft YaHei" charset="-122"/>
                  </a:rPr>
                  <a:t>2020</a:t>
                </a:r>
                <a:endParaRPr lang="zh-CN" altLang="en-US" sz="900" baseline="0" dirty="0">
                  <a:solidFill>
                    <a:schemeClr val="bg1"/>
                  </a:solidFill>
                  <a:latin typeface="Microsoft YaHei" charset="-122"/>
                  <a:ea typeface="Microsoft YaHei" charset="-122"/>
                  <a:cs typeface="Microsoft YaHei" charset="-122"/>
                </a:endParaRPr>
              </a:p>
            </p:txBody>
          </p:sp>
          <p:sp>
            <p:nvSpPr>
              <p:cNvPr id="41" name="TextBox 40"/>
              <p:cNvSpPr txBox="1"/>
              <p:nvPr/>
            </p:nvSpPr>
            <p:spPr>
              <a:xfrm>
                <a:off x="4691439" y="8479129"/>
                <a:ext cx="582096"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altLang="zh-CN" sz="900" baseline="0" dirty="0" smtClean="0">
                    <a:solidFill>
                      <a:schemeClr val="bg1"/>
                    </a:solidFill>
                    <a:latin typeface="Microsoft YaHei" charset="-122"/>
                    <a:ea typeface="Microsoft YaHei" charset="-122"/>
                    <a:cs typeface="Microsoft YaHei" charset="-122"/>
                  </a:rPr>
                  <a:t>2021</a:t>
                </a:r>
                <a:endParaRPr lang="zh-CN" altLang="en-US" sz="900" baseline="0" dirty="0">
                  <a:solidFill>
                    <a:schemeClr val="bg1"/>
                  </a:solidFill>
                  <a:latin typeface="Microsoft YaHei" charset="-122"/>
                  <a:ea typeface="Microsoft YaHei" charset="-122"/>
                  <a:cs typeface="Microsoft YaHei" charset="-122"/>
                </a:endParaRPr>
              </a:p>
            </p:txBody>
          </p:sp>
          <p:sp>
            <p:nvSpPr>
              <p:cNvPr id="43" name="TextBox 42"/>
              <p:cNvSpPr txBox="1"/>
              <p:nvPr/>
            </p:nvSpPr>
            <p:spPr>
              <a:xfrm>
                <a:off x="5276906" y="8479129"/>
                <a:ext cx="582096"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altLang="zh-CN" sz="900" baseline="0" dirty="0" smtClean="0">
                    <a:solidFill>
                      <a:schemeClr val="bg1"/>
                    </a:solidFill>
                    <a:latin typeface="Microsoft YaHei" charset="-122"/>
                    <a:ea typeface="Microsoft YaHei" charset="-122"/>
                    <a:cs typeface="Microsoft YaHei" charset="-122"/>
                  </a:rPr>
                  <a:t>2022</a:t>
                </a:r>
                <a:endParaRPr lang="zh-CN" altLang="en-US" sz="900" baseline="0" dirty="0">
                  <a:solidFill>
                    <a:schemeClr val="bg1"/>
                  </a:solidFill>
                  <a:latin typeface="Microsoft YaHei" charset="-122"/>
                  <a:ea typeface="Microsoft YaHei" charset="-122"/>
                  <a:cs typeface="Microsoft YaHei" charset="-122"/>
                </a:endParaRPr>
              </a:p>
            </p:txBody>
          </p:sp>
          <p:sp>
            <p:nvSpPr>
              <p:cNvPr id="44" name="TextBox 43"/>
              <p:cNvSpPr txBox="1"/>
              <p:nvPr/>
            </p:nvSpPr>
            <p:spPr>
              <a:xfrm>
                <a:off x="1325503" y="8317943"/>
                <a:ext cx="662131"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altLang="zh-CN" sz="900" baseline="0" dirty="0" smtClean="0">
                    <a:solidFill>
                      <a:schemeClr val="bg1"/>
                    </a:solidFill>
                    <a:latin typeface="Microsoft YaHei" charset="-122"/>
                    <a:ea typeface="Microsoft YaHei" charset="-122"/>
                    <a:cs typeface="Microsoft YaHei" charset="-122"/>
                  </a:rPr>
                  <a:t>0</a:t>
                </a:r>
                <a:endParaRPr lang="zh-CN" altLang="en-US" sz="900" baseline="0" dirty="0">
                  <a:solidFill>
                    <a:schemeClr val="bg1"/>
                  </a:solidFill>
                  <a:latin typeface="Microsoft YaHei" charset="-122"/>
                  <a:ea typeface="Microsoft YaHei" charset="-122"/>
                  <a:cs typeface="Microsoft YaHei" charset="-122"/>
                </a:endParaRPr>
              </a:p>
            </p:txBody>
          </p:sp>
          <p:sp>
            <p:nvSpPr>
              <p:cNvPr id="45" name="TextBox 44"/>
              <p:cNvSpPr txBox="1"/>
              <p:nvPr/>
            </p:nvSpPr>
            <p:spPr>
              <a:xfrm>
                <a:off x="1325503" y="7982400"/>
                <a:ext cx="662131"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altLang="zh-CN" sz="900" baseline="0" dirty="0" smtClean="0">
                    <a:solidFill>
                      <a:schemeClr val="bg1"/>
                    </a:solidFill>
                    <a:latin typeface="Microsoft YaHei" charset="-122"/>
                    <a:ea typeface="Microsoft YaHei" charset="-122"/>
                    <a:cs typeface="Microsoft YaHei" charset="-122"/>
                  </a:rPr>
                  <a:t>100</a:t>
                </a:r>
                <a:endParaRPr lang="zh-CN" altLang="en-US" sz="900" baseline="0" dirty="0">
                  <a:solidFill>
                    <a:schemeClr val="bg1"/>
                  </a:solidFill>
                  <a:latin typeface="Microsoft YaHei" charset="-122"/>
                  <a:ea typeface="Microsoft YaHei" charset="-122"/>
                  <a:cs typeface="Microsoft YaHei" charset="-122"/>
                </a:endParaRPr>
              </a:p>
            </p:txBody>
          </p:sp>
          <p:sp>
            <p:nvSpPr>
              <p:cNvPr id="46" name="TextBox 45"/>
              <p:cNvSpPr txBox="1"/>
              <p:nvPr/>
            </p:nvSpPr>
            <p:spPr>
              <a:xfrm>
                <a:off x="1325503" y="7646857"/>
                <a:ext cx="662131"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altLang="zh-CN" sz="900" baseline="0" dirty="0" smtClean="0">
                    <a:solidFill>
                      <a:schemeClr val="bg1"/>
                    </a:solidFill>
                    <a:latin typeface="Microsoft YaHei" charset="-122"/>
                    <a:ea typeface="Microsoft YaHei" charset="-122"/>
                    <a:cs typeface="Microsoft YaHei" charset="-122"/>
                  </a:rPr>
                  <a:t>200</a:t>
                </a:r>
                <a:endParaRPr lang="zh-CN" altLang="en-US" sz="900" baseline="0" dirty="0">
                  <a:solidFill>
                    <a:schemeClr val="bg1"/>
                  </a:solidFill>
                  <a:latin typeface="Microsoft YaHei" charset="-122"/>
                  <a:ea typeface="Microsoft YaHei" charset="-122"/>
                  <a:cs typeface="Microsoft YaHei" charset="-122"/>
                </a:endParaRPr>
              </a:p>
            </p:txBody>
          </p:sp>
          <p:sp>
            <p:nvSpPr>
              <p:cNvPr id="47" name="TextBox 46"/>
              <p:cNvSpPr txBox="1"/>
              <p:nvPr/>
            </p:nvSpPr>
            <p:spPr>
              <a:xfrm>
                <a:off x="1325503" y="7311314"/>
                <a:ext cx="662131"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altLang="zh-CN" sz="900" baseline="0" dirty="0" smtClean="0">
                    <a:solidFill>
                      <a:schemeClr val="bg1"/>
                    </a:solidFill>
                    <a:latin typeface="Microsoft YaHei" charset="-122"/>
                    <a:ea typeface="Microsoft YaHei" charset="-122"/>
                    <a:cs typeface="Microsoft YaHei" charset="-122"/>
                  </a:rPr>
                  <a:t>300</a:t>
                </a:r>
                <a:endParaRPr lang="zh-CN" altLang="en-US" sz="900" baseline="0" dirty="0">
                  <a:solidFill>
                    <a:schemeClr val="bg1"/>
                  </a:solidFill>
                  <a:latin typeface="Microsoft YaHei" charset="-122"/>
                  <a:ea typeface="Microsoft YaHei" charset="-122"/>
                  <a:cs typeface="Microsoft YaHei" charset="-122"/>
                </a:endParaRPr>
              </a:p>
            </p:txBody>
          </p:sp>
          <p:sp>
            <p:nvSpPr>
              <p:cNvPr id="48" name="TextBox 47"/>
              <p:cNvSpPr txBox="1"/>
              <p:nvPr/>
            </p:nvSpPr>
            <p:spPr>
              <a:xfrm>
                <a:off x="1325503" y="6975771"/>
                <a:ext cx="662131"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altLang="zh-CN" sz="900" baseline="0" dirty="0" smtClean="0">
                    <a:solidFill>
                      <a:schemeClr val="bg1"/>
                    </a:solidFill>
                    <a:latin typeface="Microsoft YaHei" charset="-122"/>
                    <a:ea typeface="Microsoft YaHei" charset="-122"/>
                    <a:cs typeface="Microsoft YaHei" charset="-122"/>
                  </a:rPr>
                  <a:t>400</a:t>
                </a:r>
                <a:endParaRPr lang="zh-CN" altLang="en-US" sz="900" baseline="0" dirty="0">
                  <a:solidFill>
                    <a:schemeClr val="bg1"/>
                  </a:solidFill>
                  <a:latin typeface="Microsoft YaHei" charset="-122"/>
                  <a:ea typeface="Microsoft YaHei" charset="-122"/>
                  <a:cs typeface="Microsoft YaHei" charset="-122"/>
                </a:endParaRPr>
              </a:p>
            </p:txBody>
          </p:sp>
          <p:sp>
            <p:nvSpPr>
              <p:cNvPr id="49" name="TextBox 48"/>
              <p:cNvSpPr txBox="1"/>
              <p:nvPr/>
            </p:nvSpPr>
            <p:spPr>
              <a:xfrm>
                <a:off x="1325503" y="6304685"/>
                <a:ext cx="662131"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altLang="zh-CN" sz="900" baseline="0" dirty="0" smtClean="0">
                    <a:solidFill>
                      <a:schemeClr val="bg1"/>
                    </a:solidFill>
                    <a:latin typeface="Microsoft YaHei" charset="-122"/>
                    <a:ea typeface="Microsoft YaHei" charset="-122"/>
                    <a:cs typeface="Microsoft YaHei" charset="-122"/>
                  </a:rPr>
                  <a:t>600</a:t>
                </a:r>
                <a:endParaRPr lang="zh-CN" altLang="en-US" sz="900" baseline="0" dirty="0">
                  <a:solidFill>
                    <a:schemeClr val="bg1"/>
                  </a:solidFill>
                  <a:latin typeface="Microsoft YaHei" charset="-122"/>
                  <a:ea typeface="Microsoft YaHei" charset="-122"/>
                  <a:cs typeface="Microsoft YaHei" charset="-122"/>
                </a:endParaRPr>
              </a:p>
            </p:txBody>
          </p:sp>
          <p:sp>
            <p:nvSpPr>
              <p:cNvPr id="56" name="TextBox 55"/>
              <p:cNvSpPr txBox="1"/>
              <p:nvPr/>
            </p:nvSpPr>
            <p:spPr>
              <a:xfrm>
                <a:off x="1325503" y="6640228"/>
                <a:ext cx="662131"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altLang="zh-CN" sz="900" baseline="0" dirty="0" smtClean="0">
                    <a:solidFill>
                      <a:schemeClr val="bg1"/>
                    </a:solidFill>
                    <a:latin typeface="Microsoft YaHei" charset="-122"/>
                    <a:ea typeface="Microsoft YaHei" charset="-122"/>
                    <a:cs typeface="Microsoft YaHei" charset="-122"/>
                  </a:rPr>
                  <a:t>500</a:t>
                </a:r>
                <a:endParaRPr lang="zh-CN" altLang="en-US" sz="900" baseline="0" dirty="0">
                  <a:solidFill>
                    <a:schemeClr val="bg1"/>
                  </a:solidFill>
                  <a:latin typeface="Microsoft YaHei" charset="-122"/>
                  <a:ea typeface="Microsoft YaHei" charset="-122"/>
                  <a:cs typeface="Microsoft YaHei" charset="-122"/>
                </a:endParaRPr>
              </a:p>
            </p:txBody>
          </p:sp>
        </p:grpSp>
        <p:sp>
          <p:nvSpPr>
            <p:cNvPr id="3" name="矩形 2"/>
            <p:cNvSpPr/>
            <p:nvPr/>
          </p:nvSpPr>
          <p:spPr>
            <a:xfrm>
              <a:off x="11237524" y="4762982"/>
              <a:ext cx="266217" cy="196770"/>
            </a:xfrm>
            <a:prstGeom prst="rect">
              <a:avLst/>
            </a:prstGeom>
            <a:solidFill>
              <a:schemeClr val="accent2"/>
            </a:solidFill>
            <a:ln/>
            <a:scene3d>
              <a:camera prst="orthographicFront" fov="0">
                <a:rot lat="0" lon="0" rev="0"/>
              </a:camera>
              <a:lightRig rig="soft" dir="tl">
                <a:rot lat="0" lon="0" rev="20100000"/>
              </a:lightRig>
            </a:scene3d>
          </p:spPr>
          <p:style>
            <a:lnRef idx="0">
              <a:schemeClr val="accent3"/>
            </a:lnRef>
            <a:fillRef idx="3">
              <a:schemeClr val="accent3"/>
            </a:fillRef>
            <a:effectRef idx="3">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50" name="矩形 49"/>
            <p:cNvSpPr/>
            <p:nvPr/>
          </p:nvSpPr>
          <p:spPr>
            <a:xfrm>
              <a:off x="13032284" y="4762982"/>
              <a:ext cx="266217" cy="196770"/>
            </a:xfrm>
            <a:prstGeom prst="rect">
              <a:avLst/>
            </a:prstGeom>
            <a:solidFill>
              <a:schemeClr val="accent4">
                <a:lumMod val="40000"/>
                <a:lumOff val="60000"/>
              </a:schemeClr>
            </a:solidFill>
            <a:ln/>
            <a:scene3d>
              <a:camera prst="orthographicFront" fov="0">
                <a:rot lat="0" lon="0" rev="0"/>
              </a:camera>
              <a:lightRig rig="soft" dir="tl">
                <a:rot lat="0" lon="0" rev="20100000"/>
              </a:lightRig>
            </a:scene3d>
          </p:spPr>
          <p:style>
            <a:lnRef idx="0">
              <a:schemeClr val="accent3"/>
            </a:lnRef>
            <a:fillRef idx="3">
              <a:schemeClr val="accent3"/>
            </a:fillRef>
            <a:effectRef idx="3">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6" name="TextBox 5"/>
            <p:cNvSpPr txBox="1"/>
            <p:nvPr/>
          </p:nvSpPr>
          <p:spPr>
            <a:xfrm>
              <a:off x="11586256" y="4838217"/>
              <a:ext cx="852798" cy="3282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zh-CN" altLang="en-US" sz="2200" b="0" i="0" u="none" strike="noStrike" cap="none" spc="0" normalizeH="0" baseline="54545" dirty="0" smtClean="0">
                  <a:ln>
                    <a:noFill/>
                  </a:ln>
                  <a:solidFill>
                    <a:srgbClr val="FFFFFF"/>
                  </a:solidFill>
                  <a:effectLst/>
                  <a:uFillTx/>
                  <a:latin typeface="+mj-lt"/>
                  <a:ea typeface="+mj-ea"/>
                  <a:cs typeface="+mj-cs"/>
                  <a:sym typeface="Open Sans"/>
                </a:rPr>
                <a:t>意向客户</a:t>
              </a:r>
              <a:endParaRPr kumimoji="0" lang="zh-CN" altLang="en-US" sz="2200" b="0" i="0" u="none" strike="noStrike" cap="none" spc="0" normalizeH="0" baseline="54545" dirty="0">
                <a:ln>
                  <a:noFill/>
                </a:ln>
                <a:solidFill>
                  <a:srgbClr val="FFFFFF"/>
                </a:solidFill>
                <a:effectLst/>
                <a:uFillTx/>
                <a:latin typeface="+mj-lt"/>
                <a:ea typeface="+mj-ea"/>
                <a:cs typeface="+mj-cs"/>
                <a:sym typeface="Open Sans"/>
              </a:endParaRPr>
            </a:p>
          </p:txBody>
        </p:sp>
        <p:sp>
          <p:nvSpPr>
            <p:cNvPr id="51" name="TextBox 50"/>
            <p:cNvSpPr txBox="1"/>
            <p:nvPr/>
          </p:nvSpPr>
          <p:spPr>
            <a:xfrm>
              <a:off x="13363524" y="4844004"/>
              <a:ext cx="852798" cy="3282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zh-CN" altLang="en-US" sz="2200" dirty="0"/>
                <a:t>成交</a:t>
              </a:r>
              <a:r>
                <a:rPr kumimoji="0" lang="zh-CN" altLang="en-US" sz="2200" b="0" i="0" u="none" strike="noStrike" cap="none" spc="0" normalizeH="0" baseline="54545" dirty="0" smtClean="0">
                  <a:ln>
                    <a:noFill/>
                  </a:ln>
                  <a:solidFill>
                    <a:srgbClr val="FFFFFF"/>
                  </a:solidFill>
                  <a:effectLst/>
                  <a:uFillTx/>
                  <a:latin typeface="+mj-lt"/>
                  <a:ea typeface="+mj-ea"/>
                  <a:cs typeface="+mj-cs"/>
                  <a:sym typeface="Open Sans"/>
                </a:rPr>
                <a:t>客户</a:t>
              </a:r>
              <a:endParaRPr kumimoji="0" lang="zh-CN" altLang="en-US" sz="2200" b="0" i="0" u="none" strike="noStrike" cap="none" spc="0" normalizeH="0" baseline="54545" dirty="0">
                <a:ln>
                  <a:noFill/>
                </a:ln>
                <a:solidFill>
                  <a:srgbClr val="FFFFFF"/>
                </a:solidFill>
                <a:effectLst/>
                <a:uFillTx/>
                <a:latin typeface="+mj-lt"/>
                <a:ea typeface="+mj-ea"/>
                <a:cs typeface="+mj-cs"/>
                <a:sym typeface="Open Sans"/>
              </a:endParaRPr>
            </a:p>
          </p:txBody>
        </p:sp>
      </p:grpSp>
      <p:sp>
        <p:nvSpPr>
          <p:cNvPr id="52" name="Shape 54"/>
          <p:cNvSpPr/>
          <p:nvPr/>
        </p:nvSpPr>
        <p:spPr>
          <a:xfrm>
            <a:off x="8440033" y="1418390"/>
            <a:ext cx="7328551" cy="2477597"/>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t"/>
          <a:lstStyle/>
          <a:p>
            <a:pPr>
              <a:lnSpc>
                <a:spcPct val="150000"/>
              </a:lnSpc>
            </a:pPr>
            <a:r>
              <a:rPr lang="zh-CN" altLang="en-US" baseline="0" dirty="0">
                <a:solidFill>
                  <a:schemeClr val="bg1"/>
                </a:solidFill>
                <a:latin typeface="Microsoft YaHei" charset="-122"/>
                <a:ea typeface="Microsoft YaHei" charset="-122"/>
                <a:cs typeface="Microsoft YaHei" charset="-122"/>
              </a:rPr>
              <a:t>渠道</a:t>
            </a:r>
            <a:r>
              <a:rPr lang="zh-CN" altLang="en-US" baseline="0" dirty="0" smtClean="0">
                <a:solidFill>
                  <a:schemeClr val="bg1"/>
                </a:solidFill>
                <a:latin typeface="Microsoft YaHei" charset="-122"/>
                <a:ea typeface="Microsoft YaHei" charset="-122"/>
                <a:cs typeface="Microsoft YaHei" charset="-122"/>
              </a:rPr>
              <a:t>销售是我们主要的销售模式，这种模式可以让我们专注于产品的研发生产，从</a:t>
            </a:r>
            <a:r>
              <a:rPr lang="zh-CN" altLang="en-US" baseline="0" dirty="0">
                <a:solidFill>
                  <a:schemeClr val="bg1"/>
                </a:solidFill>
                <a:latin typeface="Microsoft YaHei" charset="-122"/>
                <a:ea typeface="Microsoft YaHei" charset="-122"/>
                <a:cs typeface="Microsoft YaHei" charset="-122"/>
              </a:rPr>
              <a:t>晶现在有深度代理商</a:t>
            </a:r>
            <a:r>
              <a:rPr lang="zh-CN" altLang="en-US" baseline="0" dirty="0" smtClean="0">
                <a:solidFill>
                  <a:schemeClr val="bg1"/>
                </a:solidFill>
                <a:latin typeface="Microsoft YaHei" charset="-122"/>
                <a:ea typeface="Microsoft YaHei" charset="-122"/>
                <a:cs typeface="Microsoft YaHei" charset="-122"/>
              </a:rPr>
              <a:t>客户</a:t>
            </a:r>
            <a:r>
              <a:rPr lang="en-US" altLang="zh-CN" baseline="0" dirty="0">
                <a:solidFill>
                  <a:schemeClr val="bg1"/>
                </a:solidFill>
                <a:latin typeface="Microsoft YaHei" charset="-122"/>
                <a:ea typeface="Microsoft YaHei" charset="-122"/>
                <a:cs typeface="Microsoft YaHei" charset="-122"/>
              </a:rPr>
              <a:t>8</a:t>
            </a:r>
            <a:r>
              <a:rPr lang="en-US" altLang="zh-CN" baseline="0" dirty="0" smtClean="0">
                <a:solidFill>
                  <a:schemeClr val="bg1"/>
                </a:solidFill>
                <a:latin typeface="Microsoft YaHei" charset="-122"/>
                <a:ea typeface="Microsoft YaHei" charset="-122"/>
                <a:cs typeface="Microsoft YaHei" charset="-122"/>
              </a:rPr>
              <a:t>0</a:t>
            </a:r>
            <a:r>
              <a:rPr lang="zh-CN" altLang="en-US" baseline="0" dirty="0">
                <a:solidFill>
                  <a:schemeClr val="bg1"/>
                </a:solidFill>
                <a:latin typeface="Microsoft YaHei" charset="-122"/>
                <a:ea typeface="Microsoft YaHei" charset="-122"/>
                <a:cs typeface="Microsoft YaHei" charset="-122"/>
              </a:rPr>
              <a:t>余</a:t>
            </a:r>
            <a:r>
              <a:rPr lang="zh-CN" altLang="en-US" baseline="0" dirty="0" smtClean="0">
                <a:solidFill>
                  <a:schemeClr val="bg1"/>
                </a:solidFill>
                <a:latin typeface="Microsoft YaHei" charset="-122"/>
                <a:ea typeface="Microsoft YaHei" charset="-122"/>
                <a:cs typeface="Microsoft YaHei" charset="-122"/>
              </a:rPr>
              <a:t>个，分布在贵州、河南、江西、山东、陕西、河北、</a:t>
            </a:r>
            <a:r>
              <a:rPr lang="zh-CN" altLang="en-US" baseline="0" dirty="0" smtClean="0">
                <a:solidFill>
                  <a:schemeClr val="bg1"/>
                </a:solidFill>
                <a:latin typeface="Microsoft YaHei" charset="-122"/>
                <a:ea typeface="Microsoft YaHei" charset="-122"/>
                <a:cs typeface="Microsoft YaHei" charset="-122"/>
              </a:rPr>
              <a:t>湖南、</a:t>
            </a:r>
            <a:r>
              <a:rPr lang="zh-CN" altLang="en-US" baseline="0" dirty="0" smtClean="0">
                <a:solidFill>
                  <a:schemeClr val="bg1"/>
                </a:solidFill>
                <a:latin typeface="Microsoft YaHei" charset="-122"/>
                <a:ea typeface="Microsoft YaHei" charset="-122"/>
                <a:cs typeface="Microsoft YaHei" charset="-122"/>
              </a:rPr>
              <a:t>云南、江苏、安徽、山西、辽宁、吉林、等</a:t>
            </a:r>
            <a:r>
              <a:rPr lang="en-US" altLang="zh-CN" baseline="0" dirty="0" smtClean="0">
                <a:solidFill>
                  <a:schemeClr val="bg1"/>
                </a:solidFill>
                <a:latin typeface="Microsoft YaHei" charset="-122"/>
                <a:ea typeface="Microsoft YaHei" charset="-122"/>
                <a:cs typeface="Microsoft YaHei" charset="-122"/>
              </a:rPr>
              <a:t>13</a:t>
            </a:r>
            <a:r>
              <a:rPr lang="zh-CN" altLang="en-US" baseline="0" dirty="0" smtClean="0">
                <a:solidFill>
                  <a:schemeClr val="bg1"/>
                </a:solidFill>
                <a:latin typeface="Microsoft YaHei" charset="-122"/>
                <a:ea typeface="Microsoft YaHei" charset="-122"/>
                <a:cs typeface="Microsoft YaHei" charset="-122"/>
              </a:rPr>
              <a:t>个省，迄今为止，已成交客户</a:t>
            </a:r>
            <a:r>
              <a:rPr lang="en-US" altLang="zh-CN" baseline="0" dirty="0">
                <a:solidFill>
                  <a:schemeClr val="bg1"/>
                </a:solidFill>
                <a:latin typeface="Microsoft YaHei" charset="-122"/>
                <a:ea typeface="Microsoft YaHei" charset="-122"/>
                <a:cs typeface="Microsoft YaHei" charset="-122"/>
              </a:rPr>
              <a:t>5</a:t>
            </a:r>
            <a:r>
              <a:rPr lang="en-US" altLang="zh-CN" baseline="0" dirty="0" smtClean="0">
                <a:solidFill>
                  <a:schemeClr val="bg1"/>
                </a:solidFill>
                <a:latin typeface="Microsoft YaHei" charset="-122"/>
                <a:ea typeface="Microsoft YaHei" charset="-122"/>
                <a:cs typeface="Microsoft YaHei" charset="-122"/>
              </a:rPr>
              <a:t>0</a:t>
            </a:r>
            <a:r>
              <a:rPr lang="zh-CN" altLang="en-US" baseline="0" dirty="0" smtClean="0">
                <a:solidFill>
                  <a:schemeClr val="bg1"/>
                </a:solidFill>
                <a:latin typeface="Microsoft YaHei" charset="-122"/>
                <a:ea typeface="Microsoft YaHei" charset="-122"/>
                <a:cs typeface="Microsoft YaHei" charset="-122"/>
              </a:rPr>
              <a:t>余个，系统部署</a:t>
            </a:r>
            <a:r>
              <a:rPr lang="en-US" altLang="zh-CN" baseline="0" dirty="0" smtClean="0">
                <a:solidFill>
                  <a:schemeClr val="bg1"/>
                </a:solidFill>
                <a:latin typeface="Microsoft YaHei" charset="-122"/>
                <a:ea typeface="Microsoft YaHei" charset="-122"/>
                <a:cs typeface="Microsoft YaHei" charset="-122"/>
              </a:rPr>
              <a:t>90</a:t>
            </a:r>
            <a:r>
              <a:rPr lang="zh-CN" altLang="en-US" baseline="0" dirty="0" smtClean="0">
                <a:solidFill>
                  <a:schemeClr val="bg1"/>
                </a:solidFill>
                <a:latin typeface="Microsoft YaHei" charset="-122"/>
                <a:ea typeface="Microsoft YaHei" charset="-122"/>
                <a:cs typeface="Microsoft YaHei" charset="-122"/>
              </a:rPr>
              <a:t>多项。</a:t>
            </a:r>
            <a:r>
              <a:rPr lang="en-US" altLang="zh-CN" baseline="0" dirty="0" smtClean="0">
                <a:solidFill>
                  <a:schemeClr val="bg1"/>
                </a:solidFill>
                <a:latin typeface="Microsoft YaHei" charset="-122"/>
                <a:ea typeface="Microsoft YaHei" charset="-122"/>
                <a:cs typeface="Microsoft YaHei" charset="-122"/>
              </a:rPr>
              <a:t>2021</a:t>
            </a:r>
            <a:r>
              <a:rPr lang="zh-CN" altLang="en-US" baseline="0" dirty="0" smtClean="0">
                <a:solidFill>
                  <a:schemeClr val="bg1"/>
                </a:solidFill>
                <a:latin typeface="Microsoft YaHei" charset="-122"/>
                <a:ea typeface="Microsoft YaHei" charset="-122"/>
                <a:cs typeface="Microsoft YaHei" charset="-122"/>
              </a:rPr>
              <a:t>年，我们预计开发全国区域内深度意向代理商客户</a:t>
            </a:r>
            <a:r>
              <a:rPr lang="en-US" altLang="zh-CN" baseline="0" dirty="0" smtClean="0">
                <a:solidFill>
                  <a:schemeClr val="bg1"/>
                </a:solidFill>
                <a:latin typeface="Microsoft YaHei" charset="-122"/>
                <a:ea typeface="Microsoft YaHei" charset="-122"/>
                <a:cs typeface="Microsoft YaHei" charset="-122"/>
              </a:rPr>
              <a:t>200</a:t>
            </a:r>
            <a:r>
              <a:rPr lang="zh-CN" altLang="en-US" baseline="0" dirty="0" smtClean="0">
                <a:solidFill>
                  <a:schemeClr val="bg1"/>
                </a:solidFill>
                <a:latin typeface="Microsoft YaHei" charset="-122"/>
                <a:ea typeface="Microsoft YaHei" charset="-122"/>
                <a:cs typeface="Microsoft YaHei" charset="-122"/>
              </a:rPr>
              <a:t>个，全年成交客户新增</a:t>
            </a:r>
            <a:r>
              <a:rPr lang="en-US" altLang="zh-CN" baseline="0" dirty="0" smtClean="0">
                <a:solidFill>
                  <a:schemeClr val="bg1"/>
                </a:solidFill>
                <a:latin typeface="Microsoft YaHei" charset="-122"/>
                <a:ea typeface="Microsoft YaHei" charset="-122"/>
                <a:cs typeface="Microsoft YaHei" charset="-122"/>
              </a:rPr>
              <a:t>80</a:t>
            </a:r>
            <a:r>
              <a:rPr lang="zh-CN" altLang="en-US" baseline="0" dirty="0" smtClean="0">
                <a:solidFill>
                  <a:schemeClr val="bg1"/>
                </a:solidFill>
                <a:latin typeface="Microsoft YaHei" charset="-122"/>
                <a:ea typeface="Microsoft YaHei" charset="-122"/>
                <a:cs typeface="Microsoft YaHei" charset="-122"/>
              </a:rPr>
              <a:t>个。</a:t>
            </a:r>
            <a:endParaRPr lang="zh-CN" altLang="en-US" baseline="0" dirty="0">
              <a:solidFill>
                <a:schemeClr val="bg1"/>
              </a:solidFill>
              <a:latin typeface="Microsoft YaHei" charset="-122"/>
              <a:ea typeface="Microsoft YaHei" charset="-122"/>
              <a:cs typeface="Microsoft YaHei" charset="-122"/>
            </a:endParaRPr>
          </a:p>
        </p:txBody>
      </p:sp>
      <p:sp>
        <p:nvSpPr>
          <p:cNvPr id="54" name="文本框 15"/>
          <p:cNvSpPr txBox="1"/>
          <p:nvPr/>
        </p:nvSpPr>
        <p:spPr>
          <a:xfrm>
            <a:off x="8774038" y="4215981"/>
            <a:ext cx="3164027" cy="5088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lnSpc>
                <a:spcPct val="110000"/>
              </a:lnSpc>
            </a:pPr>
            <a:r>
              <a:rPr lang="zh-CN" altLang="en-US" sz="2400" b="1" baseline="0" dirty="0" smtClean="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rPr>
              <a:t>预计未来客户增量</a:t>
            </a:r>
            <a:endParaRPr lang="zh-CN" altLang="en-US" sz="2400" b="1" baseline="0" dirty="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6380" y="5628441"/>
            <a:ext cx="6710700" cy="256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381161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33</a:t>
            </a:fld>
            <a:endParaRPr/>
          </a:p>
        </p:txBody>
      </p:sp>
      <p:sp>
        <p:nvSpPr>
          <p:cNvPr id="5" name="Shape 53"/>
          <p:cNvSpPr/>
          <p:nvPr/>
        </p:nvSpPr>
        <p:spPr>
          <a:xfrm>
            <a:off x="550050" y="1391172"/>
            <a:ext cx="7219863" cy="626703"/>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150000"/>
              </a:lnSpc>
            </a:pPr>
            <a:r>
              <a:rPr lang="zh-CN" altLang="en-US" sz="2400" b="1" dirty="0" smtClean="0">
                <a:solidFill>
                  <a:srgbClr val="FFFFFF"/>
                </a:solidFill>
                <a:latin typeface="Microsoft YaHei" charset="-122"/>
                <a:ea typeface="Microsoft YaHei" charset="-122"/>
                <a:cs typeface="Microsoft YaHei" charset="-122"/>
              </a:rPr>
              <a:t>产品</a:t>
            </a:r>
            <a:r>
              <a:rPr lang="zh-CN" altLang="en-US" sz="2400" b="1" dirty="0">
                <a:solidFill>
                  <a:srgbClr val="FFFFFF"/>
                </a:solidFill>
                <a:latin typeface="Microsoft YaHei" charset="-122"/>
                <a:ea typeface="Microsoft YaHei" charset="-122"/>
                <a:cs typeface="Microsoft YaHei" charset="-122"/>
              </a:rPr>
              <a:t>交付</a:t>
            </a:r>
            <a:endParaRPr lang="en-US" altLang="zh-CN" sz="2400" b="1" dirty="0">
              <a:solidFill>
                <a:srgbClr val="FFFFFF"/>
              </a:solidFill>
              <a:latin typeface="Microsoft YaHei" charset="-122"/>
              <a:ea typeface="Microsoft YaHei" charset="-122"/>
              <a:cs typeface="Microsoft YaHei" charset="-122"/>
            </a:endParaRPr>
          </a:p>
        </p:txBody>
      </p:sp>
      <p:sp>
        <p:nvSpPr>
          <p:cNvPr id="6" name="Shape 53"/>
          <p:cNvSpPr/>
          <p:nvPr/>
        </p:nvSpPr>
        <p:spPr>
          <a:xfrm>
            <a:off x="550050" y="5891691"/>
            <a:ext cx="7219863" cy="626703"/>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150000"/>
              </a:lnSpc>
            </a:pPr>
            <a:r>
              <a:rPr lang="zh-CN" altLang="en-US" sz="2400" b="1" dirty="0" smtClean="0">
                <a:solidFill>
                  <a:srgbClr val="FFFFFF"/>
                </a:solidFill>
                <a:latin typeface="Microsoft YaHei" charset="-122"/>
                <a:ea typeface="Microsoft YaHei" charset="-122"/>
                <a:cs typeface="Microsoft YaHei" charset="-122"/>
              </a:rPr>
              <a:t>付费方式</a:t>
            </a:r>
            <a:endParaRPr lang="en-US" altLang="zh-CN" sz="2400" b="1" dirty="0">
              <a:solidFill>
                <a:srgbClr val="FFFFFF"/>
              </a:solidFill>
              <a:latin typeface="Microsoft YaHei" charset="-122"/>
              <a:ea typeface="Microsoft YaHei" charset="-122"/>
              <a:cs typeface="Microsoft YaHei" charset="-122"/>
            </a:endParaRPr>
          </a:p>
        </p:txBody>
      </p:sp>
      <p:grpSp>
        <p:nvGrpSpPr>
          <p:cNvPr id="3" name="组合 2"/>
          <p:cNvGrpSpPr/>
          <p:nvPr/>
        </p:nvGrpSpPr>
        <p:grpSpPr>
          <a:xfrm>
            <a:off x="499892" y="6656131"/>
            <a:ext cx="5379402" cy="1378348"/>
            <a:chOff x="499891" y="6085980"/>
            <a:chExt cx="5007531" cy="914905"/>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891" y="6085980"/>
              <a:ext cx="5007531" cy="914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hape 53"/>
            <p:cNvSpPr/>
            <p:nvPr/>
          </p:nvSpPr>
          <p:spPr>
            <a:xfrm>
              <a:off x="550050" y="6149392"/>
              <a:ext cx="4957371" cy="783713"/>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150000"/>
                </a:lnSpc>
              </a:pPr>
              <a:r>
                <a:rPr lang="zh-CN" altLang="en-US" sz="1600" dirty="0" smtClean="0">
                  <a:solidFill>
                    <a:srgbClr val="FFFFFF"/>
                  </a:solidFill>
                  <a:latin typeface="Microsoft YaHei" charset="-122"/>
                  <a:ea typeface="Microsoft YaHei" charset="-122"/>
                  <a:cs typeface="Microsoft YaHei" charset="-122"/>
                </a:rPr>
                <a:t>私有化交付模式下的平台按地区部署收费、终端产品按实际部署数量收费。</a:t>
              </a:r>
              <a:endParaRPr lang="en-US" altLang="zh-CN" sz="1600" dirty="0" smtClean="0">
                <a:solidFill>
                  <a:srgbClr val="FFFFFF"/>
                </a:solidFill>
                <a:latin typeface="Microsoft YaHei" charset="-122"/>
                <a:ea typeface="Microsoft YaHei" charset="-122"/>
                <a:cs typeface="Microsoft YaHei" charset="-122"/>
              </a:endParaRPr>
            </a:p>
            <a:p>
              <a:pPr>
                <a:lnSpc>
                  <a:spcPct val="150000"/>
                </a:lnSpc>
              </a:pPr>
              <a:r>
                <a:rPr lang="zh-CN" altLang="en-US" sz="1600" dirty="0" smtClean="0">
                  <a:solidFill>
                    <a:srgbClr val="FFFFFF"/>
                  </a:solidFill>
                  <a:latin typeface="Microsoft YaHei" charset="-122"/>
                  <a:ea typeface="Microsoft YaHei" charset="-122"/>
                  <a:cs typeface="Microsoft YaHei" charset="-122"/>
                </a:rPr>
                <a:t>终端拓容、体系运维和升级按实际部署和工作量核算。</a:t>
              </a:r>
              <a:endParaRPr lang="en-US" altLang="zh-CN" sz="1600" dirty="0">
                <a:solidFill>
                  <a:srgbClr val="FFFFFF"/>
                </a:solidFill>
                <a:latin typeface="Microsoft YaHei" charset="-122"/>
                <a:ea typeface="Microsoft YaHei" charset="-122"/>
                <a:cs typeface="Microsoft YaHei" charset="-122"/>
              </a:endParaRPr>
            </a:p>
          </p:txBody>
        </p:sp>
      </p:grpSp>
      <p:grpSp>
        <p:nvGrpSpPr>
          <p:cNvPr id="17" name="组合 16"/>
          <p:cNvGrpSpPr/>
          <p:nvPr/>
        </p:nvGrpSpPr>
        <p:grpSpPr>
          <a:xfrm>
            <a:off x="5998372" y="6660752"/>
            <a:ext cx="5330485" cy="1378348"/>
            <a:chOff x="6037542" y="6085980"/>
            <a:chExt cx="5007531" cy="914905"/>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7542" y="6085980"/>
              <a:ext cx="5007531" cy="914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hape 53"/>
            <p:cNvSpPr/>
            <p:nvPr/>
          </p:nvSpPr>
          <p:spPr>
            <a:xfrm>
              <a:off x="6037544" y="6234715"/>
              <a:ext cx="4771536" cy="538562"/>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150000"/>
                </a:lnSpc>
              </a:pPr>
              <a:r>
                <a:rPr lang="zh-CN" altLang="en-US" sz="1600" dirty="0">
                  <a:solidFill>
                    <a:srgbClr val="FFFFFF"/>
                  </a:solidFill>
                  <a:latin typeface="Microsoft YaHei" charset="-122"/>
                  <a:ea typeface="Microsoft YaHei" charset="-122"/>
                  <a:cs typeface="Microsoft YaHei" charset="-122"/>
                </a:rPr>
                <a:t>云</a:t>
              </a:r>
              <a:r>
                <a:rPr lang="zh-CN" altLang="en-US" sz="1600" dirty="0" smtClean="0">
                  <a:solidFill>
                    <a:srgbClr val="FFFFFF"/>
                  </a:solidFill>
                  <a:latin typeface="Microsoft YaHei" charset="-122"/>
                  <a:ea typeface="Microsoft YaHei" charset="-122"/>
                  <a:cs typeface="Microsoft YaHei" charset="-122"/>
                </a:rPr>
                <a:t>平台按年支付周期费用，根据平台标准和数据流量综合计费。</a:t>
              </a:r>
              <a:endParaRPr lang="en-US" altLang="zh-CN" sz="1600" dirty="0">
                <a:solidFill>
                  <a:srgbClr val="FFFFFF"/>
                </a:solidFill>
                <a:latin typeface="Microsoft YaHei" charset="-122"/>
                <a:ea typeface="Microsoft YaHei" charset="-122"/>
                <a:cs typeface="Microsoft YaHei" charset="-122"/>
              </a:endParaRPr>
            </a:p>
          </p:txBody>
        </p:sp>
      </p:grpSp>
      <p:grpSp>
        <p:nvGrpSpPr>
          <p:cNvPr id="18" name="组合 17"/>
          <p:cNvGrpSpPr/>
          <p:nvPr/>
        </p:nvGrpSpPr>
        <p:grpSpPr>
          <a:xfrm>
            <a:off x="11402221" y="6660752"/>
            <a:ext cx="5474382" cy="1378348"/>
            <a:chOff x="11147571" y="6085980"/>
            <a:chExt cx="5007531" cy="914905"/>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7571" y="6085980"/>
              <a:ext cx="5007531" cy="914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hape 53"/>
            <p:cNvSpPr/>
            <p:nvPr/>
          </p:nvSpPr>
          <p:spPr>
            <a:xfrm>
              <a:off x="11235579" y="6357290"/>
              <a:ext cx="4769623" cy="293411"/>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150000"/>
                </a:lnSpc>
              </a:pPr>
              <a:r>
                <a:rPr lang="zh-CN" altLang="en-US" sz="1600" dirty="0" smtClean="0">
                  <a:solidFill>
                    <a:srgbClr val="FFFFFF"/>
                  </a:solidFill>
                  <a:latin typeface="Microsoft YaHei" charset="-122"/>
                  <a:ea typeface="Microsoft YaHei" charset="-122"/>
                  <a:cs typeface="Microsoft YaHei" charset="-122"/>
                </a:rPr>
                <a:t>云交付模式下，终端产品可买断或采取租赁方式计费</a:t>
              </a:r>
              <a:endParaRPr lang="en-US" altLang="zh-CN" sz="1600" dirty="0">
                <a:solidFill>
                  <a:srgbClr val="FFFFFF"/>
                </a:solidFill>
                <a:latin typeface="Microsoft YaHei" charset="-122"/>
                <a:ea typeface="Microsoft YaHei" charset="-122"/>
                <a:cs typeface="Microsoft YaHei" charset="-122"/>
              </a:endParaRPr>
            </a:p>
          </p:txBody>
        </p:sp>
      </p:grpSp>
      <p:sp>
        <p:nvSpPr>
          <p:cNvPr id="26" name="Shape 53"/>
          <p:cNvSpPr/>
          <p:nvPr/>
        </p:nvSpPr>
        <p:spPr>
          <a:xfrm>
            <a:off x="3523785" y="5209147"/>
            <a:ext cx="1987128" cy="460504"/>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90000"/>
              </a:lnSpc>
            </a:pPr>
            <a:r>
              <a:rPr lang="zh-CN" altLang="en-US" sz="2800" b="1" dirty="0" smtClean="0">
                <a:solidFill>
                  <a:srgbClr val="FFFFFF"/>
                </a:solidFill>
                <a:latin typeface="Microsoft YaHei" charset="-122"/>
                <a:ea typeface="Microsoft YaHei" charset="-122"/>
                <a:cs typeface="Microsoft YaHei" charset="-122"/>
              </a:rPr>
              <a:t>私有化交付</a:t>
            </a:r>
            <a:endParaRPr lang="en-US" altLang="zh-CN" sz="2800" b="1" dirty="0" smtClean="0">
              <a:solidFill>
                <a:srgbClr val="FFFFFF"/>
              </a:solidFill>
              <a:latin typeface="Microsoft YaHei" charset="-122"/>
              <a:ea typeface="Microsoft YaHei" charset="-122"/>
              <a:cs typeface="Microsoft YaHei" charset="-122"/>
            </a:endParaRPr>
          </a:p>
        </p:txBody>
      </p:sp>
      <p:sp>
        <p:nvSpPr>
          <p:cNvPr id="27" name="Shape 53"/>
          <p:cNvSpPr/>
          <p:nvPr/>
        </p:nvSpPr>
        <p:spPr>
          <a:xfrm>
            <a:off x="12096144" y="5209147"/>
            <a:ext cx="1149610" cy="460504"/>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90000"/>
              </a:lnSpc>
            </a:pPr>
            <a:r>
              <a:rPr lang="zh-CN" altLang="en-US" sz="2800" b="1" dirty="0" smtClean="0">
                <a:solidFill>
                  <a:srgbClr val="FFFFFF"/>
                </a:solidFill>
                <a:latin typeface="Microsoft YaHei" charset="-122"/>
                <a:ea typeface="Microsoft YaHei" charset="-122"/>
                <a:cs typeface="Microsoft YaHei" charset="-122"/>
              </a:rPr>
              <a:t>云交付</a:t>
            </a:r>
            <a:endParaRPr lang="en-US" altLang="zh-CN" sz="2800" b="1" dirty="0" smtClean="0">
              <a:solidFill>
                <a:srgbClr val="FFFFFF"/>
              </a:solidFill>
              <a:latin typeface="Microsoft YaHei" charset="-122"/>
              <a:ea typeface="Microsoft YaHei" charset="-122"/>
              <a:cs typeface="Microsoft YaHei" charset="-122"/>
            </a:endParaRPr>
          </a:p>
        </p:txBody>
      </p:sp>
      <p:pic>
        <p:nvPicPr>
          <p:cNvPr id="1027" name="Picture 3" descr="E:\svn\CJKJ\市场部2020\110所有素材文件visio原图等\从晶数据交付方式直跃峰简化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777" y="2189927"/>
            <a:ext cx="7270021" cy="2895455"/>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直接连接符 23"/>
          <p:cNvCxnSpPr/>
          <p:nvPr/>
        </p:nvCxnSpPr>
        <p:spPr>
          <a:xfrm flipH="1">
            <a:off x="8373291" y="1934776"/>
            <a:ext cx="2" cy="4176657"/>
          </a:xfrm>
          <a:prstGeom prst="line">
            <a:avLst/>
          </a:prstGeom>
          <a:noFill/>
          <a:ln w="25400" cap="flat">
            <a:solidFill>
              <a:schemeClr val="accent1"/>
            </a:solidFill>
            <a:prstDash val="sysDot"/>
            <a:miter lim="400000"/>
          </a:ln>
          <a:effectLst/>
          <a:sp3d/>
        </p:spPr>
        <p:style>
          <a:lnRef idx="0">
            <a:scrgbClr r="0" g="0" b="0"/>
          </a:lnRef>
          <a:fillRef idx="0">
            <a:scrgbClr r="0" g="0" b="0"/>
          </a:fillRef>
          <a:effectRef idx="0">
            <a:scrgbClr r="0" g="0" b="0"/>
          </a:effectRef>
          <a:fontRef idx="none"/>
        </p:style>
      </p:cxnSp>
      <p:cxnSp>
        <p:nvCxnSpPr>
          <p:cNvPr id="34" name="直接连接符 33"/>
          <p:cNvCxnSpPr/>
          <p:nvPr/>
        </p:nvCxnSpPr>
        <p:spPr>
          <a:xfrm>
            <a:off x="5929217" y="6111433"/>
            <a:ext cx="0" cy="1584767"/>
          </a:xfrm>
          <a:prstGeom prst="line">
            <a:avLst/>
          </a:prstGeom>
          <a:noFill/>
          <a:ln w="25400" cap="flat">
            <a:solidFill>
              <a:schemeClr val="accent1"/>
            </a:solidFill>
            <a:prstDash val="sysDot"/>
            <a:miter lim="400000"/>
          </a:ln>
          <a:effectLst/>
          <a:sp3d/>
        </p:spPr>
        <p:style>
          <a:lnRef idx="0">
            <a:scrgbClr r="0" g="0" b="0"/>
          </a:lnRef>
          <a:fillRef idx="0">
            <a:scrgbClr r="0" g="0" b="0"/>
          </a:fillRef>
          <a:effectRef idx="0">
            <a:scrgbClr r="0" g="0" b="0"/>
          </a:effectRef>
          <a:fontRef idx="none"/>
        </p:style>
      </p:cxnSp>
      <p:cxnSp>
        <p:nvCxnSpPr>
          <p:cNvPr id="37" name="直接连接符 36"/>
          <p:cNvCxnSpPr/>
          <p:nvPr/>
        </p:nvCxnSpPr>
        <p:spPr>
          <a:xfrm flipH="1">
            <a:off x="5928064" y="6111433"/>
            <a:ext cx="2457421" cy="0"/>
          </a:xfrm>
          <a:prstGeom prst="line">
            <a:avLst/>
          </a:prstGeom>
          <a:noFill/>
          <a:ln w="25400" cap="flat">
            <a:solidFill>
              <a:schemeClr val="accent1"/>
            </a:solidFill>
            <a:prstDash val="sysDot"/>
            <a:miter lim="400000"/>
          </a:ln>
          <a:effectLst/>
          <a:sp3d/>
        </p:spPr>
        <p:style>
          <a:lnRef idx="0">
            <a:scrgbClr r="0" g="0" b="0"/>
          </a:lnRef>
          <a:fillRef idx="0">
            <a:scrgbClr r="0" g="0" b="0"/>
          </a:fillRef>
          <a:effectRef idx="0">
            <a:scrgbClr r="0" g="0" b="0"/>
          </a:effectRef>
          <a:fontRef idx="none"/>
        </p:style>
      </p:cxnSp>
      <p:pic>
        <p:nvPicPr>
          <p:cNvPr id="1028" name="Picture 4" descr="E:\svn\CJKJ\市场部2020\110所有素材文件visio原图等\从晶数据交付方式直跃峰简化.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56037" y="2189926"/>
            <a:ext cx="7270021" cy="2895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9944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p:nvPr/>
        </p:nvSpPr>
        <p:spPr>
          <a:xfrm>
            <a:off x="1298627" y="1690696"/>
            <a:ext cx="5808898" cy="1291500"/>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90000"/>
              </a:lnSpc>
            </a:pPr>
            <a:r>
              <a:rPr lang="zh-CN" altLang="en-US" sz="8800" b="1" dirty="0" smtClean="0">
                <a:solidFill>
                  <a:srgbClr val="FFFFFF"/>
                </a:solidFill>
                <a:latin typeface="Microsoft YaHei" charset="-122"/>
                <a:ea typeface="Microsoft YaHei" charset="-122"/>
                <a:cs typeface="Microsoft YaHei" charset="-122"/>
              </a:rPr>
              <a:t>产品影响力</a:t>
            </a:r>
            <a:endParaRPr lang="zh-CN" altLang="en-US" sz="8800" b="1" dirty="0">
              <a:solidFill>
                <a:srgbClr val="FFFFFF"/>
              </a:solidFill>
              <a:latin typeface="Microsoft YaHei" charset="-122"/>
              <a:ea typeface="Microsoft YaHei" charset="-122"/>
              <a:cs typeface="Microsoft YaHei" charset="-122"/>
            </a:endParaRPr>
          </a:p>
        </p:txBody>
      </p:sp>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34</a:t>
            </a:fld>
            <a:endParaRPr/>
          </a:p>
        </p:txBody>
      </p:sp>
      <p:pic>
        <p:nvPicPr>
          <p:cNvPr id="5" name="图片 4"/>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flipV="1">
            <a:off x="1311328" y="917692"/>
            <a:ext cx="4494270" cy="93337"/>
          </a:xfrm>
          <a:prstGeom prst="rect">
            <a:avLst/>
          </a:prstGeom>
        </p:spPr>
      </p:pic>
      <p:pic>
        <p:nvPicPr>
          <p:cNvPr id="8" name="pasted-image.pdf"/>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965726" y="322441"/>
            <a:ext cx="7183027" cy="9397822"/>
          </a:xfrm>
          <a:prstGeom prst="rect">
            <a:avLst/>
          </a:prstGeom>
          <a:ln w="12700">
            <a:miter lim="400000"/>
          </a:ln>
        </p:spPr>
      </p:pic>
      <p:sp>
        <p:nvSpPr>
          <p:cNvPr id="14" name="Shape 54"/>
          <p:cNvSpPr/>
          <p:nvPr/>
        </p:nvSpPr>
        <p:spPr>
          <a:xfrm>
            <a:off x="1084593" y="5445996"/>
            <a:ext cx="6035632" cy="2612659"/>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t"/>
          <a:lstStyle/>
          <a:p>
            <a:pPr marL="285750" indent="-285750">
              <a:lnSpc>
                <a:spcPct val="150000"/>
              </a:lnSpc>
              <a:buFont typeface="Arial"/>
              <a:buChar char="•"/>
            </a:pPr>
            <a:r>
              <a:rPr lang="zh-CN" altLang="en-US" baseline="0" dirty="0" smtClean="0">
                <a:solidFill>
                  <a:schemeClr val="bg1"/>
                </a:solidFill>
                <a:latin typeface="Microsoft YaHei" charset="-122"/>
                <a:ea typeface="Microsoft YaHei" charset="-122"/>
                <a:cs typeface="Microsoft YaHei" charset="-122"/>
              </a:rPr>
              <a:t>国家级高新技术企业、屡屡得到各地终端用户</a:t>
            </a:r>
            <a:r>
              <a:rPr lang="zh-CN" altLang="en-US" baseline="0" dirty="0">
                <a:solidFill>
                  <a:schemeClr val="bg1"/>
                </a:solidFill>
                <a:latin typeface="Microsoft YaHei" charset="-122"/>
                <a:ea typeface="Microsoft YaHei" charset="-122"/>
                <a:cs typeface="Microsoft YaHei" charset="-122"/>
              </a:rPr>
              <a:t>的</a:t>
            </a:r>
            <a:r>
              <a:rPr lang="zh-CN" altLang="en-US" baseline="0" dirty="0" smtClean="0">
                <a:solidFill>
                  <a:schemeClr val="bg1"/>
                </a:solidFill>
                <a:latin typeface="Microsoft YaHei" charset="-122"/>
                <a:ea typeface="Microsoft YaHei" charset="-122"/>
                <a:cs typeface="Microsoft YaHei" charset="-122"/>
              </a:rPr>
              <a:t>好评及推荐</a:t>
            </a:r>
            <a:endParaRPr lang="en-US" altLang="zh-CN" baseline="0" dirty="0" smtClean="0">
              <a:solidFill>
                <a:schemeClr val="bg1"/>
              </a:solidFill>
              <a:latin typeface="Microsoft YaHei" charset="-122"/>
              <a:ea typeface="Microsoft YaHei" charset="-122"/>
              <a:cs typeface="Microsoft YaHei" charset="-122"/>
            </a:endParaRPr>
          </a:p>
          <a:p>
            <a:pPr marL="285750" indent="-285750">
              <a:lnSpc>
                <a:spcPct val="150000"/>
              </a:lnSpc>
              <a:buFont typeface="Arial"/>
              <a:buChar char="•"/>
            </a:pPr>
            <a:r>
              <a:rPr lang="zh-CN" altLang="en-US" baseline="0" dirty="0" smtClean="0">
                <a:solidFill>
                  <a:schemeClr val="bg1"/>
                </a:solidFill>
                <a:latin typeface="Microsoft YaHei" charset="-122"/>
                <a:ea typeface="Microsoft YaHei" charset="-122"/>
                <a:cs typeface="Microsoft YaHei" charset="-122"/>
              </a:rPr>
              <a:t>公安大数据、社会信息采集关键词常年位于百度自然排名首页位置</a:t>
            </a:r>
            <a:endParaRPr lang="en-US" altLang="zh-CN" baseline="0" dirty="0" smtClean="0">
              <a:solidFill>
                <a:schemeClr val="bg1"/>
              </a:solidFill>
              <a:latin typeface="Microsoft YaHei" charset="-122"/>
              <a:ea typeface="Microsoft YaHei" charset="-122"/>
              <a:cs typeface="Microsoft YaHei" charset="-122"/>
            </a:endParaRPr>
          </a:p>
          <a:p>
            <a:pPr marL="285750" indent="-285750">
              <a:lnSpc>
                <a:spcPct val="150000"/>
              </a:lnSpc>
              <a:buFont typeface="Arial"/>
              <a:buChar char="•"/>
            </a:pPr>
            <a:r>
              <a:rPr lang="zh-CN" altLang="en-US" baseline="0" dirty="0">
                <a:solidFill>
                  <a:schemeClr val="bg1"/>
                </a:solidFill>
                <a:latin typeface="Microsoft YaHei" charset="-122"/>
                <a:ea typeface="Microsoft YaHei" charset="-122"/>
                <a:cs typeface="Microsoft YaHei" charset="-122"/>
              </a:rPr>
              <a:t>品牌产品通过公安部权威部门检测认证</a:t>
            </a:r>
            <a:endParaRPr lang="en-US" altLang="zh-CN" baseline="0" dirty="0">
              <a:solidFill>
                <a:schemeClr val="bg1"/>
              </a:solidFill>
              <a:latin typeface="Microsoft YaHei" charset="-122"/>
              <a:ea typeface="Microsoft YaHei" charset="-122"/>
              <a:cs typeface="Microsoft YaHei" charset="-122"/>
            </a:endParaRPr>
          </a:p>
          <a:p>
            <a:pPr marL="285750" indent="-285750">
              <a:lnSpc>
                <a:spcPct val="150000"/>
              </a:lnSpc>
              <a:buFont typeface="Arial"/>
              <a:buChar char="•"/>
            </a:pPr>
            <a:r>
              <a:rPr lang="zh-CN" altLang="en-US" baseline="0" dirty="0">
                <a:solidFill>
                  <a:schemeClr val="bg1"/>
                </a:solidFill>
                <a:latin typeface="Microsoft YaHei" charset="-122"/>
                <a:ea typeface="Microsoft YaHei" charset="-122"/>
                <a:cs typeface="Microsoft YaHei" charset="-122"/>
              </a:rPr>
              <a:t>帮助各地渠道商完成了多地产品化数据交互方案的部署</a:t>
            </a:r>
            <a:endParaRPr lang="en-US" altLang="zh-CN" baseline="0" dirty="0">
              <a:solidFill>
                <a:schemeClr val="bg1"/>
              </a:solidFill>
              <a:latin typeface="Microsoft YaHei" charset="-122"/>
              <a:ea typeface="Microsoft YaHei" charset="-122"/>
              <a:cs typeface="Microsoft YaHei" charset="-122"/>
            </a:endParaRPr>
          </a:p>
          <a:p>
            <a:pPr marL="285750" indent="-285750">
              <a:lnSpc>
                <a:spcPct val="150000"/>
              </a:lnSpc>
              <a:buFont typeface="Arial"/>
              <a:buChar char="•"/>
            </a:pPr>
            <a:r>
              <a:rPr lang="zh-CN" altLang="en-US" baseline="0" dirty="0">
                <a:solidFill>
                  <a:schemeClr val="bg1"/>
                </a:solidFill>
                <a:latin typeface="Microsoft YaHei" charset="-122"/>
                <a:ea typeface="Microsoft YaHei" charset="-122"/>
                <a:cs typeface="Microsoft YaHei" charset="-122"/>
              </a:rPr>
              <a:t>获得</a:t>
            </a:r>
            <a:r>
              <a:rPr lang="en-US" altLang="zh-CN" baseline="0" dirty="0">
                <a:solidFill>
                  <a:schemeClr val="bg1"/>
                </a:solidFill>
                <a:latin typeface="Microsoft YaHei" charset="-122"/>
                <a:ea typeface="Microsoft YaHei" charset="-122"/>
                <a:cs typeface="Microsoft YaHei" charset="-122"/>
              </a:rPr>
              <a:t>2019</a:t>
            </a:r>
            <a:r>
              <a:rPr lang="zh-CN" altLang="en-US" baseline="0" dirty="0">
                <a:solidFill>
                  <a:schemeClr val="bg1"/>
                </a:solidFill>
                <a:latin typeface="Microsoft YaHei" charset="-122"/>
                <a:ea typeface="Microsoft YaHei" charset="-122"/>
                <a:cs typeface="Microsoft YaHei" charset="-122"/>
              </a:rPr>
              <a:t>中国安防行业最具影响力品牌企业称号</a:t>
            </a:r>
            <a:endParaRPr lang="en-US" altLang="zh-CN" baseline="0" dirty="0">
              <a:solidFill>
                <a:schemeClr val="bg1"/>
              </a:solidFill>
              <a:latin typeface="Microsoft YaHei" charset="-122"/>
              <a:ea typeface="Microsoft YaHei" charset="-122"/>
              <a:cs typeface="Microsoft YaHei" charset="-122"/>
            </a:endParaRPr>
          </a:p>
          <a:p>
            <a:pPr marL="285750" indent="-285750">
              <a:lnSpc>
                <a:spcPct val="150000"/>
              </a:lnSpc>
              <a:buFont typeface="Arial"/>
              <a:buChar char="•"/>
            </a:pPr>
            <a:r>
              <a:rPr lang="en-US" altLang="zh-CN" baseline="0" dirty="0">
                <a:solidFill>
                  <a:schemeClr val="bg1"/>
                </a:solidFill>
                <a:latin typeface="Microsoft YaHei" charset="-122"/>
                <a:ea typeface="Microsoft YaHei" charset="-122"/>
                <a:cs typeface="Microsoft YaHei" charset="-122"/>
              </a:rPr>
              <a:t>2019-2020</a:t>
            </a:r>
            <a:r>
              <a:rPr lang="zh-CN" altLang="en-US" baseline="0" dirty="0">
                <a:solidFill>
                  <a:schemeClr val="bg1"/>
                </a:solidFill>
                <a:latin typeface="Microsoft YaHei" charset="-122"/>
                <a:ea typeface="Microsoft YaHei" charset="-122"/>
                <a:cs typeface="Microsoft YaHei" charset="-122"/>
              </a:rPr>
              <a:t>中国安防诚信供应商</a:t>
            </a:r>
            <a:r>
              <a:rPr lang="en-US" altLang="zh-CN" baseline="0" dirty="0">
                <a:solidFill>
                  <a:schemeClr val="bg1"/>
                </a:solidFill>
                <a:latin typeface="Microsoft YaHei" charset="-122"/>
                <a:ea typeface="Microsoft YaHei" charset="-122"/>
                <a:cs typeface="Microsoft YaHei" charset="-122"/>
              </a:rPr>
              <a:t>100</a:t>
            </a:r>
            <a:r>
              <a:rPr lang="zh-CN" altLang="en-US" baseline="0" dirty="0">
                <a:solidFill>
                  <a:schemeClr val="bg1"/>
                </a:solidFill>
                <a:latin typeface="Microsoft YaHei" charset="-122"/>
                <a:ea typeface="Microsoft YaHei" charset="-122"/>
                <a:cs typeface="Microsoft YaHei" charset="-122"/>
              </a:rPr>
              <a:t>强企业</a:t>
            </a:r>
          </a:p>
        </p:txBody>
      </p:sp>
      <p:sp>
        <p:nvSpPr>
          <p:cNvPr id="15" name="Shape 54"/>
          <p:cNvSpPr/>
          <p:nvPr/>
        </p:nvSpPr>
        <p:spPr>
          <a:xfrm>
            <a:off x="1298627" y="3494716"/>
            <a:ext cx="4623002" cy="1526636"/>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t"/>
          <a:lstStyle/>
          <a:p>
            <a:pPr>
              <a:lnSpc>
                <a:spcPct val="150000"/>
              </a:lnSpc>
            </a:pPr>
            <a:r>
              <a:rPr lang="zh-CN" altLang="en-US" sz="1500" baseline="0" dirty="0" smtClean="0">
                <a:solidFill>
                  <a:srgbClr val="00DAFF"/>
                </a:solidFill>
                <a:latin typeface="Microsoft YaHei" charset="-122"/>
                <a:ea typeface="Microsoft YaHei" charset="-122"/>
                <a:cs typeface="Microsoft YaHei" charset="-122"/>
              </a:rPr>
              <a:t>从晶产品上市以来，提供了一种</a:t>
            </a:r>
            <a:r>
              <a:rPr lang="zh-CN" altLang="en-US" sz="1500" baseline="0" dirty="0">
                <a:solidFill>
                  <a:srgbClr val="00DAFF"/>
                </a:solidFill>
                <a:latin typeface="Microsoft YaHei" charset="-122"/>
                <a:ea typeface="Microsoft YaHei" charset="-122"/>
                <a:cs typeface="Microsoft YaHei" charset="-122"/>
              </a:rPr>
              <a:t>商业版、产品化的</a:t>
            </a:r>
            <a:r>
              <a:rPr lang="en-US" altLang="zh-CN" sz="1500" baseline="0" dirty="0" smtClean="0">
                <a:solidFill>
                  <a:srgbClr val="00DAFF"/>
                </a:solidFill>
                <a:latin typeface="Microsoft YaHei" charset="-122"/>
                <a:ea typeface="Microsoft YaHei" charset="-122"/>
                <a:cs typeface="Microsoft YaHei" charset="-122"/>
              </a:rPr>
              <a:t>ETL</a:t>
            </a:r>
            <a:r>
              <a:rPr lang="zh-CN" altLang="en-US" sz="1500" baseline="0" dirty="0" smtClean="0">
                <a:solidFill>
                  <a:srgbClr val="00DAFF"/>
                </a:solidFill>
                <a:latin typeface="Microsoft YaHei" charset="-122"/>
                <a:ea typeface="Microsoft YaHei" charset="-122"/>
                <a:cs typeface="Microsoft YaHei" charset="-122"/>
              </a:rPr>
              <a:t>和数据中台解决方案，极大的丰富和提高了数据交互效率，使得大数据应用突破了数据来源这一瓶颈，真正的成为有水之源</a:t>
            </a:r>
            <a:endParaRPr lang="zh-CN" altLang="en-US" sz="1500" baseline="0" dirty="0">
              <a:solidFill>
                <a:srgbClr val="00DAFF"/>
              </a:solidFill>
              <a:latin typeface="Microsoft YaHei" charset="-122"/>
              <a:ea typeface="Microsoft YaHei" charset="-122"/>
              <a:cs typeface="Microsoft YaHei" charset="-122"/>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2678" y="2336446"/>
            <a:ext cx="5567007" cy="409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72678" y="6485031"/>
            <a:ext cx="5567007" cy="332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907399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35</a:t>
            </a:fld>
            <a:endParaRPr/>
          </a:p>
        </p:txBody>
      </p:sp>
      <p:sp>
        <p:nvSpPr>
          <p:cNvPr id="25" name="Shape 53"/>
          <p:cNvSpPr/>
          <p:nvPr/>
        </p:nvSpPr>
        <p:spPr>
          <a:xfrm>
            <a:off x="6615251" y="1967649"/>
            <a:ext cx="2831850" cy="1069901"/>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90000"/>
              </a:lnSpc>
            </a:pPr>
            <a:r>
              <a:rPr lang="zh-CN" altLang="en-US" sz="7200" b="1" dirty="0" smtClean="0">
                <a:solidFill>
                  <a:srgbClr val="FFFFFF"/>
                </a:solidFill>
                <a:latin typeface="Microsoft YaHei" charset="-122"/>
                <a:ea typeface="Microsoft YaHei" charset="-122"/>
                <a:cs typeface="Microsoft YaHei" charset="-122"/>
              </a:rPr>
              <a:t>目   录</a:t>
            </a:r>
            <a:endParaRPr lang="zh-CN" altLang="en-US" sz="7200" b="1" dirty="0">
              <a:solidFill>
                <a:srgbClr val="FFFFFF"/>
              </a:solidFill>
              <a:latin typeface="Microsoft YaHei" charset="-122"/>
              <a:ea typeface="Microsoft YaHei" charset="-122"/>
              <a:cs typeface="Microsoft YaHei" charset="-122"/>
            </a:endParaRPr>
          </a:p>
        </p:txBody>
      </p:sp>
      <p:grpSp>
        <p:nvGrpSpPr>
          <p:cNvPr id="138" name="组合 137"/>
          <p:cNvGrpSpPr/>
          <p:nvPr/>
        </p:nvGrpSpPr>
        <p:grpSpPr>
          <a:xfrm>
            <a:off x="7435792" y="3937135"/>
            <a:ext cx="1172640" cy="1968289"/>
            <a:chOff x="4391361" y="4414461"/>
            <a:chExt cx="1172640" cy="1968289"/>
          </a:xfrm>
        </p:grpSpPr>
        <p:sp>
          <p:nvSpPr>
            <p:cNvPr id="139" name="Oval 5"/>
            <p:cNvSpPr>
              <a:spLocks noChangeArrowheads="1"/>
            </p:cNvSpPr>
            <p:nvPr/>
          </p:nvSpPr>
          <p:spPr bwMode="auto">
            <a:xfrm>
              <a:off x="4500348" y="4523448"/>
              <a:ext cx="955357" cy="955357"/>
            </a:xfrm>
            <a:prstGeom prst="ellipse">
              <a:avLst/>
            </a:prstGeom>
            <a:solidFill>
              <a:schemeClr val="bg1"/>
            </a:solidFill>
            <a:ln>
              <a:noFill/>
            </a:ln>
          </p:spPr>
          <p:txBody>
            <a:bodyPr vert="horz" wrap="square" lIns="91440" tIns="45720" rIns="91440" bIns="45720" numCol="1" anchor="t" anchorCtr="0" compatLnSpc="1"/>
            <a:lstStyle/>
            <a:p>
              <a:endParaRPr lang="id-ID"/>
            </a:p>
          </p:txBody>
        </p:sp>
        <p:grpSp>
          <p:nvGrpSpPr>
            <p:cNvPr id="140" name="Group 48"/>
            <p:cNvGrpSpPr/>
            <p:nvPr/>
          </p:nvGrpSpPr>
          <p:grpSpPr>
            <a:xfrm>
              <a:off x="4391361" y="4414461"/>
              <a:ext cx="1172640" cy="1172640"/>
              <a:chOff x="1119258" y="2257147"/>
              <a:chExt cx="1868076" cy="1868076"/>
            </a:xfrm>
            <a:solidFill>
              <a:schemeClr val="bg1"/>
            </a:solidFill>
          </p:grpSpPr>
          <p:sp>
            <p:nvSpPr>
              <p:cNvPr id="144" name="Freeform 6"/>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lstStyle/>
              <a:p>
                <a:endParaRPr lang="id-ID"/>
              </a:p>
            </p:txBody>
          </p:sp>
          <p:sp>
            <p:nvSpPr>
              <p:cNvPr id="145" name="Freeform 7"/>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lstStyle/>
              <a:p>
                <a:endParaRPr lang="id-ID"/>
              </a:p>
            </p:txBody>
          </p:sp>
          <p:sp>
            <p:nvSpPr>
              <p:cNvPr id="146" name="Freeform 8"/>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lstStyle/>
              <a:p>
                <a:endParaRPr lang="id-ID"/>
              </a:p>
            </p:txBody>
          </p:sp>
          <p:sp>
            <p:nvSpPr>
              <p:cNvPr id="147" name="Freeform 9"/>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lstStyle/>
              <a:p>
                <a:endParaRPr lang="id-ID"/>
              </a:p>
            </p:txBody>
          </p:sp>
          <p:sp>
            <p:nvSpPr>
              <p:cNvPr id="148" name="Freeform 10"/>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lstStyle/>
              <a:p>
                <a:endParaRPr lang="id-ID"/>
              </a:p>
            </p:txBody>
          </p:sp>
          <p:sp>
            <p:nvSpPr>
              <p:cNvPr id="149" name="Freeform 11"/>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lstStyle/>
              <a:p>
                <a:endParaRPr lang="id-ID"/>
              </a:p>
            </p:txBody>
          </p:sp>
          <p:sp>
            <p:nvSpPr>
              <p:cNvPr id="150" name="Freeform 12"/>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lstStyle/>
              <a:p>
                <a:endParaRPr lang="id-ID"/>
              </a:p>
            </p:txBody>
          </p:sp>
          <p:sp>
            <p:nvSpPr>
              <p:cNvPr id="151" name="Freeform 13"/>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lstStyle/>
              <a:p>
                <a:endParaRPr lang="id-ID"/>
              </a:p>
            </p:txBody>
          </p:sp>
          <p:sp>
            <p:nvSpPr>
              <p:cNvPr id="152" name="Freeform 14"/>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lstStyle/>
              <a:p>
                <a:endParaRPr lang="id-ID"/>
              </a:p>
            </p:txBody>
          </p:sp>
          <p:sp>
            <p:nvSpPr>
              <p:cNvPr id="153" name="Freeform 15"/>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91440" tIns="45720" rIns="91440" bIns="45720" numCol="1" anchor="t" anchorCtr="0" compatLnSpc="1"/>
              <a:lstStyle/>
              <a:p>
                <a:endParaRPr lang="id-ID"/>
              </a:p>
            </p:txBody>
          </p:sp>
          <p:sp>
            <p:nvSpPr>
              <p:cNvPr id="154" name="Freeform 16"/>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91440" tIns="45720" rIns="91440" bIns="45720" numCol="1" anchor="t" anchorCtr="0" compatLnSpc="1"/>
              <a:lstStyle/>
              <a:p>
                <a:endParaRPr lang="id-ID"/>
              </a:p>
            </p:txBody>
          </p:sp>
          <p:sp>
            <p:nvSpPr>
              <p:cNvPr id="155" name="Freeform 17"/>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91440" tIns="45720" rIns="91440" bIns="45720" numCol="1" anchor="t" anchorCtr="0" compatLnSpc="1"/>
              <a:lstStyle/>
              <a:p>
                <a:endParaRPr lang="id-ID"/>
              </a:p>
            </p:txBody>
          </p:sp>
        </p:grpSp>
        <p:sp>
          <p:nvSpPr>
            <p:cNvPr id="141" name="TextBox 140"/>
            <p:cNvSpPr txBox="1"/>
            <p:nvPr/>
          </p:nvSpPr>
          <p:spPr>
            <a:xfrm>
              <a:off x="4696864" y="4605391"/>
              <a:ext cx="558112"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nSpc>
                  <a:spcPct val="150000"/>
                </a:lnSpc>
                <a:defRPr/>
              </a:pPr>
              <a:r>
                <a:rPr lang="en-US" altLang="zh-CN" sz="2800" b="1" baseline="0" dirty="0" smtClean="0">
                  <a:solidFill>
                    <a:srgbClr val="00DAFF"/>
                  </a:solidFill>
                  <a:latin typeface="Microsoft YaHei" charset="-122"/>
                  <a:ea typeface="Microsoft YaHei" charset="-122"/>
                  <a:cs typeface="Microsoft YaHei" charset="-122"/>
                </a:rPr>
                <a:t>07</a:t>
              </a:r>
              <a:endParaRPr lang="zh-CN" altLang="en-US" sz="2800" b="1" baseline="0" dirty="0">
                <a:solidFill>
                  <a:srgbClr val="00DAFF"/>
                </a:solidFill>
                <a:latin typeface="Microsoft YaHei" charset="-122"/>
                <a:ea typeface="Microsoft YaHei" charset="-122"/>
                <a:cs typeface="Microsoft YaHei" charset="-122"/>
              </a:endParaRPr>
            </a:p>
          </p:txBody>
        </p:sp>
        <p:sp>
          <p:nvSpPr>
            <p:cNvPr id="142" name="Shape 54"/>
            <p:cNvSpPr/>
            <p:nvPr/>
          </p:nvSpPr>
          <p:spPr>
            <a:xfrm>
              <a:off x="4414929" y="5763617"/>
              <a:ext cx="1143631" cy="619133"/>
            </a:xfrm>
            <a:prstGeom prst="rect">
              <a:avLst/>
            </a:prstGeom>
            <a:ln w="12700">
              <a:miter lim="400000"/>
            </a:ln>
            <a:extLst>
              <a:ext uri="{C572A759-6A51-4108-AA02-DFA0A04FC94B}">
                <ma14:wrappingTextBoxFlag xmlns="" xmlns:ma14="http://schemas.microsoft.com/office/mac/drawingml/2011/main" val="1"/>
              </a:ext>
            </a:extLst>
          </p:spPr>
          <p:txBody>
            <a:bodyPr lIns="36001" tIns="36001" rIns="36001" bIns="36001" anchor="t"/>
            <a:lstStyle/>
            <a:p>
              <a:pPr>
                <a:lnSpc>
                  <a:spcPct val="150000"/>
                </a:lnSpc>
              </a:pPr>
              <a:r>
                <a:rPr lang="zh-CN" altLang="en-US" sz="2000" b="1" baseline="0" dirty="0" smtClean="0">
                  <a:solidFill>
                    <a:srgbClr val="00FDFC"/>
                  </a:solidFill>
                  <a:latin typeface="Microsoft YaHei" charset="-122"/>
                  <a:ea typeface="Microsoft YaHei" charset="-122"/>
                  <a:cs typeface="Microsoft YaHei" charset="-122"/>
                </a:rPr>
                <a:t>关于我们</a:t>
              </a:r>
              <a:endParaRPr lang="en-US" altLang="zh-CN" sz="2000" b="1" baseline="0" dirty="0">
                <a:solidFill>
                  <a:srgbClr val="00FDFC"/>
                </a:solidFill>
                <a:latin typeface="Microsoft YaHei" charset="-122"/>
                <a:ea typeface="Microsoft YaHei" charset="-122"/>
                <a:cs typeface="Microsoft YaHei" charset="-122"/>
              </a:endParaRPr>
            </a:p>
          </p:txBody>
        </p:sp>
      </p:grpSp>
    </p:spTree>
    <p:extLst>
      <p:ext uri="{BB962C8B-B14F-4D97-AF65-F5344CB8AC3E}">
        <p14:creationId xmlns:p14="http://schemas.microsoft.com/office/powerpoint/2010/main" val="743200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sldNum" sz="quarter" idx="2"/>
          </p:nvPr>
        </p:nvSpPr>
        <p:spPr>
          <a:xfrm>
            <a:off x="16148753" y="9497114"/>
            <a:ext cx="612392" cy="2908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36</a:t>
            </a:fld>
            <a:endParaRPr/>
          </a:p>
        </p:txBody>
      </p:sp>
      <p:sp>
        <p:nvSpPr>
          <p:cNvPr id="6" name="Shape 54"/>
          <p:cNvSpPr/>
          <p:nvPr/>
        </p:nvSpPr>
        <p:spPr>
          <a:xfrm>
            <a:off x="1324029" y="2478520"/>
            <a:ext cx="5040448" cy="4710160"/>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t"/>
          <a:lstStyle/>
          <a:p>
            <a:pPr>
              <a:lnSpc>
                <a:spcPct val="150000"/>
              </a:lnSpc>
            </a:pPr>
            <a:r>
              <a:rPr lang="zh-CN" altLang="en-US" sz="1800" baseline="0" dirty="0" smtClean="0">
                <a:solidFill>
                  <a:schemeClr val="bg1"/>
                </a:solidFill>
                <a:latin typeface="Microsoft YaHei" charset="-122"/>
                <a:ea typeface="Microsoft YaHei" charset="-122"/>
                <a:cs typeface="Microsoft YaHei" charset="-122"/>
              </a:rPr>
              <a:t>从晶总部位于深圳市宝安区中央大道大厦</a:t>
            </a:r>
            <a:r>
              <a:rPr lang="en-US" altLang="zh-CN" sz="1800" baseline="0" dirty="0" smtClean="0">
                <a:solidFill>
                  <a:schemeClr val="bg1"/>
                </a:solidFill>
                <a:latin typeface="Microsoft YaHei" charset="-122"/>
                <a:ea typeface="Microsoft YaHei" charset="-122"/>
                <a:cs typeface="Microsoft YaHei" charset="-122"/>
              </a:rPr>
              <a:t>A</a:t>
            </a:r>
            <a:r>
              <a:rPr lang="zh-CN" altLang="en-US" sz="1800" baseline="0" dirty="0" smtClean="0">
                <a:solidFill>
                  <a:schemeClr val="bg1"/>
                </a:solidFill>
                <a:latin typeface="Microsoft YaHei" charset="-122"/>
                <a:ea typeface="Microsoft YaHei" charset="-122"/>
                <a:cs typeface="Microsoft YaHei" charset="-122"/>
              </a:rPr>
              <a:t>座</a:t>
            </a:r>
            <a:r>
              <a:rPr lang="en-US" altLang="zh-CN" sz="1800" baseline="0" dirty="0" smtClean="0">
                <a:solidFill>
                  <a:schemeClr val="bg1"/>
                </a:solidFill>
                <a:latin typeface="Microsoft YaHei" charset="-122"/>
                <a:ea typeface="Microsoft YaHei" charset="-122"/>
                <a:cs typeface="Microsoft YaHei" charset="-122"/>
              </a:rPr>
              <a:t>18</a:t>
            </a:r>
            <a:r>
              <a:rPr lang="zh-CN" altLang="en-US" sz="1800" baseline="0" dirty="0" smtClean="0">
                <a:solidFill>
                  <a:schemeClr val="bg1"/>
                </a:solidFill>
                <a:latin typeface="Microsoft YaHei" charset="-122"/>
                <a:ea typeface="Microsoft YaHei" charset="-122"/>
                <a:cs typeface="Microsoft YaHei" charset="-122"/>
              </a:rPr>
              <a:t>楼，公司现有人员共计</a:t>
            </a:r>
            <a:r>
              <a:rPr lang="en-US" altLang="zh-CN" sz="1800" baseline="0" dirty="0" smtClean="0">
                <a:solidFill>
                  <a:schemeClr val="bg1"/>
                </a:solidFill>
                <a:latin typeface="Microsoft YaHei" charset="-122"/>
                <a:ea typeface="Microsoft YaHei" charset="-122"/>
                <a:cs typeface="Microsoft YaHei" charset="-122"/>
              </a:rPr>
              <a:t>	67</a:t>
            </a:r>
            <a:r>
              <a:rPr lang="zh-CN" altLang="en-US" sz="1800" baseline="0" dirty="0" smtClean="0">
                <a:solidFill>
                  <a:schemeClr val="bg1"/>
                </a:solidFill>
                <a:latin typeface="Microsoft YaHei" charset="-122"/>
                <a:ea typeface="Microsoft YaHei" charset="-122"/>
                <a:cs typeface="Microsoft YaHei" charset="-122"/>
              </a:rPr>
              <a:t>人，其中硕士</a:t>
            </a:r>
            <a:r>
              <a:rPr lang="en-US" altLang="zh-CN" sz="1800" baseline="0" dirty="0" smtClean="0">
                <a:solidFill>
                  <a:schemeClr val="bg1"/>
                </a:solidFill>
                <a:latin typeface="Microsoft YaHei" charset="-122"/>
                <a:ea typeface="Microsoft YaHei" charset="-122"/>
                <a:cs typeface="Microsoft YaHei" charset="-122"/>
              </a:rPr>
              <a:t>6</a:t>
            </a:r>
            <a:r>
              <a:rPr lang="zh-CN" altLang="en-US" sz="1800" baseline="0" dirty="0" smtClean="0">
                <a:solidFill>
                  <a:schemeClr val="bg1"/>
                </a:solidFill>
                <a:latin typeface="Microsoft YaHei" charset="-122"/>
                <a:ea typeface="Microsoft YaHei" charset="-122"/>
                <a:cs typeface="Microsoft YaHei" charset="-122"/>
              </a:rPr>
              <a:t>人，本科</a:t>
            </a:r>
            <a:r>
              <a:rPr lang="en-US" altLang="zh-CN" sz="1800" baseline="0" dirty="0" smtClean="0">
                <a:solidFill>
                  <a:schemeClr val="bg1"/>
                </a:solidFill>
                <a:latin typeface="Microsoft YaHei" charset="-122"/>
                <a:ea typeface="Microsoft YaHei" charset="-122"/>
                <a:cs typeface="Microsoft YaHei" charset="-122"/>
              </a:rPr>
              <a:t>30</a:t>
            </a:r>
            <a:r>
              <a:rPr lang="zh-CN" altLang="en-US" sz="1800" baseline="0" dirty="0" smtClean="0">
                <a:solidFill>
                  <a:schemeClr val="bg1"/>
                </a:solidFill>
                <a:latin typeface="Microsoft YaHei" charset="-122"/>
                <a:ea typeface="Microsoft YaHei" charset="-122"/>
                <a:cs typeface="Microsoft YaHei" charset="-122"/>
              </a:rPr>
              <a:t>人，技术研发人员共计</a:t>
            </a:r>
            <a:r>
              <a:rPr lang="en-US" altLang="zh-CN" sz="1800" baseline="0" dirty="0" smtClean="0">
                <a:solidFill>
                  <a:schemeClr val="bg1"/>
                </a:solidFill>
                <a:latin typeface="Microsoft YaHei" charset="-122"/>
                <a:ea typeface="Microsoft YaHei" charset="-122"/>
                <a:cs typeface="Microsoft YaHei" charset="-122"/>
              </a:rPr>
              <a:t>35</a:t>
            </a:r>
            <a:r>
              <a:rPr lang="zh-CN" altLang="en-US" sz="1800" baseline="0" dirty="0" smtClean="0">
                <a:solidFill>
                  <a:schemeClr val="bg1"/>
                </a:solidFill>
                <a:latin typeface="Microsoft YaHei" charset="-122"/>
                <a:ea typeface="Microsoft YaHei" charset="-122"/>
                <a:cs typeface="Microsoft YaHei" charset="-122"/>
              </a:rPr>
              <a:t>人。在贵州和河南设有分公司，在</a:t>
            </a:r>
            <a:r>
              <a:rPr lang="zh-CN" altLang="en-US" sz="1800" baseline="0" dirty="0">
                <a:solidFill>
                  <a:schemeClr val="bg1"/>
                </a:solidFill>
                <a:latin typeface="Microsoft YaHei" charset="-122"/>
                <a:ea typeface="Microsoft YaHei" charset="-122"/>
                <a:cs typeface="Microsoft YaHei" charset="-122"/>
              </a:rPr>
              <a:t>公司运营上，公司采取模块化的运营办法，</a:t>
            </a:r>
            <a:r>
              <a:rPr lang="zh-CN" altLang="en-US" sz="1800" baseline="0" dirty="0" smtClean="0">
                <a:solidFill>
                  <a:schemeClr val="bg1"/>
                </a:solidFill>
                <a:latin typeface="Microsoft YaHei" charset="-122"/>
                <a:ea typeface="Microsoft YaHei" charset="-122"/>
                <a:cs typeface="Microsoft YaHei" charset="-122"/>
              </a:rPr>
              <a:t>每个部门通过</a:t>
            </a:r>
            <a:r>
              <a:rPr lang="zh-CN" altLang="en-US" sz="1800" baseline="0" dirty="0">
                <a:solidFill>
                  <a:schemeClr val="bg1"/>
                </a:solidFill>
                <a:latin typeface="Microsoft YaHei" charset="-122"/>
                <a:ea typeface="Microsoft YaHei" charset="-122"/>
                <a:cs typeface="Microsoft YaHei" charset="-122"/>
              </a:rPr>
              <a:t>模块与总部和其他分公司实现功能上的协同和管理</a:t>
            </a:r>
            <a:r>
              <a:rPr lang="zh-CN" altLang="en-US" sz="1800" baseline="0" dirty="0" smtClean="0">
                <a:solidFill>
                  <a:schemeClr val="bg1"/>
                </a:solidFill>
                <a:latin typeface="Microsoft YaHei" charset="-122"/>
                <a:ea typeface="Microsoft YaHei" charset="-122"/>
                <a:cs typeface="Microsoft YaHei" charset="-122"/>
              </a:rPr>
              <a:t>。</a:t>
            </a:r>
            <a:endParaRPr lang="en-US" altLang="zh-CN" sz="1800" baseline="0" dirty="0" smtClean="0">
              <a:solidFill>
                <a:schemeClr val="bg1"/>
              </a:solidFill>
              <a:latin typeface="Microsoft YaHei" charset="-122"/>
              <a:ea typeface="Microsoft YaHei" charset="-122"/>
              <a:cs typeface="Microsoft YaHei" charset="-122"/>
            </a:endParaRPr>
          </a:p>
          <a:p>
            <a:pPr>
              <a:lnSpc>
                <a:spcPct val="150000"/>
              </a:lnSpc>
            </a:pPr>
            <a:endParaRPr lang="en-US" altLang="zh-CN" sz="1800" baseline="0" dirty="0">
              <a:solidFill>
                <a:schemeClr val="bg1"/>
              </a:solidFill>
              <a:latin typeface="Microsoft YaHei" charset="-122"/>
              <a:ea typeface="Microsoft YaHei" charset="-122"/>
              <a:cs typeface="Microsoft YaHei" charset="-122"/>
            </a:endParaRPr>
          </a:p>
          <a:p>
            <a:pPr>
              <a:lnSpc>
                <a:spcPct val="150000"/>
              </a:lnSpc>
            </a:pPr>
            <a:r>
              <a:rPr lang="zh-CN" altLang="en-US" sz="2000" baseline="0" dirty="0" smtClean="0">
                <a:solidFill>
                  <a:schemeClr val="bg1"/>
                </a:solidFill>
                <a:latin typeface="Microsoft YaHei" charset="-122"/>
                <a:ea typeface="Microsoft YaHei" charset="-122"/>
                <a:cs typeface="Microsoft YaHei" charset="-122"/>
              </a:rPr>
              <a:t>从晶</a:t>
            </a:r>
            <a:r>
              <a:rPr lang="en-US" altLang="zh-CN" sz="2000" baseline="0" dirty="0" smtClean="0">
                <a:solidFill>
                  <a:schemeClr val="bg1"/>
                </a:solidFill>
                <a:latin typeface="Microsoft YaHei" charset="-122"/>
                <a:ea typeface="Microsoft YaHei" charset="-122"/>
                <a:cs typeface="Microsoft YaHei" charset="-122"/>
              </a:rPr>
              <a:t> </a:t>
            </a:r>
            <a:r>
              <a:rPr lang="zh-CN" altLang="en-US" sz="2000" baseline="0" dirty="0">
                <a:solidFill>
                  <a:schemeClr val="bg1"/>
                </a:solidFill>
                <a:latin typeface="Microsoft YaHei" charset="-122"/>
                <a:ea typeface="Microsoft YaHei" charset="-122"/>
                <a:cs typeface="Microsoft YaHei" charset="-122"/>
              </a:rPr>
              <a:t>深圳</a:t>
            </a:r>
            <a:r>
              <a:rPr lang="zh-CN" altLang="en-US" sz="2000" baseline="0" dirty="0" smtClean="0">
                <a:solidFill>
                  <a:schemeClr val="bg1"/>
                </a:solidFill>
                <a:latin typeface="Microsoft YaHei" charset="-122"/>
                <a:ea typeface="Microsoft YaHei" charset="-122"/>
                <a:cs typeface="Microsoft YaHei" charset="-122"/>
              </a:rPr>
              <a:t>总部</a:t>
            </a:r>
            <a:r>
              <a:rPr lang="zh-CN" altLang="mr-IN" sz="2000" baseline="0" dirty="0" smtClean="0">
                <a:solidFill>
                  <a:schemeClr val="bg1"/>
                </a:solidFill>
                <a:latin typeface="Microsoft YaHei" charset="-122"/>
                <a:ea typeface="Microsoft YaHei" charset="-122"/>
                <a:cs typeface="Microsoft YaHei" charset="-122"/>
              </a:rPr>
              <a:t>     </a:t>
            </a:r>
            <a:r>
              <a:rPr lang="en-US" altLang="zh-CN" sz="2000" baseline="0" dirty="0" smtClean="0">
                <a:solidFill>
                  <a:schemeClr val="bg1"/>
                </a:solidFill>
                <a:latin typeface="Microsoft YaHei" charset="-122"/>
                <a:ea typeface="Microsoft YaHei" charset="-122"/>
                <a:cs typeface="Microsoft YaHei" charset="-122"/>
              </a:rPr>
              <a:t>    </a:t>
            </a:r>
            <a:r>
              <a:rPr lang="en-US" altLang="zh-CN" sz="2000" baseline="0" dirty="0">
                <a:solidFill>
                  <a:srgbClr val="35C1FF"/>
                </a:solidFill>
                <a:latin typeface="Microsoft YaHei" charset="-122"/>
                <a:ea typeface="Microsoft YaHei" charset="-122"/>
                <a:cs typeface="Microsoft YaHei" charset="-122"/>
              </a:rPr>
              <a:t>5</a:t>
            </a:r>
            <a:r>
              <a:rPr lang="en-US" altLang="zh-CN" sz="2000" baseline="0" dirty="0" smtClean="0">
                <a:solidFill>
                  <a:srgbClr val="35C1FF"/>
                </a:solidFill>
                <a:latin typeface="Microsoft YaHei" charset="-122"/>
                <a:ea typeface="Microsoft YaHei" charset="-122"/>
                <a:cs typeface="Microsoft YaHei" charset="-122"/>
              </a:rPr>
              <a:t>6</a:t>
            </a:r>
            <a:r>
              <a:rPr lang="zh-CN" altLang="mr-IN" sz="2000" baseline="0" dirty="0" smtClean="0">
                <a:solidFill>
                  <a:srgbClr val="35C1FF"/>
                </a:solidFill>
                <a:latin typeface="Microsoft YaHei" charset="-122"/>
                <a:ea typeface="Microsoft YaHei" charset="-122"/>
                <a:cs typeface="Microsoft YaHei" charset="-122"/>
              </a:rPr>
              <a:t>人   </a:t>
            </a:r>
            <a:endParaRPr lang="zh-CN" altLang="mr-IN" sz="2000" baseline="0" dirty="0">
              <a:solidFill>
                <a:srgbClr val="35C1FF"/>
              </a:solidFill>
              <a:latin typeface="Microsoft YaHei" charset="-122"/>
              <a:ea typeface="Microsoft YaHei" charset="-122"/>
              <a:cs typeface="Microsoft YaHei" charset="-122"/>
            </a:endParaRPr>
          </a:p>
          <a:p>
            <a:pPr>
              <a:lnSpc>
                <a:spcPct val="150000"/>
              </a:lnSpc>
            </a:pPr>
            <a:r>
              <a:rPr lang="zh-CN" altLang="en-US" sz="2000" baseline="0" dirty="0" smtClean="0">
                <a:solidFill>
                  <a:schemeClr val="bg1"/>
                </a:solidFill>
                <a:latin typeface="Microsoft YaHei" charset="-122"/>
                <a:ea typeface="Microsoft YaHei" charset="-122"/>
                <a:cs typeface="Microsoft YaHei" charset="-122"/>
              </a:rPr>
              <a:t>从晶</a:t>
            </a:r>
            <a:r>
              <a:rPr lang="en-US" altLang="zh-CN" sz="2000" baseline="0" dirty="0" smtClean="0">
                <a:solidFill>
                  <a:schemeClr val="bg1"/>
                </a:solidFill>
                <a:latin typeface="Microsoft YaHei" charset="-122"/>
                <a:ea typeface="Microsoft YaHei" charset="-122"/>
                <a:cs typeface="Microsoft YaHei" charset="-122"/>
              </a:rPr>
              <a:t> </a:t>
            </a:r>
            <a:r>
              <a:rPr lang="zh-CN" altLang="en-US" sz="2000" baseline="0" dirty="0" smtClean="0">
                <a:solidFill>
                  <a:schemeClr val="bg1"/>
                </a:solidFill>
                <a:latin typeface="Microsoft YaHei" charset="-122"/>
                <a:ea typeface="Microsoft YaHei" charset="-122"/>
                <a:cs typeface="Microsoft YaHei" charset="-122"/>
              </a:rPr>
              <a:t>贵州</a:t>
            </a:r>
            <a:r>
              <a:rPr lang="zh-CN" altLang="mr-IN" sz="2000" baseline="0" dirty="0" smtClean="0">
                <a:solidFill>
                  <a:schemeClr val="bg1"/>
                </a:solidFill>
                <a:latin typeface="Microsoft YaHei" charset="-122"/>
                <a:ea typeface="Microsoft YaHei" charset="-122"/>
                <a:cs typeface="Microsoft YaHei" charset="-122"/>
              </a:rPr>
              <a:t>分公司 </a:t>
            </a:r>
            <a:r>
              <a:rPr lang="en-US" altLang="zh-CN" sz="2000" baseline="0" dirty="0" smtClean="0">
                <a:solidFill>
                  <a:schemeClr val="bg1"/>
                </a:solidFill>
                <a:latin typeface="Microsoft YaHei" charset="-122"/>
                <a:ea typeface="Microsoft YaHei" charset="-122"/>
                <a:cs typeface="Microsoft YaHei" charset="-122"/>
              </a:rPr>
              <a:t>  </a:t>
            </a:r>
            <a:r>
              <a:rPr lang="zh-CN" altLang="mr-IN" sz="2000" baseline="0" dirty="0" smtClean="0">
                <a:solidFill>
                  <a:schemeClr val="bg1"/>
                </a:solidFill>
                <a:latin typeface="Microsoft YaHei" charset="-122"/>
                <a:ea typeface="Microsoft YaHei" charset="-122"/>
                <a:cs typeface="Microsoft YaHei" charset="-122"/>
              </a:rPr>
              <a:t>  </a:t>
            </a:r>
            <a:r>
              <a:rPr lang="en-US" altLang="zh-CN" sz="2000" baseline="0" dirty="0" smtClean="0">
                <a:solidFill>
                  <a:srgbClr val="35C1FF"/>
                </a:solidFill>
                <a:latin typeface="Microsoft YaHei" charset="-122"/>
                <a:ea typeface="Microsoft YaHei" charset="-122"/>
                <a:cs typeface="Microsoft YaHei" charset="-122"/>
              </a:rPr>
              <a:t>4</a:t>
            </a:r>
            <a:r>
              <a:rPr lang="zh-CN" altLang="mr-IN" sz="2000" baseline="0" dirty="0" smtClean="0">
                <a:solidFill>
                  <a:srgbClr val="35C1FF"/>
                </a:solidFill>
                <a:latin typeface="Microsoft YaHei" charset="-122"/>
                <a:ea typeface="Microsoft YaHei" charset="-122"/>
                <a:cs typeface="Microsoft YaHei" charset="-122"/>
              </a:rPr>
              <a:t>人</a:t>
            </a:r>
            <a:endParaRPr lang="zh-CN" altLang="mr-IN" sz="2000" baseline="0" dirty="0">
              <a:solidFill>
                <a:srgbClr val="35C1FF"/>
              </a:solidFill>
              <a:latin typeface="Microsoft YaHei" charset="-122"/>
              <a:ea typeface="Microsoft YaHei" charset="-122"/>
              <a:cs typeface="Microsoft YaHei" charset="-122"/>
            </a:endParaRPr>
          </a:p>
          <a:p>
            <a:pPr>
              <a:lnSpc>
                <a:spcPct val="150000"/>
              </a:lnSpc>
            </a:pPr>
            <a:r>
              <a:rPr lang="zh-CN" altLang="en-US" sz="2000" baseline="0" dirty="0" smtClean="0">
                <a:solidFill>
                  <a:schemeClr val="bg1"/>
                </a:solidFill>
                <a:latin typeface="Microsoft YaHei" charset="-122"/>
                <a:ea typeface="Microsoft YaHei" charset="-122"/>
                <a:cs typeface="Microsoft YaHei" charset="-122"/>
              </a:rPr>
              <a:t>从晶</a:t>
            </a:r>
            <a:r>
              <a:rPr lang="en-US" altLang="zh-CN" sz="2000" baseline="0" dirty="0" smtClean="0">
                <a:solidFill>
                  <a:schemeClr val="bg1"/>
                </a:solidFill>
                <a:latin typeface="Microsoft YaHei" charset="-122"/>
                <a:ea typeface="Microsoft YaHei" charset="-122"/>
                <a:cs typeface="Microsoft YaHei" charset="-122"/>
              </a:rPr>
              <a:t> </a:t>
            </a:r>
            <a:r>
              <a:rPr lang="zh-CN" altLang="en-US" sz="2000" baseline="0" dirty="0" smtClean="0">
                <a:solidFill>
                  <a:schemeClr val="bg1"/>
                </a:solidFill>
                <a:latin typeface="Microsoft YaHei" charset="-122"/>
                <a:ea typeface="Microsoft YaHei" charset="-122"/>
                <a:cs typeface="Microsoft YaHei" charset="-122"/>
              </a:rPr>
              <a:t>河南</a:t>
            </a:r>
            <a:r>
              <a:rPr lang="zh-CN" altLang="mr-IN" sz="2000" baseline="0" dirty="0" smtClean="0">
                <a:solidFill>
                  <a:schemeClr val="bg1"/>
                </a:solidFill>
                <a:latin typeface="Microsoft YaHei" charset="-122"/>
                <a:ea typeface="Microsoft YaHei" charset="-122"/>
                <a:cs typeface="Microsoft YaHei" charset="-122"/>
              </a:rPr>
              <a:t>分公司     </a:t>
            </a:r>
            <a:r>
              <a:rPr lang="en-US" altLang="zh-CN" sz="2000" baseline="0" dirty="0" smtClean="0">
                <a:solidFill>
                  <a:srgbClr val="35C1FF"/>
                </a:solidFill>
                <a:latin typeface="Microsoft YaHei" charset="-122"/>
                <a:ea typeface="Microsoft YaHei" charset="-122"/>
                <a:cs typeface="Microsoft YaHei" charset="-122"/>
              </a:rPr>
              <a:t>7</a:t>
            </a:r>
            <a:r>
              <a:rPr lang="zh-CN" altLang="mr-IN" sz="2000" baseline="0" dirty="0" smtClean="0">
                <a:solidFill>
                  <a:srgbClr val="35C1FF"/>
                </a:solidFill>
                <a:latin typeface="Microsoft YaHei" charset="-122"/>
                <a:ea typeface="Microsoft YaHei" charset="-122"/>
                <a:cs typeface="Microsoft YaHei" charset="-122"/>
              </a:rPr>
              <a:t>人</a:t>
            </a:r>
            <a:endParaRPr lang="zh-CN" altLang="mr-IN" sz="2000" baseline="0" dirty="0">
              <a:solidFill>
                <a:srgbClr val="35C1FF"/>
              </a:solidFill>
              <a:latin typeface="Microsoft YaHei" charset="-122"/>
              <a:ea typeface="Microsoft YaHei" charset="-122"/>
              <a:cs typeface="Microsoft YaHei" charset="-122"/>
            </a:endParaRPr>
          </a:p>
        </p:txBody>
      </p:sp>
      <p:grpSp>
        <p:nvGrpSpPr>
          <p:cNvPr id="4" name="组 3"/>
          <p:cNvGrpSpPr/>
          <p:nvPr/>
        </p:nvGrpSpPr>
        <p:grpSpPr>
          <a:xfrm>
            <a:off x="7354926" y="1652865"/>
            <a:ext cx="9061322" cy="5672692"/>
            <a:chOff x="6833234" y="1496448"/>
            <a:chExt cx="9061322" cy="5672692"/>
          </a:xfrm>
        </p:grpSpPr>
        <p:pic>
          <p:nvPicPr>
            <p:cNvPr id="2" name="图片 1" descr="ghj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234" y="1496448"/>
              <a:ext cx="9061322" cy="5672692"/>
            </a:xfrm>
            <a:prstGeom prst="rect">
              <a:avLst/>
            </a:prstGeom>
          </p:spPr>
        </p:pic>
        <p:sp>
          <p:nvSpPr>
            <p:cNvPr id="7" name="文本框 6"/>
            <p:cNvSpPr txBox="1"/>
            <p:nvPr/>
          </p:nvSpPr>
          <p:spPr>
            <a:xfrm>
              <a:off x="7183251" y="2205610"/>
              <a:ext cx="1712333" cy="5088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lnSpc>
                  <a:spcPct val="110000"/>
                </a:lnSpc>
              </a:pPr>
              <a:r>
                <a:rPr lang="zh-CN" altLang="en-US" sz="2400" b="1" baseline="0" dirty="0" smtClean="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rPr>
                <a:t>工程项目部</a:t>
              </a:r>
              <a:endParaRPr lang="zh-CN" altLang="en-US" sz="2400" b="1" baseline="0" dirty="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endParaRPr>
            </a:p>
          </p:txBody>
        </p:sp>
        <p:sp>
          <p:nvSpPr>
            <p:cNvPr id="8" name="Shape 54"/>
            <p:cNvSpPr/>
            <p:nvPr/>
          </p:nvSpPr>
          <p:spPr>
            <a:xfrm>
              <a:off x="7183251" y="2640768"/>
              <a:ext cx="3901773" cy="865474"/>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t"/>
            <a:lstStyle/>
            <a:p>
              <a:pPr>
                <a:lnSpc>
                  <a:spcPct val="120000"/>
                </a:lnSpc>
              </a:pPr>
              <a:r>
                <a:rPr lang="zh-CN" altLang="en-US" sz="1300" baseline="0" dirty="0" smtClean="0">
                  <a:solidFill>
                    <a:schemeClr val="bg1"/>
                  </a:solidFill>
                  <a:latin typeface="Microsoft YaHei" charset="-122"/>
                  <a:ea typeface="Microsoft YaHei" charset="-122"/>
                  <a:cs typeface="Microsoft YaHei" charset="-122"/>
                </a:rPr>
                <a:t>工程项目部负责项目实施和售后服务追踪，根据客户对象对产品进行集中化指导培训</a:t>
              </a:r>
              <a:endParaRPr lang="zh-CN" altLang="en-US" sz="1300" baseline="0" dirty="0">
                <a:solidFill>
                  <a:schemeClr val="bg1"/>
                </a:solidFill>
                <a:latin typeface="Microsoft YaHei" charset="-122"/>
                <a:ea typeface="Microsoft YaHei" charset="-122"/>
                <a:cs typeface="Microsoft YaHei" charset="-122"/>
              </a:endParaRPr>
            </a:p>
          </p:txBody>
        </p:sp>
        <p:sp>
          <p:nvSpPr>
            <p:cNvPr id="9" name="文本框 8"/>
            <p:cNvSpPr txBox="1"/>
            <p:nvPr/>
          </p:nvSpPr>
          <p:spPr>
            <a:xfrm>
              <a:off x="12636255" y="2185266"/>
              <a:ext cx="1712333" cy="5088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lnSpc>
                  <a:spcPct val="110000"/>
                </a:lnSpc>
              </a:pPr>
              <a:r>
                <a:rPr lang="zh-CN" altLang="en-US" sz="2400" b="1" baseline="0" dirty="0" smtClean="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rPr>
                <a:t>开发部</a:t>
              </a:r>
              <a:endParaRPr lang="zh-CN" altLang="en-US" sz="2400" b="1" baseline="0" dirty="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endParaRPr>
            </a:p>
          </p:txBody>
        </p:sp>
        <p:sp>
          <p:nvSpPr>
            <p:cNvPr id="10" name="Shape 54"/>
            <p:cNvSpPr/>
            <p:nvPr/>
          </p:nvSpPr>
          <p:spPr>
            <a:xfrm>
              <a:off x="12636255" y="2620424"/>
              <a:ext cx="3056442" cy="865474"/>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t"/>
            <a:lstStyle/>
            <a:p>
              <a:pPr>
                <a:lnSpc>
                  <a:spcPct val="120000"/>
                </a:lnSpc>
              </a:pPr>
              <a:r>
                <a:rPr lang="zh-CN" altLang="en-US" sz="1400" baseline="0" dirty="0" smtClean="0">
                  <a:solidFill>
                    <a:schemeClr val="bg1"/>
                  </a:solidFill>
                  <a:latin typeface="Microsoft YaHei" charset="-122"/>
                  <a:ea typeface="Microsoft YaHei" charset="-122"/>
                  <a:cs typeface="Microsoft YaHei" charset="-122"/>
                </a:rPr>
                <a:t>负责产品的</a:t>
              </a:r>
              <a:r>
                <a:rPr lang="zh-CN" altLang="en-US" sz="1400" baseline="0" dirty="0">
                  <a:solidFill>
                    <a:schemeClr val="bg1"/>
                  </a:solidFill>
                  <a:latin typeface="Microsoft YaHei" charset="-122"/>
                  <a:ea typeface="Microsoft YaHei" charset="-122"/>
                  <a:cs typeface="Microsoft YaHei" charset="-122"/>
                </a:rPr>
                <a:t>研发和设计，</a:t>
              </a:r>
              <a:r>
                <a:rPr lang="zh-CN" altLang="en-US" sz="1400" baseline="0" dirty="0" smtClean="0">
                  <a:solidFill>
                    <a:schemeClr val="bg1"/>
                  </a:solidFill>
                  <a:latin typeface="Microsoft YaHei" charset="-122"/>
                  <a:ea typeface="Microsoft YaHei" charset="-122"/>
                  <a:cs typeface="Microsoft YaHei" charset="-122"/>
                </a:rPr>
                <a:t>确保产品的核心技术优势</a:t>
              </a:r>
              <a:endParaRPr lang="zh-CN" altLang="en-US" sz="1400" baseline="0" dirty="0">
                <a:solidFill>
                  <a:schemeClr val="bg1"/>
                </a:solidFill>
                <a:latin typeface="Microsoft YaHei" charset="-122"/>
                <a:ea typeface="Microsoft YaHei" charset="-122"/>
                <a:cs typeface="Microsoft YaHei" charset="-122"/>
              </a:endParaRPr>
            </a:p>
          </p:txBody>
        </p:sp>
        <p:sp>
          <p:nvSpPr>
            <p:cNvPr id="11" name="文本框 10"/>
            <p:cNvSpPr txBox="1"/>
            <p:nvPr/>
          </p:nvSpPr>
          <p:spPr>
            <a:xfrm>
              <a:off x="7183251" y="3816172"/>
              <a:ext cx="1712333"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lnSpc>
                  <a:spcPct val="110000"/>
                </a:lnSpc>
              </a:pPr>
              <a:r>
                <a:rPr lang="zh-CN" altLang="en-US" sz="2400" b="1" baseline="0" dirty="0" smtClean="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rPr>
                <a:t>销售部</a:t>
              </a:r>
              <a:endParaRPr lang="zh-CN" altLang="en-US" sz="2400" b="1" baseline="0" dirty="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endParaRPr>
            </a:p>
          </p:txBody>
        </p:sp>
        <p:sp>
          <p:nvSpPr>
            <p:cNvPr id="12" name="Shape 54"/>
            <p:cNvSpPr/>
            <p:nvPr/>
          </p:nvSpPr>
          <p:spPr>
            <a:xfrm>
              <a:off x="7183251" y="4248252"/>
              <a:ext cx="3213717" cy="865474"/>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t"/>
            <a:lstStyle/>
            <a:p>
              <a:pPr>
                <a:lnSpc>
                  <a:spcPct val="120000"/>
                </a:lnSpc>
              </a:pPr>
              <a:r>
                <a:rPr lang="zh-CN" altLang="en-US" sz="1400" baseline="0" dirty="0" smtClean="0">
                  <a:solidFill>
                    <a:schemeClr val="bg1"/>
                  </a:solidFill>
                  <a:latin typeface="Microsoft YaHei" charset="-122"/>
                  <a:ea typeface="Microsoft YaHei" charset="-122"/>
                  <a:cs typeface="Microsoft YaHei" charset="-122"/>
                </a:rPr>
                <a:t>负责业务渠道</a:t>
              </a:r>
              <a:r>
                <a:rPr lang="zh-CN" altLang="en-US" sz="1400" baseline="0" dirty="0">
                  <a:solidFill>
                    <a:schemeClr val="bg1"/>
                  </a:solidFill>
                  <a:latin typeface="Microsoft YaHei" charset="-122"/>
                  <a:ea typeface="Microsoft YaHei" charset="-122"/>
                  <a:cs typeface="Microsoft YaHei" charset="-122"/>
                </a:rPr>
                <a:t>的开拓和产品销售。</a:t>
              </a:r>
            </a:p>
          </p:txBody>
        </p:sp>
        <p:sp>
          <p:nvSpPr>
            <p:cNvPr id="13" name="文本框 12"/>
            <p:cNvSpPr txBox="1"/>
            <p:nvPr/>
          </p:nvSpPr>
          <p:spPr>
            <a:xfrm>
              <a:off x="12636255" y="3843782"/>
              <a:ext cx="1712333"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lnSpc>
                  <a:spcPct val="110000"/>
                </a:lnSpc>
              </a:pPr>
              <a:r>
                <a:rPr lang="zh-CN" altLang="en-US" sz="2400" b="1" baseline="0" dirty="0" smtClean="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rPr>
                <a:t>市场运营部</a:t>
              </a:r>
              <a:endParaRPr lang="zh-CN" altLang="en-US" sz="2400" b="1" baseline="0" dirty="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endParaRPr>
            </a:p>
          </p:txBody>
        </p:sp>
        <p:sp>
          <p:nvSpPr>
            <p:cNvPr id="14" name="Shape 54"/>
            <p:cNvSpPr/>
            <p:nvPr/>
          </p:nvSpPr>
          <p:spPr>
            <a:xfrm>
              <a:off x="12636255" y="4275862"/>
              <a:ext cx="3056442" cy="895325"/>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t"/>
            <a:lstStyle/>
            <a:p>
              <a:pPr>
                <a:lnSpc>
                  <a:spcPct val="120000"/>
                </a:lnSpc>
              </a:pPr>
              <a:r>
                <a:rPr lang="zh-CN" altLang="en-US" sz="1400" baseline="0" dirty="0">
                  <a:solidFill>
                    <a:schemeClr val="bg1"/>
                  </a:solidFill>
                  <a:latin typeface="Microsoft YaHei" charset="-122"/>
                  <a:ea typeface="Microsoft YaHei" charset="-122"/>
                  <a:cs typeface="Microsoft YaHei" charset="-122"/>
                </a:rPr>
                <a:t>负责产品发售、推广、品牌建设以及客服工作。 </a:t>
              </a:r>
            </a:p>
          </p:txBody>
        </p:sp>
        <p:sp>
          <p:nvSpPr>
            <p:cNvPr id="15" name="文本框 14"/>
            <p:cNvSpPr txBox="1"/>
            <p:nvPr/>
          </p:nvSpPr>
          <p:spPr>
            <a:xfrm>
              <a:off x="7183251" y="5420047"/>
              <a:ext cx="1712333"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lnSpc>
                  <a:spcPct val="110000"/>
                </a:lnSpc>
              </a:pPr>
              <a:r>
                <a:rPr lang="zh-CN" altLang="en-US" sz="2400" b="1" baseline="0" dirty="0" smtClean="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rPr>
                <a:t>供应链部</a:t>
              </a:r>
              <a:endParaRPr lang="zh-CN" altLang="en-US" sz="2400" b="1" baseline="0" dirty="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endParaRPr>
            </a:p>
          </p:txBody>
        </p:sp>
        <p:sp>
          <p:nvSpPr>
            <p:cNvPr id="16" name="Shape 54"/>
            <p:cNvSpPr/>
            <p:nvPr/>
          </p:nvSpPr>
          <p:spPr>
            <a:xfrm>
              <a:off x="7183251" y="5852127"/>
              <a:ext cx="3169922" cy="895325"/>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t"/>
            <a:lstStyle/>
            <a:p>
              <a:pPr>
                <a:lnSpc>
                  <a:spcPct val="120000"/>
                </a:lnSpc>
              </a:pPr>
              <a:r>
                <a:rPr lang="zh-CN" altLang="en-US" sz="1400" baseline="0" dirty="0">
                  <a:solidFill>
                    <a:schemeClr val="bg1"/>
                  </a:solidFill>
                  <a:latin typeface="Microsoft YaHei" charset="-122"/>
                  <a:ea typeface="Microsoft YaHei" charset="-122"/>
                  <a:cs typeface="Microsoft YaHei" charset="-122"/>
                </a:rPr>
                <a:t>负责产品的生产、运输、</a:t>
              </a:r>
              <a:r>
                <a:rPr lang="zh-CN" altLang="en-US" sz="1400" baseline="0" dirty="0" smtClean="0">
                  <a:solidFill>
                    <a:schemeClr val="bg1"/>
                  </a:solidFill>
                  <a:latin typeface="Microsoft YaHei" charset="-122"/>
                  <a:ea typeface="Microsoft YaHei" charset="-122"/>
                  <a:cs typeface="Microsoft YaHei" charset="-122"/>
                </a:rPr>
                <a:t>包括各</a:t>
              </a:r>
              <a:r>
                <a:rPr lang="zh-CN" altLang="en-US" sz="1400" baseline="0" dirty="0">
                  <a:solidFill>
                    <a:schemeClr val="bg1"/>
                  </a:solidFill>
                  <a:latin typeface="Microsoft YaHei" charset="-122"/>
                  <a:ea typeface="Microsoft YaHei" charset="-122"/>
                  <a:cs typeface="Microsoft YaHei" charset="-122"/>
                </a:rPr>
                <a:t>仓库库存管理、物流管理等。</a:t>
              </a:r>
            </a:p>
          </p:txBody>
        </p:sp>
        <p:sp>
          <p:nvSpPr>
            <p:cNvPr id="17" name="文本框 16"/>
            <p:cNvSpPr txBox="1"/>
            <p:nvPr/>
          </p:nvSpPr>
          <p:spPr>
            <a:xfrm>
              <a:off x="12636255" y="5444162"/>
              <a:ext cx="2741973" cy="436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lnSpc>
                  <a:spcPct val="110000"/>
                </a:lnSpc>
              </a:pPr>
              <a:r>
                <a:rPr lang="zh-CN" altLang="en-US" sz="2000" b="1" baseline="0" dirty="0" smtClean="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rPr>
                <a:t>财务部与人力行政部</a:t>
              </a:r>
              <a:endParaRPr lang="zh-CN" altLang="en-US" sz="2000" b="1" baseline="0" dirty="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endParaRPr>
            </a:p>
          </p:txBody>
        </p:sp>
        <p:sp>
          <p:nvSpPr>
            <p:cNvPr id="18" name="Shape 54"/>
            <p:cNvSpPr/>
            <p:nvPr/>
          </p:nvSpPr>
          <p:spPr>
            <a:xfrm>
              <a:off x="12636255" y="5842900"/>
              <a:ext cx="3258301" cy="895325"/>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t"/>
            <a:lstStyle/>
            <a:p>
              <a:pPr>
                <a:lnSpc>
                  <a:spcPct val="120000"/>
                </a:lnSpc>
              </a:pPr>
              <a:r>
                <a:rPr lang="zh-CN" altLang="en-US" sz="1400" baseline="0" dirty="0" smtClean="0">
                  <a:solidFill>
                    <a:schemeClr val="bg1"/>
                  </a:solidFill>
                  <a:latin typeface="Microsoft YaHei" charset="-122"/>
                  <a:ea typeface="Microsoft YaHei" charset="-122"/>
                  <a:cs typeface="Microsoft YaHei" charset="-122"/>
                </a:rPr>
                <a:t>总部与分公司均有专员，负责各地办公室行政，处理各个区域的销售财务</a:t>
              </a:r>
              <a:endParaRPr lang="zh-CN" altLang="en-US" sz="1400" baseline="0" dirty="0">
                <a:solidFill>
                  <a:schemeClr val="bg1"/>
                </a:solidFill>
                <a:latin typeface="Microsoft YaHei" charset="-122"/>
                <a:ea typeface="Microsoft YaHei" charset="-122"/>
                <a:cs typeface="Microsoft YaHei" charset="-122"/>
              </a:endParaRPr>
            </a:p>
          </p:txBody>
        </p:sp>
      </p:grpSp>
      <p:sp>
        <p:nvSpPr>
          <p:cNvPr id="21" name="文本框 20"/>
          <p:cNvSpPr txBox="1"/>
          <p:nvPr/>
        </p:nvSpPr>
        <p:spPr>
          <a:xfrm>
            <a:off x="1303793" y="1216018"/>
            <a:ext cx="5235639" cy="10166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defTabSz="825500">
              <a:lnSpc>
                <a:spcPct val="110000"/>
              </a:lnSpc>
            </a:pPr>
            <a:r>
              <a:rPr lang="en-US" altLang="zh-CN" sz="5400" b="1" baseline="0" dirty="0" smtClean="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rPr>
              <a:t> </a:t>
            </a:r>
            <a:r>
              <a:rPr lang="zh-CN" altLang="en-US" sz="3600" b="1" baseline="0" dirty="0" smtClean="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rPr>
              <a:t>公司架构</a:t>
            </a:r>
            <a:endParaRPr lang="zh-CN" altLang="en-US" sz="3600" b="1" baseline="0" dirty="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endParaRPr>
          </a:p>
        </p:txBody>
      </p:sp>
    </p:spTree>
    <p:extLst>
      <p:ext uri="{BB962C8B-B14F-4D97-AF65-F5344CB8AC3E}">
        <p14:creationId xmlns:p14="http://schemas.microsoft.com/office/powerpoint/2010/main" val="389345531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7281525" cy="972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Shape 53"/>
          <p:cNvSpPr/>
          <p:nvPr/>
        </p:nvSpPr>
        <p:spPr>
          <a:xfrm>
            <a:off x="1311327" y="1560015"/>
            <a:ext cx="6683528" cy="1314071"/>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90000"/>
              </a:lnSpc>
            </a:pPr>
            <a:r>
              <a:rPr lang="zh-CN" altLang="en-US" sz="8800" b="1" dirty="0" smtClean="0">
                <a:solidFill>
                  <a:srgbClr val="FFFFFF"/>
                </a:solidFill>
                <a:latin typeface="Microsoft YaHei" charset="-122"/>
                <a:ea typeface="Microsoft YaHei" charset="-122"/>
                <a:cs typeface="Microsoft YaHei" charset="-122"/>
              </a:rPr>
              <a:t>目标使命</a:t>
            </a:r>
            <a:endParaRPr lang="zh-CN" altLang="en-US" sz="8800" b="1" dirty="0">
              <a:solidFill>
                <a:srgbClr val="FFFFFF"/>
              </a:solidFill>
              <a:latin typeface="Microsoft YaHei" charset="-122"/>
              <a:ea typeface="Microsoft YaHei" charset="-122"/>
              <a:cs typeface="Microsoft YaHei" charset="-122"/>
            </a:endParaRPr>
          </a:p>
        </p:txBody>
      </p:sp>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37</a:t>
            </a:fld>
            <a:endParaRPr/>
          </a:p>
        </p:txBody>
      </p:sp>
      <p:pic>
        <p:nvPicPr>
          <p:cNvPr id="5" name="图片 4"/>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flipV="1">
            <a:off x="1311327" y="1286653"/>
            <a:ext cx="5434595" cy="112866"/>
          </a:xfrm>
          <a:prstGeom prst="rect">
            <a:avLst/>
          </a:prstGeom>
        </p:spPr>
      </p:pic>
      <p:sp>
        <p:nvSpPr>
          <p:cNvPr id="16" name="文本框 15"/>
          <p:cNvSpPr txBox="1"/>
          <p:nvPr/>
        </p:nvSpPr>
        <p:spPr>
          <a:xfrm>
            <a:off x="1311326" y="2874086"/>
            <a:ext cx="5807929" cy="1727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lnSpc>
                <a:spcPct val="110000"/>
              </a:lnSpc>
            </a:pPr>
            <a:r>
              <a:rPr lang="zh-CN" altLang="en-US" sz="3200" b="1" baseline="0" dirty="0" smtClean="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rPr>
              <a:t>为客户连接一切数据，开创</a:t>
            </a:r>
            <a:r>
              <a:rPr lang="zh-CN" altLang="en-US" sz="3200" b="1" baseline="0" dirty="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rPr>
              <a:t>一个</a:t>
            </a:r>
            <a:r>
              <a:rPr lang="zh-CN" altLang="en-US" sz="3200" b="1" baseline="0" dirty="0" smtClean="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rPr>
              <a:t>多元多业务</a:t>
            </a:r>
            <a:r>
              <a:rPr lang="zh-CN" altLang="en-US" sz="3200" b="1" baseline="0" dirty="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rPr>
              <a:t>系统大数据交互共享时代</a:t>
            </a:r>
          </a:p>
        </p:txBody>
      </p:sp>
    </p:spTree>
    <p:extLst>
      <p:ext uri="{BB962C8B-B14F-4D97-AF65-F5344CB8AC3E}">
        <p14:creationId xmlns:p14="http://schemas.microsoft.com/office/powerpoint/2010/main" val="379258592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p:nvPr/>
        </p:nvSpPr>
        <p:spPr>
          <a:xfrm>
            <a:off x="1311327" y="1560015"/>
            <a:ext cx="6683528" cy="1314071"/>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90000"/>
              </a:lnSpc>
            </a:pPr>
            <a:r>
              <a:rPr lang="zh-CN" altLang="en-US" sz="8800" b="1" dirty="0" smtClean="0">
                <a:solidFill>
                  <a:srgbClr val="FFFFFF"/>
                </a:solidFill>
                <a:latin typeface="Microsoft YaHei" charset="-122"/>
                <a:ea typeface="Microsoft YaHei" charset="-122"/>
                <a:cs typeface="Microsoft YaHei" charset="-122"/>
              </a:rPr>
              <a:t>联系我们</a:t>
            </a:r>
            <a:endParaRPr lang="zh-CN" altLang="en-US" sz="8800" b="1" dirty="0">
              <a:solidFill>
                <a:srgbClr val="FFFFFF"/>
              </a:solidFill>
              <a:latin typeface="Microsoft YaHei" charset="-122"/>
              <a:ea typeface="Microsoft YaHei" charset="-122"/>
              <a:cs typeface="Microsoft YaHei" charset="-122"/>
            </a:endParaRPr>
          </a:p>
        </p:txBody>
      </p:sp>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38</a:t>
            </a:fld>
            <a:endParaRPr/>
          </a:p>
        </p:txBody>
      </p:sp>
      <p:pic>
        <p:nvPicPr>
          <p:cNvPr id="5" name="图片 4"/>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flipV="1">
            <a:off x="1311327" y="1286653"/>
            <a:ext cx="5434595" cy="112866"/>
          </a:xfrm>
          <a:prstGeom prst="rect">
            <a:avLst/>
          </a:prstGeom>
        </p:spPr>
      </p:pic>
      <p:grpSp>
        <p:nvGrpSpPr>
          <p:cNvPr id="7" name="组合 6"/>
          <p:cNvGrpSpPr/>
          <p:nvPr/>
        </p:nvGrpSpPr>
        <p:grpSpPr>
          <a:xfrm>
            <a:off x="5492521" y="8062205"/>
            <a:ext cx="6694638" cy="1769715"/>
            <a:chOff x="993005" y="2199779"/>
            <a:chExt cx="6694638" cy="1769715"/>
          </a:xfrm>
        </p:grpSpPr>
        <p:sp>
          <p:nvSpPr>
            <p:cNvPr id="8" name="THANKS"/>
            <p:cNvSpPr txBox="1"/>
            <p:nvPr/>
          </p:nvSpPr>
          <p:spPr>
            <a:xfrm>
              <a:off x="993005" y="2199779"/>
              <a:ext cx="916918" cy="1769715"/>
            </a:xfrm>
            <a:prstGeom prst="rect">
              <a:avLst/>
            </a:prstGeom>
            <a:ln w="12700">
              <a:miter lim="400000"/>
            </a:ln>
          </p:spPr>
          <p:txBody>
            <a:bodyPr wrap="none" lIns="0" tIns="0" rIns="0" bIns="0">
              <a:spAutoFit/>
            </a:bodyPr>
            <a:lstStyle>
              <a:lvl1pPr>
                <a:defRPr sz="10000" b="0" spc="4000">
                  <a:solidFill>
                    <a:srgbClr val="F7F9FF"/>
                  </a:solidFill>
                  <a:latin typeface="Helvetica Neue Thin"/>
                  <a:ea typeface="Helvetica Neue Thin"/>
                  <a:cs typeface="Helvetica Neue Thin"/>
                  <a:sym typeface="Helvetica Neue Thin"/>
                </a:defRPr>
              </a:lvl1pPr>
            </a:lstStyle>
            <a:p>
              <a:r>
                <a:rPr lang="en-US" altLang="zh-CN" sz="11500" b="1" spc="600" dirty="0">
                  <a:gradFill flip="none" rotWithShape="1">
                    <a:gsLst>
                      <a:gs pos="21000">
                        <a:schemeClr val="bg1">
                          <a:alpha val="92000"/>
                        </a:schemeClr>
                      </a:gs>
                      <a:gs pos="89000">
                        <a:schemeClr val="bg1">
                          <a:alpha val="0"/>
                        </a:schemeClr>
                      </a:gs>
                      <a:gs pos="52000">
                        <a:schemeClr val="bg1">
                          <a:alpha val="70000"/>
                        </a:schemeClr>
                      </a:gs>
                    </a:gsLst>
                    <a:lin ang="0" scaled="1"/>
                    <a:tileRect/>
                  </a:gradFill>
                  <a:latin typeface="阿里巴巴普惠体 M" panose="00020600040101010101" pitchFamily="18" charset="-122"/>
                  <a:ea typeface="阿里巴巴普惠体 M" panose="00020600040101010101" pitchFamily="18" charset="-122"/>
                  <a:cs typeface="阿里巴巴普惠体 B" panose="00020600040101010101" pitchFamily="18" charset="-122"/>
                  <a:sym typeface="Arial" panose="020B0604020202020204" pitchFamily="34" charset="0"/>
                </a:rPr>
                <a:t>T</a:t>
              </a:r>
              <a:endParaRPr sz="11500" spc="600" dirty="0">
                <a:gradFill flip="none" rotWithShape="1">
                  <a:gsLst>
                    <a:gs pos="21000">
                      <a:schemeClr val="bg1">
                        <a:alpha val="92000"/>
                      </a:schemeClr>
                    </a:gs>
                    <a:gs pos="89000">
                      <a:schemeClr val="bg1">
                        <a:alpha val="0"/>
                      </a:schemeClr>
                    </a:gs>
                    <a:gs pos="52000">
                      <a:schemeClr val="bg1">
                        <a:alpha val="70000"/>
                      </a:schemeClr>
                    </a:gs>
                  </a:gsLst>
                  <a:lin ang="0" scaled="1"/>
                  <a:tileRect/>
                </a:gradFill>
                <a:latin typeface="阿里巴巴普惠体 M" panose="00020600040101010101" pitchFamily="18" charset="-122"/>
                <a:ea typeface="阿里巴巴普惠体 M" panose="00020600040101010101" pitchFamily="18" charset="-122"/>
                <a:cs typeface="阿里巴巴普惠体 B" panose="00020600040101010101" pitchFamily="18" charset="-122"/>
                <a:sym typeface="Arial" panose="020B0604020202020204" pitchFamily="34" charset="0"/>
              </a:endParaRPr>
            </a:p>
          </p:txBody>
        </p:sp>
        <p:sp>
          <p:nvSpPr>
            <p:cNvPr id="9" name="THANKS"/>
            <p:cNvSpPr txBox="1"/>
            <p:nvPr/>
          </p:nvSpPr>
          <p:spPr>
            <a:xfrm>
              <a:off x="1958112" y="2199779"/>
              <a:ext cx="1184620" cy="1769715"/>
            </a:xfrm>
            <a:prstGeom prst="rect">
              <a:avLst/>
            </a:prstGeom>
            <a:ln w="12700">
              <a:miter lim="400000"/>
            </a:ln>
          </p:spPr>
          <p:txBody>
            <a:bodyPr wrap="none" lIns="0" tIns="0" rIns="0" bIns="0">
              <a:spAutoFit/>
            </a:bodyPr>
            <a:lstStyle>
              <a:lvl1pPr>
                <a:defRPr sz="10000" b="0" spc="4000">
                  <a:solidFill>
                    <a:srgbClr val="F7F9FF"/>
                  </a:solidFill>
                  <a:latin typeface="Helvetica Neue Thin"/>
                  <a:ea typeface="Helvetica Neue Thin"/>
                  <a:cs typeface="Helvetica Neue Thin"/>
                  <a:sym typeface="Helvetica Neue Thin"/>
                </a:defRPr>
              </a:lvl1pPr>
            </a:lstStyle>
            <a:p>
              <a:r>
                <a:rPr lang="en-US" altLang="zh-CN" sz="11500" b="1" spc="600" dirty="0">
                  <a:gradFill flip="none" rotWithShape="1">
                    <a:gsLst>
                      <a:gs pos="21000">
                        <a:schemeClr val="bg1">
                          <a:alpha val="92000"/>
                        </a:schemeClr>
                      </a:gs>
                      <a:gs pos="89000">
                        <a:schemeClr val="bg1">
                          <a:alpha val="0"/>
                        </a:schemeClr>
                      </a:gs>
                      <a:gs pos="52000">
                        <a:schemeClr val="bg1">
                          <a:alpha val="70000"/>
                        </a:schemeClr>
                      </a:gs>
                    </a:gsLst>
                    <a:lin ang="0" scaled="1"/>
                    <a:tileRect/>
                  </a:gradFill>
                  <a:latin typeface="阿里巴巴普惠体 M" panose="00020600040101010101" pitchFamily="18" charset="-122"/>
                  <a:ea typeface="阿里巴巴普惠体 M" panose="00020600040101010101" pitchFamily="18" charset="-122"/>
                  <a:cs typeface="阿里巴巴普惠体 B" panose="00020600040101010101" pitchFamily="18" charset="-122"/>
                  <a:sym typeface="Arial" panose="020B0604020202020204" pitchFamily="34" charset="0"/>
                </a:rPr>
                <a:t>H</a:t>
              </a:r>
              <a:endParaRPr sz="11500" spc="600" dirty="0">
                <a:gradFill flip="none" rotWithShape="1">
                  <a:gsLst>
                    <a:gs pos="21000">
                      <a:schemeClr val="bg1">
                        <a:alpha val="92000"/>
                      </a:schemeClr>
                    </a:gs>
                    <a:gs pos="89000">
                      <a:schemeClr val="bg1">
                        <a:alpha val="0"/>
                      </a:schemeClr>
                    </a:gs>
                    <a:gs pos="52000">
                      <a:schemeClr val="bg1">
                        <a:alpha val="70000"/>
                      </a:schemeClr>
                    </a:gs>
                  </a:gsLst>
                  <a:lin ang="0" scaled="1"/>
                  <a:tileRect/>
                </a:gradFill>
                <a:latin typeface="阿里巴巴普惠体 M" panose="00020600040101010101" pitchFamily="18" charset="-122"/>
                <a:ea typeface="阿里巴巴普惠体 M" panose="00020600040101010101" pitchFamily="18" charset="-122"/>
                <a:cs typeface="阿里巴巴普惠体 B" panose="00020600040101010101" pitchFamily="18" charset="-122"/>
                <a:sym typeface="Arial" panose="020B0604020202020204" pitchFamily="34" charset="0"/>
              </a:endParaRPr>
            </a:p>
          </p:txBody>
        </p:sp>
        <p:sp>
          <p:nvSpPr>
            <p:cNvPr id="10" name="THANKS"/>
            <p:cNvSpPr txBox="1"/>
            <p:nvPr/>
          </p:nvSpPr>
          <p:spPr>
            <a:xfrm>
              <a:off x="3213362" y="2199779"/>
              <a:ext cx="1186222" cy="1769715"/>
            </a:xfrm>
            <a:prstGeom prst="rect">
              <a:avLst/>
            </a:prstGeom>
            <a:ln w="12700">
              <a:miter lim="400000"/>
            </a:ln>
          </p:spPr>
          <p:txBody>
            <a:bodyPr wrap="none" lIns="0" tIns="0" rIns="0" bIns="0">
              <a:spAutoFit/>
            </a:bodyPr>
            <a:lstStyle>
              <a:lvl1pPr>
                <a:defRPr sz="10000" b="0" spc="4000">
                  <a:solidFill>
                    <a:srgbClr val="F7F9FF"/>
                  </a:solidFill>
                  <a:latin typeface="Helvetica Neue Thin"/>
                  <a:ea typeface="Helvetica Neue Thin"/>
                  <a:cs typeface="Helvetica Neue Thin"/>
                  <a:sym typeface="Helvetica Neue Thin"/>
                </a:defRPr>
              </a:lvl1pPr>
            </a:lstStyle>
            <a:p>
              <a:r>
                <a:rPr lang="en-US" altLang="zh-CN" sz="11500" b="1" spc="600" dirty="0">
                  <a:gradFill flip="none" rotWithShape="1">
                    <a:gsLst>
                      <a:gs pos="21000">
                        <a:schemeClr val="bg1">
                          <a:alpha val="92000"/>
                        </a:schemeClr>
                      </a:gs>
                      <a:gs pos="89000">
                        <a:schemeClr val="bg1">
                          <a:alpha val="0"/>
                        </a:schemeClr>
                      </a:gs>
                      <a:gs pos="52000">
                        <a:schemeClr val="bg1">
                          <a:alpha val="70000"/>
                        </a:schemeClr>
                      </a:gs>
                    </a:gsLst>
                    <a:lin ang="0" scaled="1"/>
                    <a:tileRect/>
                  </a:gradFill>
                  <a:latin typeface="阿里巴巴普惠体 M" panose="00020600040101010101" pitchFamily="18" charset="-122"/>
                  <a:ea typeface="阿里巴巴普惠体 M" panose="00020600040101010101" pitchFamily="18" charset="-122"/>
                  <a:cs typeface="阿里巴巴普惠体 B" panose="00020600040101010101" pitchFamily="18" charset="-122"/>
                  <a:sym typeface="Arial" panose="020B0604020202020204" pitchFamily="34" charset="0"/>
                </a:rPr>
                <a:t>A</a:t>
              </a:r>
              <a:endParaRPr sz="11500" spc="600" dirty="0">
                <a:gradFill flip="none" rotWithShape="1">
                  <a:gsLst>
                    <a:gs pos="21000">
                      <a:schemeClr val="bg1">
                        <a:alpha val="92000"/>
                      </a:schemeClr>
                    </a:gs>
                    <a:gs pos="89000">
                      <a:schemeClr val="bg1">
                        <a:alpha val="0"/>
                      </a:schemeClr>
                    </a:gs>
                    <a:gs pos="52000">
                      <a:schemeClr val="bg1">
                        <a:alpha val="70000"/>
                      </a:schemeClr>
                    </a:gs>
                  </a:gsLst>
                  <a:lin ang="0" scaled="1"/>
                  <a:tileRect/>
                </a:gradFill>
                <a:latin typeface="阿里巴巴普惠体 M" panose="00020600040101010101" pitchFamily="18" charset="-122"/>
                <a:ea typeface="阿里巴巴普惠体 M" panose="00020600040101010101" pitchFamily="18" charset="-122"/>
                <a:cs typeface="阿里巴巴普惠体 B" panose="00020600040101010101" pitchFamily="18" charset="-122"/>
                <a:sym typeface="Arial" panose="020B0604020202020204" pitchFamily="34" charset="0"/>
              </a:endParaRPr>
            </a:p>
          </p:txBody>
        </p:sp>
        <p:sp>
          <p:nvSpPr>
            <p:cNvPr id="11" name="THANKS"/>
            <p:cNvSpPr txBox="1"/>
            <p:nvPr/>
          </p:nvSpPr>
          <p:spPr>
            <a:xfrm>
              <a:off x="4366020" y="2199779"/>
              <a:ext cx="1224694" cy="1769715"/>
            </a:xfrm>
            <a:prstGeom prst="rect">
              <a:avLst/>
            </a:prstGeom>
            <a:ln w="12700">
              <a:miter lim="400000"/>
            </a:ln>
          </p:spPr>
          <p:txBody>
            <a:bodyPr wrap="none" lIns="0" tIns="0" rIns="0" bIns="0">
              <a:spAutoFit/>
            </a:bodyPr>
            <a:lstStyle>
              <a:lvl1pPr>
                <a:defRPr sz="10000" b="0" spc="4000">
                  <a:solidFill>
                    <a:srgbClr val="F7F9FF"/>
                  </a:solidFill>
                  <a:latin typeface="Helvetica Neue Thin"/>
                  <a:ea typeface="Helvetica Neue Thin"/>
                  <a:cs typeface="Helvetica Neue Thin"/>
                  <a:sym typeface="Helvetica Neue Thin"/>
                </a:defRPr>
              </a:lvl1pPr>
            </a:lstStyle>
            <a:p>
              <a:r>
                <a:rPr lang="en-US" altLang="zh-CN" sz="11500" b="1" spc="600" dirty="0">
                  <a:gradFill flip="none" rotWithShape="1">
                    <a:gsLst>
                      <a:gs pos="21000">
                        <a:schemeClr val="bg1">
                          <a:alpha val="92000"/>
                        </a:schemeClr>
                      </a:gs>
                      <a:gs pos="89000">
                        <a:schemeClr val="bg1">
                          <a:alpha val="0"/>
                        </a:schemeClr>
                      </a:gs>
                      <a:gs pos="52000">
                        <a:schemeClr val="bg1">
                          <a:alpha val="70000"/>
                        </a:schemeClr>
                      </a:gs>
                    </a:gsLst>
                    <a:lin ang="0" scaled="1"/>
                    <a:tileRect/>
                  </a:gradFill>
                  <a:latin typeface="阿里巴巴普惠体 M" panose="00020600040101010101" pitchFamily="18" charset="-122"/>
                  <a:ea typeface="阿里巴巴普惠体 M" panose="00020600040101010101" pitchFamily="18" charset="-122"/>
                  <a:cs typeface="阿里巴巴普惠体 B" panose="00020600040101010101" pitchFamily="18" charset="-122"/>
                  <a:sym typeface="Arial" panose="020B0604020202020204" pitchFamily="34" charset="0"/>
                </a:rPr>
                <a:t>N</a:t>
              </a:r>
              <a:endParaRPr sz="11500" spc="600" dirty="0">
                <a:gradFill flip="none" rotWithShape="1">
                  <a:gsLst>
                    <a:gs pos="21000">
                      <a:schemeClr val="bg1">
                        <a:alpha val="92000"/>
                      </a:schemeClr>
                    </a:gs>
                    <a:gs pos="89000">
                      <a:schemeClr val="bg1">
                        <a:alpha val="0"/>
                      </a:schemeClr>
                    </a:gs>
                    <a:gs pos="52000">
                      <a:schemeClr val="bg1">
                        <a:alpha val="70000"/>
                      </a:schemeClr>
                    </a:gs>
                  </a:gsLst>
                  <a:lin ang="0" scaled="1"/>
                  <a:tileRect/>
                </a:gradFill>
                <a:latin typeface="阿里巴巴普惠体 M" panose="00020600040101010101" pitchFamily="18" charset="-122"/>
                <a:ea typeface="阿里巴巴普惠体 M" panose="00020600040101010101" pitchFamily="18" charset="-122"/>
                <a:cs typeface="阿里巴巴普惠体 B" panose="00020600040101010101" pitchFamily="18" charset="-122"/>
                <a:sym typeface="Arial" panose="020B0604020202020204" pitchFamily="34" charset="0"/>
              </a:endParaRPr>
            </a:p>
          </p:txBody>
        </p:sp>
        <p:sp>
          <p:nvSpPr>
            <p:cNvPr id="12" name="THANKS"/>
            <p:cNvSpPr txBox="1"/>
            <p:nvPr/>
          </p:nvSpPr>
          <p:spPr>
            <a:xfrm>
              <a:off x="5659742" y="2199779"/>
              <a:ext cx="1098058" cy="1769715"/>
            </a:xfrm>
            <a:prstGeom prst="rect">
              <a:avLst/>
            </a:prstGeom>
            <a:ln w="12700">
              <a:miter lim="400000"/>
            </a:ln>
          </p:spPr>
          <p:txBody>
            <a:bodyPr wrap="none" lIns="0" tIns="0" rIns="0" bIns="0">
              <a:spAutoFit/>
            </a:bodyPr>
            <a:lstStyle>
              <a:lvl1pPr>
                <a:defRPr sz="10000" b="0" spc="4000">
                  <a:solidFill>
                    <a:srgbClr val="F7F9FF"/>
                  </a:solidFill>
                  <a:latin typeface="Helvetica Neue Thin"/>
                  <a:ea typeface="Helvetica Neue Thin"/>
                  <a:cs typeface="Helvetica Neue Thin"/>
                  <a:sym typeface="Helvetica Neue Thin"/>
                </a:defRPr>
              </a:lvl1pPr>
            </a:lstStyle>
            <a:p>
              <a:r>
                <a:rPr lang="en-US" altLang="zh-CN" sz="11500" b="1" spc="600" dirty="0">
                  <a:gradFill flip="none" rotWithShape="1">
                    <a:gsLst>
                      <a:gs pos="21000">
                        <a:schemeClr val="bg1">
                          <a:alpha val="92000"/>
                        </a:schemeClr>
                      </a:gs>
                      <a:gs pos="89000">
                        <a:schemeClr val="bg1">
                          <a:alpha val="0"/>
                        </a:schemeClr>
                      </a:gs>
                      <a:gs pos="52000">
                        <a:schemeClr val="bg1">
                          <a:alpha val="70000"/>
                        </a:schemeClr>
                      </a:gs>
                    </a:gsLst>
                    <a:lin ang="0" scaled="1"/>
                    <a:tileRect/>
                  </a:gradFill>
                  <a:latin typeface="阿里巴巴普惠体 M" panose="00020600040101010101" pitchFamily="18" charset="-122"/>
                  <a:ea typeface="阿里巴巴普惠体 M" panose="00020600040101010101" pitchFamily="18" charset="-122"/>
                  <a:cs typeface="阿里巴巴普惠体 B" panose="00020600040101010101" pitchFamily="18" charset="-122"/>
                  <a:sym typeface="Arial" panose="020B0604020202020204" pitchFamily="34" charset="0"/>
                </a:rPr>
                <a:t>K</a:t>
              </a:r>
              <a:endParaRPr sz="11500" spc="600" dirty="0">
                <a:gradFill flip="none" rotWithShape="1">
                  <a:gsLst>
                    <a:gs pos="21000">
                      <a:schemeClr val="bg1">
                        <a:alpha val="92000"/>
                      </a:schemeClr>
                    </a:gs>
                    <a:gs pos="89000">
                      <a:schemeClr val="bg1">
                        <a:alpha val="0"/>
                      </a:schemeClr>
                    </a:gs>
                    <a:gs pos="52000">
                      <a:schemeClr val="bg1">
                        <a:alpha val="70000"/>
                      </a:schemeClr>
                    </a:gs>
                  </a:gsLst>
                  <a:lin ang="0" scaled="1"/>
                  <a:tileRect/>
                </a:gradFill>
                <a:latin typeface="阿里巴巴普惠体 M" panose="00020600040101010101" pitchFamily="18" charset="-122"/>
                <a:ea typeface="阿里巴巴普惠体 M" panose="00020600040101010101" pitchFamily="18" charset="-122"/>
                <a:cs typeface="阿里巴巴普惠体 B" panose="00020600040101010101" pitchFamily="18" charset="-122"/>
                <a:sym typeface="Arial" panose="020B0604020202020204" pitchFamily="34" charset="0"/>
              </a:endParaRPr>
            </a:p>
          </p:txBody>
        </p:sp>
        <p:sp>
          <p:nvSpPr>
            <p:cNvPr id="13" name="THANKS"/>
            <p:cNvSpPr txBox="1"/>
            <p:nvPr/>
          </p:nvSpPr>
          <p:spPr>
            <a:xfrm>
              <a:off x="6724238" y="2199779"/>
              <a:ext cx="963405" cy="1769715"/>
            </a:xfrm>
            <a:prstGeom prst="rect">
              <a:avLst/>
            </a:prstGeom>
            <a:ln w="12700">
              <a:miter lim="400000"/>
            </a:ln>
          </p:spPr>
          <p:txBody>
            <a:bodyPr wrap="none" lIns="0" tIns="0" rIns="0" bIns="0">
              <a:spAutoFit/>
            </a:bodyPr>
            <a:lstStyle>
              <a:lvl1pPr>
                <a:defRPr sz="10000" b="0" spc="4000">
                  <a:solidFill>
                    <a:srgbClr val="F7F9FF"/>
                  </a:solidFill>
                  <a:latin typeface="Helvetica Neue Thin"/>
                  <a:ea typeface="Helvetica Neue Thin"/>
                  <a:cs typeface="Helvetica Neue Thin"/>
                  <a:sym typeface="Helvetica Neue Thin"/>
                </a:defRPr>
              </a:lvl1pPr>
            </a:lstStyle>
            <a:p>
              <a:r>
                <a:rPr lang="en-US" altLang="zh-CN" sz="11500" b="1" spc="600" dirty="0">
                  <a:gradFill flip="none" rotWithShape="1">
                    <a:gsLst>
                      <a:gs pos="21000">
                        <a:schemeClr val="bg1">
                          <a:alpha val="92000"/>
                        </a:schemeClr>
                      </a:gs>
                      <a:gs pos="89000">
                        <a:schemeClr val="bg1">
                          <a:alpha val="0"/>
                        </a:schemeClr>
                      </a:gs>
                      <a:gs pos="52000">
                        <a:schemeClr val="bg1">
                          <a:alpha val="70000"/>
                        </a:schemeClr>
                      </a:gs>
                    </a:gsLst>
                    <a:lin ang="0" scaled="1"/>
                    <a:tileRect/>
                  </a:gradFill>
                  <a:latin typeface="阿里巴巴普惠体 M" panose="00020600040101010101" pitchFamily="18" charset="-122"/>
                  <a:ea typeface="阿里巴巴普惠体 M" panose="00020600040101010101" pitchFamily="18" charset="-122"/>
                  <a:cs typeface="阿里巴巴普惠体 B" panose="00020600040101010101" pitchFamily="18" charset="-122"/>
                  <a:sym typeface="Arial" panose="020B0604020202020204" pitchFamily="34" charset="0"/>
                </a:rPr>
                <a:t>S</a:t>
              </a:r>
              <a:endParaRPr sz="11500" spc="600" dirty="0">
                <a:gradFill flip="none" rotWithShape="1">
                  <a:gsLst>
                    <a:gs pos="21000">
                      <a:schemeClr val="bg1">
                        <a:alpha val="92000"/>
                      </a:schemeClr>
                    </a:gs>
                    <a:gs pos="89000">
                      <a:schemeClr val="bg1">
                        <a:alpha val="0"/>
                      </a:schemeClr>
                    </a:gs>
                    <a:gs pos="52000">
                      <a:schemeClr val="bg1">
                        <a:alpha val="70000"/>
                      </a:schemeClr>
                    </a:gs>
                  </a:gsLst>
                  <a:lin ang="0" scaled="1"/>
                  <a:tileRect/>
                </a:gradFill>
                <a:latin typeface="阿里巴巴普惠体 M" panose="00020600040101010101" pitchFamily="18" charset="-122"/>
                <a:ea typeface="阿里巴巴普惠体 M" panose="00020600040101010101" pitchFamily="18" charset="-122"/>
                <a:cs typeface="阿里巴巴普惠体 B" panose="00020600040101010101" pitchFamily="18" charset="-122"/>
                <a:sym typeface="Arial" panose="020B0604020202020204" pitchFamily="34" charset="0"/>
              </a:endParaRPr>
            </a:p>
          </p:txBody>
        </p:sp>
      </p:grpSp>
      <p:sp>
        <p:nvSpPr>
          <p:cNvPr id="18" name="文本框 99"/>
          <p:cNvSpPr txBox="1"/>
          <p:nvPr/>
        </p:nvSpPr>
        <p:spPr>
          <a:xfrm>
            <a:off x="1329439" y="3575298"/>
            <a:ext cx="5080000" cy="420628"/>
          </a:xfrm>
          <a:prstGeom prst="rect">
            <a:avLst/>
          </a:prstGeom>
          <a:noFill/>
          <a:ln w="9525">
            <a:noFill/>
          </a:ln>
        </p:spPr>
        <p:txBody>
          <a:bodyPr wrap="square">
            <a:spAutoFit/>
          </a:bodyPr>
          <a:lstStyle/>
          <a:p>
            <a:pPr indent="0" fontAlgn="auto"/>
            <a:r>
              <a:rPr lang="zh-CN" sz="3200" b="1" spc="600">
                <a:ea typeface="宋体" panose="02010600030101010101" pitchFamily="2" charset="-122"/>
                <a:sym typeface="+mn-ea"/>
              </a:rPr>
              <a:t>深圳市从晶科技有限公司</a:t>
            </a:r>
            <a:endParaRPr lang="zh-CN" altLang="en-US" sz="3200" spc="600"/>
          </a:p>
        </p:txBody>
      </p:sp>
      <p:sp>
        <p:nvSpPr>
          <p:cNvPr id="19" name="文本框 57"/>
          <p:cNvSpPr txBox="1"/>
          <p:nvPr/>
        </p:nvSpPr>
        <p:spPr>
          <a:xfrm>
            <a:off x="1329439" y="3312357"/>
            <a:ext cx="6121556" cy="3436838"/>
          </a:xfrm>
          <a:prstGeom prst="rect">
            <a:avLst/>
          </a:prstGeom>
          <a:noFill/>
          <a:ln w="57150">
            <a:solidFill>
              <a:schemeClr val="tx1"/>
            </a:solidFill>
          </a:ln>
        </p:spPr>
        <p:txBody>
          <a:bodyPr wrap="square" anchor="ctr" anchorCtr="0">
            <a:spAutoFit/>
          </a:bodyPr>
          <a:lstStyle/>
          <a:p>
            <a:pPr indent="0">
              <a:lnSpc>
                <a:spcPct val="200000"/>
              </a:lnSpc>
            </a:pPr>
            <a:r>
              <a:rPr lang="zh-CN" sz="2800" spc="600" dirty="0" smtClean="0">
                <a:latin typeface="微软雅黑" panose="020B0503020204020204" pitchFamily="34" charset="-122"/>
                <a:ea typeface="微软雅黑" panose="020B0503020204020204" pitchFamily="34" charset="-122"/>
              </a:rPr>
              <a:t>  </a:t>
            </a:r>
            <a:endParaRPr lang="en-US" altLang="zh-CN" sz="2800" spc="600" dirty="0">
              <a:latin typeface="微软雅黑" panose="020B0503020204020204" pitchFamily="34" charset="-122"/>
              <a:ea typeface="微软雅黑" panose="020B0503020204020204" pitchFamily="34" charset="-122"/>
            </a:endParaRPr>
          </a:p>
          <a:p>
            <a:pPr>
              <a:lnSpc>
                <a:spcPct val="200000"/>
              </a:lnSpc>
            </a:pPr>
            <a:r>
              <a:rPr lang="zh-CN" altLang="en-US" sz="1800" spc="600" baseline="0" dirty="0" smtClean="0">
                <a:latin typeface="微软雅黑" panose="020B0503020204020204" pitchFamily="34" charset="-122"/>
                <a:ea typeface="微软雅黑" panose="020B0503020204020204" pitchFamily="34" charset="-122"/>
                <a:cs typeface="Microsoft YaHei" charset="-122"/>
              </a:rPr>
              <a:t>公司网站：</a:t>
            </a:r>
            <a:endParaRPr lang="en-US" altLang="zh-CN" sz="1800" spc="600" baseline="0" dirty="0" smtClean="0">
              <a:latin typeface="微软雅黑" panose="020B0503020204020204" pitchFamily="34" charset="-122"/>
              <a:ea typeface="微软雅黑" panose="020B0503020204020204" pitchFamily="34" charset="-122"/>
              <a:cs typeface="Microsoft YaHei" charset="-122"/>
            </a:endParaRPr>
          </a:p>
          <a:p>
            <a:pPr>
              <a:lnSpc>
                <a:spcPct val="200000"/>
              </a:lnSpc>
            </a:pPr>
            <a:r>
              <a:rPr lang="zh-CN" altLang="en-US" sz="1800" spc="600" baseline="0" dirty="0" smtClean="0">
                <a:latin typeface="微软雅黑" panose="020B0503020204020204" pitchFamily="34" charset="-122"/>
                <a:ea typeface="微软雅黑" panose="020B0503020204020204" pitchFamily="34" charset="-122"/>
                <a:cs typeface="Microsoft YaHei" charset="-122"/>
              </a:rPr>
              <a:t>微</a:t>
            </a:r>
            <a:r>
              <a:rPr lang="zh-CN" altLang="en-US" sz="1800" spc="600" baseline="0" dirty="0">
                <a:latin typeface="微软雅黑" panose="020B0503020204020204" pitchFamily="34" charset="-122"/>
                <a:ea typeface="微软雅黑" panose="020B0503020204020204" pitchFamily="34" charset="-122"/>
                <a:cs typeface="Microsoft YaHei" charset="-122"/>
              </a:rPr>
              <a:t>信公众号：</a:t>
            </a:r>
            <a:r>
              <a:rPr lang="en-US" altLang="zh-CN" sz="1800" spc="600" baseline="0" dirty="0">
                <a:latin typeface="微软雅黑" panose="020B0503020204020204" pitchFamily="34" charset="-122"/>
                <a:ea typeface="微软雅黑" panose="020B0503020204020204" pitchFamily="34" charset="-122"/>
                <a:cs typeface="Microsoft YaHei" charset="-122"/>
              </a:rPr>
              <a:t>cjkj08</a:t>
            </a:r>
          </a:p>
          <a:p>
            <a:pPr>
              <a:lnSpc>
                <a:spcPct val="200000"/>
              </a:lnSpc>
            </a:pPr>
            <a:r>
              <a:rPr lang="zh-CN" altLang="en-US" sz="1800" spc="600" baseline="0" dirty="0" smtClean="0">
                <a:latin typeface="微软雅黑" panose="020B0503020204020204" pitchFamily="34" charset="-122"/>
                <a:ea typeface="微软雅黑" panose="020B0503020204020204" pitchFamily="34" charset="-122"/>
                <a:cs typeface="Microsoft YaHei" charset="-122"/>
              </a:rPr>
              <a:t>电话：</a:t>
            </a:r>
            <a:r>
              <a:rPr lang="en-US" altLang="zh-CN" sz="1800" spc="600" baseline="0" dirty="0" smtClean="0">
                <a:latin typeface="微软雅黑" panose="020B0503020204020204" pitchFamily="34" charset="-122"/>
                <a:ea typeface="微软雅黑" panose="020B0503020204020204" pitchFamily="34" charset="-122"/>
                <a:cs typeface="Microsoft YaHei" charset="-122"/>
              </a:rPr>
              <a:t>0755-3291 4361</a:t>
            </a:r>
          </a:p>
          <a:p>
            <a:pPr>
              <a:lnSpc>
                <a:spcPct val="200000"/>
              </a:lnSpc>
            </a:pPr>
            <a:r>
              <a:rPr lang="zh-CN" altLang="en-US" sz="1800" spc="600" baseline="0" dirty="0" smtClean="0">
                <a:latin typeface="微软雅黑" panose="020B0503020204020204" pitchFamily="34" charset="-122"/>
                <a:ea typeface="微软雅黑" panose="020B0503020204020204" pitchFamily="34" charset="-122"/>
                <a:cs typeface="Microsoft YaHei" charset="-122"/>
              </a:rPr>
              <a:t>联系人：</a:t>
            </a:r>
            <a:r>
              <a:rPr lang="zh-CN" altLang="en-US" sz="1800" spc="600" baseline="0" dirty="0">
                <a:latin typeface="微软雅黑" panose="020B0503020204020204" pitchFamily="34" charset="-122"/>
                <a:ea typeface="微软雅黑" panose="020B0503020204020204" pitchFamily="34" charset="-122"/>
                <a:cs typeface="Microsoft YaHei" charset="-122"/>
              </a:rPr>
              <a:t>谢大</a:t>
            </a:r>
            <a:r>
              <a:rPr lang="zh-CN" altLang="en-US" sz="1800" spc="600" baseline="0" dirty="0" smtClean="0">
                <a:latin typeface="微软雅黑" panose="020B0503020204020204" pitchFamily="34" charset="-122"/>
                <a:ea typeface="微软雅黑" panose="020B0503020204020204" pitchFamily="34" charset="-122"/>
                <a:cs typeface="Microsoft YaHei" charset="-122"/>
              </a:rPr>
              <a:t>里</a:t>
            </a:r>
            <a:r>
              <a:rPr lang="en-US" altLang="zh-CN" sz="1800" spc="600" baseline="0" dirty="0" smtClean="0">
                <a:latin typeface="微软雅黑" panose="020B0503020204020204" pitchFamily="34" charset="-122"/>
                <a:ea typeface="微软雅黑" panose="020B0503020204020204" pitchFamily="34" charset="-122"/>
                <a:cs typeface="Microsoft YaHei" charset="-122"/>
              </a:rPr>
              <a:t>	</a:t>
            </a:r>
          </a:p>
          <a:p>
            <a:pPr>
              <a:lnSpc>
                <a:spcPct val="200000"/>
              </a:lnSpc>
            </a:pPr>
            <a:r>
              <a:rPr lang="zh-CN" altLang="en-US" sz="1800" spc="600" baseline="0" dirty="0" smtClean="0">
                <a:latin typeface="微软雅黑" panose="020B0503020204020204" pitchFamily="34" charset="-122"/>
                <a:ea typeface="微软雅黑" panose="020B0503020204020204" pitchFamily="34" charset="-122"/>
                <a:cs typeface="Microsoft YaHei" charset="-122"/>
              </a:rPr>
              <a:t>手机：</a:t>
            </a:r>
            <a:r>
              <a:rPr lang="en-US" altLang="zh-CN" sz="1800" spc="600" baseline="0" dirty="0" smtClean="0">
                <a:latin typeface="微软雅黑" panose="020B0503020204020204" pitchFamily="34" charset="-122"/>
                <a:ea typeface="微软雅黑" panose="020B0503020204020204" pitchFamily="34" charset="-122"/>
                <a:cs typeface="Microsoft YaHei" charset="-122"/>
              </a:rPr>
              <a:t>19867715880</a:t>
            </a:r>
            <a:r>
              <a:rPr lang="zh-CN" altLang="en-US" sz="1800" spc="600" baseline="0" dirty="0" smtClean="0">
                <a:latin typeface="微软雅黑" panose="020B0503020204020204" pitchFamily="34" charset="-122"/>
                <a:ea typeface="微软雅黑" panose="020B0503020204020204" pitchFamily="34" charset="-122"/>
                <a:cs typeface="Microsoft YaHei" charset="-122"/>
              </a:rPr>
              <a:t>（微信同号）</a:t>
            </a:r>
            <a:endParaRPr lang="zh-CN" altLang="en-US" sz="1800" spc="600" dirty="0">
              <a:latin typeface="微软雅黑" panose="020B0503020204020204" pitchFamily="34" charset="-122"/>
              <a:ea typeface="微软雅黑" panose="020B0503020204020204" pitchFamily="34" charset="-122"/>
            </a:endParaRPr>
          </a:p>
        </p:txBody>
      </p:sp>
      <p:sp>
        <p:nvSpPr>
          <p:cNvPr id="17" name="文本框 99"/>
          <p:cNvSpPr txBox="1"/>
          <p:nvPr/>
        </p:nvSpPr>
        <p:spPr>
          <a:xfrm>
            <a:off x="2902456" y="4264449"/>
            <a:ext cx="4000016" cy="338554"/>
          </a:xfrm>
          <a:prstGeom prst="rect">
            <a:avLst/>
          </a:prstGeom>
          <a:noFill/>
          <a:ln w="9525">
            <a:noFill/>
          </a:ln>
        </p:spPr>
        <p:txBody>
          <a:bodyPr wrap="square">
            <a:spAutoFit/>
          </a:bodyPr>
          <a:lstStyle/>
          <a:p>
            <a:pPr indent="0" fontAlgn="auto"/>
            <a:r>
              <a:rPr lang="en-US" altLang="zh-CN" sz="2400" spc="600" dirty="0" smtClean="0">
                <a:latin typeface="微软雅黑" panose="020B0503020204020204" pitchFamily="34" charset="-122"/>
                <a:ea typeface="微软雅黑" panose="020B0503020204020204" pitchFamily="34" charset="-122"/>
                <a:sym typeface="+mn-ea"/>
              </a:rPr>
              <a:t>http://www.congjing.net</a:t>
            </a:r>
            <a:endParaRPr lang="zh-CN" altLang="en-US" sz="2400" spc="6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27340" y="4260404"/>
            <a:ext cx="1833878" cy="1833878"/>
          </a:xfrm>
          <a:prstGeom prst="rect">
            <a:avLst/>
          </a:prstGeom>
        </p:spPr>
      </p:pic>
      <p:sp>
        <p:nvSpPr>
          <p:cNvPr id="16" name="文本框 99"/>
          <p:cNvSpPr txBox="1"/>
          <p:nvPr/>
        </p:nvSpPr>
        <p:spPr>
          <a:xfrm>
            <a:off x="13067833" y="6432383"/>
            <a:ext cx="1760276" cy="338554"/>
          </a:xfrm>
          <a:prstGeom prst="rect">
            <a:avLst/>
          </a:prstGeom>
          <a:noFill/>
          <a:ln w="9525">
            <a:noFill/>
          </a:ln>
        </p:spPr>
        <p:txBody>
          <a:bodyPr wrap="square">
            <a:spAutoFit/>
          </a:bodyPr>
          <a:lstStyle/>
          <a:p>
            <a:pPr indent="0" fontAlgn="auto"/>
            <a:r>
              <a:rPr lang="zh-CN" altLang="en-US" sz="2400" b="1" dirty="0" smtClean="0">
                <a:ea typeface="宋体" panose="02010600030101010101" pitchFamily="2" charset="-122"/>
                <a:sym typeface="+mn-ea"/>
              </a:rPr>
              <a:t>扫一扫关注我们</a:t>
            </a:r>
            <a:endParaRPr lang="zh-CN" altLang="en-US" sz="2400" dirty="0"/>
          </a:p>
        </p:txBody>
      </p:sp>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223530"/>
            <a:ext cx="17266940" cy="3786206"/>
          </a:xfrm>
          <a:prstGeom prst="rect">
            <a:avLst/>
          </a:prstGeom>
        </p:spPr>
      </p:pic>
    </p:spTree>
    <p:extLst>
      <p:ext uri="{BB962C8B-B14F-4D97-AF65-F5344CB8AC3E}">
        <p14:creationId xmlns:p14="http://schemas.microsoft.com/office/powerpoint/2010/main" val="285811741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a:t>
            </a:fld>
            <a:endParaRPr/>
          </a:p>
        </p:txBody>
      </p:sp>
      <p:sp>
        <p:nvSpPr>
          <p:cNvPr id="25" name="Shape 53"/>
          <p:cNvSpPr/>
          <p:nvPr/>
        </p:nvSpPr>
        <p:spPr>
          <a:xfrm>
            <a:off x="6615251" y="1967649"/>
            <a:ext cx="2831850" cy="1069901"/>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90000"/>
              </a:lnSpc>
            </a:pPr>
            <a:r>
              <a:rPr lang="zh-CN" altLang="en-US" sz="7200" b="1" dirty="0" smtClean="0">
                <a:solidFill>
                  <a:srgbClr val="FFFFFF"/>
                </a:solidFill>
                <a:latin typeface="Microsoft YaHei" charset="-122"/>
                <a:ea typeface="Microsoft YaHei" charset="-122"/>
                <a:cs typeface="Microsoft YaHei" charset="-122"/>
              </a:rPr>
              <a:t>目   录</a:t>
            </a:r>
            <a:endParaRPr lang="zh-CN" altLang="en-US" sz="7200" b="1" dirty="0">
              <a:solidFill>
                <a:srgbClr val="FFFFFF"/>
              </a:solidFill>
              <a:latin typeface="Microsoft YaHei" charset="-122"/>
              <a:ea typeface="Microsoft YaHei" charset="-122"/>
              <a:cs typeface="Microsoft YaHei" charset="-122"/>
            </a:endParaRPr>
          </a:p>
        </p:txBody>
      </p:sp>
      <p:grpSp>
        <p:nvGrpSpPr>
          <p:cNvPr id="3" name="组合 2"/>
          <p:cNvGrpSpPr/>
          <p:nvPr/>
        </p:nvGrpSpPr>
        <p:grpSpPr>
          <a:xfrm>
            <a:off x="7444856" y="4016876"/>
            <a:ext cx="1172640" cy="1968289"/>
            <a:chOff x="4391361" y="4414461"/>
            <a:chExt cx="1172640" cy="1968289"/>
          </a:xfrm>
        </p:grpSpPr>
        <p:sp>
          <p:nvSpPr>
            <p:cNvPr id="36" name="Oval 5"/>
            <p:cNvSpPr>
              <a:spLocks noChangeArrowheads="1"/>
            </p:cNvSpPr>
            <p:nvPr/>
          </p:nvSpPr>
          <p:spPr bwMode="auto">
            <a:xfrm>
              <a:off x="4500348" y="4523448"/>
              <a:ext cx="955357" cy="955357"/>
            </a:xfrm>
            <a:prstGeom prst="ellipse">
              <a:avLst/>
            </a:prstGeom>
            <a:solidFill>
              <a:schemeClr val="bg1"/>
            </a:solidFill>
            <a:ln>
              <a:noFill/>
            </a:ln>
          </p:spPr>
          <p:txBody>
            <a:bodyPr vert="horz" wrap="square" lIns="91440" tIns="45720" rIns="91440" bIns="45720" numCol="1" anchor="t" anchorCtr="0" compatLnSpc="1"/>
            <a:lstStyle/>
            <a:p>
              <a:endParaRPr lang="id-ID"/>
            </a:p>
          </p:txBody>
        </p:sp>
        <p:grpSp>
          <p:nvGrpSpPr>
            <p:cNvPr id="37" name="Group 48"/>
            <p:cNvGrpSpPr/>
            <p:nvPr/>
          </p:nvGrpSpPr>
          <p:grpSpPr>
            <a:xfrm>
              <a:off x="4391361" y="4414461"/>
              <a:ext cx="1172640" cy="1172640"/>
              <a:chOff x="1119258" y="2257147"/>
              <a:chExt cx="1868076" cy="1868076"/>
            </a:xfrm>
            <a:solidFill>
              <a:schemeClr val="bg1"/>
            </a:solidFill>
          </p:grpSpPr>
          <p:sp>
            <p:nvSpPr>
              <p:cNvPr id="39" name="Freeform 6"/>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lstStyle/>
              <a:p>
                <a:endParaRPr lang="id-ID"/>
              </a:p>
            </p:txBody>
          </p:sp>
          <p:sp>
            <p:nvSpPr>
              <p:cNvPr id="40" name="Freeform 7"/>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lstStyle/>
              <a:p>
                <a:endParaRPr lang="id-ID"/>
              </a:p>
            </p:txBody>
          </p:sp>
          <p:sp>
            <p:nvSpPr>
              <p:cNvPr id="41" name="Freeform 8"/>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lstStyle/>
              <a:p>
                <a:endParaRPr lang="id-ID"/>
              </a:p>
            </p:txBody>
          </p:sp>
          <p:sp>
            <p:nvSpPr>
              <p:cNvPr id="42" name="Freeform 9"/>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lstStyle/>
              <a:p>
                <a:endParaRPr lang="id-ID"/>
              </a:p>
            </p:txBody>
          </p:sp>
          <p:sp>
            <p:nvSpPr>
              <p:cNvPr id="43" name="Freeform 10"/>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lstStyle/>
              <a:p>
                <a:endParaRPr lang="id-ID"/>
              </a:p>
            </p:txBody>
          </p:sp>
          <p:sp>
            <p:nvSpPr>
              <p:cNvPr id="44" name="Freeform 11"/>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lstStyle/>
              <a:p>
                <a:endParaRPr lang="id-ID"/>
              </a:p>
            </p:txBody>
          </p:sp>
          <p:sp>
            <p:nvSpPr>
              <p:cNvPr id="45" name="Freeform 12"/>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lstStyle/>
              <a:p>
                <a:endParaRPr lang="id-ID"/>
              </a:p>
            </p:txBody>
          </p:sp>
          <p:sp>
            <p:nvSpPr>
              <p:cNvPr id="46" name="Freeform 13"/>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lstStyle/>
              <a:p>
                <a:endParaRPr lang="id-ID"/>
              </a:p>
            </p:txBody>
          </p:sp>
          <p:sp>
            <p:nvSpPr>
              <p:cNvPr id="47" name="Freeform 14"/>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lstStyle/>
              <a:p>
                <a:endParaRPr lang="id-ID"/>
              </a:p>
            </p:txBody>
          </p:sp>
          <p:sp>
            <p:nvSpPr>
              <p:cNvPr id="48" name="Freeform 15"/>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91440" tIns="45720" rIns="91440" bIns="45720" numCol="1" anchor="t" anchorCtr="0" compatLnSpc="1"/>
              <a:lstStyle/>
              <a:p>
                <a:endParaRPr lang="id-ID"/>
              </a:p>
            </p:txBody>
          </p:sp>
          <p:sp>
            <p:nvSpPr>
              <p:cNvPr id="49" name="Freeform 16"/>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91440" tIns="45720" rIns="91440" bIns="45720" numCol="1" anchor="t" anchorCtr="0" compatLnSpc="1"/>
              <a:lstStyle/>
              <a:p>
                <a:endParaRPr lang="id-ID"/>
              </a:p>
            </p:txBody>
          </p:sp>
          <p:sp>
            <p:nvSpPr>
              <p:cNvPr id="50" name="Freeform 17"/>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91440" tIns="45720" rIns="91440" bIns="45720" numCol="1" anchor="t" anchorCtr="0" compatLnSpc="1"/>
              <a:lstStyle/>
              <a:p>
                <a:endParaRPr lang="id-ID"/>
              </a:p>
            </p:txBody>
          </p:sp>
        </p:grpSp>
        <p:sp>
          <p:nvSpPr>
            <p:cNvPr id="100" name="TextBox 99"/>
            <p:cNvSpPr txBox="1"/>
            <p:nvPr/>
          </p:nvSpPr>
          <p:spPr>
            <a:xfrm>
              <a:off x="4696864" y="4605391"/>
              <a:ext cx="558112"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nSpc>
                  <a:spcPct val="150000"/>
                </a:lnSpc>
                <a:defRPr/>
              </a:pPr>
              <a:r>
                <a:rPr lang="en-US" altLang="zh-CN" sz="2800" b="1" baseline="0" dirty="0">
                  <a:solidFill>
                    <a:srgbClr val="00DAFF"/>
                  </a:solidFill>
                  <a:latin typeface="Microsoft YaHei" charset="-122"/>
                  <a:ea typeface="Microsoft YaHei" charset="-122"/>
                  <a:cs typeface="Microsoft YaHei" charset="-122"/>
                </a:rPr>
                <a:t>01</a:t>
              </a:r>
              <a:endParaRPr lang="zh-CN" altLang="en-US" sz="2800" b="1" baseline="0" dirty="0">
                <a:solidFill>
                  <a:srgbClr val="00DAFF"/>
                </a:solidFill>
                <a:latin typeface="Microsoft YaHei" charset="-122"/>
                <a:ea typeface="Microsoft YaHei" charset="-122"/>
                <a:cs typeface="Microsoft YaHei" charset="-122"/>
              </a:endParaRPr>
            </a:p>
          </p:txBody>
        </p:sp>
        <p:sp>
          <p:nvSpPr>
            <p:cNvPr id="101" name="Shape 54"/>
            <p:cNvSpPr/>
            <p:nvPr/>
          </p:nvSpPr>
          <p:spPr>
            <a:xfrm>
              <a:off x="4414929" y="5763617"/>
              <a:ext cx="1143631" cy="619133"/>
            </a:xfrm>
            <a:prstGeom prst="rect">
              <a:avLst/>
            </a:prstGeom>
            <a:ln w="12700">
              <a:miter lim="400000"/>
            </a:ln>
            <a:extLst>
              <a:ext uri="{C572A759-6A51-4108-AA02-DFA0A04FC94B}">
                <ma14:wrappingTextBoxFlag xmlns="" xmlns:ma14="http://schemas.microsoft.com/office/mac/drawingml/2011/main" val="1"/>
              </a:ext>
            </a:extLst>
          </p:spPr>
          <p:txBody>
            <a:bodyPr lIns="36001" tIns="36001" rIns="36001" bIns="36001" anchor="t"/>
            <a:lstStyle/>
            <a:p>
              <a:pPr>
                <a:lnSpc>
                  <a:spcPct val="150000"/>
                </a:lnSpc>
              </a:pPr>
              <a:r>
                <a:rPr lang="zh-CN" altLang="en-US" sz="2000" b="1" baseline="0" dirty="0" smtClean="0">
                  <a:solidFill>
                    <a:srgbClr val="00FDFC"/>
                  </a:solidFill>
                  <a:latin typeface="Microsoft YaHei" charset="-122"/>
                  <a:ea typeface="Microsoft YaHei" charset="-122"/>
                  <a:cs typeface="Microsoft YaHei" charset="-122"/>
                </a:rPr>
                <a:t>公司概述</a:t>
              </a:r>
              <a:endParaRPr lang="en-US" altLang="zh-CN" sz="2000" b="1" baseline="0" dirty="0">
                <a:solidFill>
                  <a:srgbClr val="00FDFC"/>
                </a:solidFill>
                <a:latin typeface="Microsoft YaHei" charset="-122"/>
                <a:ea typeface="Microsoft YaHei" charset="-122"/>
                <a:cs typeface="Microsoft YaHei" charset="-122"/>
              </a:endParaRPr>
            </a:p>
          </p:txBody>
        </p:sp>
      </p:grpSp>
    </p:spTree>
    <p:extLst>
      <p:ext uri="{BB962C8B-B14F-4D97-AF65-F5344CB8AC3E}">
        <p14:creationId xmlns:p14="http://schemas.microsoft.com/office/powerpoint/2010/main" val="365514927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p:nvPr/>
        </p:nvSpPr>
        <p:spPr>
          <a:xfrm>
            <a:off x="1248296" y="2288734"/>
            <a:ext cx="5267433" cy="5788466"/>
          </a:xfrm>
          <a:prstGeom prst="rect">
            <a:avLst/>
          </a:prstGeom>
          <a:ln w="12700">
            <a:miter lim="400000"/>
          </a:ln>
          <a:extLst>
            <a:ext uri="{C572A759-6A51-4108-AA02-DFA0A04FC94B}">
              <ma14:wrappingTextBoxFlag xmlns="" xmlns:ma14="http://schemas.microsoft.com/office/mac/drawingml/2011/main" val="1"/>
            </a:ext>
          </a:extLst>
        </p:spPr>
        <p:txBody>
          <a:bodyPr lIns="36001" tIns="36001" rIns="36001" bIns="36001" anchor="t"/>
          <a:lstStyle/>
          <a:p>
            <a:pPr defTabSz="825500">
              <a:lnSpc>
                <a:spcPct val="110000"/>
              </a:lnSpc>
            </a:pPr>
            <a:r>
              <a:rPr lang="zh-CN" altLang="zh-CN" sz="3600" b="1" baseline="0" dirty="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rPr>
              <a:t>深圳市从晶科技有限公司</a:t>
            </a:r>
            <a:endParaRPr lang="en-US" altLang="zh-CN" sz="3600" b="1" baseline="0" dirty="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endParaRPr>
          </a:p>
          <a:p>
            <a:pPr>
              <a:lnSpc>
                <a:spcPct val="150000"/>
              </a:lnSpc>
            </a:pPr>
            <a:endParaRPr lang="en-US" altLang="zh-CN" sz="2800" b="1" baseline="0" dirty="0">
              <a:solidFill>
                <a:schemeClr val="bg1"/>
              </a:solidFill>
              <a:latin typeface="Microsoft YaHei" charset="-122"/>
              <a:ea typeface="Microsoft YaHei" charset="-122"/>
              <a:cs typeface="Microsoft YaHei" charset="-122"/>
            </a:endParaRPr>
          </a:p>
          <a:p>
            <a:pPr>
              <a:lnSpc>
                <a:spcPct val="150000"/>
              </a:lnSpc>
            </a:pPr>
            <a:r>
              <a:rPr lang="zh-CN" altLang="en-US" sz="2800" b="1" baseline="0" dirty="0" smtClean="0">
                <a:solidFill>
                  <a:schemeClr val="bg1"/>
                </a:solidFill>
                <a:latin typeface="Microsoft YaHei" charset="-122"/>
                <a:ea typeface="Microsoft YaHei" charset="-122"/>
                <a:cs typeface="Microsoft YaHei" charset="-122"/>
              </a:rPr>
              <a:t>是一家专注</a:t>
            </a:r>
            <a:r>
              <a:rPr lang="zh-CN" altLang="en-US" sz="2800" b="1" baseline="0" dirty="0">
                <a:solidFill>
                  <a:srgbClr val="00DAFF"/>
                </a:solidFill>
                <a:latin typeface="Microsoft YaHei" charset="-122"/>
                <a:ea typeface="Microsoft YaHei" charset="-122"/>
                <a:cs typeface="Microsoft YaHei" charset="-122"/>
              </a:rPr>
              <a:t>公安大数据前端信息采集</a:t>
            </a:r>
            <a:r>
              <a:rPr lang="zh-CN" altLang="en-US" sz="2800" b="1" baseline="0" dirty="0" smtClean="0">
                <a:solidFill>
                  <a:schemeClr val="bg1"/>
                </a:solidFill>
                <a:latin typeface="Microsoft YaHei" charset="-122"/>
                <a:ea typeface="Microsoft YaHei" charset="-122"/>
                <a:cs typeface="Microsoft YaHei" charset="-122"/>
              </a:rPr>
              <a:t>和</a:t>
            </a:r>
            <a:r>
              <a:rPr lang="zh-CN" altLang="en-US" sz="2800" b="1" baseline="0" dirty="0">
                <a:solidFill>
                  <a:srgbClr val="00DAFF"/>
                </a:solidFill>
                <a:latin typeface="Microsoft YaHei" charset="-122"/>
                <a:ea typeface="Microsoft YaHei" charset="-122"/>
                <a:cs typeface="Microsoft YaHei" charset="-122"/>
              </a:rPr>
              <a:t>大数据汇聚融合</a:t>
            </a:r>
            <a:r>
              <a:rPr lang="zh-CN" altLang="en-US" sz="2800" b="1" baseline="0" dirty="0" smtClean="0">
                <a:solidFill>
                  <a:schemeClr val="bg1"/>
                </a:solidFill>
                <a:latin typeface="Microsoft YaHei" charset="-122"/>
                <a:ea typeface="Microsoft YaHei" charset="-122"/>
                <a:cs typeface="Microsoft YaHei" charset="-122"/>
              </a:rPr>
              <a:t>的公司</a:t>
            </a:r>
            <a:endParaRPr lang="en-US" altLang="zh-CN" sz="2800" b="1" baseline="0" dirty="0" smtClean="0">
              <a:solidFill>
                <a:srgbClr val="00DAFF"/>
              </a:solidFill>
              <a:latin typeface="Microsoft YaHei" charset="-122"/>
              <a:ea typeface="Microsoft YaHei" charset="-122"/>
              <a:cs typeface="Microsoft YaHei" charset="-122"/>
            </a:endParaRPr>
          </a:p>
          <a:p>
            <a:pPr>
              <a:lnSpc>
                <a:spcPct val="150000"/>
              </a:lnSpc>
            </a:pPr>
            <a:endParaRPr lang="en-US" altLang="zh-CN" sz="2800" b="1" baseline="0" dirty="0" smtClean="0">
              <a:solidFill>
                <a:schemeClr val="bg1"/>
              </a:solidFill>
              <a:latin typeface="Microsoft YaHei" charset="-122"/>
              <a:ea typeface="Microsoft YaHei" charset="-122"/>
              <a:cs typeface="Microsoft YaHei" charset="-122"/>
            </a:endParaRPr>
          </a:p>
          <a:p>
            <a:pPr>
              <a:lnSpc>
                <a:spcPct val="150000"/>
              </a:lnSpc>
            </a:pPr>
            <a:r>
              <a:rPr lang="zh-CN" altLang="zh-CN" sz="2800" b="1" baseline="0" dirty="0" smtClean="0">
                <a:solidFill>
                  <a:schemeClr val="bg1"/>
                </a:solidFill>
                <a:latin typeface="Microsoft YaHei" charset="-122"/>
                <a:ea typeface="Microsoft YaHei" charset="-122"/>
                <a:cs typeface="Microsoft YaHei" charset="-122"/>
              </a:rPr>
              <a:t>是国内</a:t>
            </a:r>
            <a:r>
              <a:rPr lang="zh-CN" altLang="en-US" sz="2800" b="1" baseline="0" dirty="0" smtClean="0">
                <a:solidFill>
                  <a:schemeClr val="bg1"/>
                </a:solidFill>
                <a:latin typeface="Microsoft YaHei" charset="-122"/>
                <a:ea typeface="Microsoft YaHei" charset="-122"/>
                <a:cs typeface="Microsoft YaHei" charset="-122"/>
              </a:rPr>
              <a:t>知名</a:t>
            </a:r>
            <a:r>
              <a:rPr lang="zh-CN" altLang="zh-CN" sz="2800" b="1" baseline="0" dirty="0" smtClean="0">
                <a:solidFill>
                  <a:schemeClr val="bg1"/>
                </a:solidFill>
                <a:latin typeface="Microsoft YaHei" charset="-122"/>
                <a:ea typeface="Microsoft YaHei" charset="-122"/>
                <a:cs typeface="Microsoft YaHei" charset="-122"/>
              </a:rPr>
              <a:t>的</a:t>
            </a:r>
            <a:r>
              <a:rPr lang="en-US" altLang="zh-CN" sz="2800" b="1" baseline="0" dirty="0">
                <a:solidFill>
                  <a:srgbClr val="00DAFF"/>
                </a:solidFill>
                <a:latin typeface="Microsoft YaHei" charset="-122"/>
                <a:ea typeface="Microsoft YaHei" charset="-122"/>
                <a:cs typeface="Microsoft YaHei" charset="-122"/>
              </a:rPr>
              <a:t>ETL</a:t>
            </a:r>
            <a:r>
              <a:rPr lang="zh-CN" altLang="zh-CN" sz="2800" b="1" baseline="0" dirty="0">
                <a:solidFill>
                  <a:schemeClr val="bg1"/>
                </a:solidFill>
                <a:latin typeface="Microsoft YaHei" charset="-122"/>
                <a:ea typeface="Microsoft YaHei" charset="-122"/>
                <a:cs typeface="Microsoft YaHei" charset="-122"/>
              </a:rPr>
              <a:t>及</a:t>
            </a:r>
            <a:r>
              <a:rPr lang="zh-CN" altLang="zh-CN" sz="2800" b="1" baseline="0" dirty="0">
                <a:solidFill>
                  <a:srgbClr val="00DAFF"/>
                </a:solidFill>
                <a:latin typeface="Microsoft YaHei" charset="-122"/>
                <a:ea typeface="Microsoft YaHei" charset="-122"/>
                <a:cs typeface="Microsoft YaHei" charset="-122"/>
              </a:rPr>
              <a:t>数据中</a:t>
            </a:r>
            <a:r>
              <a:rPr lang="zh-CN" altLang="zh-CN" sz="2800" b="1" baseline="0" dirty="0" smtClean="0">
                <a:solidFill>
                  <a:srgbClr val="00DAFF"/>
                </a:solidFill>
                <a:latin typeface="Microsoft YaHei" charset="-122"/>
                <a:ea typeface="Microsoft YaHei" charset="-122"/>
                <a:cs typeface="Microsoft YaHei" charset="-122"/>
              </a:rPr>
              <a:t>台</a:t>
            </a:r>
            <a:r>
              <a:rPr lang="zh-CN" altLang="en-US" sz="2800" b="1" baseline="0" dirty="0">
                <a:solidFill>
                  <a:schemeClr val="bg1"/>
                </a:solidFill>
                <a:latin typeface="Microsoft YaHei" charset="-122"/>
                <a:ea typeface="Microsoft YaHei" charset="-122"/>
                <a:cs typeface="Microsoft YaHei" charset="-122"/>
              </a:rPr>
              <a:t>解决方案</a:t>
            </a:r>
            <a:r>
              <a:rPr lang="zh-CN" altLang="zh-CN" sz="2800" b="1" baseline="0" dirty="0" smtClean="0">
                <a:solidFill>
                  <a:schemeClr val="bg1"/>
                </a:solidFill>
                <a:latin typeface="Microsoft YaHei" charset="-122"/>
                <a:ea typeface="Microsoft YaHei" charset="-122"/>
                <a:cs typeface="Microsoft YaHei" charset="-122"/>
              </a:rPr>
              <a:t>提供</a:t>
            </a:r>
            <a:r>
              <a:rPr lang="zh-CN" altLang="zh-CN" sz="2800" b="1" baseline="0" dirty="0">
                <a:solidFill>
                  <a:schemeClr val="bg1"/>
                </a:solidFill>
                <a:latin typeface="Microsoft YaHei" charset="-122"/>
                <a:ea typeface="Microsoft YaHei" charset="-122"/>
                <a:cs typeface="Microsoft YaHei" charset="-122"/>
              </a:rPr>
              <a:t>商</a:t>
            </a:r>
            <a:r>
              <a:rPr lang="zh-CN" altLang="zh-CN" sz="2000" b="1" baseline="0" dirty="0" smtClean="0">
                <a:solidFill>
                  <a:schemeClr val="bg1"/>
                </a:solidFill>
                <a:latin typeface="Microsoft YaHei" charset="-122"/>
                <a:ea typeface="Microsoft YaHei" charset="-122"/>
                <a:cs typeface="Microsoft YaHei" charset="-122"/>
              </a:rPr>
              <a:t>。</a:t>
            </a:r>
            <a:endParaRPr lang="en-US" altLang="zh-CN" sz="2000" b="1" baseline="0" dirty="0">
              <a:solidFill>
                <a:schemeClr val="bg1"/>
              </a:solidFill>
              <a:latin typeface="Microsoft YaHei" charset="-122"/>
              <a:ea typeface="Microsoft YaHei" charset="-122"/>
              <a:cs typeface="Microsoft YaHei" charset="-122"/>
            </a:endParaRPr>
          </a:p>
        </p:txBody>
      </p:sp>
      <p:sp>
        <p:nvSpPr>
          <p:cNvPr id="55" name="Shape 55"/>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a:t>
            </a:fld>
            <a:endParaRPr/>
          </a:p>
        </p:txBody>
      </p:sp>
      <p:pic>
        <p:nvPicPr>
          <p:cNvPr id="5" name="图片 4"/>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flipV="1">
            <a:off x="1311328" y="1073137"/>
            <a:ext cx="4494270" cy="93337"/>
          </a:xfrm>
          <a:prstGeom prst="rect">
            <a:avLst/>
          </a:prstGeom>
        </p:spPr>
      </p:pic>
      <p:sp>
        <p:nvSpPr>
          <p:cNvPr id="12" name="Shape 54"/>
          <p:cNvSpPr/>
          <p:nvPr/>
        </p:nvSpPr>
        <p:spPr>
          <a:xfrm>
            <a:off x="7070127" y="1062268"/>
            <a:ext cx="9691018" cy="952552"/>
          </a:xfrm>
          <a:prstGeom prst="rect">
            <a:avLst/>
          </a:prstGeom>
          <a:ln w="12700">
            <a:miter lim="400000"/>
          </a:ln>
          <a:extLst>
            <a:ext uri="{C572A759-6A51-4108-AA02-DFA0A04FC94B}">
              <ma14:wrappingTextBoxFlag xmlns="" xmlns:ma14="http://schemas.microsoft.com/office/mac/drawingml/2011/main" val="1"/>
            </a:ext>
          </a:extLst>
        </p:spPr>
        <p:txBody>
          <a:bodyPr lIns="36001" tIns="36001" rIns="36001" bIns="36001" anchor="t"/>
          <a:lstStyle/>
          <a:p>
            <a:pPr>
              <a:lnSpc>
                <a:spcPct val="150000"/>
              </a:lnSpc>
            </a:pPr>
            <a:endParaRPr lang="zh-CN" altLang="en-US" sz="1400" b="1" baseline="0" dirty="0">
              <a:solidFill>
                <a:srgbClr val="00DAFF"/>
              </a:solidFill>
              <a:latin typeface="Microsoft YaHei" charset="-122"/>
              <a:ea typeface="Microsoft YaHei" charset="-122"/>
              <a:cs typeface="Microsoft YaHei" charset="-122"/>
            </a:endParaRPr>
          </a:p>
        </p:txBody>
      </p:sp>
      <p:sp>
        <p:nvSpPr>
          <p:cNvPr id="7" name="TextBox 6"/>
          <p:cNvSpPr txBox="1"/>
          <p:nvPr/>
        </p:nvSpPr>
        <p:spPr>
          <a:xfrm>
            <a:off x="8164286" y="2938989"/>
            <a:ext cx="1332411" cy="3282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zh-CN" altLang="en-US" sz="2200" b="0" i="0" u="none" strike="noStrike" cap="none" spc="0" normalizeH="0" baseline="54545" dirty="0" smtClean="0">
                <a:ln>
                  <a:noFill/>
                </a:ln>
                <a:solidFill>
                  <a:srgbClr val="FFFFFF"/>
                </a:solidFill>
                <a:effectLst/>
                <a:uFillTx/>
                <a:latin typeface="+mj-lt"/>
                <a:ea typeface="+mj-ea"/>
                <a:cs typeface="+mj-cs"/>
                <a:sym typeface="Open Sans"/>
              </a:rPr>
              <a:t>公司形象</a:t>
            </a:r>
            <a:endParaRPr kumimoji="0" lang="zh-CN" altLang="en-US" sz="2200" b="0" i="0" u="none" strike="noStrike" cap="none" spc="0" normalizeH="0" baseline="54545" dirty="0">
              <a:ln>
                <a:noFill/>
              </a:ln>
              <a:solidFill>
                <a:srgbClr val="FFFFFF"/>
              </a:solidFill>
              <a:effectLst/>
              <a:uFillTx/>
              <a:latin typeface="+mj-lt"/>
              <a:ea typeface="+mj-ea"/>
              <a:cs typeface="+mj-cs"/>
              <a:sym typeface="Open Sans"/>
            </a:endParaRPr>
          </a:p>
        </p:txBody>
      </p:sp>
      <p:sp>
        <p:nvSpPr>
          <p:cNvPr id="33" name="TextBox 32"/>
          <p:cNvSpPr txBox="1"/>
          <p:nvPr/>
        </p:nvSpPr>
        <p:spPr>
          <a:xfrm>
            <a:off x="12392298" y="6875624"/>
            <a:ext cx="1332411"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zh-CN" altLang="en-US" sz="2200" dirty="0" smtClean="0"/>
              <a:t>会展及网络宣传报道联图</a:t>
            </a:r>
            <a:endParaRPr kumimoji="0" lang="zh-CN" altLang="en-US" sz="2200" b="0" i="0" u="none" strike="noStrike" cap="none" spc="0" normalizeH="0" baseline="54545" dirty="0">
              <a:ln>
                <a:noFill/>
              </a:ln>
              <a:solidFill>
                <a:srgbClr val="FFFFFF"/>
              </a:solidFill>
              <a:effectLst/>
              <a:uFillTx/>
              <a:latin typeface="+mj-lt"/>
              <a:ea typeface="+mj-ea"/>
              <a:cs typeface="+mj-cs"/>
              <a:sym typeface="Open Sans"/>
            </a:endParaRPr>
          </a:p>
        </p:txBody>
      </p:sp>
      <p:sp>
        <p:nvSpPr>
          <p:cNvPr id="34" name="TextBox 33"/>
          <p:cNvSpPr txBox="1"/>
          <p:nvPr/>
        </p:nvSpPr>
        <p:spPr>
          <a:xfrm>
            <a:off x="13058503" y="3129469"/>
            <a:ext cx="1332411"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zh-CN" altLang="en-US" sz="2200" dirty="0" smtClean="0"/>
              <a:t>资质，证书等图片</a:t>
            </a:r>
            <a:endParaRPr kumimoji="0" lang="zh-CN" altLang="en-US" sz="2200" b="0" i="0" u="none" strike="noStrike" cap="none" spc="0" normalizeH="0" baseline="54545" dirty="0">
              <a:ln>
                <a:noFill/>
              </a:ln>
              <a:solidFill>
                <a:srgbClr val="FFFFFF"/>
              </a:solidFill>
              <a:effectLst/>
              <a:uFillTx/>
              <a:latin typeface="+mj-lt"/>
              <a:ea typeface="+mj-ea"/>
              <a:cs typeface="+mj-cs"/>
              <a:sym typeface="Open Sans"/>
            </a:endParaRPr>
          </a:p>
        </p:txBody>
      </p:sp>
      <p:sp>
        <p:nvSpPr>
          <p:cNvPr id="35" name="TextBox 34"/>
          <p:cNvSpPr txBox="1"/>
          <p:nvPr/>
        </p:nvSpPr>
        <p:spPr>
          <a:xfrm>
            <a:off x="7985761" y="5891555"/>
            <a:ext cx="1332411"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zh-CN" altLang="en-US" sz="2200" dirty="0" smtClean="0"/>
              <a:t>会展及网络宣传报道联图</a:t>
            </a:r>
            <a:endParaRPr kumimoji="0" lang="zh-CN" altLang="en-US" sz="2200" b="0" i="0" u="none" strike="noStrike" cap="none" spc="0" normalizeH="0" baseline="54545" dirty="0">
              <a:ln>
                <a:noFill/>
              </a:ln>
              <a:solidFill>
                <a:srgbClr val="FFFFFF"/>
              </a:solidFill>
              <a:effectLst/>
              <a:uFillTx/>
              <a:latin typeface="+mj-lt"/>
              <a:ea typeface="+mj-ea"/>
              <a:cs typeface="+mj-cs"/>
              <a:sym typeface="Open Sans"/>
            </a:endParaRPr>
          </a:p>
        </p:txBody>
      </p:sp>
      <p:pic>
        <p:nvPicPr>
          <p:cNvPr id="6" name="图片 5"/>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11309041" y="6445553"/>
            <a:ext cx="2532046" cy="1913101"/>
          </a:xfrm>
          <a:prstGeom prst="rect">
            <a:avLst/>
          </a:prstGeom>
        </p:spPr>
      </p:pic>
      <p:pic>
        <p:nvPicPr>
          <p:cNvPr id="8" name="图片 7"/>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14172405" y="6445553"/>
            <a:ext cx="2235239" cy="1913101"/>
          </a:xfrm>
          <a:prstGeom prst="rect">
            <a:avLst/>
          </a:prstGeom>
        </p:spPr>
      </p:pic>
      <p:pic>
        <p:nvPicPr>
          <p:cNvPr id="9" name="图片 8"/>
          <p:cNvPicPr>
            <a:picLocks noChangeAspect="1"/>
          </p:cNvPicPr>
          <p:nvPr/>
        </p:nvPicPr>
        <p:blipFill>
          <a:blip r:embed="rId7" cstate="print">
            <a:grayscl/>
            <a:extLst>
              <a:ext uri="{28A0092B-C50C-407E-A947-70E740481C1C}">
                <a14:useLocalDpi xmlns:a14="http://schemas.microsoft.com/office/drawing/2010/main" val="0"/>
              </a:ext>
            </a:extLst>
          </a:blip>
          <a:stretch>
            <a:fillRect/>
          </a:stretch>
        </p:blipFill>
        <p:spPr>
          <a:xfrm>
            <a:off x="11309040" y="2288734"/>
            <a:ext cx="5098604" cy="3900432"/>
          </a:xfrm>
          <a:prstGeom prst="rect">
            <a:avLst/>
          </a:prstGeom>
        </p:spPr>
      </p:pic>
      <p:pic>
        <p:nvPicPr>
          <p:cNvPr id="15" name="图片 14"/>
          <p:cNvPicPr>
            <a:picLocks noChangeAspect="1"/>
          </p:cNvPicPr>
          <p:nvPr/>
        </p:nvPicPr>
        <p:blipFill>
          <a:blip r:embed="rId8">
            <a:grayscl/>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7100025" y="2278059"/>
            <a:ext cx="3913416" cy="1634489"/>
          </a:xfrm>
          <a:prstGeom prst="rect">
            <a:avLst/>
          </a:prstGeom>
        </p:spPr>
      </p:pic>
      <p:pic>
        <p:nvPicPr>
          <p:cNvPr id="19" name="图片 18"/>
          <p:cNvPicPr>
            <a:picLocks noChangeAspect="1"/>
          </p:cNvPicPr>
          <p:nvPr/>
        </p:nvPicPr>
        <p:blipFill>
          <a:blip r:embed="rId10">
            <a:grayscl/>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val="0"/>
              </a:ext>
            </a:extLst>
          </a:blip>
          <a:stretch>
            <a:fillRect/>
          </a:stretch>
        </p:blipFill>
        <p:spPr>
          <a:xfrm>
            <a:off x="7113429" y="4193266"/>
            <a:ext cx="3900011" cy="4173012"/>
          </a:xfrm>
          <a:prstGeom prst="rect">
            <a:avLst/>
          </a:prstGeom>
        </p:spPr>
      </p:pic>
    </p:spTree>
    <p:extLst>
      <p:ext uri="{BB962C8B-B14F-4D97-AF65-F5344CB8AC3E}">
        <p14:creationId xmlns:p14="http://schemas.microsoft.com/office/powerpoint/2010/main" val="61335178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a:t>
            </a:fld>
            <a:endParaRPr/>
          </a:p>
        </p:txBody>
      </p:sp>
      <p:sp>
        <p:nvSpPr>
          <p:cNvPr id="5" name="Shape 54"/>
          <p:cNvSpPr/>
          <p:nvPr/>
        </p:nvSpPr>
        <p:spPr>
          <a:xfrm>
            <a:off x="1522908" y="2178625"/>
            <a:ext cx="14625844" cy="1981895"/>
          </a:xfrm>
          <a:prstGeom prst="rect">
            <a:avLst/>
          </a:prstGeom>
          <a:ln w="12700">
            <a:miter lim="400000"/>
          </a:ln>
          <a:extLst>
            <a:ext uri="{C572A759-6A51-4108-AA02-DFA0A04FC94B}">
              <ma14:wrappingTextBoxFlag xmlns="" xmlns:ma14="http://schemas.microsoft.com/office/mac/drawingml/2011/main" val="1"/>
            </a:ext>
          </a:extLst>
        </p:spPr>
        <p:txBody>
          <a:bodyPr lIns="36001" tIns="36001" rIns="36001" bIns="36001" anchor="t"/>
          <a:lstStyle/>
          <a:p>
            <a:pPr>
              <a:lnSpc>
                <a:spcPct val="150000"/>
              </a:lnSpc>
            </a:pPr>
            <a:r>
              <a:rPr lang="zh-CN" altLang="en-US" sz="3200" baseline="0" dirty="0" smtClean="0">
                <a:solidFill>
                  <a:schemeClr val="bg1"/>
                </a:solidFill>
                <a:latin typeface="Microsoft YaHei" charset="-122"/>
                <a:ea typeface="Microsoft YaHei" charset="-122"/>
                <a:cs typeface="Microsoft YaHei" charset="-122"/>
              </a:rPr>
              <a:t>公安</a:t>
            </a:r>
            <a:r>
              <a:rPr lang="zh-CN" altLang="en-US" sz="3200" b="1" baseline="0" dirty="0" smtClean="0">
                <a:solidFill>
                  <a:srgbClr val="00DAFF"/>
                </a:solidFill>
                <a:latin typeface="Microsoft YaHei" charset="-122"/>
                <a:ea typeface="Microsoft YaHei" charset="-122"/>
                <a:cs typeface="Microsoft YaHei" charset="-122"/>
              </a:rPr>
              <a:t>大数据前端信息采集</a:t>
            </a:r>
            <a:endParaRPr lang="en-US" altLang="zh-CN" sz="3200" b="1" baseline="0" dirty="0" smtClean="0">
              <a:solidFill>
                <a:srgbClr val="00DAFF"/>
              </a:solidFill>
              <a:latin typeface="Microsoft YaHei" charset="-122"/>
              <a:ea typeface="Microsoft YaHei" charset="-122"/>
              <a:cs typeface="Microsoft YaHei" charset="-122"/>
            </a:endParaRPr>
          </a:p>
          <a:p>
            <a:pPr>
              <a:lnSpc>
                <a:spcPct val="150000"/>
              </a:lnSpc>
            </a:pPr>
            <a:r>
              <a:rPr lang="zh-CN" altLang="en-US" baseline="0" dirty="0" smtClean="0">
                <a:solidFill>
                  <a:schemeClr val="bg1"/>
                </a:solidFill>
                <a:latin typeface="Microsoft YaHei" charset="-122"/>
                <a:ea typeface="Microsoft YaHei" charset="-122"/>
                <a:cs typeface="Microsoft YaHei" charset="-122"/>
              </a:rPr>
              <a:t>具体内容为针对社会上广泛分布的信息数据进行</a:t>
            </a:r>
            <a:r>
              <a:rPr lang="zh-CN" altLang="en-US" b="1" baseline="0" dirty="0" smtClean="0">
                <a:solidFill>
                  <a:srgbClr val="00DAFF"/>
                </a:solidFill>
                <a:latin typeface="Microsoft YaHei" charset="-122"/>
                <a:ea typeface="Microsoft YaHei" charset="-122"/>
                <a:cs typeface="Microsoft YaHei" charset="-122"/>
              </a:rPr>
              <a:t>采集对接，</a:t>
            </a:r>
            <a:r>
              <a:rPr lang="zh-CN" altLang="en-US" baseline="0" dirty="0" smtClean="0">
                <a:solidFill>
                  <a:schemeClr val="bg1"/>
                </a:solidFill>
                <a:latin typeface="Microsoft YaHei" charset="-122"/>
                <a:ea typeface="Microsoft YaHei" charset="-122"/>
                <a:cs typeface="Microsoft YaHei" charset="-122"/>
              </a:rPr>
              <a:t>并将其以一种标准格式汇聚到公安数据平台上集中应用；</a:t>
            </a:r>
            <a:endParaRPr lang="en-US" altLang="zh-CN" baseline="0" dirty="0" smtClean="0">
              <a:solidFill>
                <a:schemeClr val="bg1"/>
              </a:solidFill>
              <a:latin typeface="Microsoft YaHei" charset="-122"/>
              <a:ea typeface="Microsoft YaHei" charset="-122"/>
              <a:cs typeface="Microsoft YaHei" charset="-122"/>
            </a:endParaRPr>
          </a:p>
          <a:p>
            <a:pPr>
              <a:lnSpc>
                <a:spcPct val="150000"/>
              </a:lnSpc>
            </a:pPr>
            <a:r>
              <a:rPr lang="zh-CN" altLang="en-US" baseline="0" dirty="0" smtClean="0">
                <a:solidFill>
                  <a:schemeClr val="bg1"/>
                </a:solidFill>
                <a:latin typeface="Microsoft YaHei" charset="-122"/>
                <a:ea typeface="Microsoft YaHei" charset="-122"/>
                <a:cs typeface="Microsoft YaHei" charset="-122"/>
              </a:rPr>
              <a:t>如：停车场、医院、快递物流、社区等</a:t>
            </a:r>
            <a:r>
              <a:rPr lang="zh-CN" altLang="en-US" b="1" baseline="0" dirty="0">
                <a:solidFill>
                  <a:srgbClr val="00DAFF"/>
                </a:solidFill>
                <a:latin typeface="Microsoft YaHei" charset="-122"/>
                <a:ea typeface="Microsoft YaHei" charset="-122"/>
                <a:cs typeface="Microsoft YaHei" charset="-122"/>
              </a:rPr>
              <a:t>多节点，多业务</a:t>
            </a:r>
            <a:r>
              <a:rPr lang="zh-CN" altLang="en-US" baseline="0" dirty="0" smtClean="0">
                <a:solidFill>
                  <a:schemeClr val="bg1"/>
                </a:solidFill>
                <a:latin typeface="Microsoft YaHei" charset="-122"/>
                <a:ea typeface="Microsoft YaHei" charset="-122"/>
                <a:cs typeface="Microsoft YaHei" charset="-122"/>
              </a:rPr>
              <a:t>数据向公安系统大数据中心的对接采集、</a:t>
            </a:r>
            <a:r>
              <a:rPr lang="zh-CN" altLang="en-US" b="1" baseline="0" dirty="0" smtClean="0">
                <a:solidFill>
                  <a:srgbClr val="00DAFF"/>
                </a:solidFill>
                <a:latin typeface="Microsoft YaHei" charset="-122"/>
                <a:ea typeface="Microsoft YaHei" charset="-122"/>
                <a:cs typeface="Microsoft YaHei" charset="-122"/>
              </a:rPr>
              <a:t>汇聚融合处理</a:t>
            </a:r>
            <a:r>
              <a:rPr lang="zh-CN" altLang="en-US" baseline="0" dirty="0" smtClean="0">
                <a:solidFill>
                  <a:schemeClr val="bg1"/>
                </a:solidFill>
                <a:latin typeface="Microsoft YaHei" charset="-122"/>
                <a:ea typeface="Microsoft YaHei" charset="-122"/>
                <a:cs typeface="Microsoft YaHei" charset="-122"/>
              </a:rPr>
              <a:t>；</a:t>
            </a:r>
            <a:endParaRPr lang="en-US" altLang="zh-CN" baseline="0" dirty="0" smtClean="0">
              <a:solidFill>
                <a:schemeClr val="bg1"/>
              </a:solidFill>
              <a:latin typeface="Microsoft YaHei" charset="-122"/>
              <a:ea typeface="Microsoft YaHei" charset="-122"/>
              <a:cs typeface="Microsoft YaHei" charset="-122"/>
            </a:endParaRPr>
          </a:p>
        </p:txBody>
      </p:sp>
      <p:sp>
        <p:nvSpPr>
          <p:cNvPr id="6" name="文本框 5"/>
          <p:cNvSpPr txBox="1"/>
          <p:nvPr/>
        </p:nvSpPr>
        <p:spPr>
          <a:xfrm>
            <a:off x="1522908" y="1327428"/>
            <a:ext cx="6172748" cy="8474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lnSpc>
                <a:spcPct val="110000"/>
              </a:lnSpc>
            </a:pPr>
            <a:r>
              <a:rPr lang="zh-CN" altLang="en-US" sz="4400" b="1" baseline="0" dirty="0" smtClean="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rPr>
              <a:t>业务范围</a:t>
            </a:r>
            <a:endParaRPr lang="zh-CN" altLang="en-US" sz="4400" b="1" baseline="0" dirty="0">
              <a:gradFill flip="none" rotWithShape="1">
                <a:gsLst>
                  <a:gs pos="8000">
                    <a:srgbClr val="007AFF"/>
                  </a:gs>
                  <a:gs pos="100000">
                    <a:srgbClr val="00DAFF"/>
                  </a:gs>
                </a:gsLst>
                <a:lin ang="0" scaled="1"/>
                <a:tileRect/>
              </a:gradFill>
              <a:latin typeface="Microsoft YaHei" panose="020B0503020204020204" charset="-122"/>
              <a:ea typeface="Microsoft YaHei" panose="020B0503020204020204" charset="-122"/>
            </a:endParaRPr>
          </a:p>
        </p:txBody>
      </p:sp>
      <p:sp>
        <p:nvSpPr>
          <p:cNvPr id="9" name="Shape 54"/>
          <p:cNvSpPr/>
          <p:nvPr/>
        </p:nvSpPr>
        <p:spPr>
          <a:xfrm>
            <a:off x="1522908" y="8091290"/>
            <a:ext cx="14625844" cy="520032"/>
          </a:xfrm>
          <a:prstGeom prst="rect">
            <a:avLst/>
          </a:prstGeom>
          <a:solidFill>
            <a:schemeClr val="accent6">
              <a:lumMod val="50000"/>
            </a:schemeClr>
          </a:solidFill>
          <a:ln w="12700">
            <a:miter lim="400000"/>
          </a:ln>
          <a:extLst>
            <a:ext uri="{C572A759-6A51-4108-AA02-DFA0A04FC94B}">
              <ma14:wrappingTextBoxFlag xmlns="" xmlns:ma14="http://schemas.microsoft.com/office/mac/drawingml/2011/main" val="1"/>
            </a:ext>
          </a:extLst>
        </p:spPr>
        <p:txBody>
          <a:bodyPr lIns="36001" tIns="36001" rIns="36001" bIns="36001" anchor="t"/>
          <a:lstStyle/>
          <a:p>
            <a:pPr algn="ctr">
              <a:lnSpc>
                <a:spcPct val="150000"/>
              </a:lnSpc>
            </a:pPr>
            <a:r>
              <a:rPr lang="zh-CN" altLang="en-US" sz="1400" baseline="0" dirty="0" smtClean="0">
                <a:solidFill>
                  <a:schemeClr val="bg1"/>
                </a:solidFill>
                <a:latin typeface="Microsoft YaHei" charset="-122"/>
                <a:ea typeface="Microsoft YaHei" charset="-122"/>
                <a:cs typeface="Microsoft YaHei" charset="-122"/>
              </a:rPr>
              <a:t>公安大数据前端信息采集流程</a:t>
            </a:r>
            <a:endParaRPr lang="zh-CN" altLang="en-US" sz="1400" baseline="0" dirty="0">
              <a:solidFill>
                <a:schemeClr val="bg1"/>
              </a:solidFill>
              <a:latin typeface="Microsoft YaHei" charset="-122"/>
              <a:ea typeface="Microsoft YaHei" charset="-122"/>
              <a:cs typeface="Microsoft YaHei" charset="-122"/>
            </a:endParaRPr>
          </a:p>
        </p:txBody>
      </p:sp>
      <p:pic>
        <p:nvPicPr>
          <p:cNvPr id="10" name="图片 9"/>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1522907" y="4311587"/>
            <a:ext cx="14625845" cy="3779703"/>
          </a:xfrm>
          <a:prstGeom prst="rect">
            <a:avLst/>
          </a:prstGeom>
        </p:spPr>
      </p:pic>
    </p:spTree>
    <p:extLst>
      <p:ext uri="{BB962C8B-B14F-4D97-AF65-F5344CB8AC3E}">
        <p14:creationId xmlns:p14="http://schemas.microsoft.com/office/powerpoint/2010/main" val="129254678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a:t>
            </a:fld>
            <a:endParaRPr/>
          </a:p>
        </p:txBody>
      </p:sp>
      <p:sp>
        <p:nvSpPr>
          <p:cNvPr id="25" name="Shape 53"/>
          <p:cNvSpPr/>
          <p:nvPr/>
        </p:nvSpPr>
        <p:spPr>
          <a:xfrm>
            <a:off x="6615251" y="1967649"/>
            <a:ext cx="2831850" cy="1069901"/>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90000"/>
              </a:lnSpc>
            </a:pPr>
            <a:r>
              <a:rPr lang="zh-CN" altLang="en-US" sz="7200" b="1" dirty="0" smtClean="0">
                <a:solidFill>
                  <a:srgbClr val="FFFFFF"/>
                </a:solidFill>
                <a:latin typeface="Microsoft YaHei" charset="-122"/>
                <a:ea typeface="Microsoft YaHei" charset="-122"/>
                <a:cs typeface="Microsoft YaHei" charset="-122"/>
              </a:rPr>
              <a:t>目   录</a:t>
            </a:r>
            <a:endParaRPr lang="zh-CN" altLang="en-US" sz="7200" b="1" dirty="0">
              <a:solidFill>
                <a:srgbClr val="FFFFFF"/>
              </a:solidFill>
              <a:latin typeface="Microsoft YaHei" charset="-122"/>
              <a:ea typeface="Microsoft YaHei" charset="-122"/>
              <a:cs typeface="Microsoft YaHei" charset="-122"/>
            </a:endParaRPr>
          </a:p>
        </p:txBody>
      </p:sp>
      <p:grpSp>
        <p:nvGrpSpPr>
          <p:cNvPr id="120" name="组合 119"/>
          <p:cNvGrpSpPr/>
          <p:nvPr/>
        </p:nvGrpSpPr>
        <p:grpSpPr>
          <a:xfrm>
            <a:off x="6913929" y="4079181"/>
            <a:ext cx="2280213" cy="2319735"/>
            <a:chOff x="3846638" y="4414461"/>
            <a:chExt cx="2280213" cy="2319735"/>
          </a:xfrm>
        </p:grpSpPr>
        <p:sp>
          <p:nvSpPr>
            <p:cNvPr id="121" name="Oval 5"/>
            <p:cNvSpPr>
              <a:spLocks noChangeArrowheads="1"/>
            </p:cNvSpPr>
            <p:nvPr/>
          </p:nvSpPr>
          <p:spPr bwMode="auto">
            <a:xfrm>
              <a:off x="4500348" y="4523448"/>
              <a:ext cx="955357" cy="955357"/>
            </a:xfrm>
            <a:prstGeom prst="ellipse">
              <a:avLst/>
            </a:prstGeom>
            <a:solidFill>
              <a:schemeClr val="bg1"/>
            </a:solidFill>
            <a:ln>
              <a:noFill/>
            </a:ln>
          </p:spPr>
          <p:txBody>
            <a:bodyPr vert="horz" wrap="square" lIns="91440" tIns="45720" rIns="91440" bIns="45720" numCol="1" anchor="t" anchorCtr="0" compatLnSpc="1"/>
            <a:lstStyle/>
            <a:p>
              <a:endParaRPr lang="id-ID"/>
            </a:p>
          </p:txBody>
        </p:sp>
        <p:grpSp>
          <p:nvGrpSpPr>
            <p:cNvPr id="122" name="Group 48"/>
            <p:cNvGrpSpPr/>
            <p:nvPr/>
          </p:nvGrpSpPr>
          <p:grpSpPr>
            <a:xfrm>
              <a:off x="4391361" y="4414461"/>
              <a:ext cx="1172640" cy="1172640"/>
              <a:chOff x="1119258" y="2257147"/>
              <a:chExt cx="1868076" cy="1868076"/>
            </a:xfrm>
            <a:solidFill>
              <a:schemeClr val="bg1"/>
            </a:solidFill>
          </p:grpSpPr>
          <p:sp>
            <p:nvSpPr>
              <p:cNvPr id="126" name="Freeform 6"/>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lstStyle/>
              <a:p>
                <a:endParaRPr lang="id-ID"/>
              </a:p>
            </p:txBody>
          </p:sp>
          <p:sp>
            <p:nvSpPr>
              <p:cNvPr id="127" name="Freeform 7"/>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lstStyle/>
              <a:p>
                <a:endParaRPr lang="id-ID"/>
              </a:p>
            </p:txBody>
          </p:sp>
          <p:sp>
            <p:nvSpPr>
              <p:cNvPr id="128" name="Freeform 8"/>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lstStyle/>
              <a:p>
                <a:endParaRPr lang="id-ID"/>
              </a:p>
            </p:txBody>
          </p:sp>
          <p:sp>
            <p:nvSpPr>
              <p:cNvPr id="129" name="Freeform 9"/>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lstStyle/>
              <a:p>
                <a:endParaRPr lang="id-ID"/>
              </a:p>
            </p:txBody>
          </p:sp>
          <p:sp>
            <p:nvSpPr>
              <p:cNvPr id="130" name="Freeform 10"/>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lstStyle/>
              <a:p>
                <a:endParaRPr lang="id-ID"/>
              </a:p>
            </p:txBody>
          </p:sp>
          <p:sp>
            <p:nvSpPr>
              <p:cNvPr id="131" name="Freeform 11"/>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lstStyle/>
              <a:p>
                <a:endParaRPr lang="id-ID"/>
              </a:p>
            </p:txBody>
          </p:sp>
          <p:sp>
            <p:nvSpPr>
              <p:cNvPr id="132" name="Freeform 12"/>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lstStyle/>
              <a:p>
                <a:endParaRPr lang="id-ID"/>
              </a:p>
            </p:txBody>
          </p:sp>
          <p:sp>
            <p:nvSpPr>
              <p:cNvPr id="133" name="Freeform 13"/>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lstStyle/>
              <a:p>
                <a:endParaRPr lang="id-ID"/>
              </a:p>
            </p:txBody>
          </p:sp>
          <p:sp>
            <p:nvSpPr>
              <p:cNvPr id="134" name="Freeform 14"/>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lstStyle/>
              <a:p>
                <a:endParaRPr lang="id-ID"/>
              </a:p>
            </p:txBody>
          </p:sp>
          <p:sp>
            <p:nvSpPr>
              <p:cNvPr id="135" name="Freeform 15"/>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91440" tIns="45720" rIns="91440" bIns="45720" numCol="1" anchor="t" anchorCtr="0" compatLnSpc="1"/>
              <a:lstStyle/>
              <a:p>
                <a:endParaRPr lang="id-ID"/>
              </a:p>
            </p:txBody>
          </p:sp>
          <p:sp>
            <p:nvSpPr>
              <p:cNvPr id="136" name="Freeform 16"/>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91440" tIns="45720" rIns="91440" bIns="45720" numCol="1" anchor="t" anchorCtr="0" compatLnSpc="1"/>
              <a:lstStyle/>
              <a:p>
                <a:endParaRPr lang="id-ID"/>
              </a:p>
            </p:txBody>
          </p:sp>
          <p:sp>
            <p:nvSpPr>
              <p:cNvPr id="137" name="Freeform 17"/>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91440" tIns="45720" rIns="91440" bIns="45720" numCol="1" anchor="t" anchorCtr="0" compatLnSpc="1"/>
              <a:lstStyle/>
              <a:p>
                <a:endParaRPr lang="id-ID"/>
              </a:p>
            </p:txBody>
          </p:sp>
        </p:grpSp>
        <p:sp>
          <p:nvSpPr>
            <p:cNvPr id="123" name="TextBox 122"/>
            <p:cNvSpPr txBox="1"/>
            <p:nvPr/>
          </p:nvSpPr>
          <p:spPr>
            <a:xfrm>
              <a:off x="4696864" y="4605391"/>
              <a:ext cx="558112"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nSpc>
                  <a:spcPct val="150000"/>
                </a:lnSpc>
                <a:defRPr/>
              </a:pPr>
              <a:r>
                <a:rPr lang="en-US" altLang="zh-CN" sz="2800" b="1" baseline="0" dirty="0" smtClean="0">
                  <a:solidFill>
                    <a:srgbClr val="00DAFF"/>
                  </a:solidFill>
                  <a:latin typeface="Microsoft YaHei" charset="-122"/>
                  <a:ea typeface="Microsoft YaHei" charset="-122"/>
                  <a:cs typeface="Microsoft YaHei" charset="-122"/>
                </a:rPr>
                <a:t>02</a:t>
              </a:r>
              <a:endParaRPr lang="zh-CN" altLang="en-US" sz="2800" b="1" baseline="0" dirty="0">
                <a:solidFill>
                  <a:srgbClr val="00DAFF"/>
                </a:solidFill>
                <a:latin typeface="Microsoft YaHei" charset="-122"/>
                <a:ea typeface="Microsoft YaHei" charset="-122"/>
                <a:cs typeface="Microsoft YaHei" charset="-122"/>
              </a:endParaRPr>
            </a:p>
          </p:txBody>
        </p:sp>
        <p:sp>
          <p:nvSpPr>
            <p:cNvPr id="124" name="Shape 54"/>
            <p:cNvSpPr/>
            <p:nvPr/>
          </p:nvSpPr>
          <p:spPr>
            <a:xfrm>
              <a:off x="4414929" y="5763617"/>
              <a:ext cx="1143631" cy="619133"/>
            </a:xfrm>
            <a:prstGeom prst="rect">
              <a:avLst/>
            </a:prstGeom>
            <a:ln w="12700">
              <a:miter lim="400000"/>
            </a:ln>
            <a:extLst>
              <a:ext uri="{C572A759-6A51-4108-AA02-DFA0A04FC94B}">
                <ma14:wrappingTextBoxFlag xmlns="" xmlns:ma14="http://schemas.microsoft.com/office/mac/drawingml/2011/main" val="1"/>
              </a:ext>
            </a:extLst>
          </p:spPr>
          <p:txBody>
            <a:bodyPr lIns="36001" tIns="36001" rIns="36001" bIns="36001" anchor="t"/>
            <a:lstStyle/>
            <a:p>
              <a:pPr>
                <a:lnSpc>
                  <a:spcPct val="150000"/>
                </a:lnSpc>
              </a:pPr>
              <a:r>
                <a:rPr lang="zh-CN" altLang="en-US" sz="2000" b="1" baseline="0" dirty="0" smtClean="0">
                  <a:solidFill>
                    <a:srgbClr val="00FDFC"/>
                  </a:solidFill>
                  <a:latin typeface="Microsoft YaHei" charset="-122"/>
                  <a:ea typeface="Microsoft YaHei" charset="-122"/>
                  <a:cs typeface="Microsoft YaHei" charset="-122"/>
                </a:rPr>
                <a:t>项目介绍</a:t>
              </a:r>
              <a:endParaRPr lang="en-US" altLang="zh-CN" sz="2000" b="1" baseline="0" dirty="0">
                <a:solidFill>
                  <a:srgbClr val="00FDFC"/>
                </a:solidFill>
                <a:latin typeface="Microsoft YaHei" charset="-122"/>
                <a:ea typeface="Microsoft YaHei" charset="-122"/>
                <a:cs typeface="Microsoft YaHei" charset="-122"/>
              </a:endParaRPr>
            </a:p>
          </p:txBody>
        </p:sp>
        <p:sp>
          <p:nvSpPr>
            <p:cNvPr id="125" name="矩形 1"/>
            <p:cNvSpPr>
              <a:spLocks noChangeArrowheads="1"/>
            </p:cNvSpPr>
            <p:nvPr/>
          </p:nvSpPr>
          <p:spPr bwMode="auto">
            <a:xfrm>
              <a:off x="3846638" y="6397501"/>
              <a:ext cx="2280213" cy="33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hangingPunct="0">
                <a:lnSpc>
                  <a:spcPct val="150000"/>
                </a:lnSpc>
              </a:pPr>
              <a:endParaRPr lang="en-US" altLang="zh-CN" sz="1200" baseline="0" dirty="0">
                <a:solidFill>
                  <a:schemeClr val="bg1"/>
                </a:solidFill>
                <a:latin typeface="微软雅黑" pitchFamily="34" charset="-122"/>
                <a:ea typeface="微软雅黑" pitchFamily="34" charset="-122"/>
              </a:endParaRPr>
            </a:p>
          </p:txBody>
        </p:sp>
      </p:grpSp>
    </p:spTree>
    <p:extLst>
      <p:ext uri="{BB962C8B-B14F-4D97-AF65-F5344CB8AC3E}">
        <p14:creationId xmlns:p14="http://schemas.microsoft.com/office/powerpoint/2010/main" val="27672410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a:t>
            </a:fld>
            <a:endParaRPr/>
          </a:p>
        </p:txBody>
      </p:sp>
      <p:sp>
        <p:nvSpPr>
          <p:cNvPr id="44" name="内容占位符 8"/>
          <p:cNvSpPr txBox="1">
            <a:spLocks/>
          </p:cNvSpPr>
          <p:nvPr/>
        </p:nvSpPr>
        <p:spPr>
          <a:xfrm>
            <a:off x="1389903" y="2590164"/>
            <a:ext cx="5629275" cy="4269104"/>
          </a:xfrm>
          <a:prstGeom prst="rect">
            <a:avLst/>
          </a:prstGeom>
          <a:ln>
            <a:solidFill>
              <a:schemeClr val="bg1"/>
            </a:solidFill>
          </a:ln>
        </p:spPr>
        <p:txBody>
          <a:bodyPr anchor="ctr" anchorCtr="0">
            <a:normAutofit fontScale="97500"/>
          </a:bodyPr>
          <a:lstStyle>
            <a:lvl1pPr marL="190389"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1pPr>
            <a:lvl2pPr marL="640403"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2pPr>
            <a:lvl3pPr marL="1090416"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3pPr>
            <a:lvl4pPr marL="1540430"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4pPr>
            <a:lvl5pPr marL="1990443"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5pPr>
            <a:lvl6pPr marL="2440457"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6pPr>
            <a:lvl7pPr marL="2890471"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7pPr>
            <a:lvl8pPr marL="3340485"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8pPr>
            <a:lvl9pPr marL="3790498" marR="0" indent="-190389" algn="l" defTabSz="585018" latinLnBrk="0">
              <a:lnSpc>
                <a:spcPct val="100000"/>
              </a:lnSpc>
              <a:spcBef>
                <a:spcPts val="3685"/>
              </a:spcBef>
              <a:spcAft>
                <a:spcPts val="0"/>
              </a:spcAft>
              <a:buClrTx/>
              <a:buSzPct val="75000"/>
              <a:buFontTx/>
              <a:buChar char="•"/>
              <a:tabLst/>
              <a:defRPr sz="1600" b="0" i="0" u="none" strike="noStrike" cap="none" spc="0" baseline="54545">
                <a:ln>
                  <a:noFill/>
                </a:ln>
                <a:solidFill>
                  <a:srgbClr val="FFFFFF"/>
                </a:solidFill>
                <a:uFillTx/>
                <a:latin typeface="+mj-lt"/>
                <a:ea typeface="+mj-ea"/>
                <a:cs typeface="+mj-cs"/>
                <a:sym typeface="Open Sans"/>
              </a:defRPr>
            </a:lvl9pPr>
          </a:lstStyle>
          <a:p>
            <a:pPr marL="0" indent="0" algn="just">
              <a:lnSpc>
                <a:spcPct val="150000"/>
              </a:lnSpc>
              <a:buFontTx/>
              <a:buNone/>
            </a:pPr>
            <a:r>
              <a:rPr lang="zh-CN" altLang="en-US" sz="4000" b="1" dirty="0" smtClean="0"/>
              <a:t>大数据时代，公安机关可通过全面采集和整合海量社会信息数据，对数据进行处理、分析、深度挖掘，发现数据的内在规律，为预防、打击犯罪提供强有力的支撑。</a:t>
            </a:r>
            <a:endParaRPr lang="zh-CN" altLang="en-US" sz="4000" b="1" dirty="0"/>
          </a:p>
        </p:txBody>
      </p:sp>
      <p:sp>
        <p:nvSpPr>
          <p:cNvPr id="45" name="内容占位符 9"/>
          <p:cNvSpPr txBox="1">
            <a:spLocks/>
          </p:cNvSpPr>
          <p:nvPr/>
        </p:nvSpPr>
        <p:spPr>
          <a:xfrm>
            <a:off x="10292715" y="1918333"/>
            <a:ext cx="5419725" cy="4940935"/>
          </a:xfrm>
          <a:prstGeom prst="rect">
            <a:avLst/>
          </a:prstGeom>
          <a:ln w="12700">
            <a:solidFill>
              <a:schemeClr val="bg1"/>
            </a:solidFill>
            <a:miter lim="400000"/>
          </a:ln>
        </p:spPr>
        <p:txBody>
          <a:bodyPr wrap="square" lIns="36001" tIns="36001" rIns="36001" bIns="36001" anchor="ctr" anchorCtr="0">
            <a:normAutofit fontScale="97500"/>
          </a:bodyPr>
          <a:lstStyle>
            <a:defPPr marL="0" marR="0" indent="0" algn="l" defTabSz="648019" rtl="0" fontAlgn="auto" latinLnBrk="1"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defRPr>
            </a:defPPr>
            <a:lvl1pPr marL="0" marR="0" indent="0" algn="ctr" defTabSz="585018" rtl="0" fontAlgn="auto" latinLnBrk="0" hangingPunct="0">
              <a:lnSpc>
                <a:spcPct val="100000"/>
              </a:lnSpc>
              <a:spcBef>
                <a:spcPts val="0"/>
              </a:spcBef>
              <a:spcAft>
                <a:spcPts val="0"/>
              </a:spcAft>
              <a:buClrTx/>
              <a:buSzTx/>
              <a:buFontTx/>
              <a:buNone/>
              <a:tabLst/>
              <a:defRPr kumimoji="0" sz="2100" b="0" i="0" u="none" strike="noStrike" cap="all" spc="268" normalizeH="0" baseline="66666">
                <a:ln>
                  <a:noFill/>
                </a:ln>
                <a:solidFill>
                  <a:srgbClr val="FFFFFF"/>
                </a:solidFill>
                <a:effectLst/>
                <a:uFillTx/>
                <a:latin typeface="Open Sans Semibold"/>
                <a:ea typeface="Open Sans Semibold"/>
                <a:cs typeface="Open Sans Semibold"/>
                <a:sym typeface="Open Sans Semibold"/>
              </a:defRPr>
            </a:lvl1pPr>
            <a:lvl2pPr marL="0" marR="0" indent="162005"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2pPr>
            <a:lvl3pPr marL="0" marR="0" indent="324010"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3pPr>
            <a:lvl4pPr marL="0" marR="0" indent="486014"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4pPr>
            <a:lvl5pPr marL="0" marR="0" indent="648019"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5pPr>
            <a:lvl6pPr marL="0" marR="0" indent="810024"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6pPr>
            <a:lvl7pPr marL="0" marR="0" indent="972030"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7pPr>
            <a:lvl8pPr marL="0" marR="0" indent="1134034"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8pPr>
            <a:lvl9pPr marL="0" marR="0" indent="1296039" algn="l" defTabSz="585018" rtl="0" fontAlgn="auto" latinLnBrk="0" hangingPunct="0">
              <a:lnSpc>
                <a:spcPct val="100000"/>
              </a:lnSpc>
              <a:spcBef>
                <a:spcPts val="0"/>
              </a:spcBef>
              <a:spcAft>
                <a:spcPts val="0"/>
              </a:spcAft>
              <a:buClrTx/>
              <a:buSzTx/>
              <a:buFontTx/>
              <a:buNone/>
              <a:tabLst/>
              <a:defRPr kumimoji="0" sz="1600" b="0" i="0" u="none" strike="noStrike" cap="none" spc="0" normalizeH="0" baseline="54545">
                <a:ln>
                  <a:noFill/>
                </a:ln>
                <a:solidFill>
                  <a:srgbClr val="FFFFFF"/>
                </a:solidFill>
                <a:effectLst/>
                <a:uFillTx/>
                <a:latin typeface="+mj-lt"/>
                <a:ea typeface="+mj-ea"/>
                <a:cs typeface="+mj-cs"/>
                <a:sym typeface="Open Sans"/>
              </a:defRPr>
            </a:lvl9pPr>
          </a:lstStyle>
          <a:p>
            <a:pPr algn="l">
              <a:lnSpc>
                <a:spcPct val="150000"/>
              </a:lnSpc>
            </a:pPr>
            <a:r>
              <a:rPr lang="zh-CN" altLang="en-US" sz="4000" b="1" dirty="0" smtClean="0"/>
              <a:t>但社会信息数据广泛分布于城市的每个角落，涉及各个行业，牵扯企业和业务系统众多，如何建立社会信息采集渠道，数据格式化存储，解决数据来源问题，是公安大数据建设工作的重中之重。</a:t>
            </a:r>
            <a:endParaRPr lang="zh-CN" altLang="en-US" sz="4000" b="1" dirty="0"/>
          </a:p>
        </p:txBody>
      </p:sp>
      <p:sp>
        <p:nvSpPr>
          <p:cNvPr id="46" name="椭圆 45"/>
          <p:cNvSpPr/>
          <p:nvPr/>
        </p:nvSpPr>
        <p:spPr>
          <a:xfrm>
            <a:off x="617220" y="230505"/>
            <a:ext cx="3023870" cy="12534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200" b="1" dirty="0" smtClean="0"/>
          </a:p>
          <a:p>
            <a:pPr algn="ctr"/>
            <a:r>
              <a:rPr lang="zh-CN" altLang="en-US" sz="4200" b="1" dirty="0" smtClean="0"/>
              <a:t>公安大数据业务</a:t>
            </a:r>
            <a:r>
              <a:rPr lang="zh-CN" altLang="en-US" sz="4200" b="1" dirty="0"/>
              <a:t>痛点</a:t>
            </a:r>
          </a:p>
        </p:txBody>
      </p:sp>
      <p:sp>
        <p:nvSpPr>
          <p:cNvPr id="47" name="右箭头 46"/>
          <p:cNvSpPr/>
          <p:nvPr/>
        </p:nvSpPr>
        <p:spPr>
          <a:xfrm>
            <a:off x="7421881" y="4013833"/>
            <a:ext cx="2590800" cy="7499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p>
        </p:txBody>
      </p:sp>
    </p:spTree>
    <p:extLst>
      <p:ext uri="{BB962C8B-B14F-4D97-AF65-F5344CB8AC3E}">
        <p14:creationId xmlns:p14="http://schemas.microsoft.com/office/powerpoint/2010/main" val="18701855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4">
                                            <p:bg/>
                                          </p:spTgt>
                                        </p:tgtEl>
                                        <p:attrNameLst>
                                          <p:attrName>style.visibility</p:attrName>
                                        </p:attrNameLst>
                                      </p:cBhvr>
                                      <p:to>
                                        <p:strVal val="visible"/>
                                      </p:to>
                                    </p:set>
                                    <p:anim calcmode="lin" valueType="num">
                                      <p:cBhvr additive="base">
                                        <p:cTn id="7" dur="500" fill="hold"/>
                                        <p:tgtEl>
                                          <p:spTgt spid="4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4">
                                            <p:txEl>
                                              <p:pRg st="0" end="0"/>
                                            </p:txEl>
                                          </p:spTgt>
                                        </p:tgtEl>
                                        <p:attrNameLst>
                                          <p:attrName>style.visibility</p:attrName>
                                        </p:attrNameLst>
                                      </p:cBhvr>
                                      <p:to>
                                        <p:strVal val="visible"/>
                                      </p:to>
                                    </p:set>
                                    <p:anim calcmode="lin" valueType="num">
                                      <p:cBhvr additive="base">
                                        <p:cTn id="11"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000" fill="hold">
                                          <p:stCondLst>
                                            <p:cond delay="0"/>
                                          </p:stCondLst>
                                        </p:cTn>
                                        <p:tgtEl>
                                          <p:spTgt spid="47"/>
                                        </p:tgtEl>
                                        <p:attrNameLst>
                                          <p:attrName>style.visibility</p:attrName>
                                        </p:attrNameLst>
                                      </p:cBhvr>
                                      <p:to>
                                        <p:strVal val="visible"/>
                                      </p:to>
                                    </p:set>
                                    <p:anim calcmode="lin" valueType="num">
                                      <p:cBhvr additive="base">
                                        <p:cTn id="16" dur="1000" fill="hold"/>
                                        <p:tgtEl>
                                          <p:spTgt spid="47"/>
                                        </p:tgtEl>
                                        <p:attrNameLst>
                                          <p:attrName>ppt_x</p:attrName>
                                        </p:attrNameLst>
                                      </p:cBhvr>
                                      <p:tavLst>
                                        <p:tav tm="0">
                                          <p:val>
                                            <p:strVal val="#ppt_x"/>
                                          </p:val>
                                        </p:tav>
                                        <p:tav tm="100000">
                                          <p:val>
                                            <p:strVal val="#ppt_x"/>
                                          </p:val>
                                        </p:tav>
                                      </p:tavLst>
                                    </p:anim>
                                    <p:anim calcmode="lin" valueType="num">
                                      <p:cBhvr additive="base">
                                        <p:cTn id="17" dur="1000" fill="hold"/>
                                        <p:tgtEl>
                                          <p:spTgt spid="47"/>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45">
                                            <p:bg/>
                                          </p:spTgt>
                                        </p:tgtEl>
                                        <p:attrNameLst>
                                          <p:attrName>style.visibility</p:attrName>
                                        </p:attrNameLst>
                                      </p:cBhvr>
                                      <p:to>
                                        <p:strVal val="visible"/>
                                      </p:to>
                                    </p:set>
                                    <p:anim calcmode="lin" valueType="num">
                                      <p:cBhvr additive="base">
                                        <p:cTn id="21" dur="500" fill="hold"/>
                                        <p:tgtEl>
                                          <p:spTgt spid="45">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45">
                                            <p:bg/>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animBg="1"/>
      <p:bldP spid="45" grpId="0" build="p" animBg="1"/>
      <p:bldP spid="47"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p:nvPr/>
        </p:nvSpPr>
        <p:spPr>
          <a:xfrm>
            <a:off x="570307" y="1561369"/>
            <a:ext cx="6122594" cy="681141"/>
          </a:xfrm>
          <a:prstGeom prst="rect">
            <a:avLst/>
          </a:prstGeom>
          <a:ln w="12700">
            <a:miter lim="400000"/>
          </a:ln>
          <a:extLst>
            <a:ext uri="{C572A759-6A51-4108-AA02-DFA0A04FC94B}">
              <ma14:wrappingTextBoxFlag xmlns:ma14="http://schemas.microsoft.com/office/mac/drawingml/2011/main" xmlns="" val="1"/>
            </a:ext>
          </a:extLst>
        </p:spPr>
        <p:txBody>
          <a:bodyPr wrap="square" lIns="36001" tIns="36001" rIns="36001" bIns="36001" anchor="ctr">
            <a:spAutoFit/>
          </a:bodyPr>
          <a:lstStyle>
            <a:lvl1pPr>
              <a:lnSpc>
                <a:spcPct val="80000"/>
              </a:lnSpc>
              <a:defRPr sz="13000" baseline="0">
                <a:solidFill>
                  <a:srgbClr val="F0F0F0"/>
                </a:solidFill>
                <a:latin typeface="+mn-lt"/>
                <a:ea typeface="+mn-ea"/>
                <a:cs typeface="+mn-cs"/>
                <a:sym typeface="Open Sans Light"/>
              </a:defRPr>
            </a:lvl1pPr>
          </a:lstStyle>
          <a:p>
            <a:pPr>
              <a:lnSpc>
                <a:spcPct val="120000"/>
              </a:lnSpc>
            </a:pPr>
            <a:r>
              <a:rPr lang="zh-CN" altLang="en-US" sz="3600" b="1" dirty="0" smtClean="0">
                <a:latin typeface="微软雅黑" panose="020B0503020204020204" charset="-122"/>
                <a:ea typeface="微软雅黑" panose="020B0503020204020204" charset="-122"/>
                <a:cs typeface="微软雅黑" panose="020B0503020204020204" charset="-122"/>
              </a:rPr>
              <a:t>公安社会</a:t>
            </a:r>
            <a:r>
              <a:rPr lang="zh-CN" altLang="en-US" sz="3600" b="1" dirty="0">
                <a:latin typeface="微软雅黑" panose="020B0503020204020204" charset="-122"/>
                <a:ea typeface="微软雅黑" panose="020B0503020204020204" charset="-122"/>
                <a:cs typeface="微软雅黑" panose="020B0503020204020204" charset="-122"/>
              </a:rPr>
              <a:t>信息采集系统</a:t>
            </a:r>
            <a:endParaRPr lang="zh-CN" altLang="en-US" sz="3600" b="1" dirty="0">
              <a:solidFill>
                <a:srgbClr val="FFFFFF"/>
              </a:solidFill>
              <a:latin typeface="Microsoft YaHei" charset="-122"/>
              <a:ea typeface="Microsoft YaHei" charset="-122"/>
              <a:cs typeface="Microsoft YaHei" charset="-122"/>
            </a:endParaRPr>
          </a:p>
        </p:txBody>
      </p:sp>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a:t>
            </a:fld>
            <a:endParaRPr/>
          </a:p>
        </p:txBody>
      </p:sp>
      <p:pic>
        <p:nvPicPr>
          <p:cNvPr id="5" name="图片 4"/>
          <p:cNvPicPr>
            <a:picLocks/>
          </p:cNvPicPr>
          <p:nvPr/>
        </p:nvPicPr>
        <p:blipFill>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flipV="1">
            <a:off x="625531" y="882444"/>
            <a:ext cx="4510349" cy="119885"/>
          </a:xfrm>
          <a:prstGeom prst="rect">
            <a:avLst/>
          </a:prstGeom>
        </p:spPr>
      </p:pic>
      <p:sp>
        <p:nvSpPr>
          <p:cNvPr id="11" name="Shape 54"/>
          <p:cNvSpPr/>
          <p:nvPr/>
        </p:nvSpPr>
        <p:spPr>
          <a:xfrm>
            <a:off x="570307" y="2406332"/>
            <a:ext cx="4565573" cy="5632030"/>
          </a:xfrm>
          <a:prstGeom prst="rect">
            <a:avLst/>
          </a:prstGeom>
          <a:ln w="12700">
            <a:miter lim="400000"/>
          </a:ln>
          <a:extLst>
            <a:ext uri="{C572A759-6A51-4108-AA02-DFA0A04FC94B}">
              <ma14:wrappingTextBoxFlag xmlns:ma14="http://schemas.microsoft.com/office/mac/drawingml/2011/main" xmlns="" val="1"/>
            </a:ext>
          </a:extLst>
        </p:spPr>
        <p:txBody>
          <a:bodyPr lIns="36001" tIns="36001" rIns="36001" bIns="36001" anchor="t"/>
          <a:lstStyle/>
          <a:p>
            <a:pPr indent="812800">
              <a:lnSpc>
                <a:spcPct val="150000"/>
              </a:lnSpc>
              <a:extLst>
                <a:ext uri="{35155182-B16C-46BC-9424-99874614C6A1}">
                  <wpsdc:indentchars xmlns:lc="http://schemas.openxmlformats.org/drawingml/2006/lockedCanvas" xmlns="" xmlns:wpsdc="http://www.wps.cn/officeDocument/2017/drawingmlCustomData" val="200" checksum="3877492575"/>
                </a:ext>
              </a:extLst>
            </a:pPr>
            <a:r>
              <a:rPr lang="zh-CN" altLang="en-US" sz="2000" b="1" baseline="0" dirty="0" smtClean="0">
                <a:solidFill>
                  <a:schemeClr val="bg1"/>
                </a:solidFill>
                <a:latin typeface="Microsoft YaHei" charset="-122"/>
                <a:ea typeface="Microsoft YaHei" charset="-122"/>
                <a:cs typeface="Microsoft YaHei" charset="-122"/>
              </a:rPr>
              <a:t>公安社会</a:t>
            </a:r>
            <a:r>
              <a:rPr lang="zh-CN" altLang="en-US" sz="2000" b="1" baseline="0" dirty="0">
                <a:solidFill>
                  <a:schemeClr val="bg1"/>
                </a:solidFill>
                <a:latin typeface="Microsoft YaHei" charset="-122"/>
                <a:ea typeface="Microsoft YaHei" charset="-122"/>
                <a:cs typeface="Microsoft YaHei" charset="-122"/>
              </a:rPr>
              <a:t>信息采集系统是一套能在对接各行业和场所的业务系统、并对其业务系统产生的数据信息进行采集、融合、清洗、处理的大数据前端信息采集系统。</a:t>
            </a:r>
          </a:p>
          <a:p>
            <a:pPr indent="812800">
              <a:lnSpc>
                <a:spcPct val="150000"/>
              </a:lnSpc>
              <a:extLst>
                <a:ext uri="{35155182-B16C-46BC-9424-99874614C6A1}">
                  <wpsdc:indentchars xmlns:lc="http://schemas.openxmlformats.org/drawingml/2006/lockedCanvas" xmlns="" xmlns:wpsdc="http://www.wps.cn/officeDocument/2017/drawingmlCustomData" val="200" checksum="3877492575"/>
                </a:ext>
              </a:extLst>
            </a:pPr>
            <a:r>
              <a:rPr lang="zh-CN" altLang="en-US" sz="2000" b="1" baseline="0" dirty="0">
                <a:solidFill>
                  <a:schemeClr val="bg1"/>
                </a:solidFill>
                <a:latin typeface="Microsoft YaHei" charset="-122"/>
                <a:ea typeface="Microsoft YaHei" charset="-122"/>
                <a:cs typeface="Microsoft YaHei" charset="-122"/>
              </a:rPr>
              <a:t>该系统现在主要服务于公安系统的信通、情报、治安、反恐等部门</a:t>
            </a:r>
            <a:r>
              <a:rPr lang="zh-CN" altLang="en-US" sz="2000" b="1" baseline="0" dirty="0" smtClean="0">
                <a:solidFill>
                  <a:schemeClr val="bg1"/>
                </a:solidFill>
                <a:latin typeface="Microsoft YaHei" charset="-122"/>
                <a:ea typeface="Microsoft YaHei" charset="-122"/>
                <a:cs typeface="Microsoft YaHei" charset="-122"/>
              </a:rPr>
              <a:t>，</a:t>
            </a:r>
            <a:r>
              <a:rPr lang="zh-CN" altLang="en-US" sz="2000" b="1" baseline="0" dirty="0">
                <a:solidFill>
                  <a:schemeClr val="bg1"/>
                </a:solidFill>
                <a:latin typeface="Microsoft YaHei" charset="-122"/>
                <a:ea typeface="Microsoft YaHei" charset="-122"/>
                <a:cs typeface="Microsoft YaHei" charset="-122"/>
              </a:rPr>
              <a:t>用于采集医院、物流、社区、车站、停车场等</a:t>
            </a:r>
            <a:r>
              <a:rPr lang="en-US" altLang="zh-CN" sz="2000" b="1" baseline="0" dirty="0">
                <a:solidFill>
                  <a:srgbClr val="00DAFF"/>
                </a:solidFill>
                <a:latin typeface="Microsoft YaHei" charset="-122"/>
                <a:ea typeface="Microsoft YaHei" charset="-122"/>
                <a:cs typeface="Microsoft YaHei" charset="-122"/>
              </a:rPr>
              <a:t>60</a:t>
            </a:r>
            <a:r>
              <a:rPr lang="zh-CN" altLang="en-US" sz="2000" b="1" baseline="0" dirty="0">
                <a:solidFill>
                  <a:srgbClr val="00DAFF"/>
                </a:solidFill>
                <a:latin typeface="Microsoft YaHei" charset="-122"/>
                <a:ea typeface="Microsoft YaHei" charset="-122"/>
                <a:cs typeface="Microsoft YaHei" charset="-122"/>
              </a:rPr>
              <a:t>多个行业</a:t>
            </a:r>
            <a:r>
              <a:rPr lang="zh-CN" altLang="en-US" sz="2000" b="1" baseline="0" dirty="0">
                <a:solidFill>
                  <a:schemeClr val="bg1"/>
                </a:solidFill>
                <a:latin typeface="Microsoft YaHei" charset="-122"/>
                <a:ea typeface="Microsoft YaHei" charset="-122"/>
                <a:cs typeface="Microsoft YaHei" charset="-122"/>
              </a:rPr>
              <a:t>的数据</a:t>
            </a:r>
            <a:r>
              <a:rPr lang="zh-CN" altLang="zh-CN" sz="2000" b="1" baseline="0" dirty="0">
                <a:solidFill>
                  <a:schemeClr val="bg1"/>
                </a:solidFill>
                <a:latin typeface="Microsoft YaHei" charset="-122"/>
                <a:ea typeface="Microsoft YaHei" charset="-122"/>
                <a:cs typeface="Microsoft YaHei" charset="-122"/>
              </a:rPr>
              <a:t>，迄今为止，我们共服务了</a:t>
            </a:r>
            <a:r>
              <a:rPr lang="zh-CN" altLang="zh-CN" sz="2000" b="1" baseline="0" dirty="0">
                <a:solidFill>
                  <a:srgbClr val="00DAFF"/>
                </a:solidFill>
                <a:latin typeface="Microsoft YaHei" charset="-122"/>
                <a:ea typeface="Microsoft YaHei" charset="-122"/>
                <a:cs typeface="Microsoft YaHei" charset="-122"/>
              </a:rPr>
              <a:t>近百家</a:t>
            </a:r>
            <a:r>
              <a:rPr lang="zh-CN" altLang="en-US" sz="2000" b="1" baseline="0" dirty="0">
                <a:solidFill>
                  <a:schemeClr val="bg1"/>
                </a:solidFill>
                <a:latin typeface="Microsoft YaHei" charset="-122"/>
                <a:ea typeface="Microsoft YaHei" charset="-122"/>
                <a:cs typeface="Microsoft YaHei" charset="-122"/>
              </a:rPr>
              <a:t>公安单位</a:t>
            </a:r>
            <a:r>
              <a:rPr lang="zh-CN" altLang="zh-CN" sz="2000" b="1" baseline="0" dirty="0">
                <a:solidFill>
                  <a:schemeClr val="bg1"/>
                </a:solidFill>
                <a:latin typeface="Microsoft YaHei" charset="-122"/>
                <a:ea typeface="Microsoft YaHei" charset="-122"/>
                <a:cs typeface="Microsoft YaHei" charset="-122"/>
              </a:rPr>
              <a:t>，为其提供了</a:t>
            </a:r>
            <a:r>
              <a:rPr lang="zh-CN" altLang="zh-CN" sz="2000" b="1" baseline="0" dirty="0">
                <a:solidFill>
                  <a:srgbClr val="00DAFF"/>
                </a:solidFill>
                <a:latin typeface="Microsoft YaHei" charset="-122"/>
                <a:ea typeface="Microsoft YaHei" charset="-122"/>
                <a:cs typeface="Microsoft YaHei" charset="-122"/>
              </a:rPr>
              <a:t>数十亿</a:t>
            </a:r>
            <a:r>
              <a:rPr lang="zh-CN" altLang="zh-CN" sz="2000" b="1" baseline="0" dirty="0">
                <a:solidFill>
                  <a:schemeClr val="bg1"/>
                </a:solidFill>
                <a:latin typeface="Microsoft YaHei" charset="-122"/>
                <a:ea typeface="Microsoft YaHei" charset="-122"/>
                <a:cs typeface="Microsoft YaHei" charset="-122"/>
              </a:rPr>
              <a:t>的鲜活数据，日均增量数据过</a:t>
            </a:r>
            <a:r>
              <a:rPr lang="zh-CN" altLang="zh-CN" sz="2000" b="1" baseline="0" dirty="0">
                <a:solidFill>
                  <a:srgbClr val="00DAFF"/>
                </a:solidFill>
                <a:latin typeface="Microsoft YaHei" charset="-122"/>
                <a:ea typeface="Microsoft YaHei" charset="-122"/>
                <a:cs typeface="Microsoft YaHei" charset="-122"/>
              </a:rPr>
              <a:t>千万</a:t>
            </a:r>
            <a:r>
              <a:rPr lang="zh-CN" altLang="zh-CN" sz="2000" b="1" baseline="0" dirty="0" smtClean="0">
                <a:solidFill>
                  <a:srgbClr val="00DAFF"/>
                </a:solidFill>
                <a:latin typeface="Microsoft YaHei" charset="-122"/>
                <a:ea typeface="Microsoft YaHei" charset="-122"/>
                <a:cs typeface="Microsoft YaHei" charset="-122"/>
              </a:rPr>
              <a:t>。</a:t>
            </a:r>
            <a:endParaRPr lang="zh-CN" altLang="en-US" sz="2000" b="1" baseline="0" dirty="0">
              <a:solidFill>
                <a:schemeClr val="bg1"/>
              </a:solidFill>
              <a:latin typeface="Microsoft YaHei" charset="-122"/>
              <a:ea typeface="Microsoft YaHei" charset="-122"/>
              <a:cs typeface="Microsoft YaHei" charset="-122"/>
            </a:endParaRPr>
          </a:p>
        </p:txBody>
      </p:sp>
      <p:pic>
        <p:nvPicPr>
          <p:cNvPr id="71" name="图片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7361" y="1284521"/>
            <a:ext cx="19766280" cy="6884119"/>
          </a:xfrm>
          <a:prstGeom prst="rect">
            <a:avLst/>
          </a:prstGeom>
        </p:spPr>
      </p:pic>
      <p:grpSp>
        <p:nvGrpSpPr>
          <p:cNvPr id="72" name="组合 71"/>
          <p:cNvGrpSpPr/>
          <p:nvPr/>
        </p:nvGrpSpPr>
        <p:grpSpPr>
          <a:xfrm>
            <a:off x="6034990" y="1273230"/>
            <a:ext cx="1521768" cy="6886114"/>
            <a:chOff x="1508759" y="86333"/>
            <a:chExt cx="1905000" cy="8778240"/>
          </a:xfrm>
        </p:grpSpPr>
        <p:sp>
          <p:nvSpPr>
            <p:cNvPr id="73" name="圆角矩形 72"/>
            <p:cNvSpPr/>
            <p:nvPr/>
          </p:nvSpPr>
          <p:spPr>
            <a:xfrm>
              <a:off x="1508759" y="86333"/>
              <a:ext cx="1905000" cy="8778240"/>
            </a:xfrm>
            <a:prstGeom prst="roundRect">
              <a:avLst/>
            </a:prstGeom>
            <a:solidFill>
              <a:schemeClr val="accent1">
                <a:lumMod val="60000"/>
                <a:lumOff val="40000"/>
                <a:alpha val="70000"/>
              </a:schemeClr>
            </a:solidFill>
            <a:ln/>
          </p:spPr>
          <p:style>
            <a:lnRef idx="1">
              <a:schemeClr val="accent2"/>
            </a:lnRef>
            <a:fillRef idx="2">
              <a:schemeClr val="accent2"/>
            </a:fillRef>
            <a:effectRef idx="1">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74" name="矩形 73"/>
            <p:cNvSpPr/>
            <p:nvPr/>
          </p:nvSpPr>
          <p:spPr>
            <a:xfrm>
              <a:off x="2097251" y="2673546"/>
              <a:ext cx="728018" cy="3884140"/>
            </a:xfrm>
            <a:prstGeom prst="rect">
              <a:avLst/>
            </a:prstGeom>
          </p:spPr>
          <p:txBody>
            <a:bodyPr wrap="square">
              <a:spAutoFit/>
            </a:bodyPr>
            <a:lstStyle/>
            <a:p>
              <a:pPr defTabSz="825500">
                <a:lnSpc>
                  <a:spcPct val="110000"/>
                </a:lnSpc>
              </a:pPr>
              <a:r>
                <a:rPr lang="zh-CN" altLang="en-US" sz="2800" b="1" baseline="0" dirty="0" smtClean="0">
                  <a:solidFill>
                    <a:schemeClr val="bg1"/>
                  </a:solidFill>
                  <a:latin typeface="Microsoft YaHei" panose="020B0503020204020204" charset="-122"/>
                  <a:ea typeface="Microsoft YaHei" panose="020B0503020204020204" charset="-122"/>
                </a:rPr>
                <a:t>前端各类数据节点</a:t>
              </a:r>
              <a:endParaRPr lang="zh-CN" altLang="en-US" sz="2800" b="1" baseline="0" dirty="0">
                <a:solidFill>
                  <a:schemeClr val="bg1"/>
                </a:solidFill>
                <a:latin typeface="Microsoft YaHei" panose="020B0503020204020204" charset="-122"/>
                <a:ea typeface="Microsoft YaHei" panose="020B0503020204020204" charset="-122"/>
              </a:endParaRPr>
            </a:p>
          </p:txBody>
        </p:sp>
      </p:grpSp>
      <p:grpSp>
        <p:nvGrpSpPr>
          <p:cNvPr id="75" name="组合 74"/>
          <p:cNvGrpSpPr/>
          <p:nvPr/>
        </p:nvGrpSpPr>
        <p:grpSpPr>
          <a:xfrm>
            <a:off x="15798355" y="1258929"/>
            <a:ext cx="1354964" cy="6886114"/>
            <a:chOff x="14063924" y="81888"/>
            <a:chExt cx="1696189" cy="8778240"/>
          </a:xfrm>
        </p:grpSpPr>
        <p:sp>
          <p:nvSpPr>
            <p:cNvPr id="76" name="圆角矩形 75"/>
            <p:cNvSpPr/>
            <p:nvPr/>
          </p:nvSpPr>
          <p:spPr>
            <a:xfrm>
              <a:off x="14063924" y="81888"/>
              <a:ext cx="1696189" cy="8778240"/>
            </a:xfrm>
            <a:prstGeom prst="roundRect">
              <a:avLst/>
            </a:prstGeom>
            <a:solidFill>
              <a:schemeClr val="accent1">
                <a:lumMod val="60000"/>
                <a:lumOff val="40000"/>
                <a:alpha val="70000"/>
              </a:schemeClr>
            </a:solidFill>
            <a:ln/>
          </p:spPr>
          <p:style>
            <a:lnRef idx="1">
              <a:schemeClr val="accent2"/>
            </a:lnRef>
            <a:fillRef idx="2">
              <a:schemeClr val="accent2"/>
            </a:fillRef>
            <a:effectRef idx="1">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7" name="矩形 76"/>
            <p:cNvSpPr/>
            <p:nvPr/>
          </p:nvSpPr>
          <p:spPr>
            <a:xfrm>
              <a:off x="14548009" y="2528938"/>
              <a:ext cx="728017" cy="3884140"/>
            </a:xfrm>
            <a:prstGeom prst="rect">
              <a:avLst/>
            </a:prstGeom>
          </p:spPr>
          <p:txBody>
            <a:bodyPr wrap="square">
              <a:spAutoFit/>
            </a:bodyPr>
            <a:lstStyle/>
            <a:p>
              <a:pPr defTabSz="825500">
                <a:lnSpc>
                  <a:spcPct val="110000"/>
                </a:lnSpc>
              </a:pPr>
              <a:r>
                <a:rPr lang="zh-CN" altLang="en-US" sz="2800" b="1" baseline="0" dirty="0" smtClean="0">
                  <a:solidFill>
                    <a:schemeClr val="bg1"/>
                  </a:solidFill>
                  <a:latin typeface="Microsoft YaHei" panose="020B0503020204020204" charset="-122"/>
                  <a:ea typeface="Microsoft YaHei" panose="020B0503020204020204" charset="-122"/>
                </a:rPr>
                <a:t>信息安全保障体系</a:t>
              </a:r>
              <a:endParaRPr lang="zh-CN" altLang="en-US" sz="2800" b="1" baseline="0" dirty="0">
                <a:solidFill>
                  <a:schemeClr val="bg1"/>
                </a:solidFill>
                <a:latin typeface="Microsoft YaHei" panose="020B0503020204020204" charset="-122"/>
                <a:ea typeface="Microsoft YaHei" panose="020B0503020204020204" charset="-122"/>
              </a:endParaRPr>
            </a:p>
          </p:txBody>
        </p:sp>
      </p:grpSp>
      <p:grpSp>
        <p:nvGrpSpPr>
          <p:cNvPr id="78" name="组合 77"/>
          <p:cNvGrpSpPr/>
          <p:nvPr/>
        </p:nvGrpSpPr>
        <p:grpSpPr>
          <a:xfrm>
            <a:off x="7896249" y="6874907"/>
            <a:ext cx="7626682" cy="1235833"/>
            <a:chOff x="3924824" y="7239000"/>
            <a:chExt cx="9547335" cy="1575408"/>
          </a:xfrm>
        </p:grpSpPr>
        <p:sp>
          <p:nvSpPr>
            <p:cNvPr id="79" name="圆角矩形 78"/>
            <p:cNvSpPr/>
            <p:nvPr/>
          </p:nvSpPr>
          <p:spPr>
            <a:xfrm>
              <a:off x="4076400" y="7239000"/>
              <a:ext cx="9284232" cy="1575408"/>
            </a:xfrm>
            <a:prstGeom prst="roundRect">
              <a:avLst/>
            </a:prstGeom>
            <a:solidFill>
              <a:schemeClr val="accent2">
                <a:alpha val="40000"/>
              </a:schemeClr>
            </a:solidFill>
            <a:ln/>
            <a:effectLst>
              <a:glow rad="101600">
                <a:schemeClr val="accent1">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0" name="矩形 79"/>
            <p:cNvSpPr/>
            <p:nvPr/>
          </p:nvSpPr>
          <p:spPr>
            <a:xfrm>
              <a:off x="3924824" y="7795572"/>
              <a:ext cx="9547335" cy="679822"/>
            </a:xfrm>
            <a:prstGeom prst="rect">
              <a:avLst/>
            </a:prstGeom>
          </p:spPr>
          <p:txBody>
            <a:bodyPr wrap="square">
              <a:spAutoFit/>
            </a:bodyPr>
            <a:lstStyle/>
            <a:p>
              <a:pPr algn="ctr" defTabSz="825500">
                <a:lnSpc>
                  <a:spcPct val="110000"/>
                </a:lnSpc>
              </a:pPr>
              <a:r>
                <a:rPr lang="zh-CN" altLang="en-US" sz="2800" baseline="0" dirty="0" smtClean="0">
                  <a:solidFill>
                    <a:schemeClr val="bg1"/>
                  </a:solidFill>
                  <a:latin typeface="Microsoft YaHei" panose="020B0503020204020204" charset="-122"/>
                  <a:ea typeface="Microsoft YaHei" panose="020B0503020204020204" charset="-122"/>
                </a:rPr>
                <a:t>从晶数据</a:t>
              </a:r>
              <a:r>
                <a:rPr lang="zh-CN" altLang="en-US" sz="2800" b="1" baseline="0" dirty="0" smtClean="0">
                  <a:solidFill>
                    <a:schemeClr val="bg1"/>
                  </a:solidFill>
                  <a:latin typeface="Microsoft YaHei" panose="020B0503020204020204" charset="-122"/>
                  <a:ea typeface="Microsoft YaHei" panose="020B0503020204020204" charset="-122"/>
                </a:rPr>
                <a:t>采集终端</a:t>
              </a:r>
              <a:endParaRPr lang="zh-CN" altLang="en-US" sz="2800" baseline="0" dirty="0">
                <a:solidFill>
                  <a:schemeClr val="bg1"/>
                </a:solidFill>
                <a:latin typeface="Microsoft YaHei" panose="020B0503020204020204" charset="-122"/>
                <a:ea typeface="Microsoft YaHei" panose="020B0503020204020204" charset="-122"/>
              </a:endParaRPr>
            </a:p>
          </p:txBody>
        </p:sp>
      </p:grpSp>
      <p:grpSp>
        <p:nvGrpSpPr>
          <p:cNvPr id="81" name="组合 80"/>
          <p:cNvGrpSpPr/>
          <p:nvPr/>
        </p:nvGrpSpPr>
        <p:grpSpPr>
          <a:xfrm>
            <a:off x="8017329" y="5410987"/>
            <a:ext cx="7425100" cy="1121811"/>
            <a:chOff x="3924829" y="5366984"/>
            <a:chExt cx="9532090" cy="1430056"/>
          </a:xfrm>
        </p:grpSpPr>
        <p:sp>
          <p:nvSpPr>
            <p:cNvPr id="82" name="圆角矩形 81"/>
            <p:cNvSpPr/>
            <p:nvPr/>
          </p:nvSpPr>
          <p:spPr>
            <a:xfrm>
              <a:off x="3924829" y="5366984"/>
              <a:ext cx="9532090" cy="1430056"/>
            </a:xfrm>
            <a:prstGeom prst="roundRect">
              <a:avLst/>
            </a:prstGeom>
            <a:solidFill>
              <a:schemeClr val="accent2">
                <a:alpha val="40000"/>
              </a:schemeClr>
            </a:solidFill>
            <a:ln/>
            <a:effectLst>
              <a:glow rad="101600">
                <a:schemeClr val="accent1">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3" name="矩形 82"/>
            <p:cNvSpPr/>
            <p:nvPr/>
          </p:nvSpPr>
          <p:spPr>
            <a:xfrm>
              <a:off x="3924829" y="5815368"/>
              <a:ext cx="9532090" cy="679822"/>
            </a:xfrm>
            <a:prstGeom prst="rect">
              <a:avLst/>
            </a:prstGeom>
          </p:spPr>
          <p:txBody>
            <a:bodyPr wrap="square">
              <a:spAutoFit/>
            </a:bodyPr>
            <a:lstStyle/>
            <a:p>
              <a:pPr algn="ctr" defTabSz="825500">
                <a:lnSpc>
                  <a:spcPct val="110000"/>
                </a:lnSpc>
              </a:pPr>
              <a:r>
                <a:rPr lang="zh-CN" altLang="en-US" sz="2800" baseline="0" dirty="0">
                  <a:solidFill>
                    <a:schemeClr val="bg1"/>
                  </a:solidFill>
                  <a:latin typeface="Microsoft YaHei" panose="020B0503020204020204" charset="-122"/>
                  <a:ea typeface="Microsoft YaHei" panose="020B0503020204020204" charset="-122"/>
                </a:rPr>
                <a:t>从</a:t>
              </a:r>
              <a:r>
                <a:rPr lang="zh-CN" altLang="en-US" sz="2800" baseline="0" dirty="0" smtClean="0">
                  <a:solidFill>
                    <a:schemeClr val="bg1"/>
                  </a:solidFill>
                  <a:latin typeface="Microsoft YaHei" panose="020B0503020204020204" charset="-122"/>
                  <a:ea typeface="Microsoft YaHei" panose="020B0503020204020204" charset="-122"/>
                </a:rPr>
                <a:t>晶</a:t>
              </a:r>
              <a:r>
                <a:rPr lang="zh-CN" altLang="en-US" sz="2800" b="1" baseline="0" dirty="0" smtClean="0">
                  <a:solidFill>
                    <a:schemeClr val="bg1"/>
                  </a:solidFill>
                  <a:latin typeface="Microsoft YaHei" panose="020B0503020204020204" charset="-122"/>
                  <a:ea typeface="Microsoft YaHei" panose="020B0503020204020204" charset="-122"/>
                </a:rPr>
                <a:t>数据处理程序</a:t>
              </a:r>
              <a:endParaRPr lang="zh-CN" altLang="en-US" sz="2800" b="1" baseline="0" dirty="0">
                <a:solidFill>
                  <a:schemeClr val="bg1"/>
                </a:solidFill>
                <a:latin typeface="Microsoft YaHei" panose="020B0503020204020204" charset="-122"/>
                <a:ea typeface="Microsoft YaHei" panose="020B0503020204020204" charset="-122"/>
              </a:endParaRPr>
            </a:p>
          </p:txBody>
        </p:sp>
      </p:grpSp>
      <p:grpSp>
        <p:nvGrpSpPr>
          <p:cNvPr id="84" name="组合 83"/>
          <p:cNvGrpSpPr/>
          <p:nvPr/>
        </p:nvGrpSpPr>
        <p:grpSpPr>
          <a:xfrm>
            <a:off x="8017329" y="2768679"/>
            <a:ext cx="7416512" cy="2340161"/>
            <a:chOff x="3924826" y="1965960"/>
            <a:chExt cx="9547333" cy="2983176"/>
          </a:xfrm>
        </p:grpSpPr>
        <p:sp>
          <p:nvSpPr>
            <p:cNvPr id="85" name="圆角矩形 84"/>
            <p:cNvSpPr/>
            <p:nvPr/>
          </p:nvSpPr>
          <p:spPr>
            <a:xfrm>
              <a:off x="3924826" y="1965960"/>
              <a:ext cx="9547333" cy="2983176"/>
            </a:xfrm>
            <a:prstGeom prst="roundRect">
              <a:avLst/>
            </a:prstGeom>
            <a:solidFill>
              <a:schemeClr val="accent2">
                <a:alpha val="40000"/>
              </a:schemeClr>
            </a:solidFill>
            <a:ln/>
            <a:effectLst>
              <a:glow rad="101600">
                <a:schemeClr val="accent1">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6" name="矩形 85"/>
            <p:cNvSpPr/>
            <p:nvPr/>
          </p:nvSpPr>
          <p:spPr>
            <a:xfrm>
              <a:off x="3924830" y="3149289"/>
              <a:ext cx="9547329" cy="679822"/>
            </a:xfrm>
            <a:prstGeom prst="rect">
              <a:avLst/>
            </a:prstGeom>
          </p:spPr>
          <p:txBody>
            <a:bodyPr wrap="square">
              <a:spAutoFit/>
            </a:bodyPr>
            <a:lstStyle/>
            <a:p>
              <a:pPr algn="ctr" defTabSz="825500">
                <a:lnSpc>
                  <a:spcPct val="110000"/>
                </a:lnSpc>
              </a:pPr>
              <a:r>
                <a:rPr lang="zh-CN" altLang="en-US" sz="2800" baseline="0" dirty="0">
                  <a:solidFill>
                    <a:schemeClr val="bg1"/>
                  </a:solidFill>
                  <a:latin typeface="Microsoft YaHei" panose="020B0503020204020204" charset="-122"/>
                  <a:ea typeface="Microsoft YaHei" panose="020B0503020204020204" charset="-122"/>
                </a:rPr>
                <a:t>从</a:t>
              </a:r>
              <a:r>
                <a:rPr lang="zh-CN" altLang="en-US" sz="2800" baseline="0" dirty="0" smtClean="0">
                  <a:solidFill>
                    <a:schemeClr val="bg1"/>
                  </a:solidFill>
                  <a:latin typeface="Microsoft YaHei" panose="020B0503020204020204" charset="-122"/>
                  <a:ea typeface="Microsoft YaHei" panose="020B0503020204020204" charset="-122"/>
                </a:rPr>
                <a:t>晶</a:t>
              </a:r>
              <a:r>
                <a:rPr lang="zh-CN" altLang="en-US" sz="2800" b="1" baseline="0" dirty="0" smtClean="0">
                  <a:solidFill>
                    <a:schemeClr val="bg1"/>
                  </a:solidFill>
                  <a:latin typeface="Microsoft YaHei" panose="020B0503020204020204" charset="-122"/>
                  <a:ea typeface="Microsoft YaHei" panose="020B0503020204020204" charset="-122"/>
                </a:rPr>
                <a:t>管理</a:t>
              </a:r>
              <a:r>
                <a:rPr lang="zh-CN" altLang="en-US" sz="2800" baseline="0" dirty="0" smtClean="0">
                  <a:solidFill>
                    <a:schemeClr val="bg1"/>
                  </a:solidFill>
                  <a:latin typeface="Microsoft YaHei" panose="020B0503020204020204" charset="-122"/>
                  <a:ea typeface="Microsoft YaHei" panose="020B0503020204020204" charset="-122"/>
                </a:rPr>
                <a:t>平台</a:t>
              </a:r>
              <a:endParaRPr lang="zh-CN" altLang="en-US" sz="2800" b="1" baseline="0" dirty="0">
                <a:solidFill>
                  <a:schemeClr val="bg1"/>
                </a:solidFill>
                <a:latin typeface="Microsoft YaHei" panose="020B0503020204020204" charset="-122"/>
                <a:ea typeface="Microsoft YaHei" panose="020B0503020204020204" charset="-122"/>
              </a:endParaRPr>
            </a:p>
          </p:txBody>
        </p:sp>
      </p:grpSp>
      <p:grpSp>
        <p:nvGrpSpPr>
          <p:cNvPr id="87" name="组合 86"/>
          <p:cNvGrpSpPr/>
          <p:nvPr/>
        </p:nvGrpSpPr>
        <p:grpSpPr>
          <a:xfrm>
            <a:off x="8017329" y="1284521"/>
            <a:ext cx="7396326" cy="1121811"/>
            <a:chOff x="3924825" y="109184"/>
            <a:chExt cx="9547334" cy="1430056"/>
          </a:xfrm>
        </p:grpSpPr>
        <p:sp>
          <p:nvSpPr>
            <p:cNvPr id="88" name="圆角矩形 87"/>
            <p:cNvSpPr/>
            <p:nvPr/>
          </p:nvSpPr>
          <p:spPr>
            <a:xfrm>
              <a:off x="3924825" y="109184"/>
              <a:ext cx="9547334" cy="1430056"/>
            </a:xfrm>
            <a:prstGeom prst="roundRect">
              <a:avLst/>
            </a:prstGeom>
            <a:solidFill>
              <a:schemeClr val="accent2">
                <a:alpha val="40000"/>
              </a:schemeClr>
            </a:solidFill>
            <a:ln/>
            <a:effectLst>
              <a:glow rad="101600">
                <a:schemeClr val="accent1">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9" name="矩形 88"/>
            <p:cNvSpPr/>
            <p:nvPr/>
          </p:nvSpPr>
          <p:spPr>
            <a:xfrm>
              <a:off x="3924826" y="575092"/>
              <a:ext cx="9532095" cy="679822"/>
            </a:xfrm>
            <a:prstGeom prst="rect">
              <a:avLst/>
            </a:prstGeom>
          </p:spPr>
          <p:txBody>
            <a:bodyPr wrap="square">
              <a:spAutoFit/>
            </a:bodyPr>
            <a:lstStyle/>
            <a:p>
              <a:pPr algn="ctr" defTabSz="825500">
                <a:lnSpc>
                  <a:spcPct val="110000"/>
                </a:lnSpc>
              </a:pPr>
              <a:r>
                <a:rPr lang="zh-CN" altLang="en-US" sz="2800" baseline="0" dirty="0">
                  <a:solidFill>
                    <a:schemeClr val="bg1"/>
                  </a:solidFill>
                  <a:latin typeface="Microsoft YaHei" panose="020B0503020204020204" charset="-122"/>
                  <a:ea typeface="Microsoft YaHei" panose="020B0503020204020204" charset="-122"/>
                </a:rPr>
                <a:t>从</a:t>
              </a:r>
              <a:r>
                <a:rPr lang="zh-CN" altLang="en-US" sz="2800" baseline="0" dirty="0" smtClean="0">
                  <a:solidFill>
                    <a:schemeClr val="bg1"/>
                  </a:solidFill>
                  <a:latin typeface="Microsoft YaHei" panose="020B0503020204020204" charset="-122"/>
                  <a:ea typeface="Microsoft YaHei" panose="020B0503020204020204" charset="-122"/>
                </a:rPr>
                <a:t>晶资源</a:t>
              </a:r>
              <a:r>
                <a:rPr lang="zh-CN" altLang="en-US" sz="2800" b="1" baseline="0" dirty="0" smtClean="0">
                  <a:solidFill>
                    <a:schemeClr val="bg1"/>
                  </a:solidFill>
                  <a:latin typeface="Microsoft YaHei" panose="020B0503020204020204" charset="-122"/>
                  <a:ea typeface="Microsoft YaHei" panose="020B0503020204020204" charset="-122"/>
                </a:rPr>
                <a:t>服务接口</a:t>
              </a:r>
              <a:endParaRPr lang="zh-CN" altLang="en-US" sz="2800" b="1" baseline="0" dirty="0">
                <a:solidFill>
                  <a:schemeClr val="bg1"/>
                </a:solidFill>
                <a:latin typeface="Microsoft YaHei" panose="020B0503020204020204" charset="-122"/>
                <a:ea typeface="Microsoft YaHei" panose="020B0503020204020204" charset="-122"/>
              </a:endParaRPr>
            </a:p>
          </p:txBody>
        </p:sp>
      </p:grpSp>
      <p:grpSp>
        <p:nvGrpSpPr>
          <p:cNvPr id="90" name="组合 89"/>
          <p:cNvGrpSpPr/>
          <p:nvPr/>
        </p:nvGrpSpPr>
        <p:grpSpPr>
          <a:xfrm>
            <a:off x="7556759" y="7261026"/>
            <a:ext cx="408253" cy="415625"/>
            <a:chOff x="3425956" y="7725220"/>
            <a:chExt cx="511065" cy="529828"/>
          </a:xfrm>
        </p:grpSpPr>
        <p:sp>
          <p:nvSpPr>
            <p:cNvPr id="91" name="右箭头 90"/>
            <p:cNvSpPr/>
            <p:nvPr/>
          </p:nvSpPr>
          <p:spPr>
            <a:xfrm>
              <a:off x="3425956" y="7725220"/>
              <a:ext cx="511065" cy="283195"/>
            </a:xfrm>
            <a:prstGeom prst="rightArrow">
              <a:avLst/>
            </a:prstGeom>
            <a:ln/>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92" name="右箭头 91"/>
            <p:cNvSpPr/>
            <p:nvPr/>
          </p:nvSpPr>
          <p:spPr>
            <a:xfrm>
              <a:off x="3425956" y="7971853"/>
              <a:ext cx="511065" cy="283195"/>
            </a:xfrm>
            <a:prstGeom prst="rightArrow">
              <a:avLst/>
            </a:prstGeom>
            <a:ln/>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grpSp>
        <p:nvGrpSpPr>
          <p:cNvPr id="93" name="组合 92"/>
          <p:cNvGrpSpPr/>
          <p:nvPr/>
        </p:nvGrpSpPr>
        <p:grpSpPr>
          <a:xfrm>
            <a:off x="15433841" y="7285010"/>
            <a:ext cx="408253" cy="415625"/>
            <a:chOff x="3425956" y="7725220"/>
            <a:chExt cx="511065" cy="529828"/>
          </a:xfrm>
        </p:grpSpPr>
        <p:sp>
          <p:nvSpPr>
            <p:cNvPr id="94" name="右箭头 93"/>
            <p:cNvSpPr/>
            <p:nvPr/>
          </p:nvSpPr>
          <p:spPr>
            <a:xfrm>
              <a:off x="3425956" y="7725220"/>
              <a:ext cx="511065" cy="283195"/>
            </a:xfrm>
            <a:prstGeom prst="rightArrow">
              <a:avLst/>
            </a:prstGeom>
            <a:ln/>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95" name="右箭头 94"/>
            <p:cNvSpPr/>
            <p:nvPr/>
          </p:nvSpPr>
          <p:spPr>
            <a:xfrm>
              <a:off x="3425956" y="7971853"/>
              <a:ext cx="511065" cy="283195"/>
            </a:xfrm>
            <a:prstGeom prst="rightArrow">
              <a:avLst/>
            </a:prstGeom>
            <a:ln/>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grpSp>
        <p:nvGrpSpPr>
          <p:cNvPr id="99" name="组合 98"/>
          <p:cNvGrpSpPr/>
          <p:nvPr/>
        </p:nvGrpSpPr>
        <p:grpSpPr>
          <a:xfrm rot="16200000">
            <a:off x="9362685" y="5087361"/>
            <a:ext cx="400911" cy="423249"/>
            <a:chOff x="3425956" y="7725220"/>
            <a:chExt cx="511065" cy="529828"/>
          </a:xfrm>
        </p:grpSpPr>
        <p:sp>
          <p:nvSpPr>
            <p:cNvPr id="100" name="右箭头 99"/>
            <p:cNvSpPr/>
            <p:nvPr/>
          </p:nvSpPr>
          <p:spPr>
            <a:xfrm>
              <a:off x="3425956" y="7725220"/>
              <a:ext cx="511065" cy="283195"/>
            </a:xfrm>
            <a:prstGeom prst="rightArrow">
              <a:avLst/>
            </a:prstGeom>
            <a:ln/>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1" name="右箭头 100"/>
            <p:cNvSpPr/>
            <p:nvPr/>
          </p:nvSpPr>
          <p:spPr>
            <a:xfrm>
              <a:off x="3425956" y="7971853"/>
              <a:ext cx="511065" cy="283195"/>
            </a:xfrm>
            <a:prstGeom prst="rightArrow">
              <a:avLst/>
            </a:prstGeom>
            <a:ln/>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grpSp>
        <p:nvGrpSpPr>
          <p:cNvPr id="102" name="组合 101"/>
          <p:cNvGrpSpPr/>
          <p:nvPr/>
        </p:nvGrpSpPr>
        <p:grpSpPr>
          <a:xfrm rot="16200000">
            <a:off x="11509136" y="2356601"/>
            <a:ext cx="400907" cy="423249"/>
            <a:chOff x="3425956" y="7725220"/>
            <a:chExt cx="511065" cy="529828"/>
          </a:xfrm>
        </p:grpSpPr>
        <p:sp>
          <p:nvSpPr>
            <p:cNvPr id="103" name="右箭头 102"/>
            <p:cNvSpPr/>
            <p:nvPr/>
          </p:nvSpPr>
          <p:spPr>
            <a:xfrm>
              <a:off x="3425956" y="7725220"/>
              <a:ext cx="511065" cy="283195"/>
            </a:xfrm>
            <a:prstGeom prst="rightArrow">
              <a:avLst/>
            </a:prstGeom>
            <a:ln/>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4" name="右箭头 103"/>
            <p:cNvSpPr/>
            <p:nvPr/>
          </p:nvSpPr>
          <p:spPr>
            <a:xfrm>
              <a:off x="3425956" y="7971853"/>
              <a:ext cx="511065" cy="283195"/>
            </a:xfrm>
            <a:prstGeom prst="rightArrow">
              <a:avLst/>
            </a:prstGeom>
            <a:ln/>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grpSp>
        <p:nvGrpSpPr>
          <p:cNvPr id="105" name="组合 104"/>
          <p:cNvGrpSpPr/>
          <p:nvPr/>
        </p:nvGrpSpPr>
        <p:grpSpPr>
          <a:xfrm rot="10800000">
            <a:off x="15433841" y="5751148"/>
            <a:ext cx="408253" cy="415625"/>
            <a:chOff x="3425956" y="7725220"/>
            <a:chExt cx="511065" cy="529828"/>
          </a:xfrm>
        </p:grpSpPr>
        <p:sp>
          <p:nvSpPr>
            <p:cNvPr id="106" name="右箭头 105"/>
            <p:cNvSpPr/>
            <p:nvPr/>
          </p:nvSpPr>
          <p:spPr>
            <a:xfrm>
              <a:off x="3425956" y="7725220"/>
              <a:ext cx="511065" cy="283195"/>
            </a:xfrm>
            <a:prstGeom prst="rightArrow">
              <a:avLst/>
            </a:prstGeom>
            <a:ln/>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7" name="右箭头 106"/>
            <p:cNvSpPr/>
            <p:nvPr/>
          </p:nvSpPr>
          <p:spPr>
            <a:xfrm>
              <a:off x="3425956" y="7971853"/>
              <a:ext cx="511065" cy="283195"/>
            </a:xfrm>
            <a:prstGeom prst="rightArrow">
              <a:avLst/>
            </a:prstGeom>
            <a:ln/>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spTree>
    <p:extLst>
      <p:ext uri="{BB962C8B-B14F-4D97-AF65-F5344CB8AC3E}">
        <p14:creationId xmlns:p14="http://schemas.microsoft.com/office/powerpoint/2010/main" val="349963853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p:cTn id="7" dur="500" fill="hold"/>
                                        <p:tgtEl>
                                          <p:spTgt spid="71"/>
                                        </p:tgtEl>
                                        <p:attrNameLst>
                                          <p:attrName>ppt_w</p:attrName>
                                        </p:attrNameLst>
                                      </p:cBhvr>
                                      <p:tavLst>
                                        <p:tav tm="0">
                                          <p:val>
                                            <p:fltVal val="0"/>
                                          </p:val>
                                        </p:tav>
                                        <p:tav tm="100000">
                                          <p:val>
                                            <p:strVal val="#ppt_w"/>
                                          </p:val>
                                        </p:tav>
                                      </p:tavLst>
                                    </p:anim>
                                    <p:anim calcmode="lin" valueType="num">
                                      <p:cBhvr>
                                        <p:cTn id="8" dur="500" fill="hold"/>
                                        <p:tgtEl>
                                          <p:spTgt spid="71"/>
                                        </p:tgtEl>
                                        <p:attrNameLst>
                                          <p:attrName>ppt_h</p:attrName>
                                        </p:attrNameLst>
                                      </p:cBhvr>
                                      <p:tavLst>
                                        <p:tav tm="0">
                                          <p:val>
                                            <p:fltVal val="0"/>
                                          </p:val>
                                        </p:tav>
                                        <p:tav tm="100000">
                                          <p:val>
                                            <p:strVal val="#ppt_h"/>
                                          </p:val>
                                        </p:tav>
                                      </p:tavLst>
                                    </p:anim>
                                    <p:animEffect transition="in" filter="fade">
                                      <p:cBhvr>
                                        <p:cTn id="9" dur="500"/>
                                        <p:tgtEl>
                                          <p:spTgt spid="7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72"/>
                                        </p:tgtEl>
                                        <p:attrNameLst>
                                          <p:attrName>style.visibility</p:attrName>
                                        </p:attrNameLst>
                                      </p:cBhvr>
                                      <p:to>
                                        <p:strVal val="visible"/>
                                      </p:to>
                                    </p:set>
                                    <p:animEffect transition="in" filter="wipe(up)">
                                      <p:cBhvr>
                                        <p:cTn id="14" dur="500"/>
                                        <p:tgtEl>
                                          <p:spTgt spid="72"/>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90"/>
                                        </p:tgtEl>
                                        <p:attrNameLst>
                                          <p:attrName>style.visibility</p:attrName>
                                        </p:attrNameLst>
                                      </p:cBhvr>
                                      <p:to>
                                        <p:strVal val="visible"/>
                                      </p:to>
                                    </p:set>
                                    <p:animEffect transition="in" filter="wipe(left)">
                                      <p:cBhvr>
                                        <p:cTn id="18" dur="500"/>
                                        <p:tgtEl>
                                          <p:spTgt spid="90"/>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wipe(left)">
                                      <p:cBhvr>
                                        <p:cTn id="22" dur="500"/>
                                        <p:tgtEl>
                                          <p:spTgt spid="78"/>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93"/>
                                        </p:tgtEl>
                                        <p:attrNameLst>
                                          <p:attrName>style.visibility</p:attrName>
                                        </p:attrNameLst>
                                      </p:cBhvr>
                                      <p:to>
                                        <p:strVal val="visible"/>
                                      </p:to>
                                    </p:set>
                                    <p:animEffect transition="in" filter="wipe(left)">
                                      <p:cBhvr>
                                        <p:cTn id="26" dur="500"/>
                                        <p:tgtEl>
                                          <p:spTgt spid="93"/>
                                        </p:tgtEl>
                                      </p:cBhvr>
                                    </p:animEffect>
                                  </p:childTnLst>
                                </p:cTn>
                              </p:par>
                            </p:childTnLst>
                          </p:cTn>
                        </p:par>
                        <p:par>
                          <p:cTn id="27" fill="hold">
                            <p:stCondLst>
                              <p:cond delay="2000"/>
                            </p:stCondLst>
                            <p:childTnLst>
                              <p:par>
                                <p:cTn id="28" presetID="16" presetClass="entr" presetSubtype="21" fill="hold" nodeType="after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barn(inVertical)">
                                      <p:cBhvr>
                                        <p:cTn id="30" dur="500"/>
                                        <p:tgtEl>
                                          <p:spTgt spid="75"/>
                                        </p:tgtEl>
                                      </p:cBhvr>
                                    </p:animEffect>
                                  </p:childTnLst>
                                </p:cTn>
                              </p:par>
                            </p:childTnLst>
                          </p:cTn>
                        </p:par>
                        <p:par>
                          <p:cTn id="31" fill="hold">
                            <p:stCondLst>
                              <p:cond delay="2500"/>
                            </p:stCondLst>
                            <p:childTnLst>
                              <p:par>
                                <p:cTn id="32" presetID="22" presetClass="entr" presetSubtype="2" fill="hold" nodeType="afterEffect">
                                  <p:stCondLst>
                                    <p:cond delay="0"/>
                                  </p:stCondLst>
                                  <p:childTnLst>
                                    <p:set>
                                      <p:cBhvr>
                                        <p:cTn id="33" dur="1" fill="hold">
                                          <p:stCondLst>
                                            <p:cond delay="0"/>
                                          </p:stCondLst>
                                        </p:cTn>
                                        <p:tgtEl>
                                          <p:spTgt spid="105"/>
                                        </p:tgtEl>
                                        <p:attrNameLst>
                                          <p:attrName>style.visibility</p:attrName>
                                        </p:attrNameLst>
                                      </p:cBhvr>
                                      <p:to>
                                        <p:strVal val="visible"/>
                                      </p:to>
                                    </p:set>
                                    <p:animEffect transition="in" filter="wipe(right)">
                                      <p:cBhvr>
                                        <p:cTn id="34" dur="500"/>
                                        <p:tgtEl>
                                          <p:spTgt spid="105"/>
                                        </p:tgtEl>
                                      </p:cBhvr>
                                    </p:animEffect>
                                  </p:childTnLst>
                                </p:cTn>
                              </p:par>
                            </p:childTnLst>
                          </p:cTn>
                        </p:par>
                        <p:par>
                          <p:cTn id="35" fill="hold">
                            <p:stCondLst>
                              <p:cond delay="3000"/>
                            </p:stCondLst>
                            <p:childTnLst>
                              <p:par>
                                <p:cTn id="36" presetID="22" presetClass="entr" presetSubtype="2" fill="hold" nodeType="afterEffect">
                                  <p:stCondLst>
                                    <p:cond delay="0"/>
                                  </p:stCondLst>
                                  <p:childTnLst>
                                    <p:set>
                                      <p:cBhvr>
                                        <p:cTn id="37" dur="1" fill="hold">
                                          <p:stCondLst>
                                            <p:cond delay="0"/>
                                          </p:stCondLst>
                                        </p:cTn>
                                        <p:tgtEl>
                                          <p:spTgt spid="81"/>
                                        </p:tgtEl>
                                        <p:attrNameLst>
                                          <p:attrName>style.visibility</p:attrName>
                                        </p:attrNameLst>
                                      </p:cBhvr>
                                      <p:to>
                                        <p:strVal val="visible"/>
                                      </p:to>
                                    </p:set>
                                    <p:animEffect transition="in" filter="wipe(right)">
                                      <p:cBhvr>
                                        <p:cTn id="38" dur="500"/>
                                        <p:tgtEl>
                                          <p:spTgt spid="81"/>
                                        </p:tgtEl>
                                      </p:cBhvr>
                                    </p:animEffect>
                                  </p:childTnLst>
                                </p:cTn>
                              </p:par>
                            </p:childTnLst>
                          </p:cTn>
                        </p:par>
                        <p:par>
                          <p:cTn id="39" fill="hold">
                            <p:stCondLst>
                              <p:cond delay="3500"/>
                            </p:stCondLst>
                            <p:childTnLst>
                              <p:par>
                                <p:cTn id="40" presetID="22" presetClass="entr" presetSubtype="4" fill="hold" nodeType="afterEffect">
                                  <p:stCondLst>
                                    <p:cond delay="0"/>
                                  </p:stCondLst>
                                  <p:childTnLst>
                                    <p:set>
                                      <p:cBhvr>
                                        <p:cTn id="41" dur="1" fill="hold">
                                          <p:stCondLst>
                                            <p:cond delay="0"/>
                                          </p:stCondLst>
                                        </p:cTn>
                                        <p:tgtEl>
                                          <p:spTgt spid="99"/>
                                        </p:tgtEl>
                                        <p:attrNameLst>
                                          <p:attrName>style.visibility</p:attrName>
                                        </p:attrNameLst>
                                      </p:cBhvr>
                                      <p:to>
                                        <p:strVal val="visible"/>
                                      </p:to>
                                    </p:set>
                                    <p:animEffect transition="in" filter="wipe(down)">
                                      <p:cBhvr>
                                        <p:cTn id="42" dur="500"/>
                                        <p:tgtEl>
                                          <p:spTgt spid="99"/>
                                        </p:tgtEl>
                                      </p:cBhvr>
                                    </p:animEffect>
                                  </p:childTnLst>
                                </p:cTn>
                              </p:par>
                            </p:childTnLst>
                          </p:cTn>
                        </p:par>
                        <p:par>
                          <p:cTn id="43" fill="hold">
                            <p:stCondLst>
                              <p:cond delay="4000"/>
                            </p:stCondLst>
                            <p:childTnLst>
                              <p:par>
                                <p:cTn id="44" presetID="22" presetClass="entr" presetSubtype="4" fill="hold" nodeType="afterEffect">
                                  <p:stCondLst>
                                    <p:cond delay="0"/>
                                  </p:stCondLst>
                                  <p:childTnLst>
                                    <p:set>
                                      <p:cBhvr>
                                        <p:cTn id="45" dur="1" fill="hold">
                                          <p:stCondLst>
                                            <p:cond delay="0"/>
                                          </p:stCondLst>
                                        </p:cTn>
                                        <p:tgtEl>
                                          <p:spTgt spid="84"/>
                                        </p:tgtEl>
                                        <p:attrNameLst>
                                          <p:attrName>style.visibility</p:attrName>
                                        </p:attrNameLst>
                                      </p:cBhvr>
                                      <p:to>
                                        <p:strVal val="visible"/>
                                      </p:to>
                                    </p:set>
                                    <p:animEffect transition="in" filter="wipe(down)">
                                      <p:cBhvr>
                                        <p:cTn id="46" dur="500"/>
                                        <p:tgtEl>
                                          <p:spTgt spid="84"/>
                                        </p:tgtEl>
                                      </p:cBhvr>
                                    </p:animEffect>
                                  </p:childTnLst>
                                </p:cTn>
                              </p:par>
                            </p:childTnLst>
                          </p:cTn>
                        </p:par>
                        <p:par>
                          <p:cTn id="47" fill="hold">
                            <p:stCondLst>
                              <p:cond delay="4500"/>
                            </p:stCondLst>
                            <p:childTnLst>
                              <p:par>
                                <p:cTn id="48" presetID="22" presetClass="entr" presetSubtype="4" fill="hold" nodeType="afterEffect">
                                  <p:stCondLst>
                                    <p:cond delay="0"/>
                                  </p:stCondLst>
                                  <p:childTnLst>
                                    <p:set>
                                      <p:cBhvr>
                                        <p:cTn id="49" dur="1" fill="hold">
                                          <p:stCondLst>
                                            <p:cond delay="0"/>
                                          </p:stCondLst>
                                        </p:cTn>
                                        <p:tgtEl>
                                          <p:spTgt spid="102"/>
                                        </p:tgtEl>
                                        <p:attrNameLst>
                                          <p:attrName>style.visibility</p:attrName>
                                        </p:attrNameLst>
                                      </p:cBhvr>
                                      <p:to>
                                        <p:strVal val="visible"/>
                                      </p:to>
                                    </p:set>
                                    <p:animEffect transition="in" filter="wipe(down)">
                                      <p:cBhvr>
                                        <p:cTn id="50" dur="500"/>
                                        <p:tgtEl>
                                          <p:spTgt spid="102"/>
                                        </p:tgtEl>
                                      </p:cBhvr>
                                    </p:animEffect>
                                  </p:childTnLst>
                                </p:cTn>
                              </p:par>
                            </p:childTnLst>
                          </p:cTn>
                        </p:par>
                        <p:par>
                          <p:cTn id="51" fill="hold">
                            <p:stCondLst>
                              <p:cond delay="5000"/>
                            </p:stCondLst>
                            <p:childTnLst>
                              <p:par>
                                <p:cTn id="52" presetID="22" presetClass="entr" presetSubtype="4" fill="hold" nodeType="afterEffect">
                                  <p:stCondLst>
                                    <p:cond delay="0"/>
                                  </p:stCondLst>
                                  <p:childTnLst>
                                    <p:set>
                                      <p:cBhvr>
                                        <p:cTn id="53" dur="1" fill="hold">
                                          <p:stCondLst>
                                            <p:cond delay="0"/>
                                          </p:stCondLst>
                                        </p:cTn>
                                        <p:tgtEl>
                                          <p:spTgt spid="87"/>
                                        </p:tgtEl>
                                        <p:attrNameLst>
                                          <p:attrName>style.visibility</p:attrName>
                                        </p:attrNameLst>
                                      </p:cBhvr>
                                      <p:to>
                                        <p:strVal val="visible"/>
                                      </p:to>
                                    </p:set>
                                    <p:animEffect transition="in" filter="wipe(down)">
                                      <p:cBhvr>
                                        <p:cTn id="5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217635"/>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188036_5*n_h_h_i*1_2_1_2"/>
  <p:tag name="KSO_WM_TEMPLATE_CATEGORY" val="diagram"/>
  <p:tag name="KSO_WM_TEMPLATE_INDEX" val="20188036"/>
  <p:tag name="KSO_WM_UNIT_LAYERLEVEL" val="1_1_1_1"/>
  <p:tag name="KSO_WM_TAG_VERSION" val="1.0"/>
  <p:tag name="KSO_WM_BEAUTIFY_FLAG" val="#wm#"/>
  <p:tag name="KSO_WM_UNIT_COLOR_SCHEME_SHAPE_ID" val="18"/>
  <p:tag name="KSO_WM_UNIT_COLOR_SCHEME_PARENT_PAGE" val="0_5"/>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3"/>
  <p:tag name="KSO_WM_UNIT_ID" val="diagram20188036_5*n_h_h_i*1_2_4_3"/>
  <p:tag name="KSO_WM_TEMPLATE_CATEGORY" val="diagram"/>
  <p:tag name="KSO_WM_TEMPLATE_INDEX" val="20188036"/>
  <p:tag name="KSO_WM_UNIT_LAYERLEVEL" val="1_1_1_1"/>
  <p:tag name="KSO_WM_TAG_VERSION" val="1.0"/>
  <p:tag name="KSO_WM_BEAUTIFY_FLAG" val="#wm#"/>
  <p:tag name="KSO_WM_UNIT_COLOR_SCHEME_SHAPE_ID" val="16"/>
  <p:tag name="KSO_WM_UNIT_COLOR_SCHEME_PARENT_PAGE" val="0_5"/>
  <p:tag name="KSO_WM_UNIT_FILL_FORE_SCHEMECOLOR_INDEX" val="8"/>
  <p:tag name="KSO_WM_UNIT_FILL_TYPE" val="1"/>
  <p:tag name="KSO_WM_UNIT_LINE_FORE_SCHEMECOLOR_INDEX" val="14"/>
  <p:tag name="KSO_WM_UNIT_LINE_FILL_TYPE" val="2"/>
  <p:tag name="KSO_WM_UNIT_TEXT_FILL_FORE_SCHEMECOLOR_INDEX" val="2"/>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
  <p:tag name="KSO_WM_UNIT_VALUE" val="3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188036_5*n_h_h_f*1_2_1_1"/>
  <p:tag name="KSO_WM_TEMPLATE_CATEGORY" val="diagram"/>
  <p:tag name="KSO_WM_TEMPLATE_INDEX" val="20188036"/>
  <p:tag name="KSO_WM_UNIT_LAYERLEVEL" val="1_1_1_1"/>
  <p:tag name="KSO_WM_TAG_VERSION" val="1.0"/>
  <p:tag name="KSO_WM_BEAUTIFY_FLAG" val="#wm#"/>
  <p:tag name="KSO_WM_UNIT_NOCLEAR" val="0"/>
  <p:tag name="KSO_WM_UNIT_COLOR_SCHEME_SHAPE_ID" val="26"/>
  <p:tag name="KSO_WM_UNIT_COLOR_SCHEME_PARENT_PAGE" val="0_5"/>
  <p:tag name="KSO_WM_UNIT_TEXT_FILL_FORE_SCHEMECOLOR_INDEX" val="13"/>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5*n_h_h_a*1_2_1_1"/>
  <p:tag name="KSO_WM_TEMPLATE_CATEGORY" val="diagram"/>
  <p:tag name="KSO_WM_TEMPLATE_INDEX" val="20188036"/>
  <p:tag name="KSO_WM_UNIT_LAYERLEVEL" val="1_1_1_1"/>
  <p:tag name="KSO_WM_TAG_VERSION" val="1.0"/>
  <p:tag name="KSO_WM_BEAUTIFY_FLAG" val="#wm#"/>
  <p:tag name="KSO_WM_UNIT_ISCONTENTSTITLE" val="0"/>
  <p:tag name="KSO_WM_UNIT_PRESET_TEXT" val="添加标题"/>
  <p:tag name="KSO_WM_UNIT_VALUE" val="10"/>
  <p:tag name="KSO_WM_UNIT_TYPE" val="n_h_h_a"/>
  <p:tag name="KSO_WM_UNIT_INDEX" val="1_2_1_1"/>
  <p:tag name="KSO_WM_UNIT_NOCLEAR" val="0"/>
  <p:tag name="KSO_WM_UNIT_COLOR_SCHEME_SHAPE_ID" val="7"/>
  <p:tag name="KSO_WM_UNIT_COLOR_SCHEME_PARENT_PAGE" val="0_5"/>
  <p:tag name="KSO_WM_UNIT_TEXT_FILL_FORE_SCHEMECOLOR_INDEX" val="5"/>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
  <p:tag name="KSO_WM_UNIT_VALUE" val="3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4_1"/>
  <p:tag name="KSO_WM_UNIT_ID" val="diagram20188036_5*n_h_h_f*1_2_4_1"/>
  <p:tag name="KSO_WM_TEMPLATE_CATEGORY" val="diagram"/>
  <p:tag name="KSO_WM_TEMPLATE_INDEX" val="20188036"/>
  <p:tag name="KSO_WM_UNIT_LAYERLEVEL" val="1_1_1_1"/>
  <p:tag name="KSO_WM_TAG_VERSION" val="1.0"/>
  <p:tag name="KSO_WM_BEAUTIFY_FLAG" val="#wm#"/>
  <p:tag name="KSO_WM_UNIT_NOCLEAR" val="0"/>
  <p:tag name="KSO_WM_UNIT_COLOR_SCHEME_SHAPE_ID" val="28"/>
  <p:tag name="KSO_WM_UNIT_COLOR_SCHEME_PARENT_PAGE" val="0_5"/>
  <p:tag name="KSO_WM_UNIT_TEXT_FILL_FORE_SCHEMECOLOR_INDEX" val="13"/>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5*n_h_h_a*1_2_4_1"/>
  <p:tag name="KSO_WM_TEMPLATE_CATEGORY" val="diagram"/>
  <p:tag name="KSO_WM_TEMPLATE_INDEX" val="20188036"/>
  <p:tag name="KSO_WM_UNIT_LAYERLEVEL" val="1_1_1_1"/>
  <p:tag name="KSO_WM_TAG_VERSION" val="1.0"/>
  <p:tag name="KSO_WM_BEAUTIFY_FLAG" val="#wm#"/>
  <p:tag name="KSO_WM_UNIT_ISCONTENTSTITLE" val="0"/>
  <p:tag name="KSO_WM_UNIT_PRESET_TEXT" val="添加标题"/>
  <p:tag name="KSO_WM_UNIT_VALUE" val="10"/>
  <p:tag name="KSO_WM_UNIT_TYPE" val="n_h_h_a"/>
  <p:tag name="KSO_WM_UNIT_INDEX" val="1_2_4_1"/>
  <p:tag name="KSO_WM_UNIT_NOCLEAR" val="0"/>
  <p:tag name="KSO_WM_UNIT_COLOR_SCHEME_SHAPE_ID" val="29"/>
  <p:tag name="KSO_WM_UNIT_COLOR_SCHEME_PARENT_PAGE" val="0_5"/>
  <p:tag name="KSO_WM_UNIT_TEXT_FILL_FORE_SCHEMECOLOR_INDEX" val="8"/>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5*n_h_h_i*1_2_1_1"/>
  <p:tag name="KSO_WM_TEMPLATE_CATEGORY" val="diagram"/>
  <p:tag name="KSO_WM_TEMPLATE_INDEX" val="20188036"/>
  <p:tag name="KSO_WM_UNIT_LAYERLEVEL" val="1_1_1_1"/>
  <p:tag name="KSO_WM_TAG_VERSION" val="1.0"/>
  <p:tag name="KSO_WM_BEAUTIFY_FLAG" val="#wm#"/>
  <p:tag name="KSO_WM_UNIT_TYPE" val="n_h_h_i"/>
  <p:tag name="KSO_WM_UNIT_INDEX" val="1_2_1_1"/>
  <p:tag name="KSO_WM_UNIT_COLOR_SCHEME_SHAPE_ID" val="33"/>
  <p:tag name="KSO_WM_UNIT_COLOR_SCHEME_PARENT_PAGE" val="0_5"/>
  <p:tag name="KSO_WM_UNIT_DECOLORIZATION" val="1"/>
  <p:tag name="KSO_WM_UNIT_LINE_FORE_SCHEMECOLOR_INDEX" val="13"/>
  <p:tag name="KSO_WM_UNIT_LINE_FILL_TYPE" val="2"/>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5_1"/>
  <p:tag name="KSO_WM_UNIT_ID" val="diagram20188036_5*n_h_h_i*1_2_5_1"/>
  <p:tag name="KSO_WM_TEMPLATE_CATEGORY" val="diagram"/>
  <p:tag name="KSO_WM_TEMPLATE_INDEX" val="20188036"/>
  <p:tag name="KSO_WM_UNIT_LAYERLEVEL" val="1_1_1_1"/>
  <p:tag name="KSO_WM_TAG_VERSION" val="1.0"/>
  <p:tag name="KSO_WM_BEAUTIFY_FLAG" val="#wm#"/>
  <p:tag name="KSO_WM_UNIT_COLOR_SCHEME_SHAPE_ID" val="30"/>
  <p:tag name="KSO_WM_UNIT_COLOR_SCHEME_PARENT_PAGE" val="0_5"/>
  <p:tag name="KSO_WM_UNIT_FILL_FORE_SCHEMECOLOR_INDEX" val="9"/>
  <p:tag name="KSO_WM_UNIT_FILL_TYPE" val="1"/>
  <p:tag name="KSO_WM_UNIT_LINE_FORE_SCHEMECOLOR_INDEX" val="14"/>
  <p:tag name="KSO_WM_UNIT_LINE_FILL_TYPE" val="2"/>
  <p:tag name="KSO_WM_UNIT_TEXT_FILL_FORE_SCHEMECOLOR_INDEX" val="2"/>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
  <p:tag name="KSO_WM_UNIT_VALUE" val="3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5_1"/>
  <p:tag name="KSO_WM_UNIT_ID" val="diagram20188036_5*n_h_h_f*1_2_5_1"/>
  <p:tag name="KSO_WM_TEMPLATE_CATEGORY" val="diagram"/>
  <p:tag name="KSO_WM_TEMPLATE_INDEX" val="20188036"/>
  <p:tag name="KSO_WM_UNIT_LAYERLEVEL" val="1_1_1_1"/>
  <p:tag name="KSO_WM_TAG_VERSION" val="1.0"/>
  <p:tag name="KSO_WM_BEAUTIFY_FLAG" val="#wm#"/>
  <p:tag name="KSO_WM_UNIT_NOCLEAR" val="0"/>
  <p:tag name="KSO_WM_UNIT_COLOR_SCHEME_SHAPE_ID" val="35"/>
  <p:tag name="KSO_WM_UNIT_COLOR_SCHEME_PARENT_PAGE" val="0_5"/>
  <p:tag name="KSO_WM_UNIT_TEXT_FILL_FORE_SCHEMECOLOR_INDEX" val="13"/>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5*n_h_h_a*1_2_5_1"/>
  <p:tag name="KSO_WM_TEMPLATE_CATEGORY" val="diagram"/>
  <p:tag name="KSO_WM_TEMPLATE_INDEX" val="20188036"/>
  <p:tag name="KSO_WM_UNIT_LAYERLEVEL" val="1_1_1_1"/>
  <p:tag name="KSO_WM_TAG_VERSION" val="1.0"/>
  <p:tag name="KSO_WM_BEAUTIFY_FLAG" val="#wm#"/>
  <p:tag name="KSO_WM_UNIT_ISCONTENTSTITLE" val="0"/>
  <p:tag name="KSO_WM_UNIT_PRESET_TEXT" val="添加标题"/>
  <p:tag name="KSO_WM_UNIT_VALUE" val="10"/>
  <p:tag name="KSO_WM_UNIT_TYPE" val="n_h_h_a"/>
  <p:tag name="KSO_WM_UNIT_INDEX" val="1_2_5_1"/>
  <p:tag name="KSO_WM_UNIT_NOCLEAR" val="0"/>
  <p:tag name="KSO_WM_UNIT_COLOR_SCHEME_SHAPE_ID" val="36"/>
  <p:tag name="KSO_WM_UNIT_COLOR_SCHEME_PARENT_PAGE" val="0_5"/>
  <p:tag name="KSO_WM_UNIT_TEXT_FILL_FORE_SCHEMECOLOR_INDEX" val="9"/>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5*n_i*1_8"/>
  <p:tag name="KSO_WM_TEMPLATE_CATEGORY" val="diagram"/>
  <p:tag name="KSO_WM_TEMPLATE_INDEX" val="20188036"/>
  <p:tag name="KSO_WM_UNIT_LAYERLEVEL" val="1_1"/>
  <p:tag name="KSO_WM_TAG_VERSION" val="1.0"/>
  <p:tag name="KSO_WM_BEAUTIFY_FLAG" val="#wm#"/>
  <p:tag name="KSO_WM_UNIT_TYPE" val="n_i"/>
  <p:tag name="KSO_WM_UNIT_INDEX" val="1_8"/>
  <p:tag name="KSO_WM_UNIT_COLOR_SCHEME_SHAPE_ID" val="42"/>
  <p:tag name="KSO_WM_UNIT_COLOR_SCHEME_PARENT_PAGE" val="0_5"/>
  <p:tag name="KSO_WM_UNIT_DECOLORIZATION" val="1"/>
  <p:tag name="KSO_WM_UNIT_LINE_FORE_SCHEMECOLOR_INDEX" val="13"/>
  <p:tag name="KSO_WM_UNIT_LINE_FILL_TYPE" val="2"/>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188036_5*n_h_h_i*1_2_2_1"/>
  <p:tag name="KSO_WM_TEMPLATE_CATEGORY" val="diagram"/>
  <p:tag name="KSO_WM_TEMPLATE_INDEX" val="20188036"/>
  <p:tag name="KSO_WM_UNIT_LAYERLEVEL" val="1_1_1_1"/>
  <p:tag name="KSO_WM_TAG_VERSION" val="1.0"/>
  <p:tag name="KSO_WM_BEAUTIFY_FLAG" val="#wm#"/>
  <p:tag name="KSO_WM_UNIT_COLOR_SCHEME_SHAPE_ID" val="41"/>
  <p:tag name="KSO_WM_UNIT_COLOR_SCHEME_PARENT_PAGE" val="0_5"/>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5*n_h_h_i*1_2_2_2"/>
  <p:tag name="KSO_WM_TEMPLATE_CATEGORY" val="diagram"/>
  <p:tag name="KSO_WM_TEMPLATE_INDEX" val="20188036"/>
  <p:tag name="KSO_WM_UNIT_LAYERLEVEL" val="1_1_1_1"/>
  <p:tag name="KSO_WM_TAG_VERSION" val="1.0"/>
  <p:tag name="KSO_WM_BEAUTIFY_FLAG" val="#wm#"/>
  <p:tag name="KSO_WM_UNIT_TYPE" val="n_h_h_i"/>
  <p:tag name="KSO_WM_UNIT_INDEX" val="1_2_2_2"/>
  <p:tag name="KSO_WM_UNIT_COLOR_SCHEME_SHAPE_ID" val="43"/>
  <p:tag name="KSO_WM_UNIT_COLOR_SCHEME_PARENT_PAGE" val="0_5"/>
  <p:tag name="KSO_WM_UNIT_DECOLORIZATION" val="1"/>
  <p:tag name="KSO_WM_UNIT_LINE_FORE_SCHEMECOLOR_INDEX" val="13"/>
  <p:tag name="KSO_WM_UNIT_LINE_FILL_TYPE" val="2"/>
</p:tagLst>
</file>

<file path=ppt/tags/tag22.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
  <p:tag name="KSO_WM_UNIT_VALUE" val="3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3_1"/>
  <p:tag name="KSO_WM_UNIT_ID" val="diagram20188036_5*n_h_h_f*1_2_3_1"/>
  <p:tag name="KSO_WM_TEMPLATE_CATEGORY" val="diagram"/>
  <p:tag name="KSO_WM_TEMPLATE_INDEX" val="20188036"/>
  <p:tag name="KSO_WM_UNIT_LAYERLEVEL" val="1_1_1_1"/>
  <p:tag name="KSO_WM_TAG_VERSION" val="1.0"/>
  <p:tag name="KSO_WM_BEAUTIFY_FLAG" val="#wm#"/>
  <p:tag name="KSO_WM_UNIT_NOCLEAR" val="0"/>
  <p:tag name="KSO_WM_UNIT_COLOR_SCHEME_SHAPE_ID" val="44"/>
  <p:tag name="KSO_WM_UNIT_COLOR_SCHEME_PARENT_PAGE" val="0_5"/>
  <p:tag name="KSO_WM_UNIT_TEXT_FILL_FORE_SCHEMECOLOR_INDEX" val="13"/>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5*n_h_h_a*1_2_3_1"/>
  <p:tag name="KSO_WM_TEMPLATE_CATEGORY" val="diagram"/>
  <p:tag name="KSO_WM_TEMPLATE_INDEX" val="20188036"/>
  <p:tag name="KSO_WM_UNIT_LAYERLEVEL" val="1_1_1_1"/>
  <p:tag name="KSO_WM_TAG_VERSION" val="1.0"/>
  <p:tag name="KSO_WM_BEAUTIFY_FLAG" val="#wm#"/>
  <p:tag name="KSO_WM_UNIT_ISCONTENTSTITLE" val="0"/>
  <p:tag name="KSO_WM_UNIT_PRESET_TEXT" val="添加标题"/>
  <p:tag name="KSO_WM_UNIT_VALUE" val="10"/>
  <p:tag name="KSO_WM_UNIT_TYPE" val="n_h_h_a"/>
  <p:tag name="KSO_WM_UNIT_INDEX" val="1_2_3_1"/>
  <p:tag name="KSO_WM_UNIT_NOCLEAR" val="0"/>
  <p:tag name="KSO_WM_UNIT_COLOR_SCHEME_SHAPE_ID" val="45"/>
  <p:tag name="KSO_WM_UNIT_COLOR_SCHEME_PARENT_PAGE" val="0_5"/>
  <p:tag name="KSO_WM_UNIT_TEXT_FILL_FORE_SCHEMECOLOR_INDEX" val="7"/>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5*n_h_h_i*1_2_4_1"/>
  <p:tag name="KSO_WM_TEMPLATE_CATEGORY" val="diagram"/>
  <p:tag name="KSO_WM_TEMPLATE_INDEX" val="20188036"/>
  <p:tag name="KSO_WM_UNIT_LAYERLEVEL" val="1_1_1_1"/>
  <p:tag name="KSO_WM_TAG_VERSION" val="1.0"/>
  <p:tag name="KSO_WM_BEAUTIFY_FLAG" val="#wm#"/>
  <p:tag name="KSO_WM_UNIT_TYPE" val="n_h_h_i"/>
  <p:tag name="KSO_WM_UNIT_INDEX" val="1_2_4_1"/>
  <p:tag name="KSO_WM_UNIT_COLOR_SCHEME_SHAPE_ID" val="47"/>
  <p:tag name="KSO_WM_UNIT_COLOR_SCHEME_PARENT_PAGE" val="0_5"/>
  <p:tag name="KSO_WM_UNIT_DECOLORIZATION" val="1"/>
  <p:tag name="KSO_WM_UNIT_LINE_FORE_SCHEMECOLOR_INDEX" val="13"/>
  <p:tag name="KSO_WM_UNIT_LINE_FILL_TYPE" val="2"/>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3"/>
  <p:tag name="KSO_WM_UNIT_ID" val="diagram20188036_5*n_h_h_i*1_2_3_3"/>
  <p:tag name="KSO_WM_TEMPLATE_CATEGORY" val="diagram"/>
  <p:tag name="KSO_WM_TEMPLATE_INDEX" val="20188036"/>
  <p:tag name="KSO_WM_UNIT_LAYERLEVEL" val="1_1_1_1"/>
  <p:tag name="KSO_WM_TAG_VERSION" val="1.0"/>
  <p:tag name="KSO_WM_BEAUTIFY_FLAG" val="#wm#"/>
  <p:tag name="KSO_WM_UNIT_COLOR_SCHEME_SHAPE_ID" val="48"/>
  <p:tag name="KSO_WM_UNIT_COLOR_SCHEME_PARENT_PAGE" val="0_5"/>
  <p:tag name="KSO_WM_UNIT_FILL_FORE_SCHEMECOLOR_INDEX" val="7"/>
  <p:tag name="KSO_WM_UNIT_FILL_TYPE" val="1"/>
  <p:tag name="KSO_WM_UNIT_LINE_FORE_SCHEMECOLOR_INDEX" val="14"/>
  <p:tag name="KSO_WM_UNIT_LINE_FILL_TYPE" val="2"/>
  <p:tag name="KSO_WM_UNIT_TEXT_FILL_FORE_SCHEMECOLOR_INDEX" val="2"/>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5*n_h_h_i*1_2_3_1"/>
  <p:tag name="KSO_WM_TEMPLATE_CATEGORY" val="diagram"/>
  <p:tag name="KSO_WM_TEMPLATE_INDEX" val="20188036"/>
  <p:tag name="KSO_WM_UNIT_LAYERLEVEL" val="1_1_1_1"/>
  <p:tag name="KSO_WM_TAG_VERSION" val="1.0"/>
  <p:tag name="KSO_WM_BEAUTIFY_FLAG" val="#wm#"/>
  <p:tag name="KSO_WM_UNIT_TYPE" val="n_h_h_i"/>
  <p:tag name="KSO_WM_UNIT_INDEX" val="1_2_3_1"/>
  <p:tag name="KSO_WM_UNIT_COLOR_SCHEME_SHAPE_ID" val="50"/>
  <p:tag name="KSO_WM_UNIT_COLOR_SCHEME_PARENT_PAGE" val="0_5"/>
  <p:tag name="KSO_WM_UNIT_DECOLORIZATION" val="1"/>
  <p:tag name="KSO_WM_UNIT_LINE_FORE_SCHEMECOLOR_INDEX" val="13"/>
  <p:tag name="KSO_WM_UNIT_LINE_FILL_TYPE" val="2"/>
</p:tagLst>
</file>

<file path=ppt/tags/tag27.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
  <p:tag name="KSO_WM_UNIT_VALUE" val="3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188036_5*n_h_h_f*1_2_2_1"/>
  <p:tag name="KSO_WM_TEMPLATE_CATEGORY" val="diagram"/>
  <p:tag name="KSO_WM_TEMPLATE_INDEX" val="20188036"/>
  <p:tag name="KSO_WM_UNIT_LAYERLEVEL" val="1_1_1_1"/>
  <p:tag name="KSO_WM_TAG_VERSION" val="1.0"/>
  <p:tag name="KSO_WM_BEAUTIFY_FLAG" val="#wm#"/>
  <p:tag name="KSO_WM_UNIT_NOCLEAR" val="0"/>
  <p:tag name="KSO_WM_UNIT_COLOR_SCHEME_SHAPE_ID" val="54"/>
  <p:tag name="KSO_WM_UNIT_COLOR_SCHEME_PARENT_PAGE" val="0_5"/>
  <p:tag name="KSO_WM_UNIT_TEXT_FILL_FORE_SCHEMECOLOR_INDEX" val="13"/>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5*n_h_h_a*1_2_2_1"/>
  <p:tag name="KSO_WM_TEMPLATE_CATEGORY" val="diagram"/>
  <p:tag name="KSO_WM_TEMPLATE_INDEX" val="20188036"/>
  <p:tag name="KSO_WM_UNIT_LAYERLEVEL" val="1_1_1_1"/>
  <p:tag name="KSO_WM_TAG_VERSION" val="1.0"/>
  <p:tag name="KSO_WM_BEAUTIFY_FLAG" val="#wm#"/>
  <p:tag name="KSO_WM_UNIT_ISCONTENTSTITLE" val="0"/>
  <p:tag name="KSO_WM_UNIT_PRESET_TEXT" val="添加标题"/>
  <p:tag name="KSO_WM_UNIT_VALUE" val="10"/>
  <p:tag name="KSO_WM_UNIT_TYPE" val="n_h_h_a"/>
  <p:tag name="KSO_WM_UNIT_INDEX" val="1_2_2_1"/>
  <p:tag name="KSO_WM_UNIT_NOCLEAR" val="0"/>
  <p:tag name="KSO_WM_UNIT_COLOR_SCHEME_SHAPE_ID" val="55"/>
  <p:tag name="KSO_WM_UNIT_COLOR_SCHEME_PARENT_PAGE" val="0_5"/>
  <p:tag name="KSO_WM_UNIT_TEXT_FILL_FORE_SCHEMECOLOR_INDEX" val="6"/>
  <p:tag name="KSO_WM_UNIT_TEXT_FILL_TYPE" val="1"/>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5*n_h_h_i*1_2_5_3"/>
  <p:tag name="KSO_WM_TEMPLATE_CATEGORY" val="diagram"/>
  <p:tag name="KSO_WM_TEMPLATE_INDEX" val="20188036"/>
  <p:tag name="KSO_WM_UNIT_LAYERLEVEL" val="1_1_1_1"/>
  <p:tag name="KSO_WM_TAG_VERSION" val="1.0"/>
  <p:tag name="KSO_WM_BEAUTIFY_FLAG" val="#wm#"/>
  <p:tag name="KSO_WM_UNIT_TYPE" val="n_h_h_i"/>
  <p:tag name="KSO_WM_UNIT_INDEX" val="1_2_5_3"/>
  <p:tag name="KSO_WM_UNIT_COLOR_SCHEME_SHAPE_ID" val="46"/>
  <p:tag name="KSO_WM_UNIT_COLOR_SCHEME_PARENT_PAGE" val="0_5"/>
  <p:tag name="KSO_WM_UNIT_DECOLORIZATION" val="1"/>
  <p:tag name="KSO_WM_UNIT_LINE_FORE_SCHEMECOLOR_INDEX" val="13"/>
  <p:tag name="KSO_WM_UNIT_LINE_FILL_TYPE" val="2"/>
</p:tagLst>
</file>

<file path=ppt/tags/tag3.xml><?xml version="1.0" encoding="utf-8"?>
<p:tagLst xmlns:a="http://schemas.openxmlformats.org/drawingml/2006/main" xmlns:r="http://schemas.openxmlformats.org/officeDocument/2006/relationships" xmlns:p="http://schemas.openxmlformats.org/presentationml/2006/main">
  <p:tag name="KSO_WM_UNIT_ISCONTENTSTITLE" val="0"/>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188036_5*n_h_i*1_1_1"/>
  <p:tag name="KSO_WM_TEMPLATE_CATEGORY" val="diagram"/>
  <p:tag name="KSO_WM_TEMPLATE_INDEX" val="20188036"/>
  <p:tag name="KSO_WM_UNIT_LAYERLEVEL" val="1_1_1"/>
  <p:tag name="KSO_WM_TAG_VERSION" val="1.0"/>
  <p:tag name="KSO_WM_BEAUTIFY_FLAG" val="#wm#"/>
  <p:tag name="KSO_WM_UNIT_COLOR_SCHEME_SHAPE_ID" val="5"/>
  <p:tag name="KSO_WM_UNIT_COLOR_SCHEME_PARENT_PAGE" val="0_5"/>
  <p:tag name="KSO_WM_UNIT_FILL_FORE_SCHEMECOLOR_INDEX" val="14"/>
  <p:tag name="KSO_WM_UNIT_FILL_TYPE" val="1"/>
  <p:tag name="KSO_WM_UNIT_LINE_FORE_SCHEMECOLOR_INDEX" val="5"/>
  <p:tag name="KSO_WM_UNIT_LINE_FILL_TYPE" val="2"/>
  <p:tag name="KSO_WM_UNIT_TEXT_FILL_FORE_SCHEMECOLOR_INDEX" val="13"/>
  <p:tag name="KSO_WM_UNIT_TEXT_FILL_TYPE" val="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88036_5*n_i*1_1"/>
  <p:tag name="KSO_WM_TEMPLATE_CATEGORY" val="diagram"/>
  <p:tag name="KSO_WM_TEMPLATE_INDEX" val="20188036"/>
  <p:tag name="KSO_WM_UNIT_LAYERLEVEL" val="1_1"/>
  <p:tag name="KSO_WM_TAG_VERSION" val="1.0"/>
  <p:tag name="KSO_WM_BEAUTIFY_FLAG" val="#wm#"/>
  <p:tag name="KSO_WM_UNIT_COLOR_SCHEME_SHAPE_ID" val="12"/>
  <p:tag name="KSO_WM_UNIT_COLOR_SCHEME_PARENT_PAGE" val="0_5"/>
  <p:tag name="KSO_WM_UNIT_DECOLORIZATION" val="1"/>
  <p:tag name="KSO_WM_UNIT_LINE_FORE_SCHEMECOLOR_INDEX" val="14"/>
  <p:tag name="KSO_WM_UNIT_LINE_FILL_TYPE" val="2"/>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5*n_i*1_3"/>
  <p:tag name="KSO_WM_TEMPLATE_CATEGORY" val="diagram"/>
  <p:tag name="KSO_WM_TEMPLATE_INDEX" val="20188036"/>
  <p:tag name="KSO_WM_UNIT_LAYERLEVEL" val="1_1"/>
  <p:tag name="KSO_WM_TAG_VERSION" val="1.0"/>
  <p:tag name="KSO_WM_BEAUTIFY_FLAG" val="#wm#"/>
  <p:tag name="KSO_WM_UNIT_TYPE" val="n_i"/>
  <p:tag name="KSO_WM_UNIT_INDEX" val="1_3"/>
  <p:tag name="KSO_WM_UNIT_COLOR_SCHEME_SHAPE_ID" val="65"/>
  <p:tag name="KSO_WM_UNIT_COLOR_SCHEME_PARENT_PAGE" val="0_5"/>
  <p:tag name="KSO_WM_UNIT_DECOLORIZATION" val="1"/>
  <p:tag name="KSO_WM_UNIT_LINE_FORE_SCHEMECOLOR_INDEX" val="13"/>
  <p:tag name="KSO_WM_UNIT_LINE_FILL_TYPE" val="2"/>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6_2"/>
  <p:tag name="KSO_WM_UNIT_ID" val="diagram20188036_5*n_h_h_i*1_2_6_2"/>
  <p:tag name="KSO_WM_TEMPLATE_CATEGORY" val="diagram"/>
  <p:tag name="KSO_WM_TEMPLATE_INDEX" val="20188036"/>
  <p:tag name="KSO_WM_UNIT_LAYERLEVEL" val="1_1_1_1"/>
  <p:tag name="KSO_WM_TAG_VERSION" val="1.0"/>
  <p:tag name="KSO_WM_BEAUTIFY_FLAG" val="#wm#"/>
  <p:tag name="KSO_WM_UNIT_COLOR_SCHEME_SHAPE_ID" val="30"/>
  <p:tag name="KSO_WM_UNIT_COLOR_SCHEME_PARENT_PAGE" val="0_5"/>
  <p:tag name="KSO_WM_UNIT_FILL_FORE_SCHEMECOLOR_INDEX" val="10"/>
  <p:tag name="KSO_WM_UNIT_FILL_TYPE" val="1"/>
  <p:tag name="KSO_WM_UNIT_LINE_FORE_SCHEMECOLOR_INDEX" val="14"/>
  <p:tag name="KSO_WM_UNIT_LINE_FILL_TYPE" val="2"/>
  <p:tag name="KSO_WM_UNIT_TEXT_FILL_FORE_SCHEMECOLOR_INDEX" val="2"/>
  <p:tag name="KSO_WM_UNIT_TEXT_FILL_TYPE" val="1"/>
</p:tagLst>
</file>

<file path=ppt/tags/tag33.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
  <p:tag name="KSO_WM_UNIT_VALUE" val="3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6_1"/>
  <p:tag name="KSO_WM_UNIT_ID" val="diagram20188036_5*n_h_h_f*1_2_6_1"/>
  <p:tag name="KSO_WM_TEMPLATE_CATEGORY" val="diagram"/>
  <p:tag name="KSO_WM_TEMPLATE_INDEX" val="20188036"/>
  <p:tag name="KSO_WM_UNIT_LAYERLEVEL" val="1_1_1_1"/>
  <p:tag name="KSO_WM_TAG_VERSION" val="1.0"/>
  <p:tag name="KSO_WM_BEAUTIFY_FLAG" val="#wm#"/>
  <p:tag name="KSO_WM_UNIT_NOCLEAR" val="0"/>
  <p:tag name="KSO_WM_UNIT_COLOR_SCHEME_SHAPE_ID" val="35"/>
  <p:tag name="KSO_WM_UNIT_COLOR_SCHEME_PARENT_PAGE" val="0_5"/>
  <p:tag name="KSO_WM_UNIT_TEXT_FILL_FORE_SCHEMECOLOR_INDEX" val="13"/>
  <p:tag name="KSO_WM_UNIT_TEXT_FILL_TYPE" val="1"/>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5*n_h_h_a*1_2_6_1"/>
  <p:tag name="KSO_WM_TEMPLATE_CATEGORY" val="diagram"/>
  <p:tag name="KSO_WM_TEMPLATE_INDEX" val="20188036"/>
  <p:tag name="KSO_WM_UNIT_LAYERLEVEL" val="1_1_1_1"/>
  <p:tag name="KSO_WM_TAG_VERSION" val="1.0"/>
  <p:tag name="KSO_WM_BEAUTIFY_FLAG" val="#wm#"/>
  <p:tag name="KSO_WM_UNIT_ISCONTENTSTITLE" val="0"/>
  <p:tag name="KSO_WM_UNIT_PRESET_TEXT" val="添加标题"/>
  <p:tag name="KSO_WM_UNIT_VALUE" val="10"/>
  <p:tag name="KSO_WM_UNIT_TYPE" val="n_h_h_a"/>
  <p:tag name="KSO_WM_UNIT_INDEX" val="1_2_6_1"/>
  <p:tag name="KSO_WM_UNIT_NOCLEAR" val="0"/>
  <p:tag name="KSO_WM_UNIT_COLOR_SCHEME_SHAPE_ID" val="36"/>
  <p:tag name="KSO_WM_UNIT_COLOR_SCHEME_PARENT_PAGE" val="0_5"/>
  <p:tag name="KSO_WM_UNIT_TEXT_FILL_FORE_SCHEMECOLOR_INDEX" val="10"/>
  <p:tag name="KSO_WM_UNIT_TEXT_FILL_TYPE" val="1"/>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5*n_h_h_i*1_2_6_1"/>
  <p:tag name="KSO_WM_TEMPLATE_CATEGORY" val="diagram"/>
  <p:tag name="KSO_WM_TEMPLATE_INDEX" val="20188036"/>
  <p:tag name="KSO_WM_UNIT_LAYERLEVEL" val="1_1_1_1"/>
  <p:tag name="KSO_WM_TAG_VERSION" val="1.0"/>
  <p:tag name="KSO_WM_BEAUTIFY_FLAG" val="#wm#"/>
  <p:tag name="KSO_WM_UNIT_TYPE" val="n_h_h_i"/>
  <p:tag name="KSO_WM_UNIT_INDEX" val="1_2_6_1"/>
  <p:tag name="KSO_WM_UNIT_COLOR_SCHEME_SHAPE_ID" val="46"/>
  <p:tag name="KSO_WM_UNIT_COLOR_SCHEME_PARENT_PAGE" val="0_5"/>
  <p:tag name="KSO_WM_UNIT_DECOLORIZATION" val="1"/>
  <p:tag name="KSO_WM_UNIT_LINE_FORE_SCHEMECOLOR_INDEX" val="13"/>
  <p:tag name="KSO_WM_UNIT_LINE_FILL_TYPE" val="2"/>
</p:tagLst>
</file>

<file path=ppt/tags/tag4.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VALUE" val="4"/>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188036_5*n_h_a*1_1_1"/>
  <p:tag name="KSO_WM_TEMPLATE_CATEGORY" val="diagram"/>
  <p:tag name="KSO_WM_TEMPLATE_INDEX" val="20188036"/>
  <p:tag name="KSO_WM_UNIT_LAYERLEVEL" val="1_1_1"/>
  <p:tag name="KSO_WM_TAG_VERSION" val="1.0"/>
  <p:tag name="KSO_WM_BEAUTIFY_FLAG" val="#wm#"/>
  <p:tag name="KSO_WM_UNIT_NOCLEAR" val="0"/>
  <p:tag name="KSO_WM_UNIT_COLOR_SCHEME_SHAPE_ID" val="8"/>
  <p:tag name="KSO_WM_UNIT_COLOR_SCHEME_PARENT_PAGE" val="0_5"/>
  <p:tag name="KSO_WM_UNIT_TEXT_FILL_FORE_SCHEMECOLOR_INDEX" val="13"/>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5*n_i*1_2"/>
  <p:tag name="KSO_WM_TEMPLATE_CATEGORY" val="diagram"/>
  <p:tag name="KSO_WM_TEMPLATE_INDEX" val="20188036"/>
  <p:tag name="KSO_WM_UNIT_LAYERLEVEL" val="1_1"/>
  <p:tag name="KSO_WM_TAG_VERSION" val="1.0"/>
  <p:tag name="KSO_WM_BEAUTIFY_FLAG" val="#wm#"/>
  <p:tag name="KSO_WM_UNIT_TYPE" val="n_i"/>
  <p:tag name="KSO_WM_UNIT_INDEX" val="1_2"/>
  <p:tag name="KSO_WM_UNIT_COLOR_SCHEME_SHAPE_ID" val="65"/>
  <p:tag name="KSO_WM_UNIT_COLOR_SCHEME_PARENT_PAGE" val="0_5"/>
  <p:tag name="KSO_WM_UNIT_DECOLORIZATION" val="1"/>
  <p:tag name="KSO_WM_UNIT_LINE_FORE_SCHEMECOLOR_INDEX" val="13"/>
  <p:tag name="KSO_WM_UNIT_LINE_FILL_TYPE" val="2"/>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5*n_i*1_4"/>
  <p:tag name="KSO_WM_TEMPLATE_CATEGORY" val="diagram"/>
  <p:tag name="KSO_WM_TEMPLATE_INDEX" val="20188036"/>
  <p:tag name="KSO_WM_UNIT_LAYERLEVEL" val="1_1"/>
  <p:tag name="KSO_WM_TAG_VERSION" val="1.0"/>
  <p:tag name="KSO_WM_BEAUTIFY_FLAG" val="#wm#"/>
  <p:tag name="KSO_WM_UNIT_TYPE" val="n_i"/>
  <p:tag name="KSO_WM_UNIT_INDEX" val="1_4"/>
  <p:tag name="KSO_WM_UNIT_COLOR_SCHEME_SHAPE_ID" val="64"/>
  <p:tag name="KSO_WM_UNIT_COLOR_SCHEME_PARENT_PAGE" val="0_5"/>
  <p:tag name="KSO_WM_UNIT_DECOLORIZATION" val="1"/>
  <p:tag name="KSO_WM_UNIT_LINE_FORE_SCHEMECOLOR_INDEX" val="13"/>
  <p:tag name="KSO_WM_UNIT_LINE_FILL_TYPE" val="2"/>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5*n_i*1_5"/>
  <p:tag name="KSO_WM_TEMPLATE_CATEGORY" val="diagram"/>
  <p:tag name="KSO_WM_TEMPLATE_INDEX" val="20188036"/>
  <p:tag name="KSO_WM_UNIT_LAYERLEVEL" val="1_1"/>
  <p:tag name="KSO_WM_TAG_VERSION" val="1.0"/>
  <p:tag name="KSO_WM_BEAUTIFY_FLAG" val="#wm#"/>
  <p:tag name="KSO_WM_UNIT_TYPE" val="n_i"/>
  <p:tag name="KSO_WM_UNIT_INDEX" val="1_5"/>
  <p:tag name="KSO_WM_UNIT_COLOR_SCHEME_SHAPE_ID" val="63"/>
  <p:tag name="KSO_WM_UNIT_COLOR_SCHEME_PARENT_PAGE" val="0_5"/>
  <p:tag name="KSO_WM_UNIT_DECOLORIZATION" val="1"/>
  <p:tag name="KSO_WM_UNIT_LINE_FORE_SCHEMECOLOR_INDEX" val="13"/>
  <p:tag name="KSO_WM_UNIT_LINE_FILL_TYPE" val="2"/>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5*n_i*1_6"/>
  <p:tag name="KSO_WM_TEMPLATE_CATEGORY" val="diagram"/>
  <p:tag name="KSO_WM_TEMPLATE_INDEX" val="20188036"/>
  <p:tag name="KSO_WM_UNIT_LAYERLEVEL" val="1_1"/>
  <p:tag name="KSO_WM_TAG_VERSION" val="1.0"/>
  <p:tag name="KSO_WM_BEAUTIFY_FLAG" val="#wm#"/>
  <p:tag name="KSO_WM_UNIT_TYPE" val="n_i"/>
  <p:tag name="KSO_WM_UNIT_INDEX" val="1_6"/>
  <p:tag name="KSO_WM_UNIT_COLOR_SCHEME_SHAPE_ID" val="62"/>
  <p:tag name="KSO_WM_UNIT_COLOR_SCHEME_PARENT_PAGE" val="0_5"/>
  <p:tag name="KSO_WM_UNIT_DECOLORIZATION" val="1"/>
  <p:tag name="KSO_WM_UNIT_LINE_FORE_SCHEMECOLOR_INDEX" val="13"/>
  <p:tag name="KSO_WM_UNIT_LINE_FILL_TYPE" val="2"/>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5*n_i*1_7"/>
  <p:tag name="KSO_WM_TEMPLATE_CATEGORY" val="diagram"/>
  <p:tag name="KSO_WM_TEMPLATE_INDEX" val="20188036"/>
  <p:tag name="KSO_WM_UNIT_LAYERLEVEL" val="1_1"/>
  <p:tag name="KSO_WM_TAG_VERSION" val="1.0"/>
  <p:tag name="KSO_WM_BEAUTIFY_FLAG" val="#wm#"/>
  <p:tag name="KSO_WM_UNIT_TYPE" val="n_i"/>
  <p:tag name="KSO_WM_UNIT_INDEX" val="1_7"/>
  <p:tag name="KSO_WM_UNIT_COLOR_SCHEME_SHAPE_ID" val="61"/>
  <p:tag name="KSO_WM_UNIT_COLOR_SCHEME_PARENT_PAGE" val="0_5"/>
  <p:tag name="KSO_WM_UNIT_DECOLORIZATION" val="1"/>
  <p:tag name="KSO_WM_UNIT_LINE_FORE_SCHEMECOLOR_INDEX" val="13"/>
  <p:tag name="KSO_WM_UNIT_LINE_FILL_TYPE" val="2"/>
</p:tagLst>
</file>

<file path=ppt/theme/_rels/theme2.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White">
  <a:themeElements>
    <a:clrScheme name="Aurora_color#2">
      <a:dk1>
        <a:srgbClr val="FFFFFF"/>
      </a:dk1>
      <a:lt1>
        <a:srgbClr val="151723"/>
      </a:lt1>
      <a:dk2>
        <a:srgbClr val="0D0E19"/>
      </a:dk2>
      <a:lt2>
        <a:srgbClr val="44475B"/>
      </a:lt2>
      <a:accent1>
        <a:srgbClr val="15D2FD"/>
      </a:accent1>
      <a:accent2>
        <a:srgbClr val="1A63EF"/>
      </a:accent2>
      <a:accent3>
        <a:srgbClr val="15D2FD"/>
      </a:accent3>
      <a:accent4>
        <a:srgbClr val="1A63EF"/>
      </a:accent4>
      <a:accent5>
        <a:srgbClr val="15D2FD"/>
      </a:accent5>
      <a:accent6>
        <a:srgbClr val="1A63EF"/>
      </a:accent6>
      <a:hlink>
        <a:srgbClr val="0D0E19"/>
      </a:hlink>
      <a:folHlink>
        <a:srgbClr val="0D0E19"/>
      </a:folHlink>
    </a:clrScheme>
    <a:fontScheme name="White">
      <a:majorFont>
        <a:latin typeface="Open Sans"/>
        <a:ea typeface="Open Sans"/>
        <a:cs typeface="Open Sans"/>
      </a:majorFont>
      <a:minorFont>
        <a:latin typeface="Open Sans Light"/>
        <a:ea typeface="Open Sans Light"/>
        <a:cs typeface="Open Sans Light"/>
      </a:minorFont>
    </a:fontScheme>
    <a:fmtScheme name="凤舞九天">
      <a:fillStyleLst>
        <a:solidFill>
          <a:schemeClr val="phClr">
            <a:tint val="100000"/>
            <a:shade val="100000"/>
            <a:hueMod val="100000"/>
            <a:satMod val="100000"/>
          </a:schemeClr>
        </a:solidFill>
        <a:gradFill rotWithShape="1">
          <a:gsLst>
            <a:gs pos="0">
              <a:schemeClr val="phClr">
                <a:tint val="65000"/>
                <a:satMod val="180000"/>
              </a:schemeClr>
            </a:gs>
            <a:gs pos="50000">
              <a:schemeClr val="phClr">
                <a:tint val="40000"/>
                <a:satMod val="175000"/>
              </a:schemeClr>
            </a:gs>
            <a:gs pos="100000">
              <a:schemeClr val="phClr">
                <a:tint val="65000"/>
                <a:satMod val="180000"/>
              </a:schemeClr>
            </a:gs>
          </a:gsLst>
          <a:lin ang="0" scaled="1"/>
        </a:gradFill>
        <a:gradFill rotWithShape="1">
          <a:gsLst>
            <a:gs pos="0">
              <a:schemeClr val="phClr">
                <a:shade val="38000"/>
                <a:satMod val="150000"/>
              </a:schemeClr>
            </a:gs>
            <a:gs pos="50000">
              <a:schemeClr val="phClr">
                <a:shade val="100000"/>
                <a:satMod val="100000"/>
              </a:schemeClr>
            </a:gs>
            <a:gs pos="100000">
              <a:schemeClr val="phClr">
                <a:shade val="38000"/>
                <a:satMod val="150000"/>
              </a:schemeClr>
            </a:gs>
          </a:gsLst>
          <a:lin ang="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stStyle>
      <a:style>
        <a:lnRef idx="0">
          <a:schemeClr val="accent3"/>
        </a:lnRef>
        <a:fillRef idx="3">
          <a:schemeClr val="accent3"/>
        </a:fillRef>
        <a:effectRef idx="3">
          <a:schemeClr val="accent3"/>
        </a:effectRef>
        <a:fontRef idx="minor">
          <a:schemeClr val="lt1"/>
        </a:fontRef>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2200" b="0" i="0" u="none" strike="noStrike" cap="none" spc="0" normalizeH="0" baseline="54545">
            <a:ln>
              <a:noFill/>
            </a:ln>
            <a:solidFill>
              <a:srgbClr val="FFFFFF"/>
            </a:solidFill>
            <a:effectLst/>
            <a:uFillTx/>
            <a:latin typeface="+mj-lt"/>
            <a:ea typeface="+mj-ea"/>
            <a:cs typeface="+mj-c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Open Sans"/>
        <a:ea typeface="Open Sans"/>
        <a:cs typeface="Open Sans"/>
      </a:majorFont>
      <a:minorFont>
        <a:latin typeface="Open Sans Light"/>
        <a:ea typeface="Open Sans Light"/>
        <a:cs typeface="Open Sans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2200" b="0" i="0" u="none" strike="noStrike" cap="none" spc="0" normalizeH="0" baseline="54545">
            <a:ln>
              <a:noFill/>
            </a:ln>
            <a:solidFill>
              <a:srgbClr val="FFFFFF"/>
            </a:solidFill>
            <a:effectLst/>
            <a:uFillTx/>
            <a:latin typeface="+mj-lt"/>
            <a:ea typeface="+mj-ea"/>
            <a:cs typeface="+mj-c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6828</TotalTime>
  <Words>3997</Words>
  <Application>Microsoft Office PowerPoint</Application>
  <PresentationFormat>自定义</PresentationFormat>
  <Paragraphs>657</Paragraphs>
  <Slides>38</Slides>
  <Notes>38</Notes>
  <HiddenSlides>0</HiddenSlides>
  <MMClips>0</MMClips>
  <ScaleCrop>false</ScaleCrop>
  <HeadingPairs>
    <vt:vector size="4" baseType="variant">
      <vt:variant>
        <vt:lpstr>主题</vt:lpstr>
      </vt:variant>
      <vt:variant>
        <vt:i4>1</vt:i4>
      </vt:variant>
      <vt:variant>
        <vt:lpstr>幻灯片标题</vt:lpstr>
      </vt:variant>
      <vt:variant>
        <vt:i4>38</vt:i4>
      </vt:variant>
    </vt:vector>
  </HeadingPairs>
  <TitlesOfParts>
    <vt:vector size="39" baseType="lpstr">
      <vt:lpstr>White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windows10</cp:lastModifiedBy>
  <cp:revision>571</cp:revision>
  <dcterms:modified xsi:type="dcterms:W3CDTF">2021-04-26T09:44:04Z</dcterms:modified>
</cp:coreProperties>
</file>