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ozhang" initials="t" lastIdx="2" clrIdx="0"/>
  <p:cmAuthor id="2" name="范宗洞" initials="范宗洞" lastIdx="3" clrIdx="1"/>
  <p:cmAuthor id="3" name="TOP" initials="T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#1">
  <dgm:title val=""/>
  <dgm:desc val=""/>
  <dgm:catLst>
    <dgm:cat type="accent5" pri="11300"/>
  </dgm:catLst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3B39A-8254-4E9C-8DB0-53CD15CB0918}" type="doc">
      <dgm:prSet loTypeId="urn:microsoft.com/office/officeart/2005/8/layout/gear1#1" loCatId="process" qsTypeId="urn:microsoft.com/office/officeart/2005/8/quickstyle/3d9#1" qsCatId="3D" csTypeId="urn:microsoft.com/office/officeart/2005/8/colors/accent5_3#1" csCatId="accent5" phldr="1"/>
      <dgm:spPr/>
    </dgm:pt>
    <dgm:pt modelId="{BAD112A8-22A1-45D0-8D9A-0659AE446275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600" b="1" i="0" dirty="0">
              <a:latin typeface="微软雅黑" panose="020B0503020204020204" pitchFamily="34" charset="-122"/>
              <a:ea typeface="微软雅黑" panose="020B0503020204020204" pitchFamily="34" charset="-122"/>
            </a:rPr>
            <a:t>增值服务</a:t>
          </a:r>
          <a:endParaRPr lang="en-US" altLang="zh-CN" sz="1600" b="1" i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DE370B-E0B6-4846-802E-22201A5CDE4C}" cxnId="{D577DE2A-2909-400E-AD9C-A7591D447537}" type="parTrans">
      <dgm:prSet/>
      <dgm:spPr/>
      <dgm:t>
        <a:bodyPr/>
        <a:lstStyle/>
        <a:p>
          <a:endParaRPr lang="zh-CN" altLang="en-US"/>
        </a:p>
      </dgm:t>
    </dgm:pt>
    <dgm:pt modelId="{28647819-9EC9-426A-A4A4-CA020897FE56}" cxnId="{D577DE2A-2909-400E-AD9C-A7591D447537}" type="sibTrans">
      <dgm:prSet/>
      <dgm:spPr/>
      <dgm:t>
        <a:bodyPr/>
        <a:lstStyle/>
        <a:p>
          <a:endParaRPr lang="zh-CN" altLang="en-US"/>
        </a:p>
      </dgm:t>
    </dgm:pt>
    <dgm:pt modelId="{55457336-ED1B-446E-AC33-32ADC9F93579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600" b="1" i="0" dirty="0">
              <a:latin typeface="微软雅黑" panose="020B0503020204020204" pitchFamily="34" charset="-122"/>
              <a:ea typeface="微软雅黑" panose="020B0503020204020204" pitchFamily="34" charset="-122"/>
            </a:rPr>
            <a:t>商机智能管理</a:t>
          </a:r>
        </a:p>
      </dgm:t>
    </dgm:pt>
    <dgm:pt modelId="{3B77C709-6C89-4CC7-8ED7-C42F8782843B}" cxnId="{EBF0E5A9-5809-4478-86FE-F4949EE0EE6D}" type="parTrans">
      <dgm:prSet/>
      <dgm:spPr/>
      <dgm:t>
        <a:bodyPr/>
        <a:lstStyle/>
        <a:p>
          <a:endParaRPr lang="zh-CN" altLang="en-US"/>
        </a:p>
      </dgm:t>
    </dgm:pt>
    <dgm:pt modelId="{ACF01A24-1DE5-4761-9245-7A29A2A53DF9}" cxnId="{EBF0E5A9-5809-4478-86FE-F4949EE0EE6D}" type="sibTrans">
      <dgm:prSet/>
      <dgm:spPr/>
      <dgm:t>
        <a:bodyPr/>
        <a:lstStyle/>
        <a:p>
          <a:endParaRPr lang="zh-CN" altLang="en-US"/>
        </a:p>
      </dgm:t>
    </dgm:pt>
    <dgm:pt modelId="{4AEA1C35-0951-49FA-A7C9-8EAFA1D32424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600" b="1" i="0" dirty="0">
              <a:latin typeface="微软雅黑" panose="020B0503020204020204" pitchFamily="34" charset="-122"/>
              <a:ea typeface="微软雅黑" panose="020B0503020204020204" pitchFamily="34" charset="-122"/>
            </a:rPr>
            <a:t>数据分析</a:t>
          </a:r>
          <a:endParaRPr lang="en-US" altLang="zh-CN" sz="1600" b="1" i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A57C391-A141-4DCA-9839-A2F543C693AB}" cxnId="{AC795450-4DA4-4036-9640-C70D8902C338}" type="sibTrans">
      <dgm:prSet/>
      <dgm:spPr/>
      <dgm:t>
        <a:bodyPr/>
        <a:lstStyle/>
        <a:p>
          <a:endParaRPr lang="zh-CN" altLang="en-US"/>
        </a:p>
      </dgm:t>
    </dgm:pt>
    <dgm:pt modelId="{4AEADDD9-7623-4916-93FD-C75E3C108112}" cxnId="{AC795450-4DA4-4036-9640-C70D8902C338}" type="parTrans">
      <dgm:prSet/>
      <dgm:spPr/>
      <dgm:t>
        <a:bodyPr/>
        <a:lstStyle/>
        <a:p>
          <a:endParaRPr lang="zh-CN" altLang="en-US"/>
        </a:p>
      </dgm:t>
    </dgm:pt>
    <dgm:pt modelId="{83DDD107-4FA7-4645-BEDE-F734F0655259}" type="pres">
      <dgm:prSet presAssocID="{15D3B39A-8254-4E9C-8DB0-53CD15CB091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C80D9D-E16C-4270-A449-67DCE12D47FC}" type="pres">
      <dgm:prSet presAssocID="{BAD112A8-22A1-45D0-8D9A-0659AE446275}" presName="gear1" presStyleLbl="node1" presStyleIdx="0" presStyleCnt="3" custScaleX="68652" custScaleY="69328" custLinFactNeighborX="-12441" custLinFactNeighborY="448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9E8BC7-7BF8-4CED-89B7-064722682023}" type="pres">
      <dgm:prSet presAssocID="{BAD112A8-22A1-45D0-8D9A-0659AE446275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38313875-B14E-4B47-AC49-0E1DEFFED8B6}" type="pres">
      <dgm:prSet presAssocID="{BAD112A8-22A1-45D0-8D9A-0659AE446275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A801C3D6-467D-44C9-A06A-28A1901C83B7}" type="pres">
      <dgm:prSet presAssocID="{55457336-ED1B-446E-AC33-32ADC9F93579}" presName="gear2" presStyleLbl="node1" presStyleIdx="1" presStyleCnt="3" custScaleX="153949" custScaleY="153949" custLinFactNeighborX="-22596" custLinFactNeighborY="-207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062E39-A7A1-41AA-9D16-121449140347}" type="pres">
      <dgm:prSet presAssocID="{55457336-ED1B-446E-AC33-32ADC9F93579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7B21CE10-1D6C-4258-BE07-6BB89DB3A85A}" type="pres">
      <dgm:prSet presAssocID="{55457336-ED1B-446E-AC33-32ADC9F93579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9861C424-F86E-4EDC-9D3E-EC1EFF934397}" type="pres">
      <dgm:prSet presAssocID="{4AEA1C35-0951-49FA-A7C9-8EAFA1D32424}" presName="gear3" presStyleLbl="node1" presStyleIdx="2" presStyleCnt="3" custLinFactNeighborX="-6501" custLinFactNeighborY="-4960"/>
      <dgm:spPr/>
      <dgm:t>
        <a:bodyPr/>
        <a:lstStyle/>
        <a:p>
          <a:endParaRPr lang="zh-CN" altLang="en-US"/>
        </a:p>
      </dgm:t>
    </dgm:pt>
    <dgm:pt modelId="{CA0AD738-EBB0-4E19-BC65-00C67EE22D68}" type="pres">
      <dgm:prSet presAssocID="{4AEA1C35-0951-49FA-A7C9-8EAFA1D3242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E76BEC-0949-4F70-8876-70FF7F99B4D0}" type="pres">
      <dgm:prSet presAssocID="{4AEA1C35-0951-49FA-A7C9-8EAFA1D32424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304C3E5D-80F0-4EA9-952C-9C59CDC4EB9C}" type="pres">
      <dgm:prSet presAssocID="{4AEA1C35-0951-49FA-A7C9-8EAFA1D32424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5833DCE5-D90E-4AB8-A1F3-23D66F957258}" type="pres">
      <dgm:prSet presAssocID="{28647819-9EC9-426A-A4A4-CA020897FE56}" presName="connector1" presStyleLbl="sibTrans2D1" presStyleIdx="0" presStyleCnt="3" custScaleX="46256" custScaleY="46286" custLinFactNeighborX="-927" custLinFactNeighborY="-5091"/>
      <dgm:spPr/>
      <dgm:t>
        <a:bodyPr/>
        <a:lstStyle/>
        <a:p>
          <a:endParaRPr lang="zh-CN" altLang="en-US"/>
        </a:p>
      </dgm:t>
    </dgm:pt>
    <dgm:pt modelId="{6EBEF96D-EB07-417C-BF75-D3DB43DB1925}" type="pres">
      <dgm:prSet presAssocID="{ACF01A24-1DE5-4761-9245-7A29A2A53DF9}" presName="connector2" presStyleLbl="sibTrans2D1" presStyleIdx="1" presStyleCnt="3" custLinFactNeighborX="-39764" custLinFactNeighborY="-10272"/>
      <dgm:spPr/>
      <dgm:t>
        <a:bodyPr/>
        <a:lstStyle/>
        <a:p>
          <a:endParaRPr lang="zh-CN" altLang="en-US"/>
        </a:p>
      </dgm:t>
    </dgm:pt>
    <dgm:pt modelId="{42E44AB6-CAC6-47D4-B259-7F801126EB6B}" type="pres">
      <dgm:prSet presAssocID="{5A57C391-A141-4DCA-9839-A2F543C693AB}" presName="connector3" presStyleLbl="sibTrans2D1" presStyleIdx="2" presStyleCnt="3" custAng="1247666" custScaleX="121564" custScaleY="96704" custLinFactNeighborX="4571" custLinFactNeighborY="-16470"/>
      <dgm:spPr/>
      <dgm:t>
        <a:bodyPr/>
        <a:lstStyle/>
        <a:p>
          <a:endParaRPr lang="zh-CN" altLang="en-US"/>
        </a:p>
      </dgm:t>
    </dgm:pt>
  </dgm:ptLst>
  <dgm:cxnLst>
    <dgm:cxn modelId="{808E8D51-82FA-4F48-9285-57AA54DBF016}" type="presOf" srcId="{4AEA1C35-0951-49FA-A7C9-8EAFA1D32424}" destId="{CA0AD738-EBB0-4E19-BC65-00C67EE22D68}" srcOrd="1" destOrd="0" presId="urn:microsoft.com/office/officeart/2005/8/layout/gear1#1"/>
    <dgm:cxn modelId="{91901E18-F5CE-4711-8974-CB39FB4C0E28}" type="presOf" srcId="{55457336-ED1B-446E-AC33-32ADC9F93579}" destId="{7B21CE10-1D6C-4258-BE07-6BB89DB3A85A}" srcOrd="2" destOrd="0" presId="urn:microsoft.com/office/officeart/2005/8/layout/gear1#1"/>
    <dgm:cxn modelId="{585E1E38-4002-42E4-A0F0-0EFDC65514B2}" type="presOf" srcId="{4AEA1C35-0951-49FA-A7C9-8EAFA1D32424}" destId="{304C3E5D-80F0-4EA9-952C-9C59CDC4EB9C}" srcOrd="3" destOrd="0" presId="urn:microsoft.com/office/officeart/2005/8/layout/gear1#1"/>
    <dgm:cxn modelId="{72BE30A0-C3E5-4665-B7E3-2FBA89EAAA75}" type="presOf" srcId="{15D3B39A-8254-4E9C-8DB0-53CD15CB0918}" destId="{83DDD107-4FA7-4645-BEDE-F734F0655259}" srcOrd="0" destOrd="0" presId="urn:microsoft.com/office/officeart/2005/8/layout/gear1#1"/>
    <dgm:cxn modelId="{D577DE2A-2909-400E-AD9C-A7591D447537}" srcId="{15D3B39A-8254-4E9C-8DB0-53CD15CB0918}" destId="{BAD112A8-22A1-45D0-8D9A-0659AE446275}" srcOrd="0" destOrd="0" parTransId="{34DE370B-E0B6-4846-802E-22201A5CDE4C}" sibTransId="{28647819-9EC9-426A-A4A4-CA020897FE56}"/>
    <dgm:cxn modelId="{426B04AF-C5DA-4311-8B38-47746C0C2C14}" type="presOf" srcId="{5A57C391-A141-4DCA-9839-A2F543C693AB}" destId="{42E44AB6-CAC6-47D4-B259-7F801126EB6B}" srcOrd="0" destOrd="0" presId="urn:microsoft.com/office/officeart/2005/8/layout/gear1#1"/>
    <dgm:cxn modelId="{AC795450-4DA4-4036-9640-C70D8902C338}" srcId="{15D3B39A-8254-4E9C-8DB0-53CD15CB0918}" destId="{4AEA1C35-0951-49FA-A7C9-8EAFA1D32424}" srcOrd="2" destOrd="0" parTransId="{4AEADDD9-7623-4916-93FD-C75E3C108112}" sibTransId="{5A57C391-A141-4DCA-9839-A2F543C693AB}"/>
    <dgm:cxn modelId="{2B2901E6-7B49-4B1A-A107-C08E0FFD2A14}" type="presOf" srcId="{55457336-ED1B-446E-AC33-32ADC9F93579}" destId="{A801C3D6-467D-44C9-A06A-28A1901C83B7}" srcOrd="0" destOrd="0" presId="urn:microsoft.com/office/officeart/2005/8/layout/gear1#1"/>
    <dgm:cxn modelId="{2DB9B1C5-0AFC-46CD-8A8B-4CD81FDB129E}" type="presOf" srcId="{BAD112A8-22A1-45D0-8D9A-0659AE446275}" destId="{2AC80D9D-E16C-4270-A449-67DCE12D47FC}" srcOrd="0" destOrd="0" presId="urn:microsoft.com/office/officeart/2005/8/layout/gear1#1"/>
    <dgm:cxn modelId="{F7376E8C-4042-48DA-9CC8-C384F39EC5CC}" type="presOf" srcId="{55457336-ED1B-446E-AC33-32ADC9F93579}" destId="{5F062E39-A7A1-41AA-9D16-121449140347}" srcOrd="1" destOrd="0" presId="urn:microsoft.com/office/officeart/2005/8/layout/gear1#1"/>
    <dgm:cxn modelId="{CE8E9790-63BB-4C6B-85D7-D94ACFE38ADF}" type="presOf" srcId="{4AEA1C35-0951-49FA-A7C9-8EAFA1D32424}" destId="{9861C424-F86E-4EDC-9D3E-EC1EFF934397}" srcOrd="0" destOrd="0" presId="urn:microsoft.com/office/officeart/2005/8/layout/gear1#1"/>
    <dgm:cxn modelId="{EBF0E5A9-5809-4478-86FE-F4949EE0EE6D}" srcId="{15D3B39A-8254-4E9C-8DB0-53CD15CB0918}" destId="{55457336-ED1B-446E-AC33-32ADC9F93579}" srcOrd="1" destOrd="0" parTransId="{3B77C709-6C89-4CC7-8ED7-C42F8782843B}" sibTransId="{ACF01A24-1DE5-4761-9245-7A29A2A53DF9}"/>
    <dgm:cxn modelId="{989BBECF-911A-4476-8FBF-7F33724122B9}" type="presOf" srcId="{BAD112A8-22A1-45D0-8D9A-0659AE446275}" destId="{949E8BC7-7BF8-4CED-89B7-064722682023}" srcOrd="1" destOrd="0" presId="urn:microsoft.com/office/officeart/2005/8/layout/gear1#1"/>
    <dgm:cxn modelId="{097B73AB-66D3-44B6-A1F1-073ACB814CCB}" type="presOf" srcId="{BAD112A8-22A1-45D0-8D9A-0659AE446275}" destId="{38313875-B14E-4B47-AC49-0E1DEFFED8B6}" srcOrd="2" destOrd="0" presId="urn:microsoft.com/office/officeart/2005/8/layout/gear1#1"/>
    <dgm:cxn modelId="{0299FBDF-CB76-45B4-9B47-266F8CAB6D6A}" type="presOf" srcId="{ACF01A24-1DE5-4761-9245-7A29A2A53DF9}" destId="{6EBEF96D-EB07-417C-BF75-D3DB43DB1925}" srcOrd="0" destOrd="0" presId="urn:microsoft.com/office/officeart/2005/8/layout/gear1#1"/>
    <dgm:cxn modelId="{184C4DD2-8C61-4D95-9E78-32C6C9B9D60C}" type="presOf" srcId="{4AEA1C35-0951-49FA-A7C9-8EAFA1D32424}" destId="{24E76BEC-0949-4F70-8876-70FF7F99B4D0}" srcOrd="2" destOrd="0" presId="urn:microsoft.com/office/officeart/2005/8/layout/gear1#1"/>
    <dgm:cxn modelId="{B95A1A4C-159C-4EB3-AEAD-1094200C9788}" type="presOf" srcId="{28647819-9EC9-426A-A4A4-CA020897FE56}" destId="{5833DCE5-D90E-4AB8-A1F3-23D66F957258}" srcOrd="0" destOrd="0" presId="urn:microsoft.com/office/officeart/2005/8/layout/gear1#1"/>
    <dgm:cxn modelId="{B0DD8514-ABD5-459E-AE71-9EE83F9CE7B2}" type="presParOf" srcId="{83DDD107-4FA7-4645-BEDE-F734F0655259}" destId="{2AC80D9D-E16C-4270-A449-67DCE12D47FC}" srcOrd="0" destOrd="0" presId="urn:microsoft.com/office/officeart/2005/8/layout/gear1#1"/>
    <dgm:cxn modelId="{0AA41FA1-9FF5-41A7-B569-2C14819726E1}" type="presParOf" srcId="{83DDD107-4FA7-4645-BEDE-F734F0655259}" destId="{949E8BC7-7BF8-4CED-89B7-064722682023}" srcOrd="1" destOrd="0" presId="urn:microsoft.com/office/officeart/2005/8/layout/gear1#1"/>
    <dgm:cxn modelId="{B0A29523-640A-4833-B1B7-A0F6E0EC8416}" type="presParOf" srcId="{83DDD107-4FA7-4645-BEDE-F734F0655259}" destId="{38313875-B14E-4B47-AC49-0E1DEFFED8B6}" srcOrd="2" destOrd="0" presId="urn:microsoft.com/office/officeart/2005/8/layout/gear1#1"/>
    <dgm:cxn modelId="{05971740-AC86-4E1E-9577-27B42D3D4352}" type="presParOf" srcId="{83DDD107-4FA7-4645-BEDE-F734F0655259}" destId="{A801C3D6-467D-44C9-A06A-28A1901C83B7}" srcOrd="3" destOrd="0" presId="urn:microsoft.com/office/officeart/2005/8/layout/gear1#1"/>
    <dgm:cxn modelId="{037B7641-903A-4E29-86ED-2036D7AE23F2}" type="presParOf" srcId="{83DDD107-4FA7-4645-BEDE-F734F0655259}" destId="{5F062E39-A7A1-41AA-9D16-121449140347}" srcOrd="4" destOrd="0" presId="urn:microsoft.com/office/officeart/2005/8/layout/gear1#1"/>
    <dgm:cxn modelId="{F70DCFB4-74D2-46D2-BA98-A27A52779924}" type="presParOf" srcId="{83DDD107-4FA7-4645-BEDE-F734F0655259}" destId="{7B21CE10-1D6C-4258-BE07-6BB89DB3A85A}" srcOrd="5" destOrd="0" presId="urn:microsoft.com/office/officeart/2005/8/layout/gear1#1"/>
    <dgm:cxn modelId="{044A7437-7055-409E-B270-F896AD7BD081}" type="presParOf" srcId="{83DDD107-4FA7-4645-BEDE-F734F0655259}" destId="{9861C424-F86E-4EDC-9D3E-EC1EFF934397}" srcOrd="6" destOrd="0" presId="urn:microsoft.com/office/officeart/2005/8/layout/gear1#1"/>
    <dgm:cxn modelId="{59F6BFE6-34B5-4BC6-9B5A-25BAE2B15223}" type="presParOf" srcId="{83DDD107-4FA7-4645-BEDE-F734F0655259}" destId="{CA0AD738-EBB0-4E19-BC65-00C67EE22D68}" srcOrd="7" destOrd="0" presId="urn:microsoft.com/office/officeart/2005/8/layout/gear1#1"/>
    <dgm:cxn modelId="{5BD6C070-A85D-4B41-BFBD-07E1147D503C}" type="presParOf" srcId="{83DDD107-4FA7-4645-BEDE-F734F0655259}" destId="{24E76BEC-0949-4F70-8876-70FF7F99B4D0}" srcOrd="8" destOrd="0" presId="urn:microsoft.com/office/officeart/2005/8/layout/gear1#1"/>
    <dgm:cxn modelId="{8C935594-2155-4901-A30D-1B43BF2A127F}" type="presParOf" srcId="{83DDD107-4FA7-4645-BEDE-F734F0655259}" destId="{304C3E5D-80F0-4EA9-952C-9C59CDC4EB9C}" srcOrd="9" destOrd="0" presId="urn:microsoft.com/office/officeart/2005/8/layout/gear1#1"/>
    <dgm:cxn modelId="{79A656B4-1212-4B89-BA9A-55BBA0312C69}" type="presParOf" srcId="{83DDD107-4FA7-4645-BEDE-F734F0655259}" destId="{5833DCE5-D90E-4AB8-A1F3-23D66F957258}" srcOrd="10" destOrd="0" presId="urn:microsoft.com/office/officeart/2005/8/layout/gear1#1"/>
    <dgm:cxn modelId="{9299C60A-EAF4-41FF-9FE8-87604E301112}" type="presParOf" srcId="{83DDD107-4FA7-4645-BEDE-F734F0655259}" destId="{6EBEF96D-EB07-417C-BF75-D3DB43DB1925}" srcOrd="11" destOrd="0" presId="urn:microsoft.com/office/officeart/2005/8/layout/gear1#1"/>
    <dgm:cxn modelId="{8F36AE2B-665E-4E57-B80D-142B67A55BBE}" type="presParOf" srcId="{83DDD107-4FA7-4645-BEDE-F734F0655259}" destId="{42E44AB6-CAC6-47D4-B259-7F801126EB6B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454676" cy="4454676"/>
        <a:chOff x="0" y="0"/>
        <a:chExt cx="4454676" cy="4454676"/>
      </a:xfrm>
      <a:scene3d>
        <a:camera prst="perspectiveRelaxed">
          <a:rot lat="19149996" lon="20104178" rev="1577324"/>
        </a:camera>
        <a:lightRig rig="soft" dir="t"/>
        <a:backdrop>
          <a:anchor x="0" y="0" z="-210000"/>
          <a:norm dx="0" dy="0" dz="914400"/>
          <a:up dx="0" dy="914400" dz="0"/>
        </a:backdrop>
      </a:scene3d>
    </dsp:grpSpPr>
    <dsp:sp modelId="{2AC80D9D-E16C-4270-A449-67DCE12D47FC}">
      <dsp:nvSpPr>
        <dsp:cNvPr id="3" name="形状 2"/>
        <dsp:cNvSpPr/>
      </dsp:nvSpPr>
      <dsp:spPr bwMode="white">
        <a:xfrm>
          <a:off x="2787668" y="2004604"/>
          <a:ext cx="2450072" cy="2450072"/>
        </a:xfrm>
        <a:prstGeom prst="gear9">
          <a:avLst/>
        </a:prstGeom>
        <a:sp3d extrusionH="152250" prstMaterial="matte">
          <a:bevelT w="165100" prst="coolSlant"/>
        </a:sp3d>
      </dsp:spPr>
      <dsp:style>
        <a:lnRef idx="0">
          <a:schemeClr val="lt1"/>
        </a:lnRef>
        <a:fillRef idx="1">
          <a:schemeClr val="accent5">
            <a:shade val="80000"/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i="0" dirty="0">
              <a:latin typeface="微软雅黑" panose="020B0503020204020204" pitchFamily="34" charset="-122"/>
              <a:ea typeface="微软雅黑" panose="020B0503020204020204" pitchFamily="34" charset="-122"/>
            </a:rPr>
            <a:t>增值服务</a:t>
          </a:r>
          <a:endParaRPr lang="en-US" altLang="zh-CN" sz="1600" b="1" i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87668" y="2004604"/>
        <a:ext cx="2450072" cy="2450072"/>
      </dsp:txXfrm>
    </dsp:sp>
    <dsp:sp modelId="{A801C3D6-467D-44C9-A06A-28A1901C83B7}">
      <dsp:nvSpPr>
        <dsp:cNvPr id="6" name="形状 5"/>
        <dsp:cNvSpPr/>
      </dsp:nvSpPr>
      <dsp:spPr bwMode="white">
        <a:xfrm>
          <a:off x="1544634" y="1401503"/>
          <a:ext cx="1781870" cy="1781870"/>
        </a:xfrm>
        <a:prstGeom prst="gear6">
          <a:avLst/>
        </a:prstGeom>
        <a:sp3d extrusionH="152250" prstMaterial="matte">
          <a:bevelT w="165100" prst="coolSlant"/>
        </a:sp3d>
      </dsp:spPr>
      <dsp:style>
        <a:lnRef idx="0">
          <a:schemeClr val="lt1"/>
        </a:lnRef>
        <a:fillRef idx="1">
          <a:schemeClr val="accent5">
            <a:shade val="80000"/>
            <a:hueOff val="180000"/>
            <a:satOff val="-2940"/>
            <a:lumOff val="1333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i="0" dirty="0">
              <a:latin typeface="微软雅黑" panose="020B0503020204020204" pitchFamily="34" charset="-122"/>
              <a:ea typeface="微软雅黑" panose="020B0503020204020204" pitchFamily="34" charset="-122"/>
            </a:rPr>
            <a:t>商机智能管理</a:t>
          </a:r>
        </a:p>
      </dsp:txBody>
      <dsp:txXfrm>
        <a:off x="1544634" y="1401503"/>
        <a:ext cx="1781870" cy="1781870"/>
      </dsp:txXfrm>
    </dsp:sp>
    <dsp:sp modelId="{9861C424-F86E-4EDC-9D3E-EC1EFF934397}">
      <dsp:nvSpPr>
        <dsp:cNvPr id="9" name="形状 8"/>
        <dsp:cNvSpPr/>
      </dsp:nvSpPr>
      <dsp:spPr bwMode="white">
        <a:xfrm rot="-900000">
          <a:off x="2665170" y="196188"/>
          <a:ext cx="1745869" cy="1745869"/>
        </a:xfrm>
        <a:prstGeom prst="gear6">
          <a:avLst/>
        </a:prstGeom>
        <a:sp3d extrusionH="152250" prstMaterial="matte">
          <a:bevelT w="165100" prst="coolSlant"/>
        </a:sp3d>
      </dsp:spPr>
      <dsp:style>
        <a:lnRef idx="0">
          <a:schemeClr val="lt1"/>
        </a:lnRef>
        <a:fillRef idx="1">
          <a:schemeClr val="accent5">
            <a:shade val="80000"/>
            <a:hueOff val="360000"/>
            <a:satOff val="-5881"/>
            <a:lumOff val="26667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i="0" dirty="0">
              <a:latin typeface="微软雅黑" panose="020B0503020204020204" pitchFamily="34" charset="-122"/>
              <a:ea typeface="微软雅黑" panose="020B0503020204020204" pitchFamily="34" charset="-122"/>
            </a:rPr>
            <a:t>数据分析</a:t>
          </a:r>
          <a:endParaRPr lang="en-US" altLang="zh-CN" sz="1600" b="1" i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900000">
        <a:off x="2665170" y="196188"/>
        <a:ext cx="1745869" cy="1745869"/>
      </dsp:txXfrm>
    </dsp:sp>
    <dsp:sp modelId="{5833DCE5-D90E-4AB8-A1F3-23D66F957258}">
      <dsp:nvSpPr>
        <dsp:cNvPr id="12" name="环形箭头 11"/>
        <dsp:cNvSpPr/>
      </dsp:nvSpPr>
      <dsp:spPr bwMode="white">
        <a:xfrm>
          <a:off x="2987747" y="1293554"/>
          <a:ext cx="3127517" cy="3127517"/>
        </a:xfrm>
        <a:prstGeom prst="circularArrow">
          <a:avLst>
            <a:gd name="adj1" fmla="val 5000"/>
            <a:gd name="adj2" fmla="val 360000"/>
            <a:gd name="adj3" fmla="val 2461107"/>
            <a:gd name="adj4" fmla="val 15848597"/>
            <a:gd name="adj5" fmla="val 5500"/>
          </a:avLst>
        </a:prstGeom>
        <a:sp3d z="-227350" prstMaterial="matte"/>
      </dsp:spPr>
      <dsp:style>
        <a:lnRef idx="0">
          <a:schemeClr val="accent5">
            <a:shade val="90000"/>
            <a:hueOff val="0"/>
            <a:satOff val="0"/>
            <a:lumOff val="0"/>
            <a:alpha val="100000"/>
          </a:schemeClr>
        </a:lnRef>
        <a:fillRef idx="1">
          <a:schemeClr val="accent5">
            <a:shade val="9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987747" y="1293554"/>
        <a:ext cx="3127517" cy="3127517"/>
      </dsp:txXfrm>
    </dsp:sp>
    <dsp:sp modelId="{6EBEF96D-EB07-417C-BF75-D3DB43DB1925}">
      <dsp:nvSpPr>
        <dsp:cNvPr id="13" name="形状 12"/>
        <dsp:cNvSpPr/>
      </dsp:nvSpPr>
      <dsp:spPr bwMode="white">
        <a:xfrm>
          <a:off x="676925" y="858086"/>
          <a:ext cx="2175664" cy="2175664"/>
        </a:xfrm>
        <a:prstGeom prst="leftCircularArrow">
          <a:avLst>
            <a:gd name="adj1" fmla="val 5000"/>
            <a:gd name="adj2" fmla="val -360000"/>
            <a:gd name="adj3" fmla="val 10419125"/>
            <a:gd name="adj4" fmla="val 14837806"/>
            <a:gd name="adj5" fmla="val 5500"/>
          </a:avLst>
        </a:prstGeom>
        <a:sp3d z="-227350" prstMaterial="matte"/>
      </dsp:spPr>
      <dsp:style>
        <a:lnRef idx="0">
          <a:schemeClr val="accent5">
            <a:shade val="90000"/>
            <a:hueOff val="180000"/>
            <a:satOff val="-3136"/>
            <a:lumOff val="12157"/>
            <a:alpha val="100000"/>
          </a:schemeClr>
        </a:lnRef>
        <a:fillRef idx="1">
          <a:schemeClr val="accent5">
            <a:shade val="90000"/>
            <a:hueOff val="180000"/>
            <a:satOff val="-3136"/>
            <a:lumOff val="1215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76925" y="858086"/>
        <a:ext cx="2175664" cy="2175664"/>
      </dsp:txXfrm>
    </dsp:sp>
    <dsp:sp modelId="{42E44AB6-CAC6-47D4-B259-7F801126EB6B}">
      <dsp:nvSpPr>
        <dsp:cNvPr id="14" name="环形箭头 13"/>
        <dsp:cNvSpPr/>
      </dsp:nvSpPr>
      <dsp:spPr bwMode="white">
        <a:xfrm rot="1247666">
          <a:off x="2531258" y="0"/>
          <a:ext cx="2373451" cy="2373451"/>
        </a:xfrm>
        <a:prstGeom prst="circularArrow">
          <a:avLst>
            <a:gd name="adj1" fmla="val 5000"/>
            <a:gd name="adj2" fmla="val 360000"/>
            <a:gd name="adj3" fmla="val 13347948"/>
            <a:gd name="adj4" fmla="val 10508220"/>
            <a:gd name="adj5" fmla="val 5500"/>
          </a:avLst>
        </a:prstGeom>
        <a:sp3d z="-227350" prstMaterial="matte"/>
      </dsp:spPr>
      <dsp:style>
        <a:lnRef idx="0">
          <a:schemeClr val="accent5">
            <a:shade val="90000"/>
            <a:hueOff val="360000"/>
            <a:satOff val="-6274"/>
            <a:lumOff val="24314"/>
            <a:alpha val="100000"/>
          </a:schemeClr>
        </a:lnRef>
        <a:fillRef idx="1">
          <a:schemeClr val="accent5">
            <a:shade val="90000"/>
            <a:hueOff val="360000"/>
            <a:satOff val="-6274"/>
            <a:lumOff val="243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247666">
        <a:off x="2531258" y="0"/>
        <a:ext cx="2373451" cy="2373451"/>
      </dsp:txXfrm>
    </dsp:sp>
    <dsp:sp modelId="{949E8BC7-7BF8-4CED-89B7-064722682023}">
      <dsp:nvSpPr>
        <dsp:cNvPr id="4" name="矩形 3" hidden="1"/>
        <dsp:cNvSpPr/>
      </dsp:nvSpPr>
      <dsp:spPr>
        <a:xfrm>
          <a:off x="4434429" y="1781870"/>
          <a:ext cx="36000" cy="36000"/>
        </a:xfrm>
        <a:prstGeom prst="rect">
          <a:avLst/>
        </a:prstGeom>
      </dsp:spPr>
      <dsp:txXfrm>
        <a:off x="4434429" y="1781870"/>
        <a:ext cx="36000" cy="36000"/>
      </dsp:txXfrm>
    </dsp:sp>
    <dsp:sp modelId="{38313875-B14E-4B47-AC49-0E1DEFFED8B6}">
      <dsp:nvSpPr>
        <dsp:cNvPr id="5" name="矩形 4" hidden="1"/>
        <dsp:cNvSpPr/>
      </dsp:nvSpPr>
      <dsp:spPr>
        <a:xfrm>
          <a:off x="5556644" y="4231942"/>
          <a:ext cx="36000" cy="36000"/>
        </a:xfrm>
        <a:prstGeom prst="rect">
          <a:avLst/>
        </a:prstGeom>
      </dsp:spPr>
      <dsp:txXfrm>
        <a:off x="5556644" y="4231942"/>
        <a:ext cx="36000" cy="36000"/>
      </dsp:txXfrm>
    </dsp:sp>
    <dsp:sp modelId="{5F062E39-A7A1-41AA-9D16-121449140347}">
      <dsp:nvSpPr>
        <dsp:cNvPr id="7" name="矩形 6" hidden="1"/>
        <dsp:cNvSpPr/>
      </dsp:nvSpPr>
      <dsp:spPr>
        <a:xfrm>
          <a:off x="2251637" y="1247309"/>
          <a:ext cx="36000" cy="36000"/>
        </a:xfrm>
        <a:prstGeom prst="rect">
          <a:avLst/>
        </a:prstGeom>
      </dsp:spPr>
      <dsp:txXfrm>
        <a:off x="2251637" y="1247309"/>
        <a:ext cx="36000" cy="36000"/>
      </dsp:txXfrm>
    </dsp:sp>
    <dsp:sp modelId="{7B21CE10-1D6C-4258-BE07-6BB89DB3A85A}">
      <dsp:nvSpPr>
        <dsp:cNvPr id="8" name="矩形 7" hidden="1"/>
        <dsp:cNvSpPr/>
      </dsp:nvSpPr>
      <dsp:spPr>
        <a:xfrm>
          <a:off x="1672530" y="2360978"/>
          <a:ext cx="36000" cy="36000"/>
        </a:xfrm>
        <a:prstGeom prst="rect">
          <a:avLst/>
        </a:prstGeom>
      </dsp:spPr>
      <dsp:txXfrm>
        <a:off x="1672530" y="2360978"/>
        <a:ext cx="36000" cy="36000"/>
      </dsp:txXfrm>
    </dsp:sp>
    <dsp:sp modelId="{24E76BEC-0949-4F70-8876-70FF7F99B4D0}">
      <dsp:nvSpPr>
        <dsp:cNvPr id="10" name="矩形 9" hidden="1"/>
        <dsp:cNvSpPr/>
      </dsp:nvSpPr>
      <dsp:spPr>
        <a:xfrm>
          <a:off x="2563465" y="1113669"/>
          <a:ext cx="36000" cy="36000"/>
        </a:xfrm>
        <a:prstGeom prst="rect">
          <a:avLst/>
        </a:prstGeom>
      </dsp:spPr>
      <dsp:txXfrm>
        <a:off x="2563465" y="1113669"/>
        <a:ext cx="36000" cy="36000"/>
      </dsp:txXfrm>
    </dsp:sp>
    <dsp:sp modelId="{304C3E5D-80F0-4EA9-952C-9C59CDC4EB9C}">
      <dsp:nvSpPr>
        <dsp:cNvPr id="11" name="矩形 10" hidden="1"/>
        <dsp:cNvSpPr/>
      </dsp:nvSpPr>
      <dsp:spPr>
        <a:xfrm>
          <a:off x="2919839" y="222734"/>
          <a:ext cx="36000" cy="36000"/>
        </a:xfrm>
        <a:prstGeom prst="rect">
          <a:avLst/>
        </a:prstGeom>
      </dsp:spPr>
      <dsp:txXfrm>
        <a:off x="2919839" y="222734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type="gear6" r:blip="" rot="-15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#1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" y="0"/>
            <a:ext cx="1221105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21748" y="2451882"/>
            <a:ext cx="8348505" cy="766762"/>
          </a:xfrm>
        </p:spPr>
        <p:txBody>
          <a:bodyPr anchor="b">
            <a:noAutofit/>
          </a:bodyPr>
          <a:lstStyle>
            <a:lvl1pPr algn="ctr">
              <a:defRPr sz="4600" b="1" u="none" strike="noStrike" kern="1200" cap="none" spc="600" normalizeH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071447" y="3322834"/>
            <a:ext cx="6049107" cy="33691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27898B-760C-470C-935B-2C774D9AAE4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2120E-97E9-4662-8CD6-C040A4E247E5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71975" cy="436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444625" y="1065213"/>
            <a:ext cx="12906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目 录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3076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3813" y="671513"/>
            <a:ext cx="1374775" cy="36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816600" y="1256040"/>
            <a:ext cx="4947286" cy="4522195"/>
          </a:xfrm>
        </p:spPr>
        <p:txBody>
          <a:bodyPr anchor="ctr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660BBB-BF65-4D75-B064-635D4C8B42C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965672-F673-4E33-B33D-393CA9B8564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83088" cy="437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444625" y="1085850"/>
            <a:ext cx="12906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目 录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4100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3813" y="671513"/>
            <a:ext cx="1374775" cy="36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816600" y="1256040"/>
            <a:ext cx="4947286" cy="4522195"/>
          </a:xfrm>
        </p:spPr>
        <p:txBody>
          <a:bodyPr anchor="ctr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2EBF94-619D-42A7-9EBE-8D7E2A597FB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16F31A-33A5-4573-B6CC-1B4045C33EEF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 descr="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79588" cy="171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3813" y="671513"/>
            <a:ext cx="1374775" cy="36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401934" y="652266"/>
            <a:ext cx="844062" cy="398780"/>
          </a:xfrm>
        </p:spPr>
        <p:txBody>
          <a:bodyPr>
            <a:noAutofit/>
          </a:bodyPr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1892359" y="652731"/>
            <a:ext cx="3632374" cy="39785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20"/>
          </p:nvPr>
        </p:nvSpPr>
        <p:spPr>
          <a:xfrm>
            <a:off x="1892359" y="1617785"/>
            <a:ext cx="8889452" cy="4411540"/>
          </a:xfrm>
        </p:spPr>
        <p:txBody>
          <a:bodyPr/>
          <a:lstStyle>
            <a:lvl1pPr>
              <a:lnSpc>
                <a:spcPct val="150000"/>
              </a:lnSpc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2pPr>
            <a:lvl3pPr>
              <a:lnSpc>
                <a:spcPct val="15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3pPr>
            <a:lvl4pPr>
              <a:lnSpc>
                <a:spcPct val="15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4pPr>
            <a:lvl5pPr>
              <a:lnSpc>
                <a:spcPct val="15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2744F2-5420-4534-A33B-EEED9CC0521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D08F9F-36A5-4968-8ECB-F0529038619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quotation-mark_32371"/>
          <p:cNvSpPr>
            <a:spLocks noChangeAspect="1"/>
          </p:cNvSpPr>
          <p:nvPr userDrawn="1"/>
        </p:nvSpPr>
        <p:spPr>
          <a:xfrm>
            <a:off x="617538" y="369888"/>
            <a:ext cx="747712" cy="6937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7" name="quotation-mark_32371"/>
          <p:cNvSpPr>
            <a:spLocks noChangeAspect="1"/>
          </p:cNvSpPr>
          <p:nvPr userDrawn="1"/>
        </p:nvSpPr>
        <p:spPr>
          <a:xfrm rot="10800000">
            <a:off x="9401175" y="4325938"/>
            <a:ext cx="2581275" cy="23955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rgbClr val="F7F7F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14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813" y="671513"/>
            <a:ext cx="1374775" cy="36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67974" y="666261"/>
            <a:ext cx="3632374" cy="39785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20"/>
          </p:nvPr>
        </p:nvSpPr>
        <p:spPr>
          <a:xfrm>
            <a:off x="1667974" y="1627188"/>
            <a:ext cx="9113837" cy="4402137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 marL="457200" indent="0">
              <a:lnSpc>
                <a:spcPct val="120000"/>
              </a:lnSpc>
              <a:spcAft>
                <a:spcPts val="0"/>
              </a:spcAft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2pPr>
            <a:lvl3pPr marL="914400" indent="0">
              <a:lnSpc>
                <a:spcPct val="120000"/>
              </a:lnSpc>
              <a:spcAft>
                <a:spcPts val="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3pPr>
            <a:lvl4pPr marL="1371600" indent="0">
              <a:lnSpc>
                <a:spcPct val="120000"/>
              </a:lnSpc>
              <a:spcAft>
                <a:spcPts val="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4pPr>
            <a:lvl5pPr marL="1828800" indent="0">
              <a:lnSpc>
                <a:spcPct val="120000"/>
              </a:lnSpc>
              <a:spcAft>
                <a:spcPts val="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9DDB93-D458-4631-AC43-E381F3E6A94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4FDC93-4E99-4E11-85E2-6F5D28A08E7B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 userDrawn="1"/>
        </p:nvPicPr>
        <p:blipFill>
          <a:blip r:embed="rId2"/>
          <a:srcRect b="9750"/>
          <a:stretch>
            <a:fillRect/>
          </a:stretch>
        </p:blipFill>
        <p:spPr>
          <a:xfrm>
            <a:off x="9525" y="0"/>
            <a:ext cx="12192000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4762" y="0"/>
            <a:ext cx="12201525" cy="6877050"/>
          </a:xfrm>
          <a:prstGeom prst="rect">
            <a:avLst/>
          </a:prstGeom>
          <a:solidFill>
            <a:srgbClr val="2CB7C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F2A00-C381-42D5-98FC-ED514D202CEC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69DD4-98C5-45E3-90C0-EFCFE2FB99B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 userDrawn="1"/>
        </p:nvPicPr>
        <p:blipFill>
          <a:blip r:embed="rId2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74855">
                  <a:alpha val="29804"/>
                </a:srgbClr>
              </a:gs>
              <a:gs pos="0">
                <a:srgbClr val="1F717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52813" y="3075057"/>
            <a:ext cx="40863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201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88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Thanks!</a:t>
            </a:r>
            <a:endParaRPr kumimoji="0" lang="zh-CN" altLang="en-US" sz="7200" b="1" i="0" u="none" strike="noStrike" kern="1200" cap="none" spc="30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88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50293D-3107-4C56-95CE-872BAFC14A1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25D502-B2A6-4D5B-BBCC-1D7F0296B98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îṡḻïḋè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74855">
                  <a:alpha val="29804"/>
                </a:srgbClr>
              </a:gs>
              <a:gs pos="0">
                <a:srgbClr val="1F717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9" name="ísľïdé"/>
          <p:cNvSpPr txBox="1"/>
          <p:nvPr/>
        </p:nvSpPr>
        <p:spPr bwMode="auto">
          <a:xfrm>
            <a:off x="1779659" y="1265582"/>
            <a:ext cx="9626598" cy="273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7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3000">
                      <a:schemeClr val="bg1"/>
                    </a:gs>
                    <a:gs pos="88000">
                      <a:schemeClr val="bg1">
                        <a:alpha val="0"/>
                      </a:schemeClr>
                    </a:gs>
                  </a:gsLst>
                  <a:lin ang="8100000" scaled="0"/>
                </a:gra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THANKS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gradFill>
                <a:gsLst>
                  <a:gs pos="3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F37915-802F-4790-BB78-55DE227B9F8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1D2B4A-BC9C-435D-86FF-84D77ECA9751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F0E2E2-E1A0-49A8-9D98-2612A98960E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E843EE-86D6-40EB-830F-64FFEF408CE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F0E2E2-E1A0-49A8-9D98-2612A98960E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E843EE-86D6-40EB-830F-64FFEF408CE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1.sv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0" Type="http://schemas.openxmlformats.org/officeDocument/2006/relationships/slideLayout" Target="../slideLayouts/slideLayout5.xml"/><Relationship Id="rId3" Type="http://schemas.openxmlformats.org/officeDocument/2006/relationships/tags" Target="../tags/tag4.xml"/><Relationship Id="rId29" Type="http://schemas.openxmlformats.org/officeDocument/2006/relationships/image" Target="../media/image5.svg"/><Relationship Id="rId28" Type="http://schemas.openxmlformats.org/officeDocument/2006/relationships/image" Target="../media/image15.png"/><Relationship Id="rId27" Type="http://schemas.openxmlformats.org/officeDocument/2006/relationships/image" Target="../media/image4.svg"/><Relationship Id="rId26" Type="http://schemas.openxmlformats.org/officeDocument/2006/relationships/image" Target="../media/image14.png"/><Relationship Id="rId25" Type="http://schemas.openxmlformats.org/officeDocument/2006/relationships/image" Target="../media/image3.svg"/><Relationship Id="rId24" Type="http://schemas.openxmlformats.org/officeDocument/2006/relationships/image" Target="../media/image13.png"/><Relationship Id="rId23" Type="http://schemas.openxmlformats.org/officeDocument/2006/relationships/image" Target="../media/image2.svg"/><Relationship Id="rId22" Type="http://schemas.openxmlformats.org/officeDocument/2006/relationships/image" Target="../media/image12.png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ctrTitle"/>
          </p:nvPr>
        </p:nvSpPr>
        <p:spPr>
          <a:xfrm>
            <a:off x="1900555" y="2120265"/>
            <a:ext cx="8348345" cy="1202690"/>
          </a:xfrm>
        </p:spPr>
        <p:txBody>
          <a:bodyPr/>
          <a:p>
            <a:r>
              <a:rPr lang="zh-CN" altLang="en-US" sz="6000"/>
              <a:t>剑鱼标讯</a:t>
            </a:r>
            <a:endParaRPr lang="zh-CN" altLang="en-US" sz="6000"/>
          </a:p>
        </p:txBody>
      </p:sp>
      <p:sp>
        <p:nvSpPr>
          <p:cNvPr id="4" name="副标题 3"/>
          <p:cNvSpPr/>
          <p:nvPr>
            <p:ph type="subTitle" idx="1"/>
          </p:nvPr>
        </p:nvSpPr>
        <p:spPr>
          <a:xfrm>
            <a:off x="3028950" y="3322955"/>
            <a:ext cx="6091555" cy="690245"/>
          </a:xfrm>
        </p:spPr>
        <p:txBody>
          <a:bodyPr>
            <a:noAutofit/>
          </a:bodyPr>
          <a:p>
            <a:r>
              <a:rPr lang="zh-CN" altLang="en-US" sz="2400" b="1"/>
              <a:t>大数据创未来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10200" y="2389659"/>
            <a:ext cx="1371600" cy="1371600"/>
            <a:chOff x="5410200" y="2757308"/>
            <a:chExt cx="1371600" cy="1371600"/>
          </a:xfrm>
        </p:grpSpPr>
        <p:sp>
          <p:nvSpPr>
            <p:cNvPr id="6" name="矩形 5"/>
            <p:cNvSpPr/>
            <p:nvPr/>
          </p:nvSpPr>
          <p:spPr>
            <a:xfrm>
              <a:off x="5410200" y="2757308"/>
              <a:ext cx="1371600" cy="137160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650294" y="2828746"/>
              <a:ext cx="9060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03853" y="3726418"/>
              <a:ext cx="1109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PART TWO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850890" y="3640693"/>
              <a:ext cx="5048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4876089" y="4449316"/>
            <a:ext cx="243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44495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核心产品线</a:t>
            </a:r>
            <a:endParaRPr lang="zh-CN" altLang="en-US" sz="2000" b="1" dirty="0">
              <a:solidFill>
                <a:srgbClr val="44495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43536" y="5341035"/>
            <a:ext cx="6704928" cy="689402"/>
            <a:chOff x="2645113" y="5517877"/>
            <a:chExt cx="6704928" cy="689402"/>
          </a:xfrm>
        </p:grpSpPr>
        <p:grpSp>
          <p:nvGrpSpPr>
            <p:cNvPr id="12" name="组合 11"/>
            <p:cNvGrpSpPr/>
            <p:nvPr/>
          </p:nvGrpSpPr>
          <p:grpSpPr>
            <a:xfrm>
              <a:off x="5123344" y="5517877"/>
              <a:ext cx="1609999" cy="689402"/>
              <a:chOff x="5151857" y="5517877"/>
              <a:chExt cx="1609999" cy="689402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5859045" y="5693300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1400">
                    <a:solidFill>
                      <a:srgbClr val="44495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sym typeface="微软雅黑" panose="020B0503020204020204" pitchFamily="34" charset="-122"/>
                  </a:rPr>
                  <a:t>数据分析</a:t>
                </a:r>
                <a:endParaRPr lang="zh-CN" altLang="en-US" dirty="0"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151857" y="5517877"/>
                <a:ext cx="689401" cy="689402"/>
              </a:xfrm>
              <a:prstGeom prst="rect">
                <a:avLst/>
              </a:prstGeom>
              <a:solidFill>
                <a:srgbClr val="33B6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163774" y="5570191"/>
                <a:ext cx="6655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3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dirty="0">
                    <a:sym typeface="微软雅黑" panose="020B0503020204020204" pitchFamily="34" charset="-122"/>
                  </a:rPr>
                  <a:t>02</a:t>
                </a:r>
                <a:endParaRPr lang="zh-CN" altLang="en-US" dirty="0"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7207303" y="5517877"/>
              <a:ext cx="2142738" cy="689402"/>
              <a:chOff x="7207303" y="5517877"/>
              <a:chExt cx="2142738" cy="689402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7207303" y="5517877"/>
                <a:ext cx="689401" cy="689402"/>
              </a:xfrm>
              <a:prstGeom prst="rect">
                <a:avLst/>
              </a:prstGeom>
              <a:solidFill>
                <a:srgbClr val="33B6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7219220" y="5570191"/>
                <a:ext cx="6655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3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dirty="0">
                    <a:sym typeface="微软雅黑" panose="020B0503020204020204" pitchFamily="34" charset="-122"/>
                  </a:rPr>
                  <a:t>03</a:t>
                </a:r>
                <a:endParaRPr lang="zh-CN" altLang="en-US" dirty="0"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7908621" y="5693300"/>
                <a:ext cx="14414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1400">
                    <a:solidFill>
                      <a:srgbClr val="44495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sym typeface="微软雅黑" panose="020B0503020204020204" pitchFamily="34" charset="-122"/>
                  </a:rPr>
                  <a:t>生态圈增值服务</a:t>
                </a:r>
                <a:endParaRPr lang="zh-CN" altLang="en-US" dirty="0"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645113" y="5517877"/>
              <a:ext cx="2004271" cy="689400"/>
              <a:chOff x="2645113" y="5517877"/>
              <a:chExt cx="2004271" cy="689400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3387500" y="5708688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rgbClr val="44495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商机智能管理</a:t>
                </a:r>
                <a:endParaRPr lang="zh-CN" altLang="en-US" sz="1400" dirty="0">
                  <a:solidFill>
                    <a:srgbClr val="4449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2646020" y="5517877"/>
                <a:ext cx="689400" cy="689400"/>
              </a:xfrm>
              <a:prstGeom prst="rect">
                <a:avLst/>
              </a:prstGeom>
              <a:solidFill>
                <a:srgbClr val="33B6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2645113" y="5570190"/>
                <a:ext cx="6912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4728845" y="4834195"/>
            <a:ext cx="2734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kern="900" cap="all" spc="30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Core product line</a:t>
            </a:r>
            <a:endParaRPr lang="en-US" altLang="zh-CN" sz="1200" kern="900" cap="all" spc="300">
              <a:solidFill>
                <a:schemeClr val="bg1">
                  <a:lumMod val="6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895" y="0"/>
            <a:ext cx="12304395" cy="4251325"/>
          </a:xfrm>
          <a:prstGeom prst="rect">
            <a:avLst/>
          </a:prstGeom>
        </p:spPr>
      </p:pic>
      <p:pic>
        <p:nvPicPr>
          <p:cNvPr id="4" name="图片 3" descr="剑鱼标讯-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165" y="2869565"/>
            <a:ext cx="2150110" cy="565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地区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95560" y="7418070"/>
            <a:ext cx="634365" cy="612775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/>
        </p:nvSpPr>
        <p:spPr>
          <a:xfrm>
            <a:off x="4777421" y="914707"/>
            <a:ext cx="2230755" cy="398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1C69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核心产品线</a:t>
            </a:r>
            <a:endParaRPr lang="zh-CN" altLang="en-US" b="1" dirty="0">
              <a:solidFill>
                <a:srgbClr val="1C69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2438399" y="1730662"/>
          <a:ext cx="6908800" cy="445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921715" y="4938843"/>
            <a:ext cx="393573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963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生态圈增值服务</a:t>
            </a:r>
            <a:endParaRPr lang="en-US" altLang="zh-CN" b="1" dirty="0">
              <a:solidFill>
                <a:srgbClr val="3963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聚合行业服务商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为客户提供培训、咨询、金融和供需服务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94186" y="1730662"/>
            <a:ext cx="4527280" cy="157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99A8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endParaRPr lang="en-US" altLang="zh-CN" b="1" dirty="0">
              <a:solidFill>
                <a:srgbClr val="99A8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基于剑鱼标讯招标大数据，利用数据可视化、数据分析建模和人工智能等技术手段，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为客户提供场景化的数据分析服务及数据报告等</a:t>
            </a:r>
            <a:endParaRPr lang="zh-CN" altLang="en-US" sz="1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0534" y="1813173"/>
            <a:ext cx="3935730" cy="157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商机智能管理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招标信息的搜索、智能订阅、分发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对用户的阅读跟踪、结果反馈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等自动化追踪管理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033" y="3385463"/>
            <a:ext cx="2646878" cy="418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帮助客户充分挖掘潜在商机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b="1">
                <a:sym typeface="微软雅黑" panose="020B0503020204020204" pitchFamily="34" charset="-122"/>
              </a:rPr>
              <a:t>01 </a:t>
            </a:r>
            <a:r>
              <a:rPr lang="zh-CN" altLang="en-US" b="1">
                <a:sym typeface="微软雅黑" panose="020B0503020204020204" pitchFamily="34" charset="-122"/>
              </a:rPr>
              <a:t>商机智能管理</a:t>
            </a:r>
            <a:endParaRPr lang="zh-CN" altLang="en-US" b="1">
              <a:sym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 bwMode="auto">
          <a:xfrm>
            <a:off x="3048530" y="1512055"/>
            <a:ext cx="1504041" cy="484860"/>
          </a:xfrm>
          <a:prstGeom prst="rect">
            <a:avLst/>
          </a:prstGeom>
          <a:solidFill>
            <a:srgbClr val="33B6CA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4070" tIns="32036" rIns="64070" bIns="320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招标大数据搜索</a:t>
            </a:r>
            <a:endParaRPr kumimoji="0" lang="zh-C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 bwMode="auto">
          <a:xfrm>
            <a:off x="5133305" y="1512055"/>
            <a:ext cx="1765402" cy="484860"/>
          </a:xfrm>
          <a:prstGeom prst="rect">
            <a:avLst/>
          </a:prstGeom>
          <a:solidFill>
            <a:srgbClr val="33B6CA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4070" tIns="32036" rIns="64070" bIns="320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招标搜索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" name="右箭头 83"/>
          <p:cNvSpPr/>
          <p:nvPr/>
        </p:nvSpPr>
        <p:spPr bwMode="auto">
          <a:xfrm>
            <a:off x="4718365" y="1658641"/>
            <a:ext cx="249147" cy="191689"/>
          </a:xfrm>
          <a:prstGeom prst="rightArrow">
            <a:avLst/>
          </a:prstGeom>
          <a:solidFill>
            <a:srgbClr val="33B6CA"/>
          </a:solidFill>
          <a:ln>
            <a:noFill/>
          </a:ln>
          <a:effectLst/>
        </p:spPr>
        <p:txBody>
          <a:bodyPr lIns="64070" tIns="32036" rIns="64070" bIns="32036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02" name="直接箭头连接符 101"/>
          <p:cNvCxnSpPr>
            <a:endCxn id="32" idx="0"/>
          </p:cNvCxnSpPr>
          <p:nvPr/>
        </p:nvCxnSpPr>
        <p:spPr>
          <a:xfrm>
            <a:off x="10229779" y="3600188"/>
            <a:ext cx="0" cy="487253"/>
          </a:xfrm>
          <a:prstGeom prst="straightConnector1">
            <a:avLst/>
          </a:prstGeom>
          <a:solidFill>
            <a:srgbClr val="1B4A75"/>
          </a:solidFill>
          <a:ln w="28575">
            <a:solidFill>
              <a:srgbClr val="B6B6B6"/>
            </a:solidFill>
            <a:headEnd type="none"/>
            <a:tailEnd type="arrow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601028" y="1511750"/>
            <a:ext cx="2103704" cy="4534719"/>
          </a:xfrm>
          <a:prstGeom prst="rect">
            <a:avLst/>
          </a:prstGeom>
          <a:solidFill>
            <a:srgbClr val="33B6C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01775" y="2506387"/>
            <a:ext cx="1502210" cy="0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169452" y="2827376"/>
            <a:ext cx="966856" cy="490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智能订阅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9451" y="5093238"/>
            <a:ext cx="966857" cy="366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跟踪反馈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901775" y="3639317"/>
            <a:ext cx="1502210" cy="0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01775" y="4772247"/>
            <a:ext cx="1502210" cy="0"/>
          </a:xfrm>
          <a:prstGeom prst="line">
            <a:avLst/>
          </a:prstGeom>
          <a:ln w="31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366769" y="3960307"/>
            <a:ext cx="572222" cy="490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162" y="1859823"/>
            <a:ext cx="1125436" cy="325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信息搜索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058911" y="2476584"/>
            <a:ext cx="4064515" cy="3569885"/>
          </a:xfrm>
          <a:prstGeom prst="rect">
            <a:avLst/>
          </a:prstGeom>
          <a:noFill/>
          <a:ln>
            <a:solidFill>
              <a:srgbClr val="33B6C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D34D4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048530" y="2480248"/>
            <a:ext cx="4074896" cy="515392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651880" y="2576071"/>
            <a:ext cx="868197" cy="295977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超级订阅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22500" y="2476584"/>
            <a:ext cx="4268473" cy="3569885"/>
          </a:xfrm>
          <a:prstGeom prst="rect">
            <a:avLst/>
          </a:prstGeom>
          <a:noFill/>
          <a:ln>
            <a:solidFill>
              <a:srgbClr val="33B6C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D34D4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67646" y="3239346"/>
            <a:ext cx="991521" cy="251580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按关键词订阅</a:t>
            </a:r>
            <a:endParaRPr lang="zh-CN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146165" y="3239346"/>
            <a:ext cx="1127177" cy="251580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按采购单位订阅</a:t>
            </a:r>
            <a:endParaRPr lang="zh-CN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028804" y="3239346"/>
            <a:ext cx="855865" cy="251580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按区域订阅</a:t>
            </a:r>
            <a:endParaRPr lang="zh-CN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690217" y="3326360"/>
            <a:ext cx="77553" cy="77553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485400" y="3300712"/>
            <a:ext cx="77553" cy="77553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673122" y="3300712"/>
            <a:ext cx="77553" cy="77553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322500" y="2480858"/>
            <a:ext cx="4268473" cy="515392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022638" y="2575461"/>
            <a:ext cx="868197" cy="295977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商机管理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21633" y="4174455"/>
            <a:ext cx="77553" cy="77553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91201" y="4087441"/>
            <a:ext cx="1127177" cy="251580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全员无差别分发</a:t>
            </a:r>
            <a:endParaRPr lang="en-US" altLang="zh-CN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590378" y="4174455"/>
            <a:ext cx="77553" cy="77553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666191" y="4087441"/>
            <a:ext cx="1127177" cy="251580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按规则差别分发</a:t>
            </a:r>
            <a:endParaRPr lang="en-US" altLang="zh-CN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33" name="直接箭头连接符 32"/>
          <p:cNvCxnSpPr>
            <a:endCxn id="30" idx="0"/>
          </p:cNvCxnSpPr>
          <p:nvPr/>
        </p:nvCxnSpPr>
        <p:spPr>
          <a:xfrm>
            <a:off x="8749904" y="3600188"/>
            <a:ext cx="4885" cy="487253"/>
          </a:xfrm>
          <a:prstGeom prst="straightConnector1">
            <a:avLst/>
          </a:prstGeom>
          <a:solidFill>
            <a:srgbClr val="1B4A75"/>
          </a:solidFill>
          <a:ln w="28575">
            <a:solidFill>
              <a:srgbClr val="B6B6B6"/>
            </a:solidFill>
            <a:headEnd type="none"/>
            <a:tailEnd type="arrow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3338117" y="3213698"/>
            <a:ext cx="991521" cy="251580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按关键词订阅</a:t>
            </a:r>
            <a:endParaRPr lang="zh-CN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750428" y="3213698"/>
            <a:ext cx="1127177" cy="251580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按采购单位订阅</a:t>
            </a:r>
            <a:endParaRPr lang="zh-CN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658046" y="3213698"/>
            <a:ext cx="855865" cy="251580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按区域订阅</a:t>
            </a:r>
            <a:endParaRPr lang="zh-CN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260688" y="3300712"/>
            <a:ext cx="77553" cy="77553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945085" y="3326360"/>
            <a:ext cx="77553" cy="77553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068859" y="3326360"/>
            <a:ext cx="77553" cy="77553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401673" y="4040709"/>
            <a:ext cx="77553" cy="77553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79226" y="3957396"/>
            <a:ext cx="1213504" cy="244181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统一订阅统一分发</a:t>
            </a:r>
            <a:endParaRPr lang="en-US" altLang="zh-CN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42" name="直接箭头连接符 41"/>
          <p:cNvCxnSpPr>
            <a:stCxn id="36" idx="2"/>
            <a:endCxn id="41" idx="0"/>
          </p:cNvCxnSpPr>
          <p:nvPr/>
        </p:nvCxnSpPr>
        <p:spPr>
          <a:xfrm flipH="1">
            <a:off x="5085978" y="3465278"/>
            <a:ext cx="1" cy="492117"/>
          </a:xfrm>
          <a:prstGeom prst="straightConnector1">
            <a:avLst/>
          </a:prstGeom>
          <a:solidFill>
            <a:srgbClr val="1B4A75"/>
          </a:solidFill>
          <a:ln w="28575">
            <a:solidFill>
              <a:srgbClr val="B6B6B6"/>
            </a:solidFill>
            <a:headEnd type="none"/>
            <a:tailEnd type="arrow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51" idx="3"/>
            <a:endCxn id="45" idx="0"/>
          </p:cNvCxnSpPr>
          <p:nvPr/>
        </p:nvCxnSpPr>
        <p:spPr>
          <a:xfrm>
            <a:off x="5446083" y="4812870"/>
            <a:ext cx="867935" cy="614992"/>
          </a:xfrm>
          <a:prstGeom prst="straightConnector1">
            <a:avLst/>
          </a:prstGeom>
          <a:solidFill>
            <a:srgbClr val="1B4A75"/>
          </a:solidFill>
          <a:ln w="28575">
            <a:solidFill>
              <a:srgbClr val="B6B6B6"/>
            </a:solidFill>
            <a:headEnd type="none"/>
            <a:tailEnd type="arrow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3473773" y="5424163"/>
            <a:ext cx="720209" cy="251580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邮件推送</a:t>
            </a:r>
            <a:endParaRPr lang="en-US" altLang="zh-CN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842151" y="5427863"/>
            <a:ext cx="943734" cy="244181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altLang="zh-CN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</a:t>
            </a:r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消息推送</a:t>
            </a:r>
            <a:endParaRPr lang="zh-CN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725874" y="5424163"/>
            <a:ext cx="720209" cy="251580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微信</a:t>
            </a:r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推送</a:t>
            </a:r>
            <a:endParaRPr lang="zh-CN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391029" y="5511177"/>
            <a:ext cx="77553" cy="77553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645936" y="5511177"/>
            <a:ext cx="77553" cy="77553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763720" y="5511177"/>
            <a:ext cx="77553" cy="77553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725874" y="4687080"/>
            <a:ext cx="720209" cy="251580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实时推送</a:t>
            </a:r>
            <a:endParaRPr lang="en-US" altLang="zh-CN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52" name="直接箭头连接符 51"/>
          <p:cNvCxnSpPr>
            <a:stCxn id="41" idx="2"/>
            <a:endCxn id="51" idx="0"/>
          </p:cNvCxnSpPr>
          <p:nvPr/>
        </p:nvCxnSpPr>
        <p:spPr>
          <a:xfrm>
            <a:off x="5085978" y="4201577"/>
            <a:ext cx="1" cy="485504"/>
          </a:xfrm>
          <a:prstGeom prst="straightConnector1">
            <a:avLst/>
          </a:prstGeom>
          <a:solidFill>
            <a:srgbClr val="1B4A75"/>
          </a:solidFill>
          <a:ln w="28575">
            <a:solidFill>
              <a:srgbClr val="B6B6B6"/>
            </a:solidFill>
            <a:headEnd type="none"/>
            <a:tailEnd type="arrow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51" idx="2"/>
            <a:endCxn id="46" idx="0"/>
          </p:cNvCxnSpPr>
          <p:nvPr/>
        </p:nvCxnSpPr>
        <p:spPr>
          <a:xfrm>
            <a:off x="5085979" y="4938660"/>
            <a:ext cx="0" cy="485503"/>
          </a:xfrm>
          <a:prstGeom prst="straightConnector1">
            <a:avLst/>
          </a:prstGeom>
          <a:solidFill>
            <a:srgbClr val="1B4A75"/>
          </a:solidFill>
          <a:ln w="28575">
            <a:solidFill>
              <a:srgbClr val="B6B6B6"/>
            </a:solidFill>
            <a:headEnd type="none"/>
            <a:tailEnd type="arrow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51" idx="1"/>
            <a:endCxn id="44" idx="0"/>
          </p:cNvCxnSpPr>
          <p:nvPr/>
        </p:nvCxnSpPr>
        <p:spPr>
          <a:xfrm flipH="1">
            <a:off x="3833878" y="4812870"/>
            <a:ext cx="891996" cy="611293"/>
          </a:xfrm>
          <a:prstGeom prst="straightConnector1">
            <a:avLst/>
          </a:prstGeom>
          <a:solidFill>
            <a:srgbClr val="1B4A75"/>
          </a:solidFill>
          <a:ln w="28575">
            <a:solidFill>
              <a:srgbClr val="B6B6B6"/>
            </a:solidFill>
            <a:headEnd type="none"/>
            <a:tailEnd type="arrow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7833370" y="5443704"/>
            <a:ext cx="991521" cy="251580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提取潜在客户</a:t>
            </a:r>
            <a:endParaRPr lang="en-US" altLang="zh-CN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0281620" y="5443704"/>
            <a:ext cx="720209" cy="251580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统计报表</a:t>
            </a:r>
            <a:endParaRPr lang="zh-CN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096632" y="5443704"/>
            <a:ext cx="720209" cy="251580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跟踪商机</a:t>
            </a:r>
            <a:endParaRPr lang="zh-CN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752458" y="5530718"/>
            <a:ext cx="77553" cy="77553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9018503" y="5530718"/>
            <a:ext cx="77553" cy="77553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0190631" y="5530718"/>
            <a:ext cx="77553" cy="77553"/>
          </a:xfrm>
          <a:prstGeom prst="rect">
            <a:avLst/>
          </a:prstGeom>
          <a:solidFill>
            <a:srgbClr val="33B6CA"/>
          </a:solidFill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9096632" y="4797749"/>
            <a:ext cx="720209" cy="251580"/>
          </a:xfrm>
          <a:prstGeom prst="rect">
            <a:avLst/>
          </a:prstGeom>
          <a:noFill/>
          <a:ln>
            <a:solidFill>
              <a:srgbClr val="33B6C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实时推送</a:t>
            </a:r>
            <a:endParaRPr lang="en-US" altLang="zh-CN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05" name="直接箭头连接符 104"/>
          <p:cNvCxnSpPr>
            <a:stCxn id="32" idx="2"/>
            <a:endCxn id="104" idx="0"/>
          </p:cNvCxnSpPr>
          <p:nvPr/>
        </p:nvCxnSpPr>
        <p:spPr>
          <a:xfrm flipH="1">
            <a:off x="9456737" y="4339021"/>
            <a:ext cx="773042" cy="458728"/>
          </a:xfrm>
          <a:prstGeom prst="straightConnector1">
            <a:avLst/>
          </a:prstGeom>
          <a:solidFill>
            <a:srgbClr val="1B4A75"/>
          </a:solidFill>
          <a:ln w="28575">
            <a:solidFill>
              <a:srgbClr val="B6B6B6"/>
            </a:solidFill>
            <a:headEnd type="none"/>
            <a:tailEnd type="arrow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直接箭头连接符 106"/>
          <p:cNvCxnSpPr>
            <a:stCxn id="30" idx="2"/>
            <a:endCxn id="104" idx="0"/>
          </p:cNvCxnSpPr>
          <p:nvPr/>
        </p:nvCxnSpPr>
        <p:spPr>
          <a:xfrm>
            <a:off x="8754790" y="4339021"/>
            <a:ext cx="701948" cy="458728"/>
          </a:xfrm>
          <a:prstGeom prst="straightConnector1">
            <a:avLst/>
          </a:prstGeom>
          <a:solidFill>
            <a:srgbClr val="1B4A75"/>
          </a:solidFill>
          <a:ln w="28575">
            <a:solidFill>
              <a:srgbClr val="B6B6B6"/>
            </a:solidFill>
            <a:headEnd type="none"/>
            <a:tailEnd type="arrow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>
            <a:stCxn id="104" idx="3"/>
            <a:endCxn id="64" idx="0"/>
          </p:cNvCxnSpPr>
          <p:nvPr/>
        </p:nvCxnSpPr>
        <p:spPr>
          <a:xfrm>
            <a:off x="9816842" y="4923539"/>
            <a:ext cx="824883" cy="520165"/>
          </a:xfrm>
          <a:prstGeom prst="straightConnector1">
            <a:avLst/>
          </a:prstGeom>
          <a:solidFill>
            <a:srgbClr val="1B4A75"/>
          </a:solidFill>
          <a:ln w="28575">
            <a:solidFill>
              <a:srgbClr val="B6B6B6"/>
            </a:solidFill>
            <a:headEnd type="none"/>
            <a:tailEnd type="arrow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直接箭头连接符 110"/>
          <p:cNvCxnSpPr>
            <a:stCxn id="104" idx="1"/>
            <a:endCxn id="63" idx="0"/>
          </p:cNvCxnSpPr>
          <p:nvPr/>
        </p:nvCxnSpPr>
        <p:spPr>
          <a:xfrm flipH="1">
            <a:off x="8329131" y="4923539"/>
            <a:ext cx="767501" cy="520165"/>
          </a:xfrm>
          <a:prstGeom prst="straightConnector1">
            <a:avLst/>
          </a:prstGeom>
          <a:solidFill>
            <a:srgbClr val="1B4A75"/>
          </a:solidFill>
          <a:ln w="28575">
            <a:solidFill>
              <a:srgbClr val="B6B6B6"/>
            </a:solidFill>
            <a:headEnd type="none"/>
            <a:tailEnd type="arrow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直接箭头连接符 111"/>
          <p:cNvCxnSpPr>
            <a:stCxn id="104" idx="2"/>
            <a:endCxn id="66" idx="0"/>
          </p:cNvCxnSpPr>
          <p:nvPr/>
        </p:nvCxnSpPr>
        <p:spPr>
          <a:xfrm>
            <a:off x="9456737" y="5049329"/>
            <a:ext cx="0" cy="394375"/>
          </a:xfrm>
          <a:prstGeom prst="straightConnector1">
            <a:avLst/>
          </a:prstGeom>
          <a:solidFill>
            <a:srgbClr val="1B4A75"/>
          </a:solidFill>
          <a:ln w="28575">
            <a:solidFill>
              <a:srgbClr val="B6B6B6"/>
            </a:solidFill>
            <a:headEnd type="none"/>
            <a:tailEnd type="arrow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 bwMode="auto">
          <a:xfrm>
            <a:off x="7479440" y="1512055"/>
            <a:ext cx="1765402" cy="484860"/>
          </a:xfrm>
          <a:prstGeom prst="rect">
            <a:avLst/>
          </a:prstGeom>
          <a:solidFill>
            <a:srgbClr val="33B6CA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4070" tIns="32036" rIns="64070" bIns="320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企业搜索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9825571" y="1512055"/>
            <a:ext cx="1765402" cy="484860"/>
          </a:xfrm>
          <a:prstGeom prst="rect">
            <a:avLst/>
          </a:prstGeom>
          <a:solidFill>
            <a:srgbClr val="33B6CA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4070" tIns="32036" rIns="64070" bIns="320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采购单位搜索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0" name="右箭头 83"/>
          <p:cNvSpPr/>
          <p:nvPr/>
        </p:nvSpPr>
        <p:spPr bwMode="auto">
          <a:xfrm>
            <a:off x="7064500" y="1647009"/>
            <a:ext cx="249147" cy="191689"/>
          </a:xfrm>
          <a:prstGeom prst="rightArrow">
            <a:avLst/>
          </a:prstGeom>
          <a:solidFill>
            <a:srgbClr val="33B6CA"/>
          </a:solidFill>
          <a:ln>
            <a:noFill/>
          </a:ln>
          <a:effectLst/>
        </p:spPr>
        <p:txBody>
          <a:bodyPr lIns="64070" tIns="32036" rIns="64070" bIns="32036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" name="右箭头 83"/>
          <p:cNvSpPr/>
          <p:nvPr/>
        </p:nvSpPr>
        <p:spPr bwMode="auto">
          <a:xfrm>
            <a:off x="9410634" y="1683145"/>
            <a:ext cx="249147" cy="191689"/>
          </a:xfrm>
          <a:prstGeom prst="rightArrow">
            <a:avLst/>
          </a:prstGeom>
          <a:solidFill>
            <a:srgbClr val="33B6CA"/>
          </a:solidFill>
          <a:ln>
            <a:noFill/>
          </a:ln>
          <a:effectLst/>
        </p:spPr>
        <p:txBody>
          <a:bodyPr lIns="64070" tIns="32036" rIns="64070" bIns="32036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" name="文本框 53"/>
          <p:cNvSpPr txBox="1"/>
          <p:nvPr/>
        </p:nvSpPr>
        <p:spPr>
          <a:xfrm>
            <a:off x="3890010" y="1867535"/>
            <a:ext cx="2312035" cy="452310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p>
            <a:r>
              <a:rPr lang="en-US" altLang="zh-CN" b="1"/>
              <a:t>02 </a:t>
            </a:r>
            <a:r>
              <a:rPr lang="zh-CN" altLang="en-US" b="1"/>
              <a:t>数据分析</a:t>
            </a:r>
            <a:endParaRPr lang="zh-CN" altLang="en-US" b="1"/>
          </a:p>
        </p:txBody>
      </p:sp>
      <p:sp>
        <p:nvSpPr>
          <p:cNvPr id="73" name="文本框 72"/>
          <p:cNvSpPr txBox="1"/>
          <p:nvPr/>
        </p:nvSpPr>
        <p:spPr>
          <a:xfrm>
            <a:off x="4309453" y="3578898"/>
            <a:ext cx="1754323" cy="1735794"/>
          </a:xfrm>
          <a:prstGeom prst="rect">
            <a:avLst/>
          </a:prstGeom>
          <a:noFill/>
          <a:ln w="19050">
            <a:solidFill>
              <a:srgbClr val="3EBACD"/>
            </a:solidFill>
            <a:prstDash val="dash"/>
          </a:ln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335468" y="1748162"/>
            <a:ext cx="1688790" cy="432939"/>
          </a:xfrm>
          <a:prstGeom prst="rect">
            <a:avLst/>
          </a:prstGeom>
          <a:solidFill>
            <a:srgbClr val="33B6CA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市场分析</a:t>
            </a:r>
            <a:endParaRPr kumimoji="1"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797425" y="2572385"/>
            <a:ext cx="779780" cy="444500"/>
          </a:xfrm>
          <a:prstGeom prst="rect">
            <a:avLst/>
          </a:prstGeom>
          <a:solidFill>
            <a:srgbClr val="33B6CA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结构化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442998" y="3750176"/>
            <a:ext cx="1488748" cy="595189"/>
          </a:xfrm>
          <a:prstGeom prst="rect">
            <a:avLst/>
          </a:prstGeom>
          <a:solidFill>
            <a:srgbClr val="33B6CA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数据服务</a:t>
            </a:r>
            <a:endParaRPr kumimoji="1" 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4443297" y="4642468"/>
            <a:ext cx="600349" cy="64516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数据自助导出</a:t>
            </a:r>
            <a:endParaRPr kumimoji="1"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201285" y="4651375"/>
            <a:ext cx="730885" cy="64516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结构化招标数据</a:t>
            </a:r>
            <a:endParaRPr kumimoji="1"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83" name="直线箭头连接符 6"/>
          <p:cNvCxnSpPr>
            <a:stCxn id="78" idx="2"/>
          </p:cNvCxnSpPr>
          <p:nvPr/>
        </p:nvCxnSpPr>
        <p:spPr>
          <a:xfrm>
            <a:off x="5173345" y="3016885"/>
            <a:ext cx="13970" cy="546735"/>
          </a:xfrm>
          <a:prstGeom prst="straightConnector1">
            <a:avLst/>
          </a:prstGeom>
          <a:ln w="19050">
            <a:solidFill>
              <a:srgbClr val="33B6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箭头连接符 50"/>
          <p:cNvCxnSpPr/>
          <p:nvPr/>
        </p:nvCxnSpPr>
        <p:spPr>
          <a:xfrm flipV="1">
            <a:off x="6319520" y="3484880"/>
            <a:ext cx="368935" cy="3810"/>
          </a:xfrm>
          <a:prstGeom prst="straightConnector1">
            <a:avLst/>
          </a:prstGeom>
          <a:ln w="19050">
            <a:solidFill>
              <a:srgbClr val="3EBA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6732270" y="1717040"/>
            <a:ext cx="4715510" cy="4650106"/>
            <a:chOff x="3671195" y="1459515"/>
            <a:chExt cx="4673394" cy="5526211"/>
          </a:xfrm>
        </p:grpSpPr>
        <p:sp>
          <p:nvSpPr>
            <p:cNvPr id="72" name="文本框 71"/>
            <p:cNvSpPr txBox="1"/>
            <p:nvPr/>
          </p:nvSpPr>
          <p:spPr>
            <a:xfrm>
              <a:off x="3671195" y="1610443"/>
              <a:ext cx="4673394" cy="5375283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endPara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5066063" y="1459515"/>
              <a:ext cx="1350010" cy="433070"/>
            </a:xfrm>
            <a:prstGeom prst="rect">
              <a:avLst/>
            </a:prstGeom>
            <a:solidFill>
              <a:srgbClr val="33B6CA"/>
            </a:solidFill>
            <a:ln w="12700" cmpd="sng">
              <a:solidFill>
                <a:schemeClr val="accent1">
                  <a:shade val="50000"/>
                </a:schemeClr>
              </a:solidFill>
              <a:prstDash val="sysDash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大数据分析</a:t>
              </a:r>
              <a:endPara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3788210" y="3196990"/>
              <a:ext cx="595760" cy="1191053"/>
            </a:xfrm>
            <a:prstGeom prst="rect">
              <a:avLst/>
            </a:prstGeom>
            <a:solidFill>
              <a:schemeClr val="accent1"/>
            </a:solidFill>
            <a:ln w="12700" cmpd="sng">
              <a:solidFill>
                <a:schemeClr val="accent1">
                  <a:shade val="50000"/>
                </a:schemeClr>
              </a:solidFill>
              <a:prstDash val="sysDash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大会员</a:t>
              </a:r>
              <a:endPara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1" name="左大括号 90"/>
            <p:cNvSpPr/>
            <p:nvPr/>
          </p:nvSpPr>
          <p:spPr>
            <a:xfrm>
              <a:off x="4484318" y="2278681"/>
              <a:ext cx="123099" cy="2587980"/>
            </a:xfrm>
            <a:prstGeom prst="leftBrace">
              <a:avLst>
                <a:gd name="adj1" fmla="val 8333"/>
                <a:gd name="adj2" fmla="val 48377"/>
              </a:avLst>
            </a:prstGeom>
            <a:noFill/>
            <a:ln w="12700" cap="flat" cmpd="sng" algn="ctr">
              <a:solidFill>
                <a:schemeClr val="accent1">
                  <a:shade val="50000"/>
                </a:schemeClr>
              </a:solidFill>
              <a:prstDash val="sysDash"/>
            </a:ln>
            <a:effectLst/>
          </p:spPr>
          <p:txBody>
            <a:bodyPr lIns="82249" tIns="41125" rIns="82249" bIns="41125" rtlCol="0" anchor="ctr"/>
            <a:p>
              <a:pPr marL="0" marR="0" lvl="0" indent="0" algn="ctr" defTabSz="8223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4899025" y="2110119"/>
              <a:ext cx="1517015" cy="375856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ysDash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zh-CN" altLang="en-US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投标决策分析</a:t>
              </a:r>
              <a:endPara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4896308" y="4254807"/>
              <a:ext cx="1757935" cy="376239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ysDash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zh-CN" altLang="en-US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采购单位全景分析</a:t>
              </a:r>
              <a:endPara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4896485" y="3235687"/>
              <a:ext cx="1490345" cy="357197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ysDash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zh-CN" altLang="en-US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潜在项目预测</a:t>
              </a:r>
              <a:endPara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899025" y="2683900"/>
              <a:ext cx="1516380" cy="425171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ysDash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AI</a:t>
              </a:r>
              <a:r>
                <a:rPr kumimoji="1" lang="zh-CN" altLang="en-US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中标预测</a:t>
              </a:r>
              <a:endPara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7986395" y="3578860"/>
            <a:ext cx="1667510" cy="294005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企业全景分析</a:t>
            </a:r>
            <a:endParaRPr kumimoji="1"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68615" y="4533265"/>
            <a:ext cx="1667510" cy="389890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业务拓展分析</a:t>
            </a:r>
            <a:endParaRPr kumimoji="1"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16820" y="4166235"/>
            <a:ext cx="1076325" cy="366395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挖掘潜在客户</a:t>
            </a:r>
            <a:endParaRPr kumimoji="1"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116820" y="4581525"/>
            <a:ext cx="1076325" cy="341630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挖掘潜在合作伙伴</a:t>
            </a:r>
            <a:endParaRPr kumimoji="1"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116820" y="5031105"/>
            <a:ext cx="1076325" cy="341630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挖掘潜在竞争对手</a:t>
            </a:r>
            <a:endParaRPr kumimoji="1"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9682480" y="4703445"/>
            <a:ext cx="5283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>
            <a:stCxn id="7" idx="3"/>
            <a:endCxn id="8" idx="1"/>
          </p:cNvCxnSpPr>
          <p:nvPr/>
        </p:nvCxnSpPr>
        <p:spPr>
          <a:xfrm flipV="1">
            <a:off x="9636125" y="4349750"/>
            <a:ext cx="480695" cy="378460"/>
          </a:xfrm>
          <a:prstGeom prst="bentConnector3">
            <a:avLst>
              <a:gd name="adj1" fmla="val 500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7"/>
          <p:cNvCxnSpPr>
            <a:stCxn id="7" idx="3"/>
            <a:endCxn id="13" idx="1"/>
          </p:cNvCxnSpPr>
          <p:nvPr/>
        </p:nvCxnSpPr>
        <p:spPr>
          <a:xfrm>
            <a:off x="9636125" y="4728210"/>
            <a:ext cx="480695" cy="473710"/>
          </a:xfrm>
          <a:prstGeom prst="bentConnector3">
            <a:avLst>
              <a:gd name="adj1" fmla="val 500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89255" y="2568575"/>
            <a:ext cx="586740" cy="2404110"/>
          </a:xfrm>
          <a:prstGeom prst="rect">
            <a:avLst/>
          </a:prstGeom>
          <a:solidFill>
            <a:srgbClr val="3EBACD"/>
          </a:solidFill>
          <a:ln>
            <a:noFill/>
          </a:ln>
        </p:spPr>
        <p:txBody>
          <a:bodyPr vert="eaVert" lIns="96120" tIns="48061" rIns="96120" bIns="48061" anchor="ctr"/>
          <a:p>
            <a:pPr marL="0" marR="0" lvl="0" indent="0" algn="ctr" defTabSz="169735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大</a:t>
            </a:r>
            <a:r>
              <a:rPr lang="zh-CN" altLang="en-US" sz="2000" b="1" spc="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数据应用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6" name="右箭头 25"/>
          <p:cNvSpPr>
            <a:spLocks noChangeArrowheads="1"/>
          </p:cNvSpPr>
          <p:nvPr/>
        </p:nvSpPr>
        <p:spPr bwMode="auto">
          <a:xfrm>
            <a:off x="975995" y="3545205"/>
            <a:ext cx="469265" cy="420370"/>
          </a:xfrm>
          <a:prstGeom prst="rightArrow">
            <a:avLst>
              <a:gd name="adj1" fmla="val 50000"/>
              <a:gd name="adj2" fmla="val 501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6120" tIns="48061" rIns="96120" bIns="48061"/>
          <a:p>
            <a:pPr marL="0" marR="0" lvl="0" indent="0" algn="l" defTabSz="16973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2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098040" y="2542540"/>
            <a:ext cx="1391920" cy="534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6120" tIns="48061" rIns="96120" bIns="48061" anchor="ctr"/>
          <a:p>
            <a:pPr marL="0" marR="0" lvl="0" indent="0" algn="ctr" defTabSz="16973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数据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整合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334135" y="2568575"/>
            <a:ext cx="765175" cy="508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6120" tIns="48061" rIns="96120" bIns="48061" anchor="ctr"/>
          <a:p>
            <a:pPr marL="0" marR="0" lvl="0" indent="0" algn="ctr" defTabSz="16973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基础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099310" y="3437890"/>
            <a:ext cx="1431925" cy="527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6120" tIns="48061" rIns="96120" bIns="48061" anchor="ctr"/>
          <a:p>
            <a:pPr marL="0" marR="0" lvl="0" indent="0" algn="l" defTabSz="16973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数据分析挖掘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1334406" y="3437857"/>
            <a:ext cx="764774" cy="52768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96120" tIns="48061" rIns="96120" bIns="48061" anchor="ctr"/>
          <a:p>
            <a:pPr marL="0" marR="0" lvl="0" indent="0" algn="ctr" defTabSz="16973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手段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2098675" y="4326255"/>
            <a:ext cx="1432560" cy="5035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6120" tIns="48061" rIns="96120" bIns="48061" anchor="ctr"/>
          <a:p>
            <a:pPr marL="0" marR="0" lvl="0" indent="0" algn="l" defTabSz="16973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AI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、大数据、知识工程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1334407" y="4302444"/>
            <a:ext cx="764774" cy="5276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6120" tIns="48061" rIns="96120" bIns="48061" anchor="ctr"/>
          <a:p>
            <a:pPr marL="0" marR="0" lvl="0" indent="0" algn="ctr" defTabSz="16973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依托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cxnSp>
        <p:nvCxnSpPr>
          <p:cNvPr id="51" name="肘形连接符 50"/>
          <p:cNvCxnSpPr>
            <a:stCxn id="79" idx="2"/>
            <a:endCxn id="82" idx="0"/>
          </p:cNvCxnSpPr>
          <p:nvPr/>
        </p:nvCxnSpPr>
        <p:spPr>
          <a:xfrm rot="5400000" flipV="1">
            <a:off x="5210175" y="4308475"/>
            <a:ext cx="306070" cy="37973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连接符 51"/>
          <p:cNvCxnSpPr>
            <a:stCxn id="79" idx="2"/>
            <a:endCxn id="81" idx="0"/>
          </p:cNvCxnSpPr>
          <p:nvPr/>
        </p:nvCxnSpPr>
        <p:spPr>
          <a:xfrm rot="5400000">
            <a:off x="4802823" y="4271963"/>
            <a:ext cx="297180" cy="443865"/>
          </a:xfrm>
          <a:prstGeom prst="bentConnector3">
            <a:avLst>
              <a:gd name="adj1" fmla="val 4989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左大括号 54"/>
          <p:cNvSpPr/>
          <p:nvPr/>
        </p:nvSpPr>
        <p:spPr>
          <a:xfrm>
            <a:off x="3652777" y="2568867"/>
            <a:ext cx="116381" cy="2153805"/>
          </a:xfrm>
          <a:prstGeom prst="leftBrace">
            <a:avLst>
              <a:gd name="adj1" fmla="val 8333"/>
              <a:gd name="adj2" fmla="val 48377"/>
            </a:avLst>
          </a:prstGeom>
          <a:noFill/>
          <a:ln w="12700" cap="flat" cmpd="sng" algn="ctr">
            <a:solidFill>
              <a:schemeClr val="accent1">
                <a:shade val="50000"/>
              </a:schemeClr>
            </a:solidFill>
            <a:prstDash val="sysDash"/>
          </a:ln>
          <a:effectLst/>
        </p:spPr>
        <p:txBody>
          <a:bodyPr lIns="82249" tIns="41125" rIns="82249" bIns="41125" rtlCol="0" anchor="ctr"/>
          <a:p>
            <a:pPr marL="0" marR="0" lvl="0" indent="0" algn="ctr" defTabSz="8223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rot="2700000">
            <a:off x="4652554" y="1794401"/>
            <a:ext cx="2921395" cy="2921395"/>
          </a:xfrm>
          <a:prstGeom prst="rect">
            <a:avLst/>
          </a:prstGeom>
          <a:noFill/>
          <a:ln>
            <a:solidFill>
              <a:srgbClr val="33B6C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D34D4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7262536" y="4158702"/>
            <a:ext cx="3398479" cy="554417"/>
          </a:xfrm>
          <a:custGeom>
            <a:avLst/>
            <a:gdLst>
              <a:gd name="connsiteX0" fmla="*/ 963 w 5713"/>
              <a:gd name="connsiteY0" fmla="*/ 0 h 932"/>
              <a:gd name="connsiteX1" fmla="*/ 5713 w 5713"/>
              <a:gd name="connsiteY1" fmla="*/ 0 h 932"/>
              <a:gd name="connsiteX2" fmla="*/ 5713 w 5713"/>
              <a:gd name="connsiteY2" fmla="*/ 932 h 932"/>
              <a:gd name="connsiteX3" fmla="*/ 0 w 5713"/>
              <a:gd name="connsiteY3" fmla="*/ 922 h 932"/>
              <a:gd name="connsiteX4" fmla="*/ 963 w 5713"/>
              <a:gd name="connsiteY4" fmla="*/ 0 h 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3" h="932">
                <a:moveTo>
                  <a:pt x="963" y="0"/>
                </a:moveTo>
                <a:lnTo>
                  <a:pt x="5713" y="0"/>
                </a:lnTo>
                <a:lnTo>
                  <a:pt x="5713" y="932"/>
                </a:lnTo>
                <a:lnTo>
                  <a:pt x="0" y="922"/>
                </a:lnTo>
                <a:lnTo>
                  <a:pt x="963" y="0"/>
                </a:lnTo>
                <a:close/>
              </a:path>
            </a:pathLst>
          </a:custGeom>
          <a:solidFill>
            <a:srgbClr val="33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flipV="1">
            <a:off x="7226844" y="1696545"/>
            <a:ext cx="3434171" cy="554417"/>
          </a:xfrm>
          <a:custGeom>
            <a:avLst/>
            <a:gdLst>
              <a:gd name="connsiteX0" fmla="*/ 1023 w 5773"/>
              <a:gd name="connsiteY0" fmla="*/ 0 h 932"/>
              <a:gd name="connsiteX1" fmla="*/ 5773 w 5773"/>
              <a:gd name="connsiteY1" fmla="*/ 0 h 932"/>
              <a:gd name="connsiteX2" fmla="*/ 5773 w 5773"/>
              <a:gd name="connsiteY2" fmla="*/ 932 h 932"/>
              <a:gd name="connsiteX3" fmla="*/ 0 w 5773"/>
              <a:gd name="connsiteY3" fmla="*/ 923 h 932"/>
              <a:gd name="connsiteX4" fmla="*/ 1023 w 5773"/>
              <a:gd name="connsiteY4" fmla="*/ 0 h 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3" h="932">
                <a:moveTo>
                  <a:pt x="1023" y="0"/>
                </a:moveTo>
                <a:lnTo>
                  <a:pt x="5773" y="0"/>
                </a:lnTo>
                <a:lnTo>
                  <a:pt x="5773" y="932"/>
                </a:lnTo>
                <a:lnTo>
                  <a:pt x="0" y="923"/>
                </a:lnTo>
                <a:lnTo>
                  <a:pt x="1023" y="0"/>
                </a:lnTo>
                <a:close/>
              </a:path>
            </a:pathLst>
          </a:custGeom>
          <a:solidFill>
            <a:srgbClr val="33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84114" y="1829591"/>
            <a:ext cx="1102543" cy="28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医疗行业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 rot="10800000">
            <a:off x="1530985" y="1696545"/>
            <a:ext cx="3440120" cy="554417"/>
          </a:xfrm>
          <a:custGeom>
            <a:avLst/>
            <a:gdLst>
              <a:gd name="connsiteX0" fmla="*/ 987 w 5783"/>
              <a:gd name="connsiteY0" fmla="*/ 0 h 932"/>
              <a:gd name="connsiteX1" fmla="*/ 5783 w 5783"/>
              <a:gd name="connsiteY1" fmla="*/ 0 h 932"/>
              <a:gd name="connsiteX2" fmla="*/ 5783 w 5783"/>
              <a:gd name="connsiteY2" fmla="*/ 932 h 932"/>
              <a:gd name="connsiteX3" fmla="*/ 0 w 5783"/>
              <a:gd name="connsiteY3" fmla="*/ 927 h 932"/>
              <a:gd name="connsiteX4" fmla="*/ 987 w 5783"/>
              <a:gd name="connsiteY4" fmla="*/ 0 h 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3" h="932">
                <a:moveTo>
                  <a:pt x="987" y="0"/>
                </a:moveTo>
                <a:lnTo>
                  <a:pt x="5783" y="0"/>
                </a:lnTo>
                <a:lnTo>
                  <a:pt x="5783" y="932"/>
                </a:lnTo>
                <a:lnTo>
                  <a:pt x="0" y="927"/>
                </a:lnTo>
                <a:lnTo>
                  <a:pt x="987" y="0"/>
                </a:lnTo>
                <a:close/>
              </a:path>
            </a:pathLst>
          </a:custGeom>
          <a:solidFill>
            <a:srgbClr val="33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 rot="10800000" flipV="1">
            <a:off x="1530985" y="4158702"/>
            <a:ext cx="3432982" cy="569883"/>
          </a:xfrm>
          <a:custGeom>
            <a:avLst/>
            <a:gdLst>
              <a:gd name="connsiteX0" fmla="*/ 975 w 5771"/>
              <a:gd name="connsiteY0" fmla="*/ 0 h 958"/>
              <a:gd name="connsiteX1" fmla="*/ 5771 w 5771"/>
              <a:gd name="connsiteY1" fmla="*/ 0 h 958"/>
              <a:gd name="connsiteX2" fmla="*/ 5771 w 5771"/>
              <a:gd name="connsiteY2" fmla="*/ 932 h 958"/>
              <a:gd name="connsiteX3" fmla="*/ 0 w 5771"/>
              <a:gd name="connsiteY3" fmla="*/ 958 h 958"/>
              <a:gd name="connsiteX4" fmla="*/ 975 w 5771"/>
              <a:gd name="connsiteY4" fmla="*/ 0 h 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1" h="958">
                <a:moveTo>
                  <a:pt x="975" y="0"/>
                </a:moveTo>
                <a:lnTo>
                  <a:pt x="5771" y="0"/>
                </a:lnTo>
                <a:lnTo>
                  <a:pt x="5771" y="932"/>
                </a:lnTo>
                <a:lnTo>
                  <a:pt x="0" y="958"/>
                </a:lnTo>
                <a:lnTo>
                  <a:pt x="975" y="0"/>
                </a:lnTo>
                <a:close/>
              </a:path>
            </a:pathLst>
          </a:custGeom>
          <a:solidFill>
            <a:srgbClr val="33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07128" y="1829590"/>
            <a:ext cx="1102543" cy="28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 </a:t>
            </a:r>
            <a:r>
              <a:rPr 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金融行业</a:t>
            </a:r>
            <a:endParaRPr 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07128" y="4299482"/>
            <a:ext cx="1090528" cy="28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  ICT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行业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84114" y="4291749"/>
            <a:ext cx="1102543" cy="28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电信行业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rot="2700000">
            <a:off x="4820307" y="1962154"/>
            <a:ext cx="2585890" cy="2585890"/>
          </a:xfrm>
          <a:prstGeom prst="rect">
            <a:avLst/>
          </a:prstGeom>
          <a:solidFill>
            <a:srgbClr val="33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57888" y="2750530"/>
            <a:ext cx="1710728" cy="1009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四大场景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解决方案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íṡ1íḓê"/>
          <p:cNvSpPr/>
          <p:nvPr/>
        </p:nvSpPr>
        <p:spPr bwMode="auto">
          <a:xfrm>
            <a:off x="1571436" y="2365771"/>
            <a:ext cx="2476434" cy="94821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10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整合企业公示、招标、新闻舆情等多维度数据，实现了银行、保险、征信等金融服务机构在综合授信、贷款审核、贷后管理等业务场景中企业信息核验、背景调查、企业经营风险预估、贷后预警的无缝对接。</a:t>
            </a:r>
            <a:endParaRPr lang="zh-CN" altLang="en-US" sz="1100" dirty="0">
              <a:solidFill>
                <a:srgbClr val="000000">
                  <a:lumMod val="50000"/>
                  <a:lumOff val="50000"/>
                </a:srgb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zh-CN" altLang="en-US" sz="1100" dirty="0">
              <a:solidFill>
                <a:srgbClr val="44495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íṡ1íḓê"/>
          <p:cNvSpPr/>
          <p:nvPr/>
        </p:nvSpPr>
        <p:spPr bwMode="auto">
          <a:xfrm>
            <a:off x="1571436" y="4926677"/>
            <a:ext cx="2904739" cy="115344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10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依托招标大数据，为ICT类客户提供潜在合作渠道挖掘、潜在客户挖掘、客户画像、产品投标报价分析、市场分析周报/月报等服务，满足了企业从商机获取与跟踪到客户及渠道拓展、市场分析与监控的需求。</a:t>
            </a:r>
            <a:endParaRPr lang="zh-CN" altLang="en-US" sz="1100" dirty="0">
              <a:solidFill>
                <a:srgbClr val="44495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íṡ1íḓê"/>
          <p:cNvSpPr/>
          <p:nvPr/>
        </p:nvSpPr>
        <p:spPr bwMode="auto">
          <a:xfrm>
            <a:off x="8179227" y="2365771"/>
            <a:ext cx="2460968" cy="94821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110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为医疗设备、器械、耗材等厂商，提供渠道拓展、客户挖掘服务，提供市场、竞争对手、客户、产品报价等分析服务，满足企业高效拓展渠道、新产品精准营销、产品市场价格战略制定的需求。</a:t>
            </a:r>
            <a:endParaRPr lang="zh-CN" altLang="en-US" sz="1100" dirty="0">
              <a:solidFill>
                <a:srgbClr val="44495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íṡ1íḓê"/>
          <p:cNvSpPr/>
          <p:nvPr/>
        </p:nvSpPr>
        <p:spPr bwMode="auto">
          <a:xfrm>
            <a:off x="7068014" y="4926677"/>
            <a:ext cx="3572181" cy="115344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110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供招标及企业公示数据，帮助企业消除信息孤岛，实现省、市、县三级数据联动机制，自动实现商机获取、下发、跟踪，为一线客户经理及时、准确获取项目线索并反馈跟踪结果，及领导、业务部门洞察市场变化提供便利，全面提升客户的市场竞争力。</a:t>
            </a:r>
            <a:endParaRPr lang="zh-CN" altLang="en-US" sz="1100">
              <a:solidFill>
                <a:srgbClr val="000000">
                  <a:lumMod val="50000"/>
                  <a:lumOff val="50000"/>
                </a:srgb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</a:pPr>
            <a:endParaRPr lang="zh-CN" altLang="en-US" sz="1100" dirty="0">
              <a:solidFill>
                <a:srgbClr val="44495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占位符 1"/>
          <p:cNvSpPr>
            <a:spLocks noGrp="1"/>
          </p:cNvSpPr>
          <p:nvPr/>
        </p:nvSpPr>
        <p:spPr>
          <a:xfrm>
            <a:off x="1596390" y="539115"/>
            <a:ext cx="5650230" cy="3981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ym typeface="微软雅黑" panose="020B0503020204020204" pitchFamily="34" charset="-122"/>
              </a:rPr>
              <a:t>02 </a:t>
            </a:r>
            <a:r>
              <a:rPr lang="zh-CN" altLang="en-US" b="1">
                <a:sym typeface="微软雅黑" panose="020B0503020204020204" pitchFamily="34" charset="-122"/>
              </a:rPr>
              <a:t>数据分析</a:t>
            </a:r>
            <a:endParaRPr lang="zh-CN" altLang="en-US" b="1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b="1">
                <a:sym typeface="微软雅黑" panose="020B0503020204020204" pitchFamily="34" charset="-122"/>
              </a:rPr>
              <a:t>03 </a:t>
            </a:r>
            <a:r>
              <a:rPr lang="zh-CN" altLang="en-US" b="1">
                <a:sym typeface="微软雅黑" panose="020B0503020204020204" pitchFamily="34" charset="-122"/>
              </a:rPr>
              <a:t>生态圈增值服务</a:t>
            </a:r>
            <a:endParaRPr lang="zh-CN" altLang="en-US" b="1">
              <a:sym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95597" y="1882204"/>
            <a:ext cx="9800806" cy="3884168"/>
            <a:chOff x="905293" y="1505225"/>
            <a:chExt cx="10419108" cy="4129209"/>
          </a:xfrm>
        </p:grpSpPr>
        <p:sp>
          <p:nvSpPr>
            <p:cNvPr id="15" name="椭圆 14"/>
            <p:cNvSpPr/>
            <p:nvPr>
              <p:custDataLst>
                <p:tags r:id="rId1"/>
              </p:custDataLst>
            </p:nvPr>
          </p:nvSpPr>
          <p:spPr bwMode="auto">
            <a:xfrm>
              <a:off x="4441041" y="1774042"/>
              <a:ext cx="3309913" cy="3309913"/>
            </a:xfrm>
            <a:prstGeom prst="ellipse">
              <a:avLst/>
            </a:prstGeom>
            <a:noFill/>
            <a:ln w="12700">
              <a:solidFill>
                <a:srgbClr val="DBDCF9"/>
              </a:solidFill>
              <a:prstDash val="sysDash"/>
            </a:ln>
          </p:spPr>
          <p:style>
            <a:lnRef idx="2">
              <a:srgbClr val="000000"/>
            </a:lnRef>
            <a:fillRef idx="1">
              <a:sysClr val="window" lastClr="FFFFFF"/>
            </a:fillRef>
            <a:effectRef idx="0">
              <a:srgbClr val="000000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2"/>
              </p:custDataLst>
            </p:nvPr>
          </p:nvSpPr>
          <p:spPr>
            <a:xfrm>
              <a:off x="5116696" y="2449696"/>
              <a:ext cx="1958607" cy="1958606"/>
            </a:xfrm>
            <a:prstGeom prst="ellipse">
              <a:avLst/>
            </a:prstGeom>
            <a:solidFill>
              <a:srgbClr val="33B6CA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wrap="square" lIns="90000" tIns="0" rIns="90000" bIns="468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3"/>
              </p:custDataLst>
            </p:nvPr>
          </p:nvSpPr>
          <p:spPr bwMode="auto">
            <a:xfrm>
              <a:off x="5214302" y="3200359"/>
              <a:ext cx="1783715" cy="35924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0" anchor="b" anchorCtr="0">
              <a:normAutofit lnSpcReduction="10000"/>
            </a:bodyPr>
            <a:lstStyle/>
            <a:p>
              <a:pPr algn="ctr">
                <a:lnSpc>
                  <a:spcPct val="120000"/>
                </a:lnSpc>
                <a:buClr>
                  <a:prstClr val="white"/>
                </a:buClr>
              </a:pPr>
              <a:r>
                <a:rPr lang="zh-CN" altLang="en-US" b="1" spc="300" dirty="0">
                  <a:solidFill>
                    <a:sysClr val="window" lastClr="FFFFF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产品生态圈</a:t>
              </a:r>
              <a:endParaRPr lang="zh-CN" altLang="en-US" b="1" spc="300" dirty="0"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4"/>
              </p:custDataLst>
            </p:nvPr>
          </p:nvSpPr>
          <p:spPr>
            <a:xfrm rot="2700000">
              <a:off x="4183654" y="1505224"/>
              <a:ext cx="1163532" cy="1163534"/>
            </a:xfrm>
            <a:prstGeom prst="ellipse">
              <a:avLst/>
            </a:prstGeom>
            <a:solidFill>
              <a:srgbClr val="1F74AD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>
              <p:custDataLst>
                <p:tags r:id="rId5"/>
              </p:custDataLst>
            </p:nvPr>
          </p:nvSpPr>
          <p:spPr>
            <a:xfrm rot="2700000">
              <a:off x="6844807" y="1505225"/>
              <a:ext cx="1163532" cy="1163534"/>
            </a:xfrm>
            <a:prstGeom prst="ellipse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PA_ImportSvg_636701215561645555"/>
            <p:cNvSpPr/>
            <p:nvPr>
              <p:custDataLst>
                <p:tags r:id="rId6"/>
              </p:custDataLst>
            </p:nvPr>
          </p:nvSpPr>
          <p:spPr bwMode="auto">
            <a:xfrm>
              <a:off x="7086599" y="4419597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14039335" h="14736350">
                  <a:moveTo>
                    <a:pt x="9792944" y="1338408"/>
                  </a:moveTo>
                  <a:cubicBezTo>
                    <a:pt x="6465064" y="0"/>
                    <a:pt x="2682112" y="1611082"/>
                    <a:pt x="1341056" y="4937896"/>
                  </a:cubicBezTo>
                  <a:cubicBezTo>
                    <a:pt x="0" y="8264710"/>
                    <a:pt x="1608072" y="12048942"/>
                    <a:pt x="4933818" y="13392645"/>
                  </a:cubicBezTo>
                  <a:cubicBezTo>
                    <a:pt x="8259564" y="14736349"/>
                    <a:pt x="12045074" y="13131288"/>
                    <a:pt x="13391423" y="9806611"/>
                  </a:cubicBezTo>
                  <a:cubicBezTo>
                    <a:pt x="14039335" y="8206656"/>
                    <a:pt x="14024060" y="6414660"/>
                    <a:pt x="13348966" y="4825983"/>
                  </a:cubicBezTo>
                  <a:cubicBezTo>
                    <a:pt x="12673874" y="3237305"/>
                    <a:pt x="11394442" y="1982500"/>
                    <a:pt x="9792944" y="1338408"/>
                  </a:cubicBezTo>
                  <a:close/>
                  <a:moveTo>
                    <a:pt x="5244077" y="12649653"/>
                  </a:moveTo>
                  <a:cubicBezTo>
                    <a:pt x="3108982" y="11794704"/>
                    <a:pt x="1699171" y="9737742"/>
                    <a:pt x="1672086" y="7437996"/>
                  </a:cubicBezTo>
                  <a:cubicBezTo>
                    <a:pt x="1645001" y="5138249"/>
                    <a:pt x="3005977" y="3048654"/>
                    <a:pt x="5120345" y="2143658"/>
                  </a:cubicBezTo>
                  <a:cubicBezTo>
                    <a:pt x="7234713" y="1238662"/>
                    <a:pt x="9686047" y="1696505"/>
                    <a:pt x="11331210" y="3303679"/>
                  </a:cubicBezTo>
                  <a:cubicBezTo>
                    <a:pt x="12976373" y="4910853"/>
                    <a:pt x="13491348" y="7350824"/>
                    <a:pt x="12635986" y="9485754"/>
                  </a:cubicBezTo>
                  <a:cubicBezTo>
                    <a:pt x="11468218" y="12400429"/>
                    <a:pt x="8158979" y="13816856"/>
                    <a:pt x="5244077" y="12649653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>
              <a:noFill/>
            </a:ln>
          </p:spPr>
          <p:style>
            <a:lnRef idx="2">
              <a:srgbClr val="000000"/>
            </a:lnRef>
            <a:fillRef idx="1">
              <a:sysClr val="window" lastClr="FFFFFF"/>
            </a:fillRef>
            <a:effectRef idx="0">
              <a:srgbClr val="000000"/>
            </a:effectRef>
            <a:fontRef idx="minor">
              <a:srgbClr val="000000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dirty="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PA_ImportSvg_636701215562085284"/>
            <p:cNvSpPr/>
            <p:nvPr>
              <p:custDataLst>
                <p:tags r:id="rId7"/>
              </p:custDataLst>
            </p:nvPr>
          </p:nvSpPr>
          <p:spPr bwMode="auto">
            <a:xfrm>
              <a:off x="7400924" y="4719317"/>
              <a:ext cx="86995" cy="78105"/>
            </a:xfrm>
            <a:custGeom>
              <a:avLst/>
              <a:gdLst/>
              <a:ahLst/>
              <a:cxnLst/>
              <a:rect l="l" t="t" r="r" b="b"/>
              <a:pathLst>
                <a:path w="1796891" h="1692129">
                  <a:moveTo>
                    <a:pt x="1179196" y="122621"/>
                  </a:moveTo>
                  <a:cubicBezTo>
                    <a:pt x="874313" y="0"/>
                    <a:pt x="525585" y="73155"/>
                    <a:pt x="295683" y="307962"/>
                  </a:cubicBezTo>
                  <a:cubicBezTo>
                    <a:pt x="65781" y="542768"/>
                    <a:pt x="1" y="892962"/>
                    <a:pt x="129029" y="1195188"/>
                  </a:cubicBezTo>
                  <a:cubicBezTo>
                    <a:pt x="258056" y="1497415"/>
                    <a:pt x="556469" y="1692128"/>
                    <a:pt x="885065" y="1688498"/>
                  </a:cubicBezTo>
                  <a:cubicBezTo>
                    <a:pt x="1213662" y="1684868"/>
                    <a:pt x="1507701" y="1483611"/>
                    <a:pt x="1630021" y="1178608"/>
                  </a:cubicBezTo>
                  <a:cubicBezTo>
                    <a:pt x="1796892" y="762516"/>
                    <a:pt x="1595123" y="289903"/>
                    <a:pt x="1179196" y="122621"/>
                  </a:cubicBezTo>
                  <a:close/>
                  <a:moveTo>
                    <a:pt x="724309" y="1255776"/>
                  </a:moveTo>
                  <a:cubicBezTo>
                    <a:pt x="516051" y="1172704"/>
                    <a:pt x="414507" y="936586"/>
                    <a:pt x="497455" y="728279"/>
                  </a:cubicBezTo>
                  <a:cubicBezTo>
                    <a:pt x="580402" y="519972"/>
                    <a:pt x="816458" y="418286"/>
                    <a:pt x="1024816" y="501109"/>
                  </a:cubicBezTo>
                  <a:cubicBezTo>
                    <a:pt x="1233173" y="583931"/>
                    <a:pt x="1335000" y="819926"/>
                    <a:pt x="1252303" y="1028333"/>
                  </a:cubicBezTo>
                  <a:cubicBezTo>
                    <a:pt x="1167863" y="1235501"/>
                    <a:pt x="931792" y="1335377"/>
                    <a:pt x="724309" y="1251714"/>
                  </a:cubicBezTo>
                </a:path>
              </a:pathLst>
            </a:custGeom>
            <a:solidFill>
              <a:sysClr val="window" lastClr="FFFFFF"/>
            </a:solidFill>
            <a:ln w="38100">
              <a:noFill/>
            </a:ln>
          </p:spPr>
          <p:style>
            <a:lnRef idx="2">
              <a:srgbClr val="000000"/>
            </a:lnRef>
            <a:fillRef idx="1">
              <a:sysClr val="window" lastClr="FFFFFF"/>
            </a:fillRef>
            <a:effectRef idx="0">
              <a:srgbClr val="000000"/>
            </a:effectRef>
            <a:fontRef idx="minor">
              <a:srgbClr val="000000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dirty="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PA_ImportSvg_636701215562644936"/>
            <p:cNvSpPr/>
            <p:nvPr>
              <p:custDataLst>
                <p:tags r:id="rId8"/>
              </p:custDataLst>
            </p:nvPr>
          </p:nvSpPr>
          <p:spPr bwMode="auto">
            <a:xfrm>
              <a:off x="7315833" y="4638038"/>
              <a:ext cx="347980" cy="329565"/>
            </a:xfrm>
            <a:custGeom>
              <a:avLst/>
              <a:gdLst/>
              <a:ahLst/>
              <a:cxnLst/>
              <a:rect l="l" t="t" r="r" b="b"/>
              <a:pathLst>
                <a:path w="7184180" h="7138978">
                  <a:moveTo>
                    <a:pt x="3533948" y="366371"/>
                  </a:moveTo>
                  <a:cubicBezTo>
                    <a:pt x="2618924" y="1"/>
                    <a:pt x="1573303" y="220911"/>
                    <a:pt x="884667" y="926089"/>
                  </a:cubicBezTo>
                  <a:cubicBezTo>
                    <a:pt x="196032" y="1631268"/>
                    <a:pt x="1" y="2681837"/>
                    <a:pt x="387985" y="3587908"/>
                  </a:cubicBezTo>
                  <a:cubicBezTo>
                    <a:pt x="775969" y="4493978"/>
                    <a:pt x="1671559" y="5077110"/>
                    <a:pt x="2657134" y="5065382"/>
                  </a:cubicBezTo>
                  <a:cubicBezTo>
                    <a:pt x="3642709" y="5053655"/>
                    <a:pt x="4524171" y="4449378"/>
                    <a:pt x="4890485" y="3534332"/>
                  </a:cubicBezTo>
                  <a:cubicBezTo>
                    <a:pt x="5390652" y="2284927"/>
                    <a:pt x="4783323" y="866614"/>
                    <a:pt x="3533948" y="366371"/>
                  </a:cubicBezTo>
                  <a:close/>
                  <a:moveTo>
                    <a:pt x="2023074" y="4135432"/>
                  </a:moveTo>
                  <a:cubicBezTo>
                    <a:pt x="1190078" y="3802263"/>
                    <a:pt x="784832" y="2856946"/>
                    <a:pt x="1117890" y="2023904"/>
                  </a:cubicBezTo>
                  <a:cubicBezTo>
                    <a:pt x="1450947" y="1190863"/>
                    <a:pt x="2396210" y="785490"/>
                    <a:pt x="3229296" y="1118435"/>
                  </a:cubicBezTo>
                  <a:cubicBezTo>
                    <a:pt x="4062382" y="1451381"/>
                    <a:pt x="4467882" y="2396589"/>
                    <a:pt x="4135049" y="3229720"/>
                  </a:cubicBezTo>
                  <a:cubicBezTo>
                    <a:pt x="3803688" y="4062542"/>
                    <a:pt x="2860436" y="4469648"/>
                    <a:pt x="2027136" y="4139493"/>
                  </a:cubicBezTo>
                  <a:moveTo>
                    <a:pt x="5645922" y="3847067"/>
                  </a:moveTo>
                  <a:cubicBezTo>
                    <a:pt x="5687420" y="3742763"/>
                    <a:pt x="5636505" y="3624567"/>
                    <a:pt x="5532201" y="3583070"/>
                  </a:cubicBezTo>
                  <a:cubicBezTo>
                    <a:pt x="5427898" y="3541572"/>
                    <a:pt x="5309702" y="3592488"/>
                    <a:pt x="5268204" y="3696792"/>
                  </a:cubicBezTo>
                  <a:cubicBezTo>
                    <a:pt x="4987966" y="4396081"/>
                    <a:pt x="4441638" y="4955557"/>
                    <a:pt x="3749208" y="5252342"/>
                  </a:cubicBezTo>
                  <a:cubicBezTo>
                    <a:pt x="3650489" y="5298778"/>
                    <a:pt x="3606099" y="5414916"/>
                    <a:pt x="3648678" y="5515360"/>
                  </a:cubicBezTo>
                  <a:cubicBezTo>
                    <a:pt x="3691257" y="5615803"/>
                    <a:pt x="3805590" y="5664657"/>
                    <a:pt x="3907606" y="5625999"/>
                  </a:cubicBezTo>
                  <a:cubicBezTo>
                    <a:pt x="4700054" y="5287048"/>
                    <a:pt x="5325361" y="4647130"/>
                    <a:pt x="5645922" y="3847067"/>
                  </a:cubicBezTo>
                  <a:close/>
                  <a:moveTo>
                    <a:pt x="7043074" y="4176048"/>
                  </a:moveTo>
                  <a:cubicBezTo>
                    <a:pt x="6992990" y="4156069"/>
                    <a:pt x="6937015" y="4156830"/>
                    <a:pt x="6887493" y="4178163"/>
                  </a:cubicBezTo>
                  <a:cubicBezTo>
                    <a:pt x="6837970" y="4199496"/>
                    <a:pt x="6798965" y="4239649"/>
                    <a:pt x="6779077" y="4289769"/>
                  </a:cubicBezTo>
                  <a:cubicBezTo>
                    <a:pt x="6336772" y="5386026"/>
                    <a:pt x="5478021" y="6262303"/>
                    <a:pt x="4390922" y="6726662"/>
                  </a:cubicBezTo>
                  <a:cubicBezTo>
                    <a:pt x="4292203" y="6773099"/>
                    <a:pt x="4247813" y="6889237"/>
                    <a:pt x="4290393" y="6989681"/>
                  </a:cubicBezTo>
                  <a:cubicBezTo>
                    <a:pt x="4332971" y="7090124"/>
                    <a:pt x="4447304" y="7138978"/>
                    <a:pt x="4549320" y="7100320"/>
                  </a:cubicBezTo>
                  <a:cubicBezTo>
                    <a:pt x="5730298" y="6590282"/>
                    <a:pt x="6661737" y="5634024"/>
                    <a:pt x="7140550" y="4440045"/>
                  </a:cubicBezTo>
                  <a:cubicBezTo>
                    <a:pt x="7184181" y="4340147"/>
                    <a:pt x="7141157" y="4223621"/>
                    <a:pt x="7043074" y="4176048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>
              <a:noFill/>
            </a:ln>
          </p:spPr>
          <p:style>
            <a:lnRef idx="2">
              <a:srgbClr val="000000"/>
            </a:lnRef>
            <a:fillRef idx="1">
              <a:sysClr val="window" lastClr="FFFFFF"/>
            </a:fillRef>
            <a:effectRef idx="0">
              <a:srgbClr val="000000"/>
            </a:effectRef>
            <a:fontRef idx="minor">
              <a:srgbClr val="000000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dirty="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PA_ImportSvg_636701215563104655"/>
            <p:cNvSpPr/>
            <p:nvPr>
              <p:custDataLst>
                <p:tags r:id="rId9"/>
              </p:custDataLst>
            </p:nvPr>
          </p:nvSpPr>
          <p:spPr bwMode="auto">
            <a:xfrm>
              <a:off x="7222489" y="4551042"/>
              <a:ext cx="403860" cy="382905"/>
            </a:xfrm>
            <a:custGeom>
              <a:avLst/>
              <a:gdLst/>
              <a:ahLst/>
              <a:cxnLst/>
              <a:rect l="l" t="t" r="r" b="b"/>
              <a:pathLst>
                <a:path w="8332234" h="8289152">
                  <a:moveTo>
                    <a:pt x="8205089" y="5760801"/>
                  </a:moveTo>
                  <a:cubicBezTo>
                    <a:pt x="8155004" y="5740822"/>
                    <a:pt x="8099030" y="5741584"/>
                    <a:pt x="8049507" y="5762916"/>
                  </a:cubicBezTo>
                  <a:cubicBezTo>
                    <a:pt x="7999985" y="5784249"/>
                    <a:pt x="7960979" y="5824403"/>
                    <a:pt x="7941091" y="5874523"/>
                  </a:cubicBezTo>
                  <a:cubicBezTo>
                    <a:pt x="7581160" y="6774595"/>
                    <a:pt x="6878447" y="7494839"/>
                    <a:pt x="5987515" y="7876836"/>
                  </a:cubicBezTo>
                  <a:cubicBezTo>
                    <a:pt x="5888797" y="7923273"/>
                    <a:pt x="5844406" y="8039411"/>
                    <a:pt x="5886986" y="8139854"/>
                  </a:cubicBezTo>
                  <a:cubicBezTo>
                    <a:pt x="5929565" y="8240298"/>
                    <a:pt x="6043897" y="8289151"/>
                    <a:pt x="6145913" y="8250493"/>
                  </a:cubicBezTo>
                  <a:cubicBezTo>
                    <a:pt x="7130702" y="7825594"/>
                    <a:pt x="7907445" y="7028412"/>
                    <a:pt x="8306625" y="6032921"/>
                  </a:cubicBezTo>
                  <a:cubicBezTo>
                    <a:pt x="8329891" y="5983458"/>
                    <a:pt x="8332234" y="5926705"/>
                    <a:pt x="8313125" y="5875492"/>
                  </a:cubicBezTo>
                  <a:cubicBezTo>
                    <a:pt x="8294016" y="5824279"/>
                    <a:pt x="8255068" y="5782933"/>
                    <a:pt x="8205088" y="5760801"/>
                  </a:cubicBezTo>
                  <a:moveTo>
                    <a:pt x="3538439" y="1634329"/>
                  </a:moveTo>
                  <a:cubicBezTo>
                    <a:pt x="3517033" y="1584662"/>
                    <a:pt x="3476699" y="1545585"/>
                    <a:pt x="3426379" y="1525762"/>
                  </a:cubicBezTo>
                  <a:cubicBezTo>
                    <a:pt x="3376058" y="1505939"/>
                    <a:pt x="3319910" y="1507008"/>
                    <a:pt x="3270380" y="1528731"/>
                  </a:cubicBezTo>
                  <a:cubicBezTo>
                    <a:pt x="2481796" y="1865708"/>
                    <a:pt x="1858408" y="2500775"/>
                    <a:pt x="1536125" y="3295478"/>
                  </a:cubicBezTo>
                  <a:cubicBezTo>
                    <a:pt x="1494628" y="3399782"/>
                    <a:pt x="1545543" y="3517977"/>
                    <a:pt x="1649847" y="3559474"/>
                  </a:cubicBezTo>
                  <a:cubicBezTo>
                    <a:pt x="1754151" y="3600972"/>
                    <a:pt x="1872346" y="3550057"/>
                    <a:pt x="1913843" y="3445753"/>
                  </a:cubicBezTo>
                  <a:cubicBezTo>
                    <a:pt x="2194082" y="2746462"/>
                    <a:pt x="2740410" y="2186987"/>
                    <a:pt x="3432840" y="1890203"/>
                  </a:cubicBezTo>
                  <a:cubicBezTo>
                    <a:pt x="3529721" y="1845827"/>
                    <a:pt x="3575824" y="1734116"/>
                    <a:pt x="3538439" y="1634329"/>
                  </a:cubicBezTo>
                  <a:close/>
                  <a:moveTo>
                    <a:pt x="2900785" y="143763"/>
                  </a:moveTo>
                  <a:cubicBezTo>
                    <a:pt x="2853128" y="43428"/>
                    <a:pt x="2733701" y="0"/>
                    <a:pt x="2632727" y="46287"/>
                  </a:cubicBezTo>
                  <a:cubicBezTo>
                    <a:pt x="1451749" y="556326"/>
                    <a:pt x="520310" y="1512584"/>
                    <a:pt x="41497" y="2706562"/>
                  </a:cubicBezTo>
                  <a:cubicBezTo>
                    <a:pt x="0" y="2810866"/>
                    <a:pt x="50915" y="2929061"/>
                    <a:pt x="155219" y="2970559"/>
                  </a:cubicBezTo>
                  <a:cubicBezTo>
                    <a:pt x="259523" y="3012056"/>
                    <a:pt x="377718" y="2961141"/>
                    <a:pt x="419216" y="2856837"/>
                  </a:cubicBezTo>
                  <a:cubicBezTo>
                    <a:pt x="861521" y="1760580"/>
                    <a:pt x="1720272" y="884303"/>
                    <a:pt x="2807371" y="419944"/>
                  </a:cubicBezTo>
                  <a:cubicBezTo>
                    <a:pt x="2856982" y="396349"/>
                    <a:pt x="2894917" y="353660"/>
                    <a:pt x="2912519" y="301620"/>
                  </a:cubicBezTo>
                  <a:cubicBezTo>
                    <a:pt x="2930120" y="249580"/>
                    <a:pt x="2925887" y="192629"/>
                    <a:pt x="2900785" y="143763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>
              <a:noFill/>
            </a:ln>
          </p:spPr>
          <p:style>
            <a:lnRef idx="2">
              <a:srgbClr val="000000"/>
            </a:lnRef>
            <a:fillRef idx="1">
              <a:sysClr val="window" lastClr="FFFFFF"/>
            </a:fillRef>
            <a:effectRef idx="0">
              <a:srgbClr val="000000"/>
            </a:effectRef>
            <a:fontRef idx="minor">
              <a:srgbClr val="000000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dirty="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任意多边形: 形状 56"/>
            <p:cNvSpPr/>
            <p:nvPr>
              <p:custDataLst>
                <p:tags r:id="rId10"/>
              </p:custDataLst>
            </p:nvPr>
          </p:nvSpPr>
          <p:spPr>
            <a:xfrm>
              <a:off x="7259318" y="4585968"/>
              <a:ext cx="121285" cy="118110"/>
            </a:xfrm>
            <a:custGeom>
              <a:avLst/>
              <a:gdLst/>
              <a:ahLst/>
              <a:cxnLst/>
              <a:rect l="0" t="0" r="0" b="0"/>
              <a:pathLst>
                <a:path w="2499922" h="2554749">
                  <a:moveTo>
                    <a:pt x="2360607" y="405339"/>
                  </a:moveTo>
                  <a:cubicBezTo>
                    <a:pt x="2430207" y="378966"/>
                    <a:pt x="2479803" y="316631"/>
                    <a:pt x="2489861" y="242885"/>
                  </a:cubicBezTo>
                  <a:cubicBezTo>
                    <a:pt x="2499921" y="169139"/>
                    <a:pt x="2468831" y="95800"/>
                    <a:pt x="2408837" y="51750"/>
                  </a:cubicBezTo>
                  <a:cubicBezTo>
                    <a:pt x="2348843" y="7701"/>
                    <a:pt x="2269559" y="0"/>
                    <a:pt x="2202209" y="31682"/>
                  </a:cubicBezTo>
                  <a:cubicBezTo>
                    <a:pt x="1217421" y="456580"/>
                    <a:pt x="440678" y="1253763"/>
                    <a:pt x="41498" y="2249254"/>
                  </a:cubicBezTo>
                  <a:cubicBezTo>
                    <a:pt x="0" y="2353558"/>
                    <a:pt x="50915" y="2471754"/>
                    <a:pt x="155219" y="2513251"/>
                  </a:cubicBezTo>
                  <a:cubicBezTo>
                    <a:pt x="259523" y="2554748"/>
                    <a:pt x="377719" y="2503833"/>
                    <a:pt x="419216" y="2399529"/>
                  </a:cubicBezTo>
                  <a:cubicBezTo>
                    <a:pt x="779147" y="1499457"/>
                    <a:pt x="1481861" y="779213"/>
                    <a:pt x="2372792" y="397216"/>
                  </a:cubicBezTo>
                </a:path>
              </a:pathLst>
            </a:custGeom>
            <a:solidFill>
              <a:sysClr val="window" lastClr="FFFFFF"/>
            </a:solidFill>
            <a:ln w="3175" cap="rnd" cmpd="sng" algn="ctr">
              <a:noFill/>
              <a:prstDash val="solid"/>
              <a:round/>
              <a:headEnd type="none"/>
              <a:tailEnd type="none" w="med" len="med"/>
            </a:ln>
            <a:effectLst/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PA_ImportSvg_636701217078183569"/>
            <p:cNvSpPr/>
            <p:nvPr>
              <p:custDataLst>
                <p:tags r:id="rId11"/>
              </p:custDataLst>
            </p:nvPr>
          </p:nvSpPr>
          <p:spPr bwMode="auto">
            <a:xfrm>
              <a:off x="4443222" y="4437375"/>
              <a:ext cx="644400" cy="644399"/>
            </a:xfrm>
            <a:custGeom>
              <a:avLst/>
              <a:gdLst/>
              <a:ahLst/>
              <a:cxnLst/>
              <a:rect l="l" t="t" r="r" b="b"/>
              <a:pathLst>
                <a:path w="12420099" h="12420126">
                  <a:moveTo>
                    <a:pt x="6210134" y="0"/>
                  </a:moveTo>
                  <a:cubicBezTo>
                    <a:pt x="2785724" y="0"/>
                    <a:pt x="1" y="2785724"/>
                    <a:pt x="1" y="6210160"/>
                  </a:cubicBezTo>
                  <a:cubicBezTo>
                    <a:pt x="1" y="9634401"/>
                    <a:pt x="2785724" y="12420125"/>
                    <a:pt x="6210134" y="12420125"/>
                  </a:cubicBezTo>
                  <a:cubicBezTo>
                    <a:pt x="9634050" y="12420125"/>
                    <a:pt x="12420099" y="9634401"/>
                    <a:pt x="12420099" y="6210160"/>
                  </a:cubicBezTo>
                  <a:cubicBezTo>
                    <a:pt x="12420099" y="2785711"/>
                    <a:pt x="9634050" y="0"/>
                    <a:pt x="6210134" y="0"/>
                  </a:cubicBezTo>
                  <a:close/>
                  <a:moveTo>
                    <a:pt x="11485469" y="4748985"/>
                  </a:moveTo>
                  <a:lnTo>
                    <a:pt x="8736861" y="4748985"/>
                  </a:lnTo>
                  <a:cubicBezTo>
                    <a:pt x="8480359" y="4307356"/>
                    <a:pt x="8112951" y="3939570"/>
                    <a:pt x="7671322" y="3683082"/>
                  </a:cubicBezTo>
                  <a:lnTo>
                    <a:pt x="7671322" y="934657"/>
                  </a:lnTo>
                  <a:cubicBezTo>
                    <a:pt x="9518477" y="1447075"/>
                    <a:pt x="10973220" y="2901843"/>
                    <a:pt x="11485468" y="4748985"/>
                  </a:cubicBezTo>
                  <a:moveTo>
                    <a:pt x="11689532" y="6210147"/>
                  </a:moveTo>
                  <a:cubicBezTo>
                    <a:pt x="11689532" y="6458421"/>
                    <a:pt x="11666672" y="6701018"/>
                    <a:pt x="11634571" y="6940728"/>
                  </a:cubicBezTo>
                  <a:lnTo>
                    <a:pt x="9036171" y="6940728"/>
                  </a:lnTo>
                  <a:cubicBezTo>
                    <a:pt x="9096798" y="6706709"/>
                    <a:pt x="9132497" y="6462710"/>
                    <a:pt x="9132497" y="6210147"/>
                  </a:cubicBezTo>
                  <a:cubicBezTo>
                    <a:pt x="9132497" y="5957414"/>
                    <a:pt x="9096797" y="5713584"/>
                    <a:pt x="9036171" y="5479397"/>
                  </a:cubicBezTo>
                  <a:lnTo>
                    <a:pt x="11634571" y="5479397"/>
                  </a:lnTo>
                  <a:cubicBezTo>
                    <a:pt x="11666671" y="5719120"/>
                    <a:pt x="11689531" y="5961859"/>
                    <a:pt x="11689531" y="6210147"/>
                  </a:cubicBezTo>
                  <a:moveTo>
                    <a:pt x="6210134" y="8401903"/>
                  </a:moveTo>
                  <a:cubicBezTo>
                    <a:pt x="5001354" y="8401903"/>
                    <a:pt x="4018196" y="7418758"/>
                    <a:pt x="4018196" y="6210160"/>
                  </a:cubicBezTo>
                  <a:cubicBezTo>
                    <a:pt x="4018196" y="5001548"/>
                    <a:pt x="5001353" y="4018404"/>
                    <a:pt x="6210134" y="4018404"/>
                  </a:cubicBezTo>
                  <a:cubicBezTo>
                    <a:pt x="7418759" y="4018404"/>
                    <a:pt x="8401904" y="5001548"/>
                    <a:pt x="8401904" y="6210160"/>
                  </a:cubicBezTo>
                  <a:cubicBezTo>
                    <a:pt x="8401917" y="7418745"/>
                    <a:pt x="7418759" y="8401903"/>
                    <a:pt x="6210134" y="8401903"/>
                  </a:cubicBezTo>
                  <a:close/>
                  <a:moveTo>
                    <a:pt x="3383759" y="6940728"/>
                  </a:moveTo>
                  <a:lnTo>
                    <a:pt x="785164" y="6940728"/>
                  </a:lnTo>
                  <a:cubicBezTo>
                    <a:pt x="752869" y="6701018"/>
                    <a:pt x="730568" y="6458435"/>
                    <a:pt x="730568" y="6210147"/>
                  </a:cubicBezTo>
                  <a:cubicBezTo>
                    <a:pt x="730568" y="5961859"/>
                    <a:pt x="752869" y="5719120"/>
                    <a:pt x="785164" y="5479397"/>
                  </a:cubicBezTo>
                  <a:lnTo>
                    <a:pt x="3383759" y="5479397"/>
                  </a:lnTo>
                  <a:cubicBezTo>
                    <a:pt x="3323107" y="5713597"/>
                    <a:pt x="3287615" y="5957414"/>
                    <a:pt x="3287615" y="6210147"/>
                  </a:cubicBezTo>
                  <a:cubicBezTo>
                    <a:pt x="3287601" y="6462710"/>
                    <a:pt x="3323107" y="6706709"/>
                    <a:pt x="3383759" y="6940728"/>
                  </a:cubicBezTo>
                  <a:close/>
                  <a:moveTo>
                    <a:pt x="6940728" y="785346"/>
                  </a:moveTo>
                  <a:lnTo>
                    <a:pt x="6940728" y="3383954"/>
                  </a:lnTo>
                  <a:cubicBezTo>
                    <a:pt x="6706696" y="3323302"/>
                    <a:pt x="6462697" y="3287641"/>
                    <a:pt x="6210134" y="3287641"/>
                  </a:cubicBezTo>
                  <a:cubicBezTo>
                    <a:pt x="5957414" y="3287641"/>
                    <a:pt x="5713376" y="3323302"/>
                    <a:pt x="5479384" y="3383954"/>
                  </a:cubicBezTo>
                  <a:lnTo>
                    <a:pt x="5479384" y="785346"/>
                  </a:lnTo>
                  <a:cubicBezTo>
                    <a:pt x="5718912" y="753077"/>
                    <a:pt x="5961677" y="730776"/>
                    <a:pt x="6210134" y="730776"/>
                  </a:cubicBezTo>
                  <a:cubicBezTo>
                    <a:pt x="6458435" y="730776"/>
                    <a:pt x="6700991" y="753077"/>
                    <a:pt x="6940728" y="785346"/>
                  </a:cubicBezTo>
                  <a:close/>
                  <a:moveTo>
                    <a:pt x="4748790" y="934657"/>
                  </a:moveTo>
                  <a:lnTo>
                    <a:pt x="4748790" y="3683082"/>
                  </a:lnTo>
                  <a:cubicBezTo>
                    <a:pt x="4306958" y="3939738"/>
                    <a:pt x="3939642" y="4307112"/>
                    <a:pt x="3683056" y="4748985"/>
                  </a:cubicBezTo>
                  <a:lnTo>
                    <a:pt x="934436" y="4748985"/>
                  </a:lnTo>
                  <a:cubicBezTo>
                    <a:pt x="1446893" y="2901843"/>
                    <a:pt x="2901466" y="1447075"/>
                    <a:pt x="4748790" y="934657"/>
                  </a:cubicBezTo>
                  <a:close/>
                  <a:moveTo>
                    <a:pt x="934436" y="7671322"/>
                  </a:moveTo>
                  <a:lnTo>
                    <a:pt x="3683056" y="7671322"/>
                  </a:lnTo>
                  <a:cubicBezTo>
                    <a:pt x="3939649" y="8113193"/>
                    <a:pt x="4306963" y="8480569"/>
                    <a:pt x="4748790" y="8737237"/>
                  </a:cubicBezTo>
                  <a:lnTo>
                    <a:pt x="4748790" y="11485481"/>
                  </a:lnTo>
                  <a:cubicBezTo>
                    <a:pt x="2901466" y="10973206"/>
                    <a:pt x="1446893" y="9518477"/>
                    <a:pt x="934436" y="7671322"/>
                  </a:cubicBezTo>
                  <a:close/>
                  <a:moveTo>
                    <a:pt x="5479384" y="11634961"/>
                  </a:moveTo>
                  <a:lnTo>
                    <a:pt x="5479384" y="9036158"/>
                  </a:lnTo>
                  <a:cubicBezTo>
                    <a:pt x="5713389" y="9096823"/>
                    <a:pt x="5957414" y="9132471"/>
                    <a:pt x="6210134" y="9132471"/>
                  </a:cubicBezTo>
                  <a:cubicBezTo>
                    <a:pt x="6462697" y="9132471"/>
                    <a:pt x="6706696" y="9096822"/>
                    <a:pt x="6940728" y="9036158"/>
                  </a:cubicBezTo>
                  <a:lnTo>
                    <a:pt x="6940728" y="11634961"/>
                  </a:lnTo>
                  <a:cubicBezTo>
                    <a:pt x="6700991" y="11667073"/>
                    <a:pt x="6458435" y="11689531"/>
                    <a:pt x="6210134" y="11689531"/>
                  </a:cubicBezTo>
                  <a:cubicBezTo>
                    <a:pt x="5961677" y="11689531"/>
                    <a:pt x="5718899" y="11667074"/>
                    <a:pt x="5479384" y="11634961"/>
                  </a:cubicBezTo>
                  <a:close/>
                  <a:moveTo>
                    <a:pt x="7671322" y="11485468"/>
                  </a:moveTo>
                  <a:lnTo>
                    <a:pt x="7671322" y="8737225"/>
                  </a:lnTo>
                  <a:cubicBezTo>
                    <a:pt x="8112951" y="8480737"/>
                    <a:pt x="8480359" y="8112951"/>
                    <a:pt x="8736861" y="7671309"/>
                  </a:cubicBezTo>
                  <a:lnTo>
                    <a:pt x="11485467" y="7671309"/>
                  </a:lnTo>
                  <a:cubicBezTo>
                    <a:pt x="10973220" y="9518477"/>
                    <a:pt x="9518477" y="10973206"/>
                    <a:pt x="7671322" y="11485468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>
              <a:noFill/>
            </a:ln>
          </p:spPr>
          <p:style>
            <a:lnRef idx="2">
              <a:srgbClr val="000000"/>
            </a:lnRef>
            <a:fillRef idx="1">
              <a:sysClr val="window" lastClr="FFFFFF"/>
            </a:fillRef>
            <a:effectRef idx="0">
              <a:srgbClr val="000000"/>
            </a:effectRef>
            <a:fontRef idx="minor">
              <a:srgbClr val="000000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dirty="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12"/>
              </p:custDataLst>
            </p:nvPr>
          </p:nvSpPr>
          <p:spPr>
            <a:xfrm>
              <a:off x="8388509" y="1691245"/>
              <a:ext cx="2935892" cy="52369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spc="300" dirty="0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招标文件解读</a:t>
              </a:r>
              <a:endParaRPr lang="zh-CN" altLang="en-US" sz="1600" b="1" spc="300" dirty="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13"/>
              </p:custDataLst>
            </p:nvPr>
          </p:nvSpPr>
          <p:spPr>
            <a:xfrm>
              <a:off x="8388509" y="2258478"/>
              <a:ext cx="2935892" cy="618765"/>
            </a:xfrm>
            <a:prstGeom prst="rect">
              <a:avLst/>
            </a:prstGeom>
          </p:spPr>
          <p:txBody>
            <a:bodyPr vert="horz" wrap="square" lIns="90000" tIns="0" rIns="90000" bIns="4680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spc="150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一键上传招标文件，智能快速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全面解读招标文件的结构和内容。</a:t>
              </a:r>
              <a:endParaRPr lang="zh-CN" altLang="en-US" sz="1100" spc="1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4"/>
              </p:custDataLst>
            </p:nvPr>
          </p:nvSpPr>
          <p:spPr>
            <a:xfrm>
              <a:off x="8388509" y="4247598"/>
              <a:ext cx="2935892" cy="52369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spc="300" dirty="0">
                  <a:solidFill>
                    <a:srgbClr val="69A3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广告合作等</a:t>
              </a:r>
              <a:endParaRPr lang="zh-CN" altLang="en-US" sz="1600" b="1" spc="300" dirty="0">
                <a:solidFill>
                  <a:srgbClr val="69A3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15"/>
              </p:custDataLst>
            </p:nvPr>
          </p:nvSpPr>
          <p:spPr>
            <a:xfrm>
              <a:off x="8388509" y="4819954"/>
              <a:ext cx="2935892" cy="618765"/>
            </a:xfrm>
            <a:prstGeom prst="rect">
              <a:avLst/>
            </a:prstGeom>
          </p:spPr>
          <p:txBody>
            <a:bodyPr vert="horz" wrap="square" lIns="90000" tIns="0" rIns="90000" bIns="4680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spc="15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剑鱼提供各种类型广告合作、企业战略合作等。</a:t>
              </a:r>
              <a:endParaRPr lang="zh-CN" altLang="en-US" sz="1100" spc="1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16"/>
              </p:custDataLst>
            </p:nvPr>
          </p:nvSpPr>
          <p:spPr>
            <a:xfrm>
              <a:off x="905293" y="4247598"/>
              <a:ext cx="2935892" cy="52369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spc="300" dirty="0">
                  <a:solidFill>
                    <a:srgbClr val="1AA3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剑鱼文库</a:t>
              </a:r>
              <a:endParaRPr lang="zh-CN" altLang="en-US" sz="1600" b="1" spc="300" dirty="0">
                <a:solidFill>
                  <a:srgbClr val="1AA3A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17"/>
              </p:custDataLst>
            </p:nvPr>
          </p:nvSpPr>
          <p:spPr>
            <a:xfrm>
              <a:off x="905293" y="5015669"/>
              <a:ext cx="2935892" cy="618765"/>
            </a:xfrm>
            <a:prstGeom prst="rect">
              <a:avLst/>
            </a:prstGeom>
          </p:spPr>
          <p:txBody>
            <a:bodyPr vert="horz" wrap="square" lIns="90000" tIns="0" rIns="90000" bIns="46800" anchor="ctr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spc="15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专业可靠的招投标垂直行业资料库。汇集了全国、全行业的法律法规、招标文件、行业标准、投标文件、行业报告、行业解决方案等。</a:t>
              </a:r>
              <a:endParaRPr lang="zh-CN" altLang="en-US" sz="1100" spc="1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18"/>
              </p:custDataLst>
            </p:nvPr>
          </p:nvSpPr>
          <p:spPr>
            <a:xfrm rot="2700000">
              <a:off x="6844808" y="4419526"/>
              <a:ext cx="1163534" cy="1163534"/>
            </a:xfrm>
            <a:prstGeom prst="ellipse">
              <a:avLst/>
            </a:prstGeom>
            <a:solidFill>
              <a:srgbClr val="69A35B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19"/>
              </p:custDataLst>
            </p:nvPr>
          </p:nvSpPr>
          <p:spPr>
            <a:xfrm rot="2700000">
              <a:off x="4183655" y="4419526"/>
              <a:ext cx="1163534" cy="1163534"/>
            </a:xfrm>
            <a:prstGeom prst="ellipse">
              <a:avLst/>
            </a:prstGeom>
            <a:solidFill>
              <a:srgbClr val="1AA3AA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20"/>
              </p:custDataLst>
            </p:nvPr>
          </p:nvSpPr>
          <p:spPr>
            <a:xfrm>
              <a:off x="905293" y="1691245"/>
              <a:ext cx="2935892" cy="52369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spc="300" dirty="0">
                  <a:solidFill>
                    <a:srgbClr val="1F74A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中标必听课</a:t>
              </a:r>
              <a:endParaRPr lang="zh-CN" altLang="en-US" sz="1600" b="1" spc="300" dirty="0">
                <a:solidFill>
                  <a:srgbClr val="1F74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21"/>
              </p:custDataLst>
            </p:nvPr>
          </p:nvSpPr>
          <p:spPr>
            <a:xfrm>
              <a:off x="905293" y="2354363"/>
              <a:ext cx="2935892" cy="618765"/>
            </a:xfrm>
            <a:prstGeom prst="rect">
              <a:avLst/>
            </a:prstGeom>
          </p:spPr>
          <p:txBody>
            <a:bodyPr vert="horz" wrap="square" lIns="90000" tIns="0" rIns="90000" bIns="46800" anchor="ctr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专为投标人打造的在线课程，抛弃传统教科书式教学，课程围绕招标实务技巧、电子招投标等内容。</a:t>
              </a:r>
              <a:endParaRPr lang="zh-CN" altLang="en-US" sz="700" spc="15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3" name="图片 2" descr="文库"/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507897" y="4771291"/>
              <a:ext cx="515048" cy="460005"/>
            </a:xfrm>
            <a:prstGeom prst="rect">
              <a:avLst/>
            </a:prstGeom>
          </p:spPr>
        </p:pic>
        <p:pic>
          <p:nvPicPr>
            <p:cNvPr id="4" name="图片 3" descr="课程"/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515564" y="1837136"/>
              <a:ext cx="499715" cy="499715"/>
            </a:xfrm>
            <a:prstGeom prst="rect">
              <a:avLst/>
            </a:prstGeom>
          </p:spPr>
        </p:pic>
        <p:pic>
          <p:nvPicPr>
            <p:cNvPr id="12" name="图片 11" descr="解读"/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178283" y="1838706"/>
              <a:ext cx="496570" cy="496570"/>
            </a:xfrm>
            <a:prstGeom prst="rect">
              <a:avLst/>
            </a:prstGeom>
          </p:spPr>
        </p:pic>
        <p:pic>
          <p:nvPicPr>
            <p:cNvPr id="13" name="图片 12" descr="商务合作"/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191659" y="4783678"/>
              <a:ext cx="469834" cy="4352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sľïdé"/>
          <p:cNvSpPr txBox="1"/>
          <p:nvPr/>
        </p:nvSpPr>
        <p:spPr bwMode="auto">
          <a:xfrm>
            <a:off x="2207663" y="2137056"/>
            <a:ext cx="9626598" cy="273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800" b="1" i="0" u="none" strike="noStrike" kern="1200" cap="none" spc="800" normalizeH="0" baseline="0" noProof="0" dirty="0">
                <a:ln>
                  <a:noFill/>
                </a:ln>
                <a:gradFill>
                  <a:gsLst>
                    <a:gs pos="3000">
                      <a:schemeClr val="bg1"/>
                    </a:gs>
                    <a:gs pos="88000">
                      <a:schemeClr val="bg1">
                        <a:alpha val="57000"/>
                      </a:schemeClr>
                    </a:gs>
                  </a:gsLst>
                  <a:lin ang="81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谢谢观看</a:t>
            </a:r>
            <a:endParaRPr kumimoji="0" lang="zh-CN" altLang="en-US" sz="10800" b="1" i="0" u="none" strike="noStrike" kern="1200" cap="none" spc="800" normalizeH="0" baseline="0" noProof="0" dirty="0">
              <a:ln>
                <a:noFill/>
              </a:ln>
              <a:gradFill>
                <a:gsLst>
                  <a:gs pos="3000">
                    <a:schemeClr val="bg1"/>
                  </a:gs>
                  <a:gs pos="88000">
                    <a:schemeClr val="bg1">
                      <a:alpha val="57000"/>
                    </a:schemeClr>
                  </a:gs>
                </a:gsLst>
                <a:lin ang="81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0588" y="2671763"/>
            <a:ext cx="1416050" cy="1417638"/>
          </a:xfrm>
          <a:prstGeom prst="rect">
            <a:avLst/>
          </a:prstGeom>
          <a:blipFill dpi="0" rotWithShape="1">
            <a:blip r:embed="rId1">
              <a:alphaModFix amt="8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  <p:tag name="KSO_WM_TEMPLATE_CATEGORY" val="custom"/>
  <p:tag name="KSO_WM_TEMPLATE_INDEX" val="160156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ID" val="diagram20187516_2*n_h_h_i*1_2_4_2"/>
  <p:tag name="KSO_WM_TEMPLATE_CATEGORY" val="diagram"/>
  <p:tag name="KSO_WM_TEMPLATE_INDEX" val="20187516"/>
  <p:tag name="KSO_WM_UNIT_LAYERLEVEL" val="1_1_1_1"/>
  <p:tag name="KSO_WM_TAG_VERSION" val="1.0"/>
  <p:tag name="KSO_WM_BEAUTIFY_FLAG" val="#wm#"/>
  <p:tag name="KSO_WM_UNIT_TYPE" val="n_h_h_i"/>
  <p:tag name="KSO_WM_UNIT_INDEX" val="1_2_4_2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ID" val="diagram20187516_2*n_h_h_i*1_2_4_1"/>
  <p:tag name="KSO_WM_TEMPLATE_CATEGORY" val="diagram"/>
  <p:tag name="KSO_WM_TEMPLATE_INDEX" val="20187516"/>
  <p:tag name="KSO_WM_UNIT_LAYERLEVEL" val="1_1_1_1"/>
  <p:tag name="KSO_WM_TAG_VERSION" val="1.0"/>
  <p:tag name="KSO_WM_BEAUTIFY_FLAG" val="#wm#"/>
  <p:tag name="KSO_WM_UNIT_TYPE" val="n_h_h_i"/>
  <p:tag name="KSO_WM_UNIT_INDEX" val="1_2_4_1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ID" val="diagram20187516_2*n_h_h_i*1_2_3_2"/>
  <p:tag name="KSO_WM_TEMPLATE_CATEGORY" val="diagram"/>
  <p:tag name="KSO_WM_TEMPLATE_INDEX" val="20187516"/>
  <p:tag name="KSO_WM_UNIT_LAYERLEVEL" val="1_1_1_1"/>
  <p:tag name="KSO_WM_TAG_VERSION" val="1.0"/>
  <p:tag name="KSO_WM_BEAUTIFY_FLAG" val="#wm#"/>
  <p:tag name="KSO_WM_UNIT_TYPE" val="n_h_h_i"/>
  <p:tag name="KSO_WM_UNIT_INDEX" val="1_2_3_2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EMPLATE_CATEGORY" val="diagram"/>
  <p:tag name="KSO_WM_TEMPLATE_INDEX" val="20187516"/>
  <p:tag name="KSO_WM_UNIT_ID" val="diagram20187516_2*n_h_h_a*1_2_2_1"/>
  <p:tag name="KSO_WM_UNIT_LAYERLEVEL" val="1_1_1_1"/>
  <p:tag name="KSO_WM_UNIT_VALUE" val="12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ISCONTENTSTITLE" val="0"/>
  <p:tag name="KSO_WM_UNIT_PRESET_TEXT" val="单击此处添加标题"/>
  <p:tag name="KSO_WM_UNIT_TYPE" val="n_h_h_a"/>
  <p:tag name="KSO_WM_UNIT_INDEX" val="1_2_2_1"/>
  <p:tag name="KSO_WM_UNIT_DIAGRAM_ISNUMVISUAL" val="0"/>
  <p:tag name="KSO_WM_UNIT_DIAGRAM_ISREFERUNIT" val="0"/>
  <p:tag name="KSO_WM_UNIT_NOCLEAR" val="0"/>
  <p:tag name="KSO_WM_UNIT_TEXT_FILL_FORE_SCHEMECOLOR_INDEX" val="6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TEMPLATE_CATEGORY" val="diagram"/>
  <p:tag name="KSO_WM_TEMPLATE_INDEX" val="20187516"/>
  <p:tag name="KSO_WM_UNIT_ID" val="diagram20187516_2*n_h_h_f*1_2_2_1"/>
  <p:tag name="KSO_WM_UNIT_LAYERLEVEL" val="1_1_1_1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PRESET_TEXT" val="单击此处添加文本具体内容"/>
  <p:tag name="KSO_WM_UNIT_TYPE" val="n_h_h_f"/>
  <p:tag name="KSO_WM_UNIT_INDEX" val="1_2_2_1"/>
  <p:tag name="KSO_WM_UNIT_DIAGRAM_ISNUMVISUAL" val="0"/>
  <p:tag name="KSO_WM_UNIT_DIAGRAM_ISREFERUNIT" val="0"/>
  <p:tag name="KSO_WM_UNIT_NOCLEAR" val="0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TEMPLATE_CATEGORY" val="diagram"/>
  <p:tag name="KSO_WM_TEMPLATE_INDEX" val="20187516"/>
  <p:tag name="KSO_WM_UNIT_ID" val="diagram20187516_2*n_h_h_a*1_2_4_1"/>
  <p:tag name="KSO_WM_UNIT_LAYERLEVEL" val="1_1_1_1"/>
  <p:tag name="KSO_WM_UNIT_VALUE" val="12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ISCONTENTSTITLE" val="0"/>
  <p:tag name="KSO_WM_UNIT_PRESET_TEXT" val="单击此处添加标题"/>
  <p:tag name="KSO_WM_UNIT_TYPE" val="n_h_h_a"/>
  <p:tag name="KSO_WM_UNIT_INDEX" val="1_2_4_1"/>
  <p:tag name="KSO_WM_UNIT_DIAGRAM_ISNUMVISUAL" val="0"/>
  <p:tag name="KSO_WM_UNIT_DIAGRAM_ISREFERUNIT" val="0"/>
  <p:tag name="KSO_WM_UNIT_NOCLEAR" val="0"/>
  <p:tag name="KSO_WM_UNIT_TEXT_FILL_FORE_SCHEMECOLOR_INDEX" val="8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TEMPLATE_CATEGORY" val="diagram"/>
  <p:tag name="KSO_WM_TEMPLATE_INDEX" val="20187516"/>
  <p:tag name="KSO_WM_UNIT_ID" val="diagram20187516_2*n_h_h_f*1_2_4_1"/>
  <p:tag name="KSO_WM_UNIT_LAYERLEVEL" val="1_1_1_1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PRESET_TEXT" val="单击此处添加文本具体内容"/>
  <p:tag name="KSO_WM_UNIT_TYPE" val="n_h_h_f"/>
  <p:tag name="KSO_WM_UNIT_INDEX" val="1_2_4_1"/>
  <p:tag name="KSO_WM_UNIT_DIAGRAM_ISNUMVISUAL" val="0"/>
  <p:tag name="KSO_WM_UNIT_DIAGRAM_ISREFERUNIT" val="0"/>
  <p:tag name="KSO_WM_UNIT_NOCLEAR" val="0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TEMPLATE_CATEGORY" val="diagram"/>
  <p:tag name="KSO_WM_TEMPLATE_INDEX" val="20187516"/>
  <p:tag name="KSO_WM_UNIT_ID" val="diagram20187516_2*n_h_h_a*1_2_3_1"/>
  <p:tag name="KSO_WM_UNIT_LAYERLEVEL" val="1_1_1_1"/>
  <p:tag name="KSO_WM_UNIT_VALUE" val="12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ISCONTENTSTITLE" val="0"/>
  <p:tag name="KSO_WM_UNIT_TYPE" val="n_h_h_a"/>
  <p:tag name="KSO_WM_UNIT_INDEX" val="1_2_3_1"/>
  <p:tag name="KSO_WM_UNIT_PRESET_TEXT" val="单击此处添加标题"/>
  <p:tag name="KSO_WM_UNIT_DIAGRAM_ISNUMVISUAL" val="0"/>
  <p:tag name="KSO_WM_UNIT_DIAGRAM_ISREFERUNIT" val="0"/>
  <p:tag name="KSO_WM_UNIT_NOCLEAR" val="0"/>
  <p:tag name="KSO_WM_UNIT_TEXT_FILL_FORE_SCHEMECOLOR_INDEX" val="7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TEMPLATE_CATEGORY" val="diagram"/>
  <p:tag name="KSO_WM_TEMPLATE_INDEX" val="20187516"/>
  <p:tag name="KSO_WM_UNIT_ID" val="diagram20187516_2*n_h_h_f*1_2_3_1"/>
  <p:tag name="KSO_WM_UNIT_LAYERLEVEL" val="1_1_1_1"/>
  <p:tag name="KSO_WM_UNIT_VALUE" val="32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TYPE" val="n_h_h_f"/>
  <p:tag name="KSO_WM_UNIT_INDEX" val="1_2_3_1"/>
  <p:tag name="KSO_WM_UNIT_PRESET_TEXT" val="单击此处添加文本具体内容"/>
  <p:tag name="KSO_WM_UNIT_DIAGRAM_ISNUMVISUAL" val="0"/>
  <p:tag name="KSO_WM_UNIT_DIAGRAM_ISREFERUNIT" val="0"/>
  <p:tag name="KSO_WM_UNIT_NOCLEAR" val="0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TEMPLATE_CATEGORY" val="diagram"/>
  <p:tag name="KSO_WM_TEMPLATE_INDEX" val="20187516"/>
  <p:tag name="KSO_WM_UNIT_ID" val="diagram20187516_2*n_h_h_i*1_2_4_6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TYPE" val="n_h_h_i"/>
  <p:tag name="KSO_WM_UNIT_INDEX" val="1_2_4_6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ID" val="diagram20187516_2*n_i*1_1"/>
  <p:tag name="KSO_WM_TEMPLATE_CATEGORY" val="diagram"/>
  <p:tag name="KSO_WM_TEMPLATE_INDEX" val="20187516"/>
  <p:tag name="KSO_WM_UNIT_LAYERLEVEL" val="1_1"/>
  <p:tag name="KSO_WM_TAG_VERSION" val="1.0"/>
  <p:tag name="KSO_WM_BEAUTIFY_FLAG" val="#wm#"/>
  <p:tag name="KSO_WM_UNIT_TYPE" val="n_i"/>
  <p:tag name="KSO_WM_UNIT_INDEX" val="1_1"/>
  <p:tag name="KSO_WM_UNIT_DIAGRAM_ISNUMVISUAL" val="0"/>
  <p:tag name="KSO_WM_UNIT_DIAGRAM_ISREFERUNIT" val="0"/>
  <p:tag name="KSO_WM_UNIT_LINE_FORE_SCHEMECOLOR_INDEX" val="14"/>
  <p:tag name="KSO_WM_UNIT_LINE_FILL_TYPE" val="2"/>
  <p:tag name="KSO_WM_UNIT_TEXT_FILL_FORE_SCHEMECOLOR_INDEX" val="1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KSO_WM_TEMPLATE_CATEGORY" val="diagram"/>
  <p:tag name="KSO_WM_TEMPLATE_INDEX" val="20187516"/>
  <p:tag name="KSO_WM_UNIT_ID" val="diagram20187516_2*n_h_h_i*1_2_3_1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TYPE" val="n_h_h_i"/>
  <p:tag name="KSO_WM_UNIT_INDEX" val="1_2_3_1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TEMPLATE_CATEGORY" val="diagram"/>
  <p:tag name="KSO_WM_TEMPLATE_INDEX" val="20187516"/>
  <p:tag name="KSO_WM_UNIT_ID" val="diagram20187516_2*n_h_h_a*1_2_1_1"/>
  <p:tag name="KSO_WM_UNIT_LAYERLEVEL" val="1_1_1_1"/>
  <p:tag name="KSO_WM_UNIT_VALUE" val="12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ISCONTENTSTITLE" val="0"/>
  <p:tag name="KSO_WM_UNIT_TYPE" val="n_h_h_a"/>
  <p:tag name="KSO_WM_UNIT_INDEX" val="1_2_1_1"/>
  <p:tag name="KSO_WM_UNIT_PRESET_TEXT" val="单击此处添加标题"/>
  <p:tag name="KSO_WM_UNIT_DIAGRAM_ISNUMVISUAL" val="0"/>
  <p:tag name="KSO_WM_UNIT_DIAGRAM_ISREFERUNIT" val="0"/>
  <p:tag name="KSO_WM_UNIT_NOCLEAR" val="0"/>
  <p:tag name="KSO_WM_UNIT_TEXT_FILL_FORE_SCHEMECOLOR_INDEX" val="5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TEMPLATE_CATEGORY" val="diagram"/>
  <p:tag name="KSO_WM_TEMPLATE_INDEX" val="20187516"/>
  <p:tag name="KSO_WM_UNIT_ID" val="diagram20187516_2*n_h_h_f*1_2_1_1"/>
  <p:tag name="KSO_WM_UNIT_LAYERLEVEL" val="1_1_1_1"/>
  <p:tag name="KSO_WM_UNIT_VALUE" val="32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TYPE" val="n_h_h_f"/>
  <p:tag name="KSO_WM_UNIT_INDEX" val="1_2_1_1"/>
  <p:tag name="KSO_WM_UNIT_PRESET_TEXT" val="单击此处添加文本具体内容"/>
  <p:tag name="KSO_WM_UNIT_DIAGRAM_ISNUMVISUAL" val="0"/>
  <p:tag name="KSO_WM_UNIT_DIAGRAM_ISREFERUNIT" val="0"/>
  <p:tag name="KSO_WM_UNIT_NOCLEAR" val="0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20187516"/>
  <p:tag name="KSO_WM_UNIT_ID" val="diagram20187516_2*n_h_i*1_1_1"/>
  <p:tag name="KSO_WM_UNIT_LAYERLEVEL" val="1_1_1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TYPE" val="n_h_i"/>
  <p:tag name="KSO_WM_UNIT_INDEX" val="1_1_1"/>
  <p:tag name="KSO_WM_UNIT_DIAGRAM_ISNUMVISUAL" val="0"/>
  <p:tag name="KSO_WM_UNIT_DIAGRAM_ISREFERUNIT" val="0"/>
  <p:tag name="KSO_WM_UNIT_FILL_FORE_SCHEMECOLOR_INDEX" val="13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20187516"/>
  <p:tag name="KSO_WM_UNIT_ID" val="diagram20187516_2*n_h_a*1_1_1"/>
  <p:tag name="KSO_WM_UNIT_LAYERLEVEL" val="1_1_1"/>
  <p:tag name="KSO_WM_UNIT_VALUE" val="6"/>
  <p:tag name="KSO_WM_UNIT_HIGHLIGHT" val="0"/>
  <p:tag name="KSO_WM_UNIT_COMPATIBLE" val="0"/>
  <p:tag name="KSO_WM_BEAUTIFY_FLAG" val="#wm#"/>
  <p:tag name="KSO_WM_TAG_VERSION" val="1.0"/>
  <p:tag name="KSO_WM_UNIT_ISCONTENTSTITLE" val="0"/>
  <p:tag name="KSO_WM_DIAGRAM_GROUP_CODE" val="n1-1"/>
  <p:tag name="KSO_WM_UNIT_PRESET_TEXT" val="添加标题"/>
  <p:tag name="KSO_WM_UNIT_TYPE" val="n_h_a"/>
  <p:tag name="KSO_WM_UNIT_INDEX" val="1_1_1"/>
  <p:tag name="KSO_WM_UNIT_DIAGRAM_ISNUMVISUAL" val="0"/>
  <p:tag name="KSO_WM_UNIT_DIAGRAM_ISREFERUNIT" val="0"/>
  <p:tag name="KSO_WM_UNIT_NOCLEAR" val="0"/>
  <p:tag name="KSO_WM_UNIT_TEXT_FILL_FORE_SCHEMECOLOR_INDEX" val="14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20187516"/>
  <p:tag name="KSO_WM_UNIT_ID" val="diagram20187516_2*n_h_h_i*1_2_1_1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TYPE" val="n_h_h_i"/>
  <p:tag name="KSO_WM_UNIT_INDEX" val="1_2_1_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20187516"/>
  <p:tag name="KSO_WM_UNIT_ID" val="diagram20187516_2*n_h_h_i*1_2_2_1"/>
  <p:tag name="KSO_WM_UNIT_LAYERLEVEL" val="1_1_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TYPE" val="n_h_h_i"/>
  <p:tag name="KSO_WM_UNIT_INDEX" val="1_2_2_1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ID" val="diagram20187516_2*n_h_h_i*1_2_4_5"/>
  <p:tag name="KSO_WM_TEMPLATE_CATEGORY" val="diagram"/>
  <p:tag name="KSO_WM_TEMPLATE_INDEX" val="20187516"/>
  <p:tag name="KSO_WM_UNIT_LAYERLEVEL" val="1_1_1_1"/>
  <p:tag name="KSO_WM_TAG_VERSION" val="1.0"/>
  <p:tag name="KSO_WM_BEAUTIFY_FLAG" val="#wm#"/>
  <p:tag name="KSO_WM_UNIT_TYPE" val="n_h_h_i"/>
  <p:tag name="KSO_WM_UNIT_INDEX" val="1_2_4_5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ID" val="diagram20187516_2*n_h_h_i*1_2_4_4"/>
  <p:tag name="KSO_WM_TEMPLATE_CATEGORY" val="diagram"/>
  <p:tag name="KSO_WM_TEMPLATE_INDEX" val="20187516"/>
  <p:tag name="KSO_WM_UNIT_LAYERLEVEL" val="1_1_1_1"/>
  <p:tag name="KSO_WM_TAG_VERSION" val="1.0"/>
  <p:tag name="KSO_WM_BEAUTIFY_FLAG" val="#wm#"/>
  <p:tag name="KSO_WM_UNIT_TYPE" val="n_h_h_i"/>
  <p:tag name="KSO_WM_UNIT_INDEX" val="1_2_4_4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ID" val="diagram20187516_2*n_h_h_i*1_2_4_3"/>
  <p:tag name="KSO_WM_TEMPLATE_CATEGORY" val="diagram"/>
  <p:tag name="KSO_WM_TEMPLATE_INDEX" val="20187516"/>
  <p:tag name="KSO_WM_UNIT_LAYERLEVEL" val="1_1_1_1"/>
  <p:tag name="KSO_WM_TAG_VERSION" val="1.0"/>
  <p:tag name="KSO_WM_BEAUTIFY_FLAG" val="#wm#"/>
  <p:tag name="KSO_WM_UNIT_TYPE" val="n_h_h_i"/>
  <p:tag name="KSO_WM_UNIT_INDEX" val="1_2_4_3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1_Office 主题​​">
  <a:themeElements>
    <a:clrScheme name="自定义 4">
      <a:dk1>
        <a:srgbClr val="262626"/>
      </a:dk1>
      <a:lt1>
        <a:srgbClr val="FFFFFF"/>
      </a:lt1>
      <a:dk2>
        <a:srgbClr val="595959"/>
      </a:dk2>
      <a:lt2>
        <a:srgbClr val="E7E6E6"/>
      </a:lt2>
      <a:accent1>
        <a:srgbClr val="33B6CA"/>
      </a:accent1>
      <a:accent2>
        <a:srgbClr val="2BAC89"/>
      </a:accent2>
      <a:accent3>
        <a:srgbClr val="1DACE9"/>
      </a:accent3>
      <a:accent4>
        <a:srgbClr val="1176C6"/>
      </a:accent4>
      <a:accent5>
        <a:srgbClr val="132A70"/>
      </a:accent5>
      <a:accent6>
        <a:srgbClr val="4D4EE1"/>
      </a:accent6>
      <a:hlink>
        <a:srgbClr val="0563C1"/>
      </a:hlink>
      <a:folHlink>
        <a:srgbClr val="954F7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1118</Words>
  <Application>WPS 演示</Application>
  <PresentationFormat>宽屏</PresentationFormat>
  <Paragraphs>215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 Unicode MS</vt:lpstr>
      <vt:lpstr>等线</vt:lpstr>
      <vt:lpstr>Franklin Gothic Medium</vt:lpstr>
      <vt:lpstr>思源黑体 CN Medium</vt:lpstr>
      <vt:lpstr>黑体</vt:lpstr>
      <vt:lpstr>Arial</vt:lpstr>
      <vt:lpstr>微软雅黑 Light</vt:lpstr>
      <vt:lpstr>Impact</vt:lpstr>
      <vt:lpstr>隶书</vt:lpstr>
      <vt:lpstr>Franklin Gothic Book</vt:lpstr>
      <vt:lpstr>楷体</vt:lpstr>
      <vt:lpstr>Calibri</vt:lpstr>
      <vt:lpstr>1_Office 主题​​</vt:lpstr>
      <vt:lpstr>剑鱼标讯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郑爽</cp:lastModifiedBy>
  <cp:revision>175</cp:revision>
  <dcterms:created xsi:type="dcterms:W3CDTF">2019-06-19T02:08:00Z</dcterms:created>
  <dcterms:modified xsi:type="dcterms:W3CDTF">2021-04-25T07:24:01Z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B1D82A817EED425893FF0A8146C5B0E6</vt:lpwstr>
  </property>
</Properties>
</file>